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100" d="100"/>
          <a:sy n="100" d="100"/>
        </p:scale>
        <p:origin x="-978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D7289F-1693-4A95-99C9-87AEE110026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E67C47-BF3C-4DA6-9F8E-038F0D8946D3}">
      <dgm:prSet phldrT="[Text]"/>
      <dgm:spPr/>
      <dgm:t>
        <a:bodyPr/>
        <a:lstStyle/>
        <a:p>
          <a:r>
            <a:rPr lang="en-US" dirty="0" smtClean="0"/>
            <a:t>Business Understanding</a:t>
          </a:r>
          <a:endParaRPr lang="en-US" dirty="0"/>
        </a:p>
      </dgm:t>
    </dgm:pt>
    <dgm:pt modelId="{8F81D37A-311A-4653-A6A9-B6D7198C9291}" type="parTrans" cxnId="{8A157B75-D012-4679-A718-5DF2A37D38C9}">
      <dgm:prSet/>
      <dgm:spPr/>
      <dgm:t>
        <a:bodyPr/>
        <a:lstStyle/>
        <a:p>
          <a:endParaRPr lang="en-US"/>
        </a:p>
      </dgm:t>
    </dgm:pt>
    <dgm:pt modelId="{1D44061D-47A4-48EC-A33A-5A66D2C4E3B7}" type="sibTrans" cxnId="{8A157B75-D012-4679-A718-5DF2A37D38C9}">
      <dgm:prSet/>
      <dgm:spPr/>
      <dgm:t>
        <a:bodyPr/>
        <a:lstStyle/>
        <a:p>
          <a:endParaRPr lang="en-US"/>
        </a:p>
      </dgm:t>
    </dgm:pt>
    <dgm:pt modelId="{231E5E43-628C-4BDE-A2C2-A10EF2E70375}">
      <dgm:prSet phldrT="[Text]"/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782FFA33-4BA1-4554-B344-7885C4CD03C9}" type="parTrans" cxnId="{53C29F34-80B3-4FD0-A2C7-F8A2078544C0}">
      <dgm:prSet/>
      <dgm:spPr/>
      <dgm:t>
        <a:bodyPr/>
        <a:lstStyle/>
        <a:p>
          <a:endParaRPr lang="en-US"/>
        </a:p>
      </dgm:t>
    </dgm:pt>
    <dgm:pt modelId="{3B804775-2A8D-4241-B0FD-56781F195B89}" type="sibTrans" cxnId="{53C29F34-80B3-4FD0-A2C7-F8A2078544C0}">
      <dgm:prSet/>
      <dgm:spPr/>
      <dgm:t>
        <a:bodyPr/>
        <a:lstStyle/>
        <a:p>
          <a:endParaRPr lang="en-US"/>
        </a:p>
      </dgm:t>
    </dgm:pt>
    <dgm:pt modelId="{40CB9D7B-A903-4777-B1A2-1BE611394964}">
      <dgm:prSet phldrT="[Text]"/>
      <dgm:spPr/>
      <dgm:t>
        <a:bodyPr/>
        <a:lstStyle/>
        <a:p>
          <a:r>
            <a:rPr lang="en-US" dirty="0" err="1" smtClean="0"/>
            <a:t>Modelling</a:t>
          </a:r>
          <a:endParaRPr lang="en-US" dirty="0"/>
        </a:p>
      </dgm:t>
    </dgm:pt>
    <dgm:pt modelId="{E95091E1-B6DC-41B7-8716-02C341523C33}" type="parTrans" cxnId="{91813432-08A5-49BF-9910-C2A4AF755974}">
      <dgm:prSet/>
      <dgm:spPr/>
      <dgm:t>
        <a:bodyPr/>
        <a:lstStyle/>
        <a:p>
          <a:endParaRPr lang="en-US"/>
        </a:p>
      </dgm:t>
    </dgm:pt>
    <dgm:pt modelId="{B7BAD22C-234E-4176-A802-5CCD55231173}" type="sibTrans" cxnId="{91813432-08A5-49BF-9910-C2A4AF755974}">
      <dgm:prSet/>
      <dgm:spPr/>
      <dgm:t>
        <a:bodyPr/>
        <a:lstStyle/>
        <a:p>
          <a:endParaRPr lang="en-US"/>
        </a:p>
      </dgm:t>
    </dgm:pt>
    <dgm:pt modelId="{7E1F3238-2FE4-4960-974C-F975634740D4}">
      <dgm:prSet phldrT="[Text]"/>
      <dgm:spPr/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D085C71A-F76B-4132-95A8-4E4123A92C45}" type="parTrans" cxnId="{3EFB0E83-4691-4B08-9E44-65434D75E741}">
      <dgm:prSet/>
      <dgm:spPr/>
      <dgm:t>
        <a:bodyPr/>
        <a:lstStyle/>
        <a:p>
          <a:endParaRPr lang="en-US"/>
        </a:p>
      </dgm:t>
    </dgm:pt>
    <dgm:pt modelId="{232FF4A0-AC15-4C55-8C8B-088953AA6269}" type="sibTrans" cxnId="{3EFB0E83-4691-4B08-9E44-65434D75E741}">
      <dgm:prSet/>
      <dgm:spPr/>
      <dgm:t>
        <a:bodyPr/>
        <a:lstStyle/>
        <a:p>
          <a:endParaRPr lang="en-US"/>
        </a:p>
      </dgm:t>
    </dgm:pt>
    <dgm:pt modelId="{CCF7D7EB-CF0E-4246-9848-11506C93E295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A1D295EA-F022-4424-870C-3E00C724FFB0}" type="parTrans" cxnId="{2841A7E4-3952-4D01-9763-8E946DA52783}">
      <dgm:prSet/>
      <dgm:spPr/>
      <dgm:t>
        <a:bodyPr/>
        <a:lstStyle/>
        <a:p>
          <a:endParaRPr lang="en-US"/>
        </a:p>
      </dgm:t>
    </dgm:pt>
    <dgm:pt modelId="{B5EF4BB4-2092-426F-AC76-EB4C1EC30715}" type="sibTrans" cxnId="{2841A7E4-3952-4D01-9763-8E946DA52783}">
      <dgm:prSet/>
      <dgm:spPr/>
      <dgm:t>
        <a:bodyPr/>
        <a:lstStyle/>
        <a:p>
          <a:endParaRPr lang="en-US"/>
        </a:p>
      </dgm:t>
    </dgm:pt>
    <dgm:pt modelId="{362618A6-DBF8-46C8-8B8E-04664B450A88}">
      <dgm:prSet phldrT="[Text]"/>
      <dgm:spPr/>
      <dgm:t>
        <a:bodyPr/>
        <a:lstStyle/>
        <a:p>
          <a:r>
            <a:rPr lang="en-US" dirty="0" smtClean="0"/>
            <a:t>Data Understanding</a:t>
          </a:r>
          <a:endParaRPr lang="en-US" dirty="0"/>
        </a:p>
      </dgm:t>
    </dgm:pt>
    <dgm:pt modelId="{F9AD92CC-3730-4720-A2B2-6E27B171E789}" type="parTrans" cxnId="{73CC1E6E-AE67-4B7C-950B-4D2DB5473E1E}">
      <dgm:prSet/>
      <dgm:spPr/>
      <dgm:t>
        <a:bodyPr/>
        <a:lstStyle/>
        <a:p>
          <a:endParaRPr lang="en-US"/>
        </a:p>
      </dgm:t>
    </dgm:pt>
    <dgm:pt modelId="{6A1A0AB3-BB8A-448D-BB7B-2BD8B1ABCC7F}" type="sibTrans" cxnId="{73CC1E6E-AE67-4B7C-950B-4D2DB5473E1E}">
      <dgm:prSet/>
      <dgm:spPr/>
      <dgm:t>
        <a:bodyPr/>
        <a:lstStyle/>
        <a:p>
          <a:endParaRPr lang="en-US"/>
        </a:p>
      </dgm:t>
    </dgm:pt>
    <dgm:pt modelId="{226FEE74-D3D5-4107-8C4F-49B07701685D}" type="pres">
      <dgm:prSet presAssocID="{85D7289F-1693-4A95-99C9-87AEE1100266}" presName="Name0" presStyleCnt="0">
        <dgm:presLayoutVars>
          <dgm:dir/>
          <dgm:resizeHandles val="exact"/>
        </dgm:presLayoutVars>
      </dgm:prSet>
      <dgm:spPr/>
    </dgm:pt>
    <dgm:pt modelId="{7DD8BF94-630E-4F6D-BAF6-0B494C0C9FB5}" type="pres">
      <dgm:prSet presAssocID="{85D7289F-1693-4A95-99C9-87AEE1100266}" presName="cycle" presStyleCnt="0"/>
      <dgm:spPr/>
    </dgm:pt>
    <dgm:pt modelId="{962AAC18-9B21-4967-A813-A2BDB80242B7}" type="pres">
      <dgm:prSet presAssocID="{88E67C47-BF3C-4DA6-9F8E-038F0D8946D3}" presName="nodeFirstNode" presStyleLbl="node1" presStyleIdx="0" presStyleCnt="6">
        <dgm:presLayoutVars>
          <dgm:bulletEnabled val="1"/>
        </dgm:presLayoutVars>
      </dgm:prSet>
      <dgm:spPr/>
    </dgm:pt>
    <dgm:pt modelId="{CD8BF59B-15C4-45E3-998E-10B8682C04FD}" type="pres">
      <dgm:prSet presAssocID="{1D44061D-47A4-48EC-A33A-5A66D2C4E3B7}" presName="sibTransFirstNode" presStyleLbl="bgShp" presStyleIdx="0" presStyleCnt="1"/>
      <dgm:spPr/>
    </dgm:pt>
    <dgm:pt modelId="{9192063B-3D5F-4AC5-8071-19F92F1508F4}" type="pres">
      <dgm:prSet presAssocID="{362618A6-DBF8-46C8-8B8E-04664B450A88}" presName="nodeFollowingNodes" presStyleLbl="node1" presStyleIdx="1" presStyleCnt="6">
        <dgm:presLayoutVars>
          <dgm:bulletEnabled val="1"/>
        </dgm:presLayoutVars>
      </dgm:prSet>
      <dgm:spPr/>
    </dgm:pt>
    <dgm:pt modelId="{9E45FAAC-D8C5-4BDF-97BE-C8074B2ECDA8}" type="pres">
      <dgm:prSet presAssocID="{231E5E43-628C-4BDE-A2C2-A10EF2E70375}" presName="nodeFollowingNodes" presStyleLbl="node1" presStyleIdx="2" presStyleCnt="6">
        <dgm:presLayoutVars>
          <dgm:bulletEnabled val="1"/>
        </dgm:presLayoutVars>
      </dgm:prSet>
      <dgm:spPr/>
    </dgm:pt>
    <dgm:pt modelId="{7A1CA0AC-CD1D-48C6-A177-BE2E77675B72}" type="pres">
      <dgm:prSet presAssocID="{40CB9D7B-A903-4777-B1A2-1BE611394964}" presName="nodeFollowingNodes" presStyleLbl="node1" presStyleIdx="3" presStyleCnt="6">
        <dgm:presLayoutVars>
          <dgm:bulletEnabled val="1"/>
        </dgm:presLayoutVars>
      </dgm:prSet>
      <dgm:spPr/>
    </dgm:pt>
    <dgm:pt modelId="{27157D41-1B94-4AD1-851E-ABC76B3F4FD4}" type="pres">
      <dgm:prSet presAssocID="{7E1F3238-2FE4-4960-974C-F975634740D4}" presName="nodeFollowingNodes" presStyleLbl="node1" presStyleIdx="4" presStyleCnt="6">
        <dgm:presLayoutVars>
          <dgm:bulletEnabled val="1"/>
        </dgm:presLayoutVars>
      </dgm:prSet>
      <dgm:spPr/>
    </dgm:pt>
    <dgm:pt modelId="{14276A77-A299-4018-AA4E-F924CE8564D9}" type="pres">
      <dgm:prSet presAssocID="{CCF7D7EB-CF0E-4246-9848-11506C93E295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53C29F34-80B3-4FD0-A2C7-F8A2078544C0}" srcId="{85D7289F-1693-4A95-99C9-87AEE1100266}" destId="{231E5E43-628C-4BDE-A2C2-A10EF2E70375}" srcOrd="2" destOrd="0" parTransId="{782FFA33-4BA1-4554-B344-7885C4CD03C9}" sibTransId="{3B804775-2A8D-4241-B0FD-56781F195B89}"/>
    <dgm:cxn modelId="{DC129558-4E19-449E-BC6C-A95E1A08F65D}" type="presOf" srcId="{231E5E43-628C-4BDE-A2C2-A10EF2E70375}" destId="{9E45FAAC-D8C5-4BDF-97BE-C8074B2ECDA8}" srcOrd="0" destOrd="0" presId="urn:microsoft.com/office/officeart/2005/8/layout/cycle3"/>
    <dgm:cxn modelId="{DE49BA81-FE9D-4C97-B580-9C788626D9AA}" type="presOf" srcId="{362618A6-DBF8-46C8-8B8E-04664B450A88}" destId="{9192063B-3D5F-4AC5-8071-19F92F1508F4}" srcOrd="0" destOrd="0" presId="urn:microsoft.com/office/officeart/2005/8/layout/cycle3"/>
    <dgm:cxn modelId="{3EFB0E83-4691-4B08-9E44-65434D75E741}" srcId="{85D7289F-1693-4A95-99C9-87AEE1100266}" destId="{7E1F3238-2FE4-4960-974C-F975634740D4}" srcOrd="4" destOrd="0" parTransId="{D085C71A-F76B-4132-95A8-4E4123A92C45}" sibTransId="{232FF4A0-AC15-4C55-8C8B-088953AA6269}"/>
    <dgm:cxn modelId="{73CC1E6E-AE67-4B7C-950B-4D2DB5473E1E}" srcId="{85D7289F-1693-4A95-99C9-87AEE1100266}" destId="{362618A6-DBF8-46C8-8B8E-04664B450A88}" srcOrd="1" destOrd="0" parTransId="{F9AD92CC-3730-4720-A2B2-6E27B171E789}" sibTransId="{6A1A0AB3-BB8A-448D-BB7B-2BD8B1ABCC7F}"/>
    <dgm:cxn modelId="{2841A7E4-3952-4D01-9763-8E946DA52783}" srcId="{85D7289F-1693-4A95-99C9-87AEE1100266}" destId="{CCF7D7EB-CF0E-4246-9848-11506C93E295}" srcOrd="5" destOrd="0" parTransId="{A1D295EA-F022-4424-870C-3E00C724FFB0}" sibTransId="{B5EF4BB4-2092-426F-AC76-EB4C1EC30715}"/>
    <dgm:cxn modelId="{C268434D-49AC-463E-84CC-872F9053BB2B}" type="presOf" srcId="{CCF7D7EB-CF0E-4246-9848-11506C93E295}" destId="{14276A77-A299-4018-AA4E-F924CE8564D9}" srcOrd="0" destOrd="0" presId="urn:microsoft.com/office/officeart/2005/8/layout/cycle3"/>
    <dgm:cxn modelId="{55EC75F0-A027-4C48-8158-A121BEF40309}" type="presOf" srcId="{7E1F3238-2FE4-4960-974C-F975634740D4}" destId="{27157D41-1B94-4AD1-851E-ABC76B3F4FD4}" srcOrd="0" destOrd="0" presId="urn:microsoft.com/office/officeart/2005/8/layout/cycle3"/>
    <dgm:cxn modelId="{3BAAC77A-7042-48EA-9BAE-958EC17A6719}" type="presOf" srcId="{88E67C47-BF3C-4DA6-9F8E-038F0D8946D3}" destId="{962AAC18-9B21-4967-A813-A2BDB80242B7}" srcOrd="0" destOrd="0" presId="urn:microsoft.com/office/officeart/2005/8/layout/cycle3"/>
    <dgm:cxn modelId="{8A157B75-D012-4679-A718-5DF2A37D38C9}" srcId="{85D7289F-1693-4A95-99C9-87AEE1100266}" destId="{88E67C47-BF3C-4DA6-9F8E-038F0D8946D3}" srcOrd="0" destOrd="0" parTransId="{8F81D37A-311A-4653-A6A9-B6D7198C9291}" sibTransId="{1D44061D-47A4-48EC-A33A-5A66D2C4E3B7}"/>
    <dgm:cxn modelId="{91813432-08A5-49BF-9910-C2A4AF755974}" srcId="{85D7289F-1693-4A95-99C9-87AEE1100266}" destId="{40CB9D7B-A903-4777-B1A2-1BE611394964}" srcOrd="3" destOrd="0" parTransId="{E95091E1-B6DC-41B7-8716-02C341523C33}" sibTransId="{B7BAD22C-234E-4176-A802-5CCD55231173}"/>
    <dgm:cxn modelId="{85B88B0D-DE7C-49FF-B8CC-C7FA7388DBFE}" type="presOf" srcId="{40CB9D7B-A903-4777-B1A2-1BE611394964}" destId="{7A1CA0AC-CD1D-48C6-A177-BE2E77675B72}" srcOrd="0" destOrd="0" presId="urn:microsoft.com/office/officeart/2005/8/layout/cycle3"/>
    <dgm:cxn modelId="{E7772DE3-CCFC-4BC1-9D34-C90FE17D6341}" type="presOf" srcId="{1D44061D-47A4-48EC-A33A-5A66D2C4E3B7}" destId="{CD8BF59B-15C4-45E3-998E-10B8682C04FD}" srcOrd="0" destOrd="0" presId="urn:microsoft.com/office/officeart/2005/8/layout/cycle3"/>
    <dgm:cxn modelId="{D5A1355C-5CFE-4A1E-AD94-DFF8478AC590}" type="presOf" srcId="{85D7289F-1693-4A95-99C9-87AEE1100266}" destId="{226FEE74-D3D5-4107-8C4F-49B07701685D}" srcOrd="0" destOrd="0" presId="urn:microsoft.com/office/officeart/2005/8/layout/cycle3"/>
    <dgm:cxn modelId="{9F92DE8A-D586-432C-911A-92AC89A0FEC2}" type="presParOf" srcId="{226FEE74-D3D5-4107-8C4F-49B07701685D}" destId="{7DD8BF94-630E-4F6D-BAF6-0B494C0C9FB5}" srcOrd="0" destOrd="0" presId="urn:microsoft.com/office/officeart/2005/8/layout/cycle3"/>
    <dgm:cxn modelId="{6EB1ED20-55F4-459A-B6AC-20BF940FD4A0}" type="presParOf" srcId="{7DD8BF94-630E-4F6D-BAF6-0B494C0C9FB5}" destId="{962AAC18-9B21-4967-A813-A2BDB80242B7}" srcOrd="0" destOrd="0" presId="urn:microsoft.com/office/officeart/2005/8/layout/cycle3"/>
    <dgm:cxn modelId="{B0E19289-786E-49C0-A521-7E0C3D9BF7BE}" type="presParOf" srcId="{7DD8BF94-630E-4F6D-BAF6-0B494C0C9FB5}" destId="{CD8BF59B-15C4-45E3-998E-10B8682C04FD}" srcOrd="1" destOrd="0" presId="urn:microsoft.com/office/officeart/2005/8/layout/cycle3"/>
    <dgm:cxn modelId="{C970C2CD-8817-4D7D-AFE7-FD598E33A4CE}" type="presParOf" srcId="{7DD8BF94-630E-4F6D-BAF6-0B494C0C9FB5}" destId="{9192063B-3D5F-4AC5-8071-19F92F1508F4}" srcOrd="2" destOrd="0" presId="urn:microsoft.com/office/officeart/2005/8/layout/cycle3"/>
    <dgm:cxn modelId="{9323312E-C161-4FA3-89B9-F305D5774873}" type="presParOf" srcId="{7DD8BF94-630E-4F6D-BAF6-0B494C0C9FB5}" destId="{9E45FAAC-D8C5-4BDF-97BE-C8074B2ECDA8}" srcOrd="3" destOrd="0" presId="urn:microsoft.com/office/officeart/2005/8/layout/cycle3"/>
    <dgm:cxn modelId="{6D1C425F-2A7D-496D-AB9C-F60656B96E37}" type="presParOf" srcId="{7DD8BF94-630E-4F6D-BAF6-0B494C0C9FB5}" destId="{7A1CA0AC-CD1D-48C6-A177-BE2E77675B72}" srcOrd="4" destOrd="0" presId="urn:microsoft.com/office/officeart/2005/8/layout/cycle3"/>
    <dgm:cxn modelId="{FDC0E91A-92F9-4376-A23B-FB92290E0BEF}" type="presParOf" srcId="{7DD8BF94-630E-4F6D-BAF6-0B494C0C9FB5}" destId="{27157D41-1B94-4AD1-851E-ABC76B3F4FD4}" srcOrd="5" destOrd="0" presId="urn:microsoft.com/office/officeart/2005/8/layout/cycle3"/>
    <dgm:cxn modelId="{D12250F8-4190-40B8-B1EF-910E58D6F917}" type="presParOf" srcId="{7DD8BF94-630E-4F6D-BAF6-0B494C0C9FB5}" destId="{14276A77-A299-4018-AA4E-F924CE8564D9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BF59B-15C4-45E3-998E-10B8682C04FD}">
      <dsp:nvSpPr>
        <dsp:cNvPr id="0" name=""/>
        <dsp:cNvSpPr/>
      </dsp:nvSpPr>
      <dsp:spPr>
        <a:xfrm>
          <a:off x="3423396" y="-3382"/>
          <a:ext cx="4322857" cy="4322857"/>
        </a:xfrm>
        <a:prstGeom prst="circularArrow">
          <a:avLst>
            <a:gd name="adj1" fmla="val 5274"/>
            <a:gd name="adj2" fmla="val 312630"/>
            <a:gd name="adj3" fmla="val 14200825"/>
            <a:gd name="adj4" fmla="val 17143015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AAC18-9B21-4967-A813-A2BDB80242B7}">
      <dsp:nvSpPr>
        <dsp:cNvPr id="0" name=""/>
        <dsp:cNvSpPr/>
      </dsp:nvSpPr>
      <dsp:spPr>
        <a:xfrm>
          <a:off x="4750373" y="1573"/>
          <a:ext cx="1668902" cy="834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Business Understanding</a:t>
          </a:r>
          <a:endParaRPr lang="en-US" sz="1900" kern="1200" dirty="0"/>
        </a:p>
      </dsp:txBody>
      <dsp:txXfrm>
        <a:off x="4791108" y="42308"/>
        <a:ext cx="1587432" cy="752981"/>
      </dsp:txXfrm>
    </dsp:sp>
    <dsp:sp modelId="{9192063B-3D5F-4AC5-8071-19F92F1508F4}">
      <dsp:nvSpPr>
        <dsp:cNvPr id="0" name=""/>
        <dsp:cNvSpPr/>
      </dsp:nvSpPr>
      <dsp:spPr>
        <a:xfrm>
          <a:off x="6269117" y="878420"/>
          <a:ext cx="1668902" cy="834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Understanding</a:t>
          </a:r>
          <a:endParaRPr lang="en-US" sz="1900" kern="1200" dirty="0"/>
        </a:p>
      </dsp:txBody>
      <dsp:txXfrm>
        <a:off x="6309852" y="919155"/>
        <a:ext cx="1587432" cy="752981"/>
      </dsp:txXfrm>
    </dsp:sp>
    <dsp:sp modelId="{9E45FAAC-D8C5-4BDF-97BE-C8074B2ECDA8}">
      <dsp:nvSpPr>
        <dsp:cNvPr id="0" name=""/>
        <dsp:cNvSpPr/>
      </dsp:nvSpPr>
      <dsp:spPr>
        <a:xfrm>
          <a:off x="6269117" y="2632115"/>
          <a:ext cx="1668902" cy="834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Preparation</a:t>
          </a:r>
          <a:endParaRPr lang="en-US" sz="1900" kern="1200" dirty="0"/>
        </a:p>
      </dsp:txBody>
      <dsp:txXfrm>
        <a:off x="6309852" y="2672850"/>
        <a:ext cx="1587432" cy="752981"/>
      </dsp:txXfrm>
    </dsp:sp>
    <dsp:sp modelId="{7A1CA0AC-CD1D-48C6-A177-BE2E77675B72}">
      <dsp:nvSpPr>
        <dsp:cNvPr id="0" name=""/>
        <dsp:cNvSpPr/>
      </dsp:nvSpPr>
      <dsp:spPr>
        <a:xfrm>
          <a:off x="4750373" y="3508962"/>
          <a:ext cx="1668902" cy="834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Modelling</a:t>
          </a:r>
          <a:endParaRPr lang="en-US" sz="1900" kern="1200" dirty="0"/>
        </a:p>
      </dsp:txBody>
      <dsp:txXfrm>
        <a:off x="4791108" y="3549697"/>
        <a:ext cx="1587432" cy="752981"/>
      </dsp:txXfrm>
    </dsp:sp>
    <dsp:sp modelId="{27157D41-1B94-4AD1-851E-ABC76B3F4FD4}">
      <dsp:nvSpPr>
        <dsp:cNvPr id="0" name=""/>
        <dsp:cNvSpPr/>
      </dsp:nvSpPr>
      <dsp:spPr>
        <a:xfrm>
          <a:off x="3231629" y="2632115"/>
          <a:ext cx="1668902" cy="834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Evaluation</a:t>
          </a:r>
          <a:endParaRPr lang="en-US" sz="1900" kern="1200" dirty="0"/>
        </a:p>
      </dsp:txBody>
      <dsp:txXfrm>
        <a:off x="3272364" y="2672850"/>
        <a:ext cx="1587432" cy="752981"/>
      </dsp:txXfrm>
    </dsp:sp>
    <dsp:sp modelId="{14276A77-A299-4018-AA4E-F924CE8564D9}">
      <dsp:nvSpPr>
        <dsp:cNvPr id="0" name=""/>
        <dsp:cNvSpPr/>
      </dsp:nvSpPr>
      <dsp:spPr>
        <a:xfrm>
          <a:off x="3231629" y="878420"/>
          <a:ext cx="1668902" cy="834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Deployment</a:t>
          </a:r>
          <a:endParaRPr lang="en-US" sz="1900" kern="1200" dirty="0"/>
        </a:p>
      </dsp:txBody>
      <dsp:txXfrm>
        <a:off x="3272364" y="919155"/>
        <a:ext cx="1587432" cy="752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18-09-2016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 err="1"/>
              <a:t>Mycar</a:t>
            </a:r>
            <a:r>
              <a:rPr lang="en-IN" sz="2800" dirty="0"/>
              <a:t> Dream Assignment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923692"/>
            <a:ext cx="6138856" cy="1402070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endParaRPr lang="en-IN" sz="1800" dirty="0"/>
          </a:p>
          <a:p>
            <a:pPr algn="l"/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err="1" smtClean="0"/>
              <a:t>Prabhakar</a:t>
            </a:r>
            <a:r>
              <a:rPr lang="en-IN" sz="1800" dirty="0" smtClean="0"/>
              <a:t> </a:t>
            </a:r>
            <a:r>
              <a:rPr lang="en-IN" sz="1800" dirty="0" err="1" smtClean="0"/>
              <a:t>Srivastav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DDA1610218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So, We have successfully created a model </a:t>
            </a:r>
            <a:r>
              <a:rPr lang="en-IN" sz="1800" dirty="0"/>
              <a:t>that can </a:t>
            </a:r>
            <a:r>
              <a:rPr lang="en-IN" sz="1800" dirty="0" smtClean="0"/>
              <a:t>take car </a:t>
            </a:r>
            <a:r>
              <a:rPr lang="en-IN" sz="1800" dirty="0"/>
              <a:t>features and </a:t>
            </a:r>
            <a:r>
              <a:rPr lang="en-IN" sz="1800" dirty="0" smtClean="0"/>
              <a:t>attributes to predict the car MPG, </a:t>
            </a:r>
          </a:p>
          <a:p>
            <a:r>
              <a:rPr lang="en-IN" sz="1800" dirty="0" smtClean="0"/>
              <a:t>The accuracy of the train model is ~83% while the accuracy of the test model is ~84%, which is good for our analysis.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dirty="0" smtClean="0"/>
              <a:t>Conclusions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Problem Statement:</a:t>
            </a:r>
            <a:endParaRPr lang="en-US" sz="2400" dirty="0"/>
          </a:p>
          <a:p>
            <a:r>
              <a:rPr lang="en-US" sz="2400" dirty="0"/>
              <a:t>Nowadays, the automobile market has become very dynamic as the buyers have varied preferences. Customers look for various features (brand value, mileage, </a:t>
            </a:r>
            <a:r>
              <a:rPr lang="en-US" sz="2400" dirty="0" err="1"/>
              <a:t>model_year</a:t>
            </a:r>
            <a:r>
              <a:rPr lang="en-US" sz="2400" dirty="0"/>
              <a:t> </a:t>
            </a:r>
            <a:r>
              <a:rPr lang="en-US" sz="2400" dirty="0" err="1"/>
              <a:t>etc</a:t>
            </a:r>
            <a:r>
              <a:rPr lang="en-US" sz="2400" dirty="0"/>
              <a:t>) in their dream car. In order to </a:t>
            </a:r>
            <a:r>
              <a:rPr lang="en-US" sz="2400" dirty="0" smtClean="0"/>
              <a:t>fulfill </a:t>
            </a:r>
            <a:r>
              <a:rPr lang="en-US" sz="2400" dirty="0"/>
              <a:t>it's customer requirement, </a:t>
            </a:r>
            <a:r>
              <a:rPr lang="en-US" sz="2400" i="1" dirty="0" err="1"/>
              <a:t>Mycar</a:t>
            </a:r>
            <a:r>
              <a:rPr lang="en-US" sz="2400" dirty="0"/>
              <a:t> </a:t>
            </a:r>
            <a:r>
              <a:rPr lang="en-US" sz="2400" i="1" dirty="0"/>
              <a:t>Dream</a:t>
            </a:r>
            <a:r>
              <a:rPr lang="en-US" sz="2400" dirty="0"/>
              <a:t> wants to automate the process of predicting the car mileage which fits the customer preferences, based on the dataset of car features and attributes obtained by market surveys. </a:t>
            </a:r>
            <a:endParaRPr lang="en-US" sz="2400" dirty="0" smtClean="0"/>
          </a:p>
          <a:p>
            <a:r>
              <a:rPr lang="en-US" sz="2400" dirty="0"/>
              <a:t>The data set contains the following details about cars: </a:t>
            </a:r>
          </a:p>
          <a:p>
            <a:r>
              <a:rPr lang="en-US" sz="2400" dirty="0"/>
              <a:t>The aim here is to predict the city-cycle fuel consumption in miles per gallon, in terms of 3 multivalued discrete and 5 continuous attributes. Below is the data dictionary to be used for the dataset.</a:t>
            </a:r>
          </a:p>
          <a:p>
            <a:endParaRPr lang="en-US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Business Goal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931969"/>
              </p:ext>
            </p:extLst>
          </p:nvPr>
        </p:nvGraphicFramePr>
        <p:xfrm>
          <a:off x="404813" y="1854200"/>
          <a:ext cx="11169650" cy="434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/>
              <a:t> </a:t>
            </a:r>
            <a:r>
              <a:rPr lang="en-IN" b="1" dirty="0"/>
              <a:t>CRISP-DM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 Understanding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We </a:t>
            </a:r>
            <a:r>
              <a:rPr lang="en-US" sz="2000" dirty="0"/>
              <a:t>Note that the data set has 9 variables in totality with 398 observation, where the variable Cylinders</a:t>
            </a:r>
            <a:r>
              <a:rPr lang="en-US" sz="2000" dirty="0" smtClean="0"/>
              <a:t>, </a:t>
            </a:r>
            <a:r>
              <a:rPr lang="en-US" sz="2000" dirty="0" err="1" smtClean="0"/>
              <a:t>Model_year</a:t>
            </a:r>
            <a:r>
              <a:rPr lang="en-US" sz="2000" dirty="0" smtClean="0"/>
              <a:t> </a:t>
            </a:r>
            <a:r>
              <a:rPr lang="en-US" sz="2000" dirty="0"/>
              <a:t>and Origin should be a </a:t>
            </a:r>
            <a:r>
              <a:rPr lang="en-US" sz="2000" dirty="0" smtClean="0"/>
              <a:t>factor </a:t>
            </a:r>
            <a:r>
              <a:rPr lang="en-US" sz="2000" dirty="0"/>
              <a:t>and the rest 5 variables excluding Car name(nominal variable), should be of numeric/integer </a:t>
            </a:r>
            <a:r>
              <a:rPr lang="en-US" sz="2000" dirty="0" smtClean="0"/>
              <a:t>type.</a:t>
            </a:r>
            <a:endParaRPr lang="en-US" sz="2000" dirty="0"/>
          </a:p>
          <a:p>
            <a:r>
              <a:rPr lang="en-US" sz="2000" dirty="0" smtClean="0"/>
              <a:t>We </a:t>
            </a:r>
            <a:r>
              <a:rPr lang="en-US" sz="2000" dirty="0"/>
              <a:t>will ensure that the dataset is imported in the correct format. So, will check the structure of the </a:t>
            </a:r>
            <a:r>
              <a:rPr lang="en-US" sz="2000" dirty="0" err="1"/>
              <a:t>carmileage</a:t>
            </a:r>
            <a:r>
              <a:rPr lang="en-US" sz="2000" dirty="0"/>
              <a:t> dataset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notice that </a:t>
            </a:r>
            <a:r>
              <a:rPr lang="en-US" sz="2000" dirty="0"/>
              <a:t>the "Cylinders","</a:t>
            </a:r>
            <a:r>
              <a:rPr lang="en-US" sz="2000" dirty="0" err="1"/>
              <a:t>Model_year</a:t>
            </a:r>
            <a:r>
              <a:rPr lang="en-US" sz="2000" dirty="0"/>
              <a:t>" and "Origin" </a:t>
            </a:r>
            <a:r>
              <a:rPr lang="en-US" sz="2000" dirty="0" smtClean="0"/>
              <a:t>are not of </a:t>
            </a:r>
            <a:r>
              <a:rPr lang="en-US" sz="2000" dirty="0"/>
              <a:t>factor </a:t>
            </a:r>
            <a:r>
              <a:rPr lang="en-US" sz="2000" dirty="0" smtClean="0"/>
              <a:t>type </a:t>
            </a:r>
            <a:r>
              <a:rPr lang="en-US" sz="2000" dirty="0"/>
              <a:t>by </a:t>
            </a:r>
            <a:r>
              <a:rPr lang="en-US" sz="2000" dirty="0" smtClean="0"/>
              <a:t>default</a:t>
            </a:r>
            <a:r>
              <a:rPr lang="en-US" sz="2000" dirty="0"/>
              <a:t>,</a:t>
            </a:r>
            <a:r>
              <a:rPr lang="en-US" sz="2000" dirty="0" smtClean="0"/>
              <a:t> and </a:t>
            </a:r>
            <a:r>
              <a:rPr lang="en-US" sz="2000" dirty="0"/>
              <a:t>also </a:t>
            </a:r>
            <a:r>
              <a:rPr lang="en-US" sz="2000" dirty="0" smtClean="0"/>
              <a:t>we see </a:t>
            </a:r>
            <a:r>
              <a:rPr lang="en-US" sz="2000" dirty="0"/>
              <a:t>that "Horsepower" variable </a:t>
            </a:r>
            <a:r>
              <a:rPr lang="en-US" sz="2000" dirty="0" smtClean="0"/>
              <a:t>is not of </a:t>
            </a:r>
            <a:r>
              <a:rPr lang="en-US" sz="2000" dirty="0"/>
              <a:t>numeric/integer </a:t>
            </a:r>
            <a:r>
              <a:rPr lang="en-US" sz="2000" dirty="0" smtClean="0"/>
              <a:t>type </a:t>
            </a:r>
            <a:r>
              <a:rPr lang="en-US" sz="2000" dirty="0"/>
              <a:t>by default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We also need to check for data granularity, so we will check for unique key in our data set, and to check for duplicate values in car </a:t>
            </a:r>
            <a:r>
              <a:rPr lang="en-US" sz="2000" dirty="0" smtClean="0"/>
              <a:t>name.</a:t>
            </a:r>
            <a:endParaRPr lang="en-US" sz="2000" dirty="0"/>
          </a:p>
          <a:p>
            <a:r>
              <a:rPr lang="en-US" sz="2000" dirty="0"/>
              <a:t>We see that there are 93 duplicate value in car name so car name cannot be our unique key, but if we combine </a:t>
            </a:r>
            <a:r>
              <a:rPr lang="en-US" sz="2000" dirty="0" err="1"/>
              <a:t>model_year</a:t>
            </a:r>
            <a:r>
              <a:rPr lang="en-US" sz="2000" dirty="0"/>
              <a:t> and car name. we are getting only two duplicates, so </a:t>
            </a:r>
            <a:r>
              <a:rPr lang="en-US" sz="2000" dirty="0" err="1"/>
              <a:t>car_name</a:t>
            </a:r>
            <a:r>
              <a:rPr lang="en-US" sz="2000" dirty="0"/>
              <a:t> and </a:t>
            </a:r>
            <a:r>
              <a:rPr lang="en-US" sz="2000" dirty="0" err="1"/>
              <a:t>model_year</a:t>
            </a:r>
            <a:r>
              <a:rPr lang="en-US" sz="2000" dirty="0"/>
              <a:t> is our unique key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see that </a:t>
            </a:r>
            <a:r>
              <a:rPr lang="en-US" sz="2000" dirty="0"/>
              <a:t>the “Horsepower” and “</a:t>
            </a:r>
            <a:r>
              <a:rPr lang="en-US" sz="2000" dirty="0" smtClean="0"/>
              <a:t>Acceleration” are </a:t>
            </a:r>
            <a:r>
              <a:rPr lang="en-US" sz="2000" dirty="0"/>
              <a:t>having outliers, at 97% and 98% </a:t>
            </a:r>
            <a:r>
              <a:rPr lang="en-US" sz="2000" dirty="0" smtClean="0"/>
              <a:t>for </a:t>
            </a:r>
            <a:r>
              <a:rPr lang="en-US" sz="2000" dirty="0"/>
              <a:t>“Horsepower</a:t>
            </a:r>
            <a:r>
              <a:rPr lang="en-US" sz="2000" dirty="0" smtClean="0"/>
              <a:t>”, and </a:t>
            </a:r>
            <a:r>
              <a:rPr lang="en-US" sz="2000" dirty="0"/>
              <a:t>0% </a:t>
            </a:r>
            <a:r>
              <a:rPr lang="en-US" sz="2000" dirty="0" smtClean="0"/>
              <a:t>to </a:t>
            </a:r>
            <a:r>
              <a:rPr lang="en-US" sz="2000" dirty="0"/>
              <a:t>1% and 98% </a:t>
            </a:r>
            <a:r>
              <a:rPr lang="en-US" sz="2000" dirty="0" smtClean="0"/>
              <a:t>to </a:t>
            </a:r>
            <a:r>
              <a:rPr lang="en-US" sz="2000" dirty="0"/>
              <a:t>99</a:t>
            </a:r>
            <a:r>
              <a:rPr lang="en-US" sz="2000" dirty="0" smtClean="0"/>
              <a:t>% for </a:t>
            </a:r>
            <a:r>
              <a:rPr lang="en-US" sz="2000" dirty="0"/>
              <a:t>“Acceleration</a:t>
            </a:r>
            <a:r>
              <a:rPr lang="en-US" sz="2000" dirty="0" smtClean="0"/>
              <a:t>”.</a:t>
            </a:r>
            <a:endParaRPr lang="en-IN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 Preparation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dirty="0"/>
              <a:t>So, we have change the type of "Cylinders","</a:t>
            </a:r>
            <a:r>
              <a:rPr lang="en-US" sz="2000" dirty="0" err="1"/>
              <a:t>Model_year</a:t>
            </a:r>
            <a:r>
              <a:rPr lang="en-US" sz="2000" dirty="0"/>
              <a:t>" and "Origin" variable to factor and Horsepower to Numeric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also </a:t>
            </a:r>
            <a:r>
              <a:rPr lang="en-US" sz="2000" dirty="0"/>
              <a:t>notice that </a:t>
            </a:r>
            <a:r>
              <a:rPr lang="en-US" sz="2000" dirty="0" smtClean="0"/>
              <a:t>while </a:t>
            </a:r>
            <a:r>
              <a:rPr lang="en-US" sz="2000" dirty="0"/>
              <a:t>converting horsepower to </a:t>
            </a:r>
            <a:r>
              <a:rPr lang="en-US" sz="2000" dirty="0" smtClean="0"/>
              <a:t>numeric, “NA” values </a:t>
            </a:r>
            <a:r>
              <a:rPr lang="en-US" sz="2000" dirty="0"/>
              <a:t>was introduced, for values "?". </a:t>
            </a:r>
            <a:r>
              <a:rPr lang="en-US" sz="2000" dirty="0" smtClean="0"/>
              <a:t>So, we have replaced the  “</a:t>
            </a:r>
            <a:r>
              <a:rPr lang="en-US" sz="2000" dirty="0" err="1" smtClean="0"/>
              <a:t>na</a:t>
            </a:r>
            <a:r>
              <a:rPr lang="en-US" sz="2000" dirty="0" smtClean="0"/>
              <a:t>” values with the mean of </a:t>
            </a:r>
            <a:r>
              <a:rPr lang="en-US" sz="2000" dirty="0"/>
              <a:t>horsepower 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</a:t>
            </a:r>
            <a:r>
              <a:rPr lang="en-US" sz="2000" dirty="0"/>
              <a:t>see that there are two duplicate </a:t>
            </a:r>
            <a:r>
              <a:rPr lang="en-US" sz="2000" dirty="0" smtClean="0"/>
              <a:t>if we combine </a:t>
            </a:r>
            <a:r>
              <a:rPr lang="en-US" sz="2000" dirty="0" err="1" smtClean="0"/>
              <a:t>car_name</a:t>
            </a:r>
            <a:r>
              <a:rPr lang="en-US" sz="2000" dirty="0" smtClean="0"/>
              <a:t> &amp; </a:t>
            </a:r>
            <a:r>
              <a:rPr lang="en-US" sz="2000" dirty="0" err="1" smtClean="0"/>
              <a:t>model_year</a:t>
            </a:r>
            <a:r>
              <a:rPr lang="en-US" sz="2000" dirty="0" smtClean="0"/>
              <a:t> at </a:t>
            </a:r>
            <a:r>
              <a:rPr lang="en-US" sz="2000" dirty="0"/>
              <a:t>row 175 and 343, having car name "ford pinto" and "</a:t>
            </a:r>
            <a:r>
              <a:rPr lang="en-US" sz="2000" dirty="0" err="1"/>
              <a:t>plymouth</a:t>
            </a:r>
            <a:r>
              <a:rPr lang="en-US" sz="2000" dirty="0"/>
              <a:t> </a:t>
            </a:r>
            <a:r>
              <a:rPr lang="en-US" sz="2000" dirty="0" smtClean="0"/>
              <a:t>reliant“. So we have removed those two rows from our datasets.</a:t>
            </a:r>
          </a:p>
          <a:p>
            <a:r>
              <a:rPr lang="en-US" sz="2000" dirty="0" smtClean="0"/>
              <a:t>Next we have removed the outliers from “Horsepower” and “Acceleration”.</a:t>
            </a:r>
          </a:p>
          <a:p>
            <a:r>
              <a:rPr lang="en-US" sz="2000" dirty="0"/>
              <a:t>We have </a:t>
            </a:r>
            <a:r>
              <a:rPr lang="en-US" sz="2000" dirty="0" smtClean="0"/>
              <a:t>Created 3 new level for </a:t>
            </a:r>
            <a:r>
              <a:rPr lang="en-US" sz="2000" dirty="0"/>
              <a:t>Cylinder </a:t>
            </a:r>
            <a:r>
              <a:rPr lang="en-US" sz="2000" dirty="0" smtClean="0"/>
              <a:t>as low(3,4,5), mid(6) and high(8) .</a:t>
            </a:r>
          </a:p>
          <a:p>
            <a:r>
              <a:rPr lang="en-US" sz="2000" dirty="0" smtClean="0"/>
              <a:t>We have also created 3 new level for  "</a:t>
            </a:r>
            <a:r>
              <a:rPr lang="en-US" sz="2000" dirty="0" err="1"/>
              <a:t>Model_year</a:t>
            </a:r>
            <a:r>
              <a:rPr lang="en-US" sz="2000" dirty="0"/>
              <a:t>" </a:t>
            </a:r>
            <a:r>
              <a:rPr lang="en-US" sz="2000" dirty="0" smtClean="0"/>
              <a:t>as old(2003:2006),mid(2007:2010) </a:t>
            </a:r>
            <a:r>
              <a:rPr lang="en-US" sz="2000" dirty="0"/>
              <a:t>and </a:t>
            </a:r>
            <a:r>
              <a:rPr lang="en-US" sz="2000" dirty="0" smtClean="0"/>
              <a:t>new(2011:2015).</a:t>
            </a:r>
          </a:p>
          <a:p>
            <a:r>
              <a:rPr lang="en-US" sz="2000" dirty="0" smtClean="0"/>
              <a:t>We have also grouped </a:t>
            </a:r>
            <a:r>
              <a:rPr lang="en-US" sz="2000" dirty="0" err="1" smtClean="0"/>
              <a:t>car_name</a:t>
            </a:r>
            <a:r>
              <a:rPr lang="en-US" sz="2000" dirty="0" smtClean="0"/>
              <a:t> </a:t>
            </a:r>
            <a:r>
              <a:rPr lang="en-US" sz="2000" dirty="0"/>
              <a:t>into brand </a:t>
            </a:r>
            <a:r>
              <a:rPr lang="en-US" sz="2000" dirty="0" smtClean="0"/>
              <a:t>name of  30 levels.</a:t>
            </a:r>
            <a:r>
              <a:rPr lang="en-US" sz="2000" dirty="0"/>
              <a:t> And remove the </a:t>
            </a:r>
            <a:r>
              <a:rPr lang="en-US" sz="2000" dirty="0" err="1"/>
              <a:t>car_name</a:t>
            </a:r>
            <a:r>
              <a:rPr lang="en-US" sz="2000" dirty="0"/>
              <a:t> variable from our data </a:t>
            </a:r>
            <a:r>
              <a:rPr lang="en-US" sz="2000" dirty="0" smtClean="0"/>
              <a:t>set.</a:t>
            </a:r>
          </a:p>
          <a:p>
            <a:r>
              <a:rPr lang="en-US" sz="2000" dirty="0"/>
              <a:t>We need to create dummy variables for all the categorical variables. </a:t>
            </a:r>
          </a:p>
          <a:p>
            <a:r>
              <a:rPr lang="en-US" sz="2000" dirty="0"/>
              <a:t>Dummy variables basically convert categorical values to integers so that models can perform mathematical operations on them.</a:t>
            </a:r>
          </a:p>
          <a:p>
            <a:r>
              <a:rPr lang="en-US" sz="2000" dirty="0"/>
              <a:t>Since dummy variable are created separately, I have made a function that will automate the process of creating dummy variable of factor class from a given data set and the number of levels (n) will be n-1. I have place the source code for the function at </a:t>
            </a:r>
            <a:r>
              <a:rPr lang="en-US" sz="2000" dirty="0" err="1"/>
              <a:t>Github</a:t>
            </a:r>
            <a:r>
              <a:rPr lang="en-US" sz="2000" dirty="0"/>
              <a:t> :-#</a:t>
            </a:r>
            <a:r>
              <a:rPr lang="en-US" sz="2000" dirty="0" err="1"/>
              <a:t>install_git</a:t>
            </a:r>
            <a:r>
              <a:rPr lang="en-US" sz="2000" dirty="0"/>
              <a:t>("https://github.com/prk327/</a:t>
            </a:r>
            <a:r>
              <a:rPr lang="en-US" sz="2000" dirty="0" err="1"/>
              <a:t>AtConP</a:t>
            </a:r>
            <a:r>
              <a:rPr lang="en-US" sz="2000" dirty="0"/>
              <a:t>").</a:t>
            </a:r>
          </a:p>
          <a:p>
            <a:r>
              <a:rPr lang="en-US" sz="2000" dirty="0"/>
              <a:t>We will use the above function to create dummy variables of all the factor class. And </a:t>
            </a:r>
            <a:r>
              <a:rPr lang="en-US" sz="2000" dirty="0" err="1"/>
              <a:t>Cbind</a:t>
            </a:r>
            <a:r>
              <a:rPr lang="en-US" sz="2000" dirty="0"/>
              <a:t> all the dummy variable to the </a:t>
            </a:r>
            <a:r>
              <a:rPr lang="en-US" sz="2000" dirty="0" err="1"/>
              <a:t>carmileage</a:t>
            </a:r>
            <a:r>
              <a:rPr lang="en-US" sz="2000" dirty="0"/>
              <a:t> </a:t>
            </a:r>
            <a:r>
              <a:rPr lang="en-US" sz="2000" dirty="0" err="1"/>
              <a:t>df</a:t>
            </a:r>
            <a:r>
              <a:rPr lang="en-US" sz="2000" dirty="0"/>
              <a:t>.</a:t>
            </a:r>
          </a:p>
          <a:p>
            <a:r>
              <a:rPr lang="en-US" sz="2000" dirty="0"/>
              <a:t>We have split the data into training and testing data in 70-30 ratio. Since the carmileage_1 </a:t>
            </a:r>
            <a:r>
              <a:rPr lang="en-US" sz="2000" dirty="0" err="1"/>
              <a:t>dataframe</a:t>
            </a:r>
            <a:r>
              <a:rPr lang="en-US" sz="2000" dirty="0"/>
              <a:t> has 396 observations, we'll have 277 training and 119 testing observations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Data Modelling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Given </a:t>
            </a:r>
            <a:r>
              <a:rPr lang="en-US" sz="1400" dirty="0"/>
              <a:t>the business objective, the dependent variable for the model is MPG.</a:t>
            </a:r>
          </a:p>
          <a:p>
            <a:r>
              <a:rPr lang="en-US" sz="1400" dirty="0" smtClean="0"/>
              <a:t>So</a:t>
            </a:r>
            <a:r>
              <a:rPr lang="en-US" sz="1400" dirty="0"/>
              <a:t>, </a:t>
            </a:r>
            <a:r>
              <a:rPr lang="en-US" sz="1400" dirty="0" smtClean="0"/>
              <a:t>we have </a:t>
            </a:r>
            <a:r>
              <a:rPr lang="en-US" sz="1400" dirty="0"/>
              <a:t>build the first model and store it in a variable model_1. </a:t>
            </a:r>
            <a:endParaRPr lang="en-US" sz="1400" dirty="0" smtClean="0"/>
          </a:p>
          <a:p>
            <a:r>
              <a:rPr lang="en-US" sz="1400" dirty="0"/>
              <a:t>The Adjusted R-squared: </a:t>
            </a:r>
            <a:r>
              <a:rPr lang="en-US" sz="1400" dirty="0" smtClean="0"/>
              <a:t>0.845 for model_1 which has too many insignificant variables so we have use step method and p-value </a:t>
            </a:r>
            <a:r>
              <a:rPr lang="en-US" sz="1400" dirty="0" err="1" smtClean="0"/>
              <a:t>mehod</a:t>
            </a:r>
            <a:r>
              <a:rPr lang="en-US" sz="1400" dirty="0" smtClean="0"/>
              <a:t> to reduce the number of variables to 5 </a:t>
            </a:r>
            <a:r>
              <a:rPr lang="en-US" sz="1400" dirty="0"/>
              <a:t>in model_3:- </a:t>
            </a:r>
            <a:endParaRPr lang="en-US" sz="1400" dirty="0" smtClean="0"/>
          </a:p>
          <a:p>
            <a:r>
              <a:rPr lang="en-US" sz="1400" dirty="0" smtClean="0"/>
              <a:t>model_3 </a:t>
            </a:r>
            <a:r>
              <a:rPr lang="en-US" sz="1400" dirty="0"/>
              <a:t>&lt;- lm(formula = MPG ~ Horsepower + Weight + `Cylinders : mid` </a:t>
            </a:r>
            <a:r>
              <a:rPr lang="en-US" sz="1400" dirty="0" smtClean="0"/>
              <a:t>+ </a:t>
            </a:r>
            <a:r>
              <a:rPr lang="en-US" sz="1400" dirty="0"/>
              <a:t>`</a:t>
            </a:r>
            <a:r>
              <a:rPr lang="en-US" sz="1400" dirty="0" err="1"/>
              <a:t>Model_year</a:t>
            </a:r>
            <a:r>
              <a:rPr lang="en-US" sz="1400" dirty="0"/>
              <a:t> : </a:t>
            </a:r>
            <a:r>
              <a:rPr lang="en-US" sz="1400" dirty="0" err="1"/>
              <a:t>Old_Model</a:t>
            </a:r>
            <a:r>
              <a:rPr lang="en-US" sz="1400" dirty="0"/>
              <a:t>` + </a:t>
            </a:r>
            <a:r>
              <a:rPr lang="en-US" sz="1400" dirty="0" smtClean="0"/>
              <a:t>`</a:t>
            </a:r>
            <a:r>
              <a:rPr lang="en-US" sz="1400" dirty="0" err="1"/>
              <a:t>Model_year</a:t>
            </a:r>
            <a:r>
              <a:rPr lang="en-US" sz="1400" dirty="0"/>
              <a:t> : </a:t>
            </a:r>
            <a:r>
              <a:rPr lang="en-US" sz="1400" dirty="0" err="1"/>
              <a:t>Mid_Model</a:t>
            </a:r>
            <a:r>
              <a:rPr lang="en-US" sz="1400" dirty="0"/>
              <a:t>`, data = train</a:t>
            </a:r>
            <a:r>
              <a:rPr lang="en-US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Adjusted R-squared of the train model is 82%</a:t>
            </a:r>
          </a:p>
          <a:p>
            <a:r>
              <a:rPr lang="en-US" sz="1800" dirty="0"/>
              <a:t>The Adjusted R-squared  of the test model is 84%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Model Results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40" y="1854200"/>
            <a:ext cx="6547595" cy="4344988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Results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65" y="1866106"/>
            <a:ext cx="5847135" cy="4344988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Results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1847850"/>
            <a:ext cx="5586412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746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Mycar Dream Assignment  SUBMISSION </vt:lpstr>
      <vt:lpstr>Business Goal</vt:lpstr>
      <vt:lpstr> CRISP-DM</vt:lpstr>
      <vt:lpstr>Data Understanding</vt:lpstr>
      <vt:lpstr>Data Preparation</vt:lpstr>
      <vt:lpstr>Data Modelling</vt:lpstr>
      <vt:lpstr> Model Results</vt:lpstr>
      <vt:lpstr> Results</vt:lpstr>
      <vt:lpstr> Results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Suresh</cp:lastModifiedBy>
  <cp:revision>35</cp:revision>
  <dcterms:created xsi:type="dcterms:W3CDTF">2016-06-09T08:16:28Z</dcterms:created>
  <dcterms:modified xsi:type="dcterms:W3CDTF">2016-09-18T16:29:51Z</dcterms:modified>
</cp:coreProperties>
</file>