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0" r:id="rId3"/>
    <p:sldId id="271" r:id="rId4"/>
    <p:sldId id="257" r:id="rId5"/>
    <p:sldId id="258" r:id="rId6"/>
    <p:sldId id="259" r:id="rId7"/>
    <p:sldId id="260" r:id="rId8"/>
    <p:sldId id="267" r:id="rId9"/>
    <p:sldId id="262"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123" d="100"/>
          <a:sy n="123" d="100"/>
        </p:scale>
        <p:origin x="-102"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18-10-2016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18-10-2016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Telecom Churn Case Study</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923692"/>
            <a:ext cx="6138856" cy="1402070"/>
          </a:xfrm>
        </p:spPr>
        <p:txBody>
          <a:bodyPr>
            <a:normAutofit/>
          </a:bodyPr>
          <a:lstStyle/>
          <a:p>
            <a:pPr algn="l"/>
            <a:r>
              <a:rPr lang="en-IN" sz="1200" dirty="0"/>
              <a:t> </a:t>
            </a:r>
            <a:endParaRPr lang="en-IN" sz="1800" dirty="0"/>
          </a:p>
          <a:p>
            <a:pPr algn="l"/>
            <a:endParaRPr lang="en-IN" sz="1800" dirty="0"/>
          </a:p>
          <a:p>
            <a:pPr marL="457200" indent="-457200" algn="l">
              <a:buFont typeface="+mj-lt"/>
              <a:buAutoNum type="arabicPeriod"/>
            </a:pPr>
            <a:r>
              <a:rPr lang="en-IN" sz="1800" dirty="0" err="1" smtClean="0"/>
              <a:t>Prabhakar</a:t>
            </a:r>
            <a:r>
              <a:rPr lang="en-IN" sz="1800" dirty="0" smtClean="0"/>
              <a:t> </a:t>
            </a:r>
            <a:r>
              <a:rPr lang="en-IN" sz="1800" dirty="0" err="1" smtClean="0"/>
              <a:t>Srivastav</a:t>
            </a:r>
            <a:r>
              <a:rPr lang="en-IN" sz="1800" dirty="0" smtClean="0"/>
              <a:t>		</a:t>
            </a:r>
            <a:endParaRPr lang="en-IN" sz="1800" dirty="0"/>
          </a:p>
          <a:p>
            <a:pPr marL="457200" indent="-457200" algn="l">
              <a:buFont typeface="+mj-lt"/>
              <a:buAutoNum type="arabicPeriod"/>
            </a:pPr>
            <a:r>
              <a:rPr lang="en-IN" sz="1800" dirty="0"/>
              <a:t>DDA1610218</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Report the final performance metrics and discuss the results and their implications.</a:t>
            </a:r>
          </a:p>
          <a:p>
            <a:pPr marL="0" indent="0">
              <a:buNone/>
            </a:pPr>
            <a:endParaRPr lang="en-IN" sz="2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&lt;SVM Model insights and results&gt;</a:t>
            </a:r>
          </a:p>
        </p:txBody>
      </p:sp>
      <p:graphicFrame>
        <p:nvGraphicFramePr>
          <p:cNvPr id="2" name="Table 1"/>
          <p:cNvGraphicFramePr>
            <a:graphicFrameLocks noGrp="1"/>
          </p:cNvGraphicFramePr>
          <p:nvPr>
            <p:extLst>
              <p:ext uri="{D42A27DB-BD31-4B8C-83A1-F6EECF244321}">
                <p14:modId xmlns:p14="http://schemas.microsoft.com/office/powerpoint/2010/main" val="86828797"/>
              </p:ext>
            </p:extLst>
          </p:nvPr>
        </p:nvGraphicFramePr>
        <p:xfrm>
          <a:off x="3583305" y="3552824"/>
          <a:ext cx="5025390" cy="857250"/>
        </p:xfrm>
        <a:graphic>
          <a:graphicData uri="http://schemas.openxmlformats.org/drawingml/2006/table">
            <a:tbl>
              <a:tblPr firstRow="1" firstCol="1" bandRow="1">
                <a:tableStyleId>{5C22544A-7EE6-4342-B048-85BDC9FD1C3A}</a:tableStyleId>
              </a:tblPr>
              <a:tblGrid>
                <a:gridCol w="2512695"/>
                <a:gridCol w="2512695"/>
              </a:tblGrid>
              <a:tr h="35034">
                <a:tc>
                  <a:txBody>
                    <a:bodyPr/>
                    <a:lstStyle/>
                    <a:p>
                      <a:pPr marL="0" marR="0" algn="ctr">
                        <a:lnSpc>
                          <a:spcPct val="107000"/>
                        </a:lnSpc>
                        <a:spcBef>
                          <a:spcPts val="0"/>
                        </a:spcBef>
                        <a:spcAft>
                          <a:spcPts val="0"/>
                        </a:spcAft>
                      </a:pPr>
                      <a:r>
                        <a:rPr lang="en-IN" sz="1100">
                          <a:effectLst/>
                        </a:rPr>
                        <a:t>Threshold value</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0.50</a:t>
                      </a:r>
                      <a:endParaRPr lang="en-US" sz="1100">
                        <a:effectLst/>
                        <a:latin typeface="Calibri"/>
                        <a:ea typeface="Calibri"/>
                        <a:cs typeface="Times New Roman"/>
                      </a:endParaRPr>
                    </a:p>
                  </a:txBody>
                  <a:tcPr marL="68580" marR="68580" marT="0" marB="0"/>
                </a:tc>
              </a:tr>
              <a:tr h="165735">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0.90</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Specificity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0.51</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AUC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578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a:t>
            </a:r>
            <a:r>
              <a:rPr lang="en-IN" sz="2800" dirty="0"/>
              <a:t>Conclusion</a:t>
            </a:r>
            <a:r>
              <a:rPr lang="en-IN" dirty="0"/>
              <a:t>&gt;</a:t>
            </a:r>
          </a:p>
        </p:txBody>
      </p:sp>
      <p:sp>
        <p:nvSpPr>
          <p:cNvPr id="3" name="Content Placeholder 2"/>
          <p:cNvSpPr>
            <a:spLocks noGrp="1"/>
          </p:cNvSpPr>
          <p:nvPr>
            <p:ph idx="1"/>
          </p:nvPr>
        </p:nvSpPr>
        <p:spPr/>
        <p:txBody>
          <a:bodyPr>
            <a:normAutofit/>
          </a:bodyPr>
          <a:lstStyle/>
          <a:p>
            <a:r>
              <a:rPr lang="en-IN" sz="2400" b="1" dirty="0"/>
              <a:t>Checkpoint-1: </a:t>
            </a:r>
            <a:r>
              <a:rPr lang="en-IN" sz="2400" b="1" u="sng" dirty="0"/>
              <a:t>Data Understanding and Preparation of Master File</a:t>
            </a:r>
            <a:endParaRPr lang="en-US" sz="2400" b="1" dirty="0"/>
          </a:p>
          <a:p>
            <a:r>
              <a:rPr lang="en-IN" sz="2400" dirty="0"/>
              <a:t> </a:t>
            </a:r>
            <a:endParaRPr lang="en-US" sz="2400" dirty="0"/>
          </a:p>
          <a:p>
            <a:pPr lvl="0"/>
            <a:r>
              <a:rPr lang="en-IN" sz="2400" dirty="0"/>
              <a:t>The final number of rows are 7032 with 32 columns</a:t>
            </a:r>
            <a:endParaRPr lang="en-US" sz="2400" dirty="0"/>
          </a:p>
          <a:p>
            <a:endParaRPr lang="en-IN" sz="2400" dirty="0" smtClean="0"/>
          </a:p>
          <a:p>
            <a:r>
              <a:rPr lang="en-IN" sz="2400" b="1" dirty="0"/>
              <a:t>Checkpoint 2: </a:t>
            </a:r>
            <a:r>
              <a:rPr lang="en-IN" sz="2400" b="1" u="sng" dirty="0"/>
              <a:t>Exploratory Data </a:t>
            </a:r>
            <a:r>
              <a:rPr lang="en-IN" sz="2400" b="1" u="sng" dirty="0" smtClean="0"/>
              <a:t>Analysis</a:t>
            </a:r>
          </a:p>
          <a:p>
            <a:endParaRPr lang="en-IN" sz="2400" b="1" u="sng" dirty="0"/>
          </a:p>
          <a:p>
            <a:r>
              <a:rPr lang="en-IN" sz="2400" dirty="0"/>
              <a:t>We see that there is high number of people who are using the services for more than a year.</a:t>
            </a:r>
            <a:endParaRPr lang="en-US" sz="2400" dirty="0"/>
          </a:p>
          <a:p>
            <a:pPr marL="0" indent="0">
              <a:buNone/>
            </a:pPr>
            <a:endParaRPr lang="en-US" sz="2400" b="1" dirty="0"/>
          </a:p>
          <a:p>
            <a:endParaRPr lang="en-IN" sz="2400" dirty="0"/>
          </a:p>
        </p:txBody>
      </p:sp>
    </p:spTree>
    <p:extLst>
      <p:ext uri="{BB962C8B-B14F-4D97-AF65-F5344CB8AC3E}">
        <p14:creationId xmlns:p14="http://schemas.microsoft.com/office/powerpoint/2010/main" val="298749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a:t>
            </a:r>
            <a:r>
              <a:rPr lang="en-IN" sz="2800" dirty="0"/>
              <a:t>Conclusion</a:t>
            </a:r>
            <a:r>
              <a:rPr lang="en-IN" dirty="0"/>
              <a:t>&gt;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76" y="1854200"/>
            <a:ext cx="8043620" cy="4344988"/>
          </a:xfrm>
          <a:prstGeom prst="rect">
            <a:avLst/>
          </a:prstGeom>
        </p:spPr>
      </p:pic>
    </p:spTree>
    <p:extLst>
      <p:ext uri="{BB962C8B-B14F-4D97-AF65-F5344CB8AC3E}">
        <p14:creationId xmlns:p14="http://schemas.microsoft.com/office/powerpoint/2010/main" val="412077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sz="2400" dirty="0"/>
              <a:t>we see that there is more of a equal distribution of male and </a:t>
            </a:r>
            <a:r>
              <a:rPr lang="en-IN" sz="2400" dirty="0" smtClean="0"/>
              <a:t>female</a:t>
            </a:r>
          </a:p>
          <a:p>
            <a:pPr lvl="0"/>
            <a:endParaRPr lang="en-US" sz="2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&lt;EDA plots and insights&gt;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04333" y="3060414"/>
            <a:ext cx="5716905" cy="2798445"/>
          </a:xfrm>
          <a:prstGeom prst="rect">
            <a:avLst/>
          </a:prstGeom>
        </p:spPr>
      </p:pic>
    </p:spTree>
    <p:extLst>
      <p:ext uri="{BB962C8B-B14F-4D97-AF65-F5344CB8AC3E}">
        <p14:creationId xmlns:p14="http://schemas.microsoft.com/office/powerpoint/2010/main" val="386975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sz="1800" dirty="0"/>
              <a:t>we see that about 1500 customers don't use internet service</a:t>
            </a:r>
            <a:endParaRPr lang="en-US" sz="1800" dirty="0"/>
          </a:p>
          <a:p>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&lt;EDA plots and insights&gt;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92271" y="2492047"/>
            <a:ext cx="7400441" cy="3625215"/>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&lt;K-NN model insights and results&gt;</a:t>
            </a:r>
          </a:p>
        </p:txBody>
      </p:sp>
      <p:sp>
        <p:nvSpPr>
          <p:cNvPr id="3" name="Content Placeholder 2"/>
          <p:cNvSpPr>
            <a:spLocks noGrp="1"/>
          </p:cNvSpPr>
          <p:nvPr>
            <p:ph idx="1"/>
          </p:nvPr>
        </p:nvSpPr>
        <p:spPr/>
        <p:txBody>
          <a:bodyPr>
            <a:normAutofit/>
          </a:bodyPr>
          <a:lstStyle/>
          <a:p>
            <a:pPr lvl="2"/>
            <a:r>
              <a:rPr lang="en-IN" dirty="0"/>
              <a:t>After continuous iteration we found that at k=47 we are getting a accuracy of 80, Sensitivity of 87% and Specificity of 61%,  which is the highest in each metrics, if we are increasing any more iteration we are either getting lower accuracy, or lower sensitivity or lower specificity. So we conclude that 47 will be the optimal value for k.</a:t>
            </a:r>
            <a:endParaRPr lang="en-US" dirty="0"/>
          </a:p>
          <a:p>
            <a:pPr lvl="2"/>
            <a:r>
              <a:rPr lang="en-IN" dirty="0"/>
              <a:t>We can also see the optimal </a:t>
            </a:r>
            <a:r>
              <a:rPr lang="en-IN" dirty="0" smtClean="0"/>
              <a:t>value </a:t>
            </a:r>
            <a:r>
              <a:rPr lang="en-IN" dirty="0"/>
              <a:t>of K in the ROC curve which is shown below</a:t>
            </a:r>
            <a:r>
              <a:rPr lang="en-IN" dirty="0" smtClean="0"/>
              <a:t>.</a:t>
            </a:r>
          </a:p>
          <a:p>
            <a:pPr lvl="2"/>
            <a:endParaRPr lang="en-IN" dirty="0"/>
          </a:p>
          <a:p>
            <a:pPr lvl="2"/>
            <a:endParaRPr lang="en-US" dirty="0"/>
          </a:p>
        </p:txBody>
      </p:sp>
      <p:graphicFrame>
        <p:nvGraphicFramePr>
          <p:cNvPr id="4" name="Table 3"/>
          <p:cNvGraphicFramePr>
            <a:graphicFrameLocks noGrp="1"/>
          </p:cNvGraphicFramePr>
          <p:nvPr/>
        </p:nvGraphicFramePr>
        <p:xfrm>
          <a:off x="3583305" y="3552824"/>
          <a:ext cx="5025390" cy="857250"/>
        </p:xfrm>
        <a:graphic>
          <a:graphicData uri="http://schemas.openxmlformats.org/drawingml/2006/table">
            <a:tbl>
              <a:tblPr firstRow="1" firstCol="1" bandRow="1">
                <a:tableStyleId>{5C22544A-7EE6-4342-B048-85BDC9FD1C3A}</a:tableStyleId>
              </a:tblPr>
              <a:tblGrid>
                <a:gridCol w="2512695"/>
                <a:gridCol w="2512695"/>
              </a:tblGrid>
              <a:tr h="158750">
                <a:tc>
                  <a:txBody>
                    <a:bodyPr/>
                    <a:lstStyle/>
                    <a:p>
                      <a:pPr marL="0" marR="0" algn="ctr">
                        <a:lnSpc>
                          <a:spcPct val="107000"/>
                        </a:lnSpc>
                        <a:spcBef>
                          <a:spcPts val="0"/>
                        </a:spcBef>
                        <a:spcAft>
                          <a:spcPts val="0"/>
                        </a:spcAft>
                      </a:pPr>
                      <a:r>
                        <a:rPr lang="en-IN" sz="1100" dirty="0">
                          <a:effectLst/>
                        </a:rPr>
                        <a:t>Threshold value</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80</a:t>
                      </a:r>
                      <a:endParaRPr lang="en-US" sz="1100" dirty="0">
                        <a:effectLst/>
                        <a:latin typeface="Calibri"/>
                        <a:ea typeface="Calibri"/>
                        <a:cs typeface="Times New Roman"/>
                      </a:endParaRPr>
                    </a:p>
                  </a:txBody>
                  <a:tcPr marL="68580" marR="68580" marT="0" marB="0"/>
                </a:tc>
              </a:tr>
              <a:tr h="165735">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87</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Specificity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61</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AUC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75</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 Naïve Bayes model insights and results &gt;</a:t>
            </a:r>
          </a:p>
        </p:txBody>
      </p:sp>
      <p:sp>
        <p:nvSpPr>
          <p:cNvPr id="3" name="Content Placeholder 2"/>
          <p:cNvSpPr>
            <a:spLocks noGrp="1"/>
          </p:cNvSpPr>
          <p:nvPr>
            <p:ph idx="1"/>
          </p:nvPr>
        </p:nvSpPr>
        <p:spPr/>
        <p:txBody>
          <a:bodyPr>
            <a:normAutofit/>
          </a:bodyPr>
          <a:lstStyle/>
          <a:p>
            <a:r>
              <a:rPr lang="en-IN" sz="2400" dirty="0"/>
              <a:t>Report the final performance metrics and discuss the results and their implications.</a:t>
            </a:r>
          </a:p>
          <a:p>
            <a:pPr marL="0" indent="0">
              <a:buNone/>
            </a:pPr>
            <a:endParaRPr lang="en-IN" sz="2400" dirty="0"/>
          </a:p>
        </p:txBody>
      </p:sp>
      <p:graphicFrame>
        <p:nvGraphicFramePr>
          <p:cNvPr id="4" name="Table 3"/>
          <p:cNvGraphicFramePr>
            <a:graphicFrameLocks noGrp="1"/>
          </p:cNvGraphicFramePr>
          <p:nvPr/>
        </p:nvGraphicFramePr>
        <p:xfrm>
          <a:off x="3583305" y="3552824"/>
          <a:ext cx="5025390" cy="857250"/>
        </p:xfrm>
        <a:graphic>
          <a:graphicData uri="http://schemas.openxmlformats.org/drawingml/2006/table">
            <a:tbl>
              <a:tblPr firstRow="1" firstCol="1" bandRow="1">
                <a:tableStyleId>{5C22544A-7EE6-4342-B048-85BDC9FD1C3A}</a:tableStyleId>
              </a:tblPr>
              <a:tblGrid>
                <a:gridCol w="2512695"/>
                <a:gridCol w="2512695"/>
              </a:tblGrid>
              <a:tr h="158750">
                <a:tc>
                  <a:txBody>
                    <a:bodyPr/>
                    <a:lstStyle/>
                    <a:p>
                      <a:pPr marL="0" marR="0" algn="ctr">
                        <a:lnSpc>
                          <a:spcPct val="107000"/>
                        </a:lnSpc>
                        <a:spcBef>
                          <a:spcPts val="0"/>
                        </a:spcBef>
                        <a:spcAft>
                          <a:spcPts val="0"/>
                        </a:spcAft>
                      </a:pPr>
                      <a:r>
                        <a:rPr lang="en-IN" sz="1100">
                          <a:effectLst/>
                        </a:rPr>
                        <a:t>Threshold value</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70</a:t>
                      </a:r>
                      <a:endParaRPr lang="en-US" sz="1100">
                        <a:effectLst/>
                        <a:latin typeface="Calibri"/>
                        <a:ea typeface="Calibri"/>
                        <a:cs typeface="Times New Roman"/>
                      </a:endParaRPr>
                    </a:p>
                  </a:txBody>
                  <a:tcPr marL="68580" marR="68580" marT="0" marB="0"/>
                </a:tc>
              </a:tr>
              <a:tr h="165735">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65</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Specificity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83</a:t>
                      </a:r>
                      <a:endParaRPr lang="en-US" sz="1100">
                        <a:effectLst/>
                        <a:latin typeface="Calibri"/>
                        <a:ea typeface="Calibri"/>
                        <a:cs typeface="Times New Roman"/>
                      </a:endParaRPr>
                    </a:p>
                  </a:txBody>
                  <a:tcPr marL="68580" marR="68580" marT="0" marB="0"/>
                </a:tc>
              </a:tr>
              <a:tr h="158750">
                <a:tc>
                  <a:txBody>
                    <a:bodyPr/>
                    <a:lstStyle/>
                    <a:p>
                      <a:pPr marL="0" marR="0">
                        <a:lnSpc>
                          <a:spcPct val="107000"/>
                        </a:lnSpc>
                        <a:spcBef>
                          <a:spcPts val="0"/>
                        </a:spcBef>
                        <a:spcAft>
                          <a:spcPts val="0"/>
                        </a:spcAft>
                      </a:pPr>
                      <a:r>
                        <a:rPr lang="en-IN" sz="1100">
                          <a:effectLst/>
                        </a:rPr>
                        <a:t>AUC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02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 Logistic Regression model insights and results&gt;</a:t>
            </a:r>
          </a:p>
        </p:txBody>
      </p:sp>
      <p:sp>
        <p:nvSpPr>
          <p:cNvPr id="3" name="Content Placeholder 2"/>
          <p:cNvSpPr>
            <a:spLocks noGrp="1"/>
          </p:cNvSpPr>
          <p:nvPr>
            <p:ph idx="1"/>
          </p:nvPr>
        </p:nvSpPr>
        <p:spPr/>
        <p:txBody>
          <a:bodyPr>
            <a:normAutofit/>
          </a:bodyPr>
          <a:lstStyle/>
          <a:p>
            <a:r>
              <a:rPr lang="en-IN" sz="2400" dirty="0"/>
              <a:t>We have converted the dependant variable with 0 and 1, Since Logistic regression takes numeric variables as inputs.</a:t>
            </a:r>
            <a:endParaRPr lang="en-US" sz="2400" dirty="0"/>
          </a:p>
          <a:p>
            <a:r>
              <a:rPr lang="en-IN" sz="2400" dirty="0"/>
              <a:t>The coefficients of our model are:- `Contract : Month-to-month` +  `Dependents : No` + `</a:t>
            </a:r>
            <a:r>
              <a:rPr lang="en-IN" sz="2400" dirty="0" err="1"/>
              <a:t>DeviceProtection</a:t>
            </a:r>
            <a:r>
              <a:rPr lang="en-IN" sz="2400" dirty="0"/>
              <a:t> : No internet service` +  `</a:t>
            </a:r>
            <a:r>
              <a:rPr lang="en-IN" sz="2400" dirty="0" err="1"/>
              <a:t>InternetService</a:t>
            </a:r>
            <a:r>
              <a:rPr lang="en-IN" sz="2400" dirty="0"/>
              <a:t> : DSL` + `</a:t>
            </a:r>
            <a:r>
              <a:rPr lang="en-IN" sz="2400" dirty="0" err="1"/>
              <a:t>MultipleLines</a:t>
            </a:r>
            <a:r>
              <a:rPr lang="en-IN" sz="2400" dirty="0"/>
              <a:t> : No` + `</a:t>
            </a:r>
            <a:r>
              <a:rPr lang="en-IN" sz="2400" dirty="0" err="1"/>
              <a:t>OnlineSecurity</a:t>
            </a:r>
            <a:r>
              <a:rPr lang="en-IN" sz="2400" dirty="0"/>
              <a:t> : No` + `</a:t>
            </a:r>
            <a:r>
              <a:rPr lang="en-IN" sz="2400" dirty="0" err="1"/>
              <a:t>PaperlessBilling</a:t>
            </a:r>
            <a:r>
              <a:rPr lang="en-IN" sz="2400" dirty="0"/>
              <a:t> : No` + </a:t>
            </a:r>
            <a:r>
              <a:rPr lang="en-IN" sz="2400" dirty="0" err="1"/>
              <a:t>PaymentMethod</a:t>
            </a:r>
            <a:r>
              <a:rPr lang="en-IN" sz="2400" dirty="0"/>
              <a:t> : Electronic check` +  `</a:t>
            </a:r>
            <a:r>
              <a:rPr lang="en-IN" sz="2400" dirty="0" err="1"/>
              <a:t>StreamingTV</a:t>
            </a:r>
            <a:r>
              <a:rPr lang="en-IN" sz="2400" dirty="0"/>
              <a:t> : No` + `</a:t>
            </a:r>
            <a:r>
              <a:rPr lang="en-IN" sz="2400" dirty="0" err="1"/>
              <a:t>TechSupport</a:t>
            </a:r>
            <a:r>
              <a:rPr lang="en-IN" sz="2400" dirty="0"/>
              <a:t> : No` +  </a:t>
            </a:r>
            <a:r>
              <a:rPr lang="en-IN" sz="2400" dirty="0" err="1"/>
              <a:t>TotalCharges</a:t>
            </a:r>
            <a:r>
              <a:rPr lang="en-IN" sz="2400" dirty="0"/>
              <a:t>. We observe that  `</a:t>
            </a:r>
            <a:r>
              <a:rPr lang="en-IN" sz="2400" dirty="0" err="1"/>
              <a:t>DeviceProtection</a:t>
            </a:r>
            <a:r>
              <a:rPr lang="en-IN" sz="2400" dirty="0"/>
              <a:t> : No internet service` has  -1.67553 as coefficients, which means if the customer have no internet service his probability of churning will be very less, which makes sense, also we see that  Contract : Month-to-month has 1.06600, which means that if the customer is on a month to month contract his changes of churning will be very high, which completely makes sense.</a:t>
            </a:r>
            <a:endParaRPr lang="en-US" sz="2400" dirty="0"/>
          </a:p>
        </p:txBody>
      </p:sp>
    </p:spTree>
    <p:extLst>
      <p:ext uri="{BB962C8B-B14F-4D97-AF65-F5344CB8AC3E}">
        <p14:creationId xmlns:p14="http://schemas.microsoft.com/office/powerpoint/2010/main" val="567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dirty="0"/>
              <a:t>Calculate c-statistic and KS-statistic. What can you tell about the model based on their values?</a:t>
            </a:r>
            <a:endParaRPr lang="en-US" dirty="0"/>
          </a:p>
          <a:p>
            <a:pPr lvl="1"/>
            <a:r>
              <a:rPr lang="en-IN" dirty="0"/>
              <a:t>We see that the c-statistic for test data is 8.36, which is close to 1, we can safely say that our model has good discriminative power.</a:t>
            </a:r>
            <a:endParaRPr lang="en-US" dirty="0"/>
          </a:p>
          <a:p>
            <a:pPr lvl="1"/>
            <a:r>
              <a:rPr lang="en-IN" dirty="0"/>
              <a:t>Our </a:t>
            </a:r>
            <a:r>
              <a:rPr lang="en-IN" dirty="0" err="1"/>
              <a:t>ks</a:t>
            </a:r>
            <a:r>
              <a:rPr lang="en-IN" dirty="0"/>
              <a:t>-statistic is at 0.40 which is good, in 4th </a:t>
            </a:r>
            <a:r>
              <a:rPr lang="en-IN" dirty="0" err="1"/>
              <a:t>decile</a:t>
            </a:r>
            <a:r>
              <a:rPr lang="en-IN" dirty="0"/>
              <a:t> in test data set.</a:t>
            </a:r>
            <a:endParaRPr lang="en-US" dirty="0"/>
          </a:p>
          <a:p>
            <a:pPr marL="0" indent="0">
              <a:buNone/>
            </a:pPr>
            <a:endParaRPr lang="en-IN" sz="2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 Logistic Regression model insights and results &gt;</a:t>
            </a:r>
          </a:p>
        </p:txBody>
      </p:sp>
      <p:graphicFrame>
        <p:nvGraphicFramePr>
          <p:cNvPr id="2" name="Table 1"/>
          <p:cNvGraphicFramePr>
            <a:graphicFrameLocks noGrp="1"/>
          </p:cNvGraphicFramePr>
          <p:nvPr>
            <p:extLst>
              <p:ext uri="{D42A27DB-BD31-4B8C-83A1-F6EECF244321}">
                <p14:modId xmlns:p14="http://schemas.microsoft.com/office/powerpoint/2010/main" val="2727473388"/>
              </p:ext>
            </p:extLst>
          </p:nvPr>
        </p:nvGraphicFramePr>
        <p:xfrm>
          <a:off x="2818701" y="4481402"/>
          <a:ext cx="6089650" cy="748030"/>
        </p:xfrm>
        <a:graphic>
          <a:graphicData uri="http://schemas.openxmlformats.org/drawingml/2006/table">
            <a:tbl>
              <a:tblPr firstRow="1" firstCol="1" bandRow="1">
                <a:tableStyleId>{5C22544A-7EE6-4342-B048-85BDC9FD1C3A}</a:tableStyleId>
              </a:tblPr>
              <a:tblGrid>
                <a:gridCol w="1604645"/>
                <a:gridCol w="1440180"/>
                <a:gridCol w="1662430"/>
                <a:gridCol w="1382395"/>
              </a:tblGrid>
              <a:tr h="173355">
                <a:tc gridSpan="2">
                  <a:txBody>
                    <a:bodyPr/>
                    <a:lstStyle/>
                    <a:p>
                      <a:pPr marL="0" marR="0" algn="ctr">
                        <a:lnSpc>
                          <a:spcPct val="107000"/>
                        </a:lnSpc>
                        <a:spcBef>
                          <a:spcPts val="0"/>
                        </a:spcBef>
                        <a:spcAft>
                          <a:spcPts val="0"/>
                        </a:spcAft>
                      </a:pPr>
                      <a:r>
                        <a:rPr lang="en-IN" sz="1100">
                          <a:effectLst/>
                        </a:rPr>
                        <a:t>Train Dataset</a:t>
                      </a:r>
                      <a:endParaRPr lang="en-US" sz="1100">
                        <a:effectLst/>
                        <a:latin typeface="Calibri"/>
                        <a:ea typeface="Calibri"/>
                        <a:cs typeface="Times New Roman"/>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IN" sz="1100">
                          <a:effectLst/>
                        </a:rPr>
                        <a:t>Test Dataset</a:t>
                      </a:r>
                      <a:endParaRPr lang="en-US" sz="1100">
                        <a:effectLst/>
                        <a:latin typeface="Calibri"/>
                        <a:ea typeface="Calibri"/>
                        <a:cs typeface="Times New Roman"/>
                      </a:endParaRPr>
                    </a:p>
                  </a:txBody>
                  <a:tcPr marL="68580" marR="68580" marT="0" marB="0"/>
                </a:tc>
                <a:tc hMerge="1">
                  <a:txBody>
                    <a:bodyPr/>
                    <a:lstStyle/>
                    <a:p>
                      <a:endParaRPr lang="en-US"/>
                    </a:p>
                  </a:txBody>
                  <a:tcPr/>
                </a:tc>
              </a:tr>
              <a:tr h="173355">
                <a:tc>
                  <a:txBody>
                    <a:bodyPr/>
                    <a:lstStyle/>
                    <a:p>
                      <a:pPr marL="0" marR="0">
                        <a:lnSpc>
                          <a:spcPct val="107000"/>
                        </a:lnSpc>
                        <a:spcBef>
                          <a:spcPts val="0"/>
                        </a:spcBef>
                        <a:spcAft>
                          <a:spcPts val="0"/>
                        </a:spcAft>
                      </a:pPr>
                      <a:r>
                        <a:rPr lang="en-IN" sz="1100">
                          <a:effectLst/>
                        </a:rPr>
                        <a:t>C-statistic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8.37</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C-statistic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8.36</a:t>
                      </a:r>
                      <a:endParaRPr lang="en-US" sz="1100">
                        <a:effectLst/>
                        <a:latin typeface="Calibri"/>
                        <a:ea typeface="Calibri"/>
                        <a:cs typeface="Times New Roman"/>
                      </a:endParaRPr>
                    </a:p>
                  </a:txBody>
                  <a:tcPr marL="68580" marR="68580" marT="0" marB="0"/>
                </a:tc>
              </a:tr>
              <a:tr h="200660">
                <a:tc>
                  <a:txBody>
                    <a:bodyPr/>
                    <a:lstStyle/>
                    <a:p>
                      <a:pPr marL="0" marR="0">
                        <a:lnSpc>
                          <a:spcPct val="107000"/>
                        </a:lnSpc>
                        <a:spcBef>
                          <a:spcPts val="0"/>
                        </a:spcBef>
                        <a:spcAft>
                          <a:spcPts val="0"/>
                        </a:spcAft>
                      </a:pPr>
                      <a:r>
                        <a:rPr lang="en-IN" sz="1100">
                          <a:effectLst/>
                        </a:rPr>
                        <a:t>KS-statistic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0.51</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KS-statistic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0.54</a:t>
                      </a:r>
                      <a:endParaRPr lang="en-US" sz="1100">
                        <a:effectLst/>
                        <a:latin typeface="Calibri"/>
                        <a:ea typeface="Calibri"/>
                        <a:cs typeface="Times New Roman"/>
                      </a:endParaRPr>
                    </a:p>
                  </a:txBody>
                  <a:tcPr marL="68580" marR="68580" marT="0" marB="0"/>
                </a:tc>
              </a:tr>
              <a:tr h="200660">
                <a:tc gridSpan="2">
                  <a:txBody>
                    <a:bodyPr/>
                    <a:lstStyle/>
                    <a:p>
                      <a:pPr marL="0" marR="0">
                        <a:lnSpc>
                          <a:spcPct val="107000"/>
                        </a:lnSpc>
                        <a:spcBef>
                          <a:spcPts val="0"/>
                        </a:spcBef>
                        <a:spcAft>
                          <a:spcPts val="0"/>
                        </a:spcAft>
                      </a:pPr>
                      <a:r>
                        <a:rPr lang="en-IN" sz="1100">
                          <a:effectLst/>
                        </a:rPr>
                        <a:t>Model Evaluation (write Accept or Reject)</a:t>
                      </a:r>
                      <a:endParaRPr lang="en-US" sz="1100">
                        <a:effectLst/>
                        <a:latin typeface="Calibri"/>
                        <a:ea typeface="Calibri"/>
                        <a:cs typeface="Times New Roman"/>
                      </a:endParaRPr>
                    </a:p>
                  </a:txBody>
                  <a:tcPr marL="68580" marR="68580" marT="0" marB="0"/>
                </a:tc>
                <a:tc hMerge="1">
                  <a:txBody>
                    <a:bodyPr/>
                    <a:lstStyle/>
                    <a:p>
                      <a:endParaRPr lang="en-US"/>
                    </a:p>
                  </a:txBody>
                  <a:tcPr/>
                </a:tc>
                <a:tc gridSpan="2">
                  <a:txBody>
                    <a:bodyPr/>
                    <a:lstStyle/>
                    <a:p>
                      <a:pPr marL="0" marR="0">
                        <a:lnSpc>
                          <a:spcPct val="107000"/>
                        </a:lnSpc>
                        <a:spcBef>
                          <a:spcPts val="0"/>
                        </a:spcBef>
                        <a:spcAft>
                          <a:spcPts val="0"/>
                        </a:spcAft>
                      </a:pPr>
                      <a:r>
                        <a:rPr lang="en-IN" sz="1100" dirty="0">
                          <a:effectLst/>
                        </a:rPr>
                        <a:t>Accept</a:t>
                      </a:r>
                      <a:endParaRPr lang="en-US" sz="1100" dirty="0">
                        <a:effectLst/>
                        <a:latin typeface="Calibri"/>
                        <a:ea typeface="Calibri"/>
                        <a:cs typeface="Times New Roman"/>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507</Words>
  <Application>Microsoft Office PowerPoint</Application>
  <PresentationFormat>Custom</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Telecom Churn Case Study  SUBMISSION </vt:lpstr>
      <vt:lpstr>&lt;Conclusion&gt;</vt:lpstr>
      <vt:lpstr>&lt;Conclusion&gt;</vt:lpstr>
      <vt:lpstr> &lt;EDA plots and insights&gt;</vt:lpstr>
      <vt:lpstr> &lt;EDA plots and insights&gt;</vt:lpstr>
      <vt:lpstr> &lt;K-NN model insights and results&gt;</vt:lpstr>
      <vt:lpstr> &lt; Naïve Bayes model insights and results &gt;</vt:lpstr>
      <vt:lpstr> &lt; Logistic Regression model insights and results&gt;</vt:lpstr>
      <vt:lpstr> &lt; Logistic Regression model insights and results &gt;</vt:lpstr>
      <vt:lpstr> &lt;SVM Model insights and results&gt;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Suresh</cp:lastModifiedBy>
  <cp:revision>32</cp:revision>
  <dcterms:created xsi:type="dcterms:W3CDTF">2016-06-09T08:16:28Z</dcterms:created>
  <dcterms:modified xsi:type="dcterms:W3CDTF">2016-10-18T18:03:29Z</dcterms:modified>
</cp:coreProperties>
</file>