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57" r:id="rId4"/>
    <p:sldId id="259" r:id="rId5"/>
    <p:sldId id="260" r:id="rId6"/>
    <p:sldId id="267" r:id="rId7"/>
    <p:sldId id="262" r:id="rId8"/>
    <p:sldId id="269" r:id="rId9"/>
    <p:sldId id="270" r:id="rId10"/>
    <p:sldId id="272" r:id="rId11"/>
    <p:sldId id="265" r:id="rId12"/>
    <p:sldId id="273" r:id="rId13"/>
    <p:sldId id="27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20" autoAdjust="0"/>
    <p:restoredTop sz="94660"/>
  </p:normalViewPr>
  <p:slideViewPr>
    <p:cSldViewPr snapToGrid="0">
      <p:cViewPr>
        <p:scale>
          <a:sx n="84" d="100"/>
          <a:sy n="84" d="100"/>
        </p:scale>
        <p:origin x="-2442" y="-79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63E2D-4677-4448-AC76-B42EA7A78A3B}"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DCD15B84-2C12-4381-B2D2-7B7C7B2E8C2A}">
      <dgm:prSet phldrT="[Text]"/>
      <dgm:spPr/>
      <dgm:t>
        <a:bodyPr/>
        <a:lstStyle/>
        <a:p>
          <a:r>
            <a:rPr lang="en-US" dirty="0" smtClean="0"/>
            <a:t>Business Understanding</a:t>
          </a:r>
          <a:endParaRPr lang="en-US" dirty="0"/>
        </a:p>
      </dgm:t>
    </dgm:pt>
    <dgm:pt modelId="{7FB4ADCE-DBBE-4EC2-BEC4-1C6727C87EF6}" type="parTrans" cxnId="{EDD486AC-9068-4C05-9F50-8F15DBF67F13}">
      <dgm:prSet/>
      <dgm:spPr/>
      <dgm:t>
        <a:bodyPr/>
        <a:lstStyle/>
        <a:p>
          <a:endParaRPr lang="en-US"/>
        </a:p>
      </dgm:t>
    </dgm:pt>
    <dgm:pt modelId="{7AE35C76-D710-4066-98F8-C80F1552846A}" type="sibTrans" cxnId="{EDD486AC-9068-4C05-9F50-8F15DBF67F13}">
      <dgm:prSet/>
      <dgm:spPr/>
      <dgm:t>
        <a:bodyPr/>
        <a:lstStyle/>
        <a:p>
          <a:endParaRPr lang="en-US"/>
        </a:p>
      </dgm:t>
    </dgm:pt>
    <dgm:pt modelId="{C96266C5-2B9A-4C37-AC4E-BAD8A5BACA53}">
      <dgm:prSet phldrT="[Text]"/>
      <dgm:spPr/>
      <dgm:t>
        <a:bodyPr/>
        <a:lstStyle/>
        <a:p>
          <a:r>
            <a:rPr lang="en-US" dirty="0" smtClean="0"/>
            <a:t>Data Understanding</a:t>
          </a:r>
          <a:endParaRPr lang="en-US" dirty="0"/>
        </a:p>
      </dgm:t>
    </dgm:pt>
    <dgm:pt modelId="{891BCF2A-E12A-426B-BE41-9BACD5AFB391}" type="parTrans" cxnId="{E632C5A6-05EA-4C6A-AE17-E482285783E9}">
      <dgm:prSet/>
      <dgm:spPr/>
      <dgm:t>
        <a:bodyPr/>
        <a:lstStyle/>
        <a:p>
          <a:endParaRPr lang="en-US"/>
        </a:p>
      </dgm:t>
    </dgm:pt>
    <dgm:pt modelId="{C197A28C-6463-452B-87AA-8D341C98A8B4}" type="sibTrans" cxnId="{E632C5A6-05EA-4C6A-AE17-E482285783E9}">
      <dgm:prSet/>
      <dgm:spPr/>
      <dgm:t>
        <a:bodyPr/>
        <a:lstStyle/>
        <a:p>
          <a:endParaRPr lang="en-US"/>
        </a:p>
      </dgm:t>
    </dgm:pt>
    <dgm:pt modelId="{796C53AB-1142-4424-9C3B-209B6AF3E950}">
      <dgm:prSet phldrT="[Text]"/>
      <dgm:spPr/>
      <dgm:t>
        <a:bodyPr/>
        <a:lstStyle/>
        <a:p>
          <a:r>
            <a:rPr lang="en-US" dirty="0" smtClean="0"/>
            <a:t>Data Preparation</a:t>
          </a:r>
          <a:endParaRPr lang="en-US" dirty="0"/>
        </a:p>
      </dgm:t>
    </dgm:pt>
    <dgm:pt modelId="{193CDE13-6002-48C8-A2D9-A019EF62A5FE}" type="parTrans" cxnId="{38BC2AF0-80CE-4D76-B1A5-53E5BB7CB790}">
      <dgm:prSet/>
      <dgm:spPr/>
      <dgm:t>
        <a:bodyPr/>
        <a:lstStyle/>
        <a:p>
          <a:endParaRPr lang="en-US"/>
        </a:p>
      </dgm:t>
    </dgm:pt>
    <dgm:pt modelId="{B2A04B40-9282-498D-A745-043ED0D31713}" type="sibTrans" cxnId="{38BC2AF0-80CE-4D76-B1A5-53E5BB7CB790}">
      <dgm:prSet/>
      <dgm:spPr/>
      <dgm:t>
        <a:bodyPr/>
        <a:lstStyle/>
        <a:p>
          <a:endParaRPr lang="en-US"/>
        </a:p>
      </dgm:t>
    </dgm:pt>
    <dgm:pt modelId="{42041E1A-5C42-4393-B8CC-39A220D6B77B}">
      <dgm:prSet phldrT="[Text]"/>
      <dgm:spPr/>
      <dgm:t>
        <a:bodyPr/>
        <a:lstStyle/>
        <a:p>
          <a:r>
            <a:rPr lang="en-US" dirty="0" smtClean="0"/>
            <a:t>Modeling</a:t>
          </a:r>
          <a:endParaRPr lang="en-US" dirty="0"/>
        </a:p>
      </dgm:t>
    </dgm:pt>
    <dgm:pt modelId="{0B6373A9-1605-4AC7-9F13-CA549542218B}" type="parTrans" cxnId="{57653378-DCC4-4F1D-9277-1CB04D53E4F4}">
      <dgm:prSet/>
      <dgm:spPr/>
      <dgm:t>
        <a:bodyPr/>
        <a:lstStyle/>
        <a:p>
          <a:endParaRPr lang="en-US"/>
        </a:p>
      </dgm:t>
    </dgm:pt>
    <dgm:pt modelId="{1E76082B-3A5F-4CAB-97D0-1A94C9E0B615}" type="sibTrans" cxnId="{57653378-DCC4-4F1D-9277-1CB04D53E4F4}">
      <dgm:prSet/>
      <dgm:spPr/>
      <dgm:t>
        <a:bodyPr/>
        <a:lstStyle/>
        <a:p>
          <a:endParaRPr lang="en-US"/>
        </a:p>
      </dgm:t>
    </dgm:pt>
    <dgm:pt modelId="{76389188-9E8E-407F-A8DB-F8BFFDFC1F11}">
      <dgm:prSet phldrT="[Text]"/>
      <dgm:spPr/>
      <dgm:t>
        <a:bodyPr/>
        <a:lstStyle/>
        <a:p>
          <a:r>
            <a:rPr lang="en-US" dirty="0" smtClean="0"/>
            <a:t>Evaluation</a:t>
          </a:r>
          <a:endParaRPr lang="en-US" dirty="0"/>
        </a:p>
      </dgm:t>
    </dgm:pt>
    <dgm:pt modelId="{E68B1665-A839-40B5-81CA-8673F0B626FE}" type="parTrans" cxnId="{F6241D5C-00BE-4F9A-A6D6-45F73F7948BF}">
      <dgm:prSet/>
      <dgm:spPr/>
      <dgm:t>
        <a:bodyPr/>
        <a:lstStyle/>
        <a:p>
          <a:endParaRPr lang="en-US"/>
        </a:p>
      </dgm:t>
    </dgm:pt>
    <dgm:pt modelId="{00809489-0579-4A4D-8C2A-E0978F4C348F}" type="sibTrans" cxnId="{F6241D5C-00BE-4F9A-A6D6-45F73F7948BF}">
      <dgm:prSet/>
      <dgm:spPr/>
      <dgm:t>
        <a:bodyPr/>
        <a:lstStyle/>
        <a:p>
          <a:endParaRPr lang="en-US"/>
        </a:p>
      </dgm:t>
    </dgm:pt>
    <dgm:pt modelId="{40522685-CAE9-48C3-88B6-D260E6C96608}">
      <dgm:prSet phldrT="[Text]"/>
      <dgm:spPr/>
      <dgm:t>
        <a:bodyPr/>
        <a:lstStyle/>
        <a:p>
          <a:r>
            <a:rPr lang="en-US" dirty="0" smtClean="0"/>
            <a:t>Deployment</a:t>
          </a:r>
          <a:endParaRPr lang="en-US" dirty="0"/>
        </a:p>
      </dgm:t>
    </dgm:pt>
    <dgm:pt modelId="{90C6FBCB-CDEC-4834-9F83-DB75387AB22A}" type="parTrans" cxnId="{31B92989-622E-4F98-81EC-DA4326F45AD2}">
      <dgm:prSet/>
      <dgm:spPr/>
      <dgm:t>
        <a:bodyPr/>
        <a:lstStyle/>
        <a:p>
          <a:endParaRPr lang="en-US"/>
        </a:p>
      </dgm:t>
    </dgm:pt>
    <dgm:pt modelId="{C5E94770-C9AD-4AA5-B062-3EF6A1E8D187}" type="sibTrans" cxnId="{31B92989-622E-4F98-81EC-DA4326F45AD2}">
      <dgm:prSet/>
      <dgm:spPr/>
      <dgm:t>
        <a:bodyPr/>
        <a:lstStyle/>
        <a:p>
          <a:endParaRPr lang="en-US"/>
        </a:p>
      </dgm:t>
    </dgm:pt>
    <dgm:pt modelId="{5E9721AC-3BB5-4D15-AFAD-958AD40E2333}" type="pres">
      <dgm:prSet presAssocID="{9DB63E2D-4677-4448-AC76-B42EA7A78A3B}" presName="cycle" presStyleCnt="0">
        <dgm:presLayoutVars>
          <dgm:dir/>
          <dgm:resizeHandles val="exact"/>
        </dgm:presLayoutVars>
      </dgm:prSet>
      <dgm:spPr/>
      <dgm:t>
        <a:bodyPr/>
        <a:lstStyle/>
        <a:p>
          <a:endParaRPr lang="en-US"/>
        </a:p>
      </dgm:t>
    </dgm:pt>
    <dgm:pt modelId="{4EA14F9C-9E2D-4C7A-819D-1D26CDEC4BBA}" type="pres">
      <dgm:prSet presAssocID="{DCD15B84-2C12-4381-B2D2-7B7C7B2E8C2A}" presName="node" presStyleLbl="node1" presStyleIdx="0" presStyleCnt="6">
        <dgm:presLayoutVars>
          <dgm:bulletEnabled val="1"/>
        </dgm:presLayoutVars>
      </dgm:prSet>
      <dgm:spPr/>
      <dgm:t>
        <a:bodyPr/>
        <a:lstStyle/>
        <a:p>
          <a:endParaRPr lang="en-US"/>
        </a:p>
      </dgm:t>
    </dgm:pt>
    <dgm:pt modelId="{14862804-9E22-4D7C-B68D-A1BE615C7D6C}" type="pres">
      <dgm:prSet presAssocID="{DCD15B84-2C12-4381-B2D2-7B7C7B2E8C2A}" presName="spNode" presStyleCnt="0"/>
      <dgm:spPr/>
    </dgm:pt>
    <dgm:pt modelId="{BFF5C9B7-FE71-4DC1-A2AB-5E30F909CF6A}" type="pres">
      <dgm:prSet presAssocID="{7AE35C76-D710-4066-98F8-C80F1552846A}" presName="sibTrans" presStyleLbl="sibTrans1D1" presStyleIdx="0" presStyleCnt="6"/>
      <dgm:spPr/>
      <dgm:t>
        <a:bodyPr/>
        <a:lstStyle/>
        <a:p>
          <a:endParaRPr lang="en-US"/>
        </a:p>
      </dgm:t>
    </dgm:pt>
    <dgm:pt modelId="{0AE3CB1A-369A-4654-A60D-A34AC8A22B81}" type="pres">
      <dgm:prSet presAssocID="{C96266C5-2B9A-4C37-AC4E-BAD8A5BACA53}" presName="node" presStyleLbl="node1" presStyleIdx="1" presStyleCnt="6">
        <dgm:presLayoutVars>
          <dgm:bulletEnabled val="1"/>
        </dgm:presLayoutVars>
      </dgm:prSet>
      <dgm:spPr/>
      <dgm:t>
        <a:bodyPr/>
        <a:lstStyle/>
        <a:p>
          <a:endParaRPr lang="en-US"/>
        </a:p>
      </dgm:t>
    </dgm:pt>
    <dgm:pt modelId="{EA7DE7E2-05B0-4D20-97C2-DEED6C1CDF04}" type="pres">
      <dgm:prSet presAssocID="{C96266C5-2B9A-4C37-AC4E-BAD8A5BACA53}" presName="spNode" presStyleCnt="0"/>
      <dgm:spPr/>
    </dgm:pt>
    <dgm:pt modelId="{A0B621FD-2C65-40CD-BDCD-D39E4E8F62F8}" type="pres">
      <dgm:prSet presAssocID="{C197A28C-6463-452B-87AA-8D341C98A8B4}" presName="sibTrans" presStyleLbl="sibTrans1D1" presStyleIdx="1" presStyleCnt="6"/>
      <dgm:spPr/>
      <dgm:t>
        <a:bodyPr/>
        <a:lstStyle/>
        <a:p>
          <a:endParaRPr lang="en-US"/>
        </a:p>
      </dgm:t>
    </dgm:pt>
    <dgm:pt modelId="{D80016ED-5427-452E-96CA-5E930BA27D21}" type="pres">
      <dgm:prSet presAssocID="{796C53AB-1142-4424-9C3B-209B6AF3E950}" presName="node" presStyleLbl="node1" presStyleIdx="2" presStyleCnt="6">
        <dgm:presLayoutVars>
          <dgm:bulletEnabled val="1"/>
        </dgm:presLayoutVars>
      </dgm:prSet>
      <dgm:spPr/>
      <dgm:t>
        <a:bodyPr/>
        <a:lstStyle/>
        <a:p>
          <a:endParaRPr lang="en-US"/>
        </a:p>
      </dgm:t>
    </dgm:pt>
    <dgm:pt modelId="{C40F3BD6-24C7-4080-B778-ED7E50C981A2}" type="pres">
      <dgm:prSet presAssocID="{796C53AB-1142-4424-9C3B-209B6AF3E950}" presName="spNode" presStyleCnt="0"/>
      <dgm:spPr/>
    </dgm:pt>
    <dgm:pt modelId="{80D017F3-5AB5-4D58-80B2-EC1582E12A49}" type="pres">
      <dgm:prSet presAssocID="{B2A04B40-9282-498D-A745-043ED0D31713}" presName="sibTrans" presStyleLbl="sibTrans1D1" presStyleIdx="2" presStyleCnt="6"/>
      <dgm:spPr/>
      <dgm:t>
        <a:bodyPr/>
        <a:lstStyle/>
        <a:p>
          <a:endParaRPr lang="en-US"/>
        </a:p>
      </dgm:t>
    </dgm:pt>
    <dgm:pt modelId="{D8AB46C1-39AC-43B9-81EF-E4C5CF07328F}" type="pres">
      <dgm:prSet presAssocID="{42041E1A-5C42-4393-B8CC-39A220D6B77B}" presName="node" presStyleLbl="node1" presStyleIdx="3" presStyleCnt="6">
        <dgm:presLayoutVars>
          <dgm:bulletEnabled val="1"/>
        </dgm:presLayoutVars>
      </dgm:prSet>
      <dgm:spPr/>
      <dgm:t>
        <a:bodyPr/>
        <a:lstStyle/>
        <a:p>
          <a:endParaRPr lang="en-US"/>
        </a:p>
      </dgm:t>
    </dgm:pt>
    <dgm:pt modelId="{AFFE1C66-0D58-4360-869F-C2334343A616}" type="pres">
      <dgm:prSet presAssocID="{42041E1A-5C42-4393-B8CC-39A220D6B77B}" presName="spNode" presStyleCnt="0"/>
      <dgm:spPr/>
    </dgm:pt>
    <dgm:pt modelId="{39B8E7EF-FD88-43E0-B183-A291F3CF925A}" type="pres">
      <dgm:prSet presAssocID="{1E76082B-3A5F-4CAB-97D0-1A94C9E0B615}" presName="sibTrans" presStyleLbl="sibTrans1D1" presStyleIdx="3" presStyleCnt="6"/>
      <dgm:spPr/>
      <dgm:t>
        <a:bodyPr/>
        <a:lstStyle/>
        <a:p>
          <a:endParaRPr lang="en-US"/>
        </a:p>
      </dgm:t>
    </dgm:pt>
    <dgm:pt modelId="{4A25AAA6-BDCD-4221-9104-2440C781D8B1}" type="pres">
      <dgm:prSet presAssocID="{76389188-9E8E-407F-A8DB-F8BFFDFC1F11}" presName="node" presStyleLbl="node1" presStyleIdx="4" presStyleCnt="6">
        <dgm:presLayoutVars>
          <dgm:bulletEnabled val="1"/>
        </dgm:presLayoutVars>
      </dgm:prSet>
      <dgm:spPr/>
      <dgm:t>
        <a:bodyPr/>
        <a:lstStyle/>
        <a:p>
          <a:endParaRPr lang="en-US"/>
        </a:p>
      </dgm:t>
    </dgm:pt>
    <dgm:pt modelId="{E126BADC-6366-495B-BBB5-C57C22DE7C66}" type="pres">
      <dgm:prSet presAssocID="{76389188-9E8E-407F-A8DB-F8BFFDFC1F11}" presName="spNode" presStyleCnt="0"/>
      <dgm:spPr/>
    </dgm:pt>
    <dgm:pt modelId="{7F7EB93E-C609-4DF8-91FB-E15CCE51CAD0}" type="pres">
      <dgm:prSet presAssocID="{00809489-0579-4A4D-8C2A-E0978F4C348F}" presName="sibTrans" presStyleLbl="sibTrans1D1" presStyleIdx="4" presStyleCnt="6"/>
      <dgm:spPr/>
      <dgm:t>
        <a:bodyPr/>
        <a:lstStyle/>
        <a:p>
          <a:endParaRPr lang="en-US"/>
        </a:p>
      </dgm:t>
    </dgm:pt>
    <dgm:pt modelId="{9DF7EBB5-04ED-455F-ADBB-281847856C3D}" type="pres">
      <dgm:prSet presAssocID="{40522685-CAE9-48C3-88B6-D260E6C96608}" presName="node" presStyleLbl="node1" presStyleIdx="5" presStyleCnt="6">
        <dgm:presLayoutVars>
          <dgm:bulletEnabled val="1"/>
        </dgm:presLayoutVars>
      </dgm:prSet>
      <dgm:spPr/>
      <dgm:t>
        <a:bodyPr/>
        <a:lstStyle/>
        <a:p>
          <a:endParaRPr lang="en-US"/>
        </a:p>
      </dgm:t>
    </dgm:pt>
    <dgm:pt modelId="{2BB3943B-F506-4734-8BA6-1A072DF004E8}" type="pres">
      <dgm:prSet presAssocID="{40522685-CAE9-48C3-88B6-D260E6C96608}" presName="spNode" presStyleCnt="0"/>
      <dgm:spPr/>
    </dgm:pt>
    <dgm:pt modelId="{F47CB35C-49F1-4F50-9780-29D9B5DD4F57}" type="pres">
      <dgm:prSet presAssocID="{C5E94770-C9AD-4AA5-B062-3EF6A1E8D187}" presName="sibTrans" presStyleLbl="sibTrans1D1" presStyleIdx="5" presStyleCnt="6"/>
      <dgm:spPr/>
      <dgm:t>
        <a:bodyPr/>
        <a:lstStyle/>
        <a:p>
          <a:endParaRPr lang="en-US"/>
        </a:p>
      </dgm:t>
    </dgm:pt>
  </dgm:ptLst>
  <dgm:cxnLst>
    <dgm:cxn modelId="{FA8CCFDD-C95B-4A2F-AFF0-218DB9F95FDC}" type="presOf" srcId="{7AE35C76-D710-4066-98F8-C80F1552846A}" destId="{BFF5C9B7-FE71-4DC1-A2AB-5E30F909CF6A}" srcOrd="0" destOrd="0" presId="urn:microsoft.com/office/officeart/2005/8/layout/cycle5"/>
    <dgm:cxn modelId="{54EE5210-0B3A-4389-BEA5-5B3E2BC75D01}" type="presOf" srcId="{DCD15B84-2C12-4381-B2D2-7B7C7B2E8C2A}" destId="{4EA14F9C-9E2D-4C7A-819D-1D26CDEC4BBA}" srcOrd="0" destOrd="0" presId="urn:microsoft.com/office/officeart/2005/8/layout/cycle5"/>
    <dgm:cxn modelId="{E2105370-A157-4C7A-804F-6A42B14BF16B}" type="presOf" srcId="{796C53AB-1142-4424-9C3B-209B6AF3E950}" destId="{D80016ED-5427-452E-96CA-5E930BA27D21}" srcOrd="0" destOrd="0" presId="urn:microsoft.com/office/officeart/2005/8/layout/cycle5"/>
    <dgm:cxn modelId="{3C2E8EF6-3060-4FF2-91B1-DF894CB6270F}" type="presOf" srcId="{C5E94770-C9AD-4AA5-B062-3EF6A1E8D187}" destId="{F47CB35C-49F1-4F50-9780-29D9B5DD4F57}" srcOrd="0" destOrd="0" presId="urn:microsoft.com/office/officeart/2005/8/layout/cycle5"/>
    <dgm:cxn modelId="{35D13E43-FA76-493C-8843-1D16AE48FA84}" type="presOf" srcId="{C96266C5-2B9A-4C37-AC4E-BAD8A5BACA53}" destId="{0AE3CB1A-369A-4654-A60D-A34AC8A22B81}" srcOrd="0" destOrd="0" presId="urn:microsoft.com/office/officeart/2005/8/layout/cycle5"/>
    <dgm:cxn modelId="{2D57044F-F195-4087-BE45-EB9948C77E89}" type="presOf" srcId="{B2A04B40-9282-498D-A745-043ED0D31713}" destId="{80D017F3-5AB5-4D58-80B2-EC1582E12A49}" srcOrd="0" destOrd="0" presId="urn:microsoft.com/office/officeart/2005/8/layout/cycle5"/>
    <dgm:cxn modelId="{31B92989-622E-4F98-81EC-DA4326F45AD2}" srcId="{9DB63E2D-4677-4448-AC76-B42EA7A78A3B}" destId="{40522685-CAE9-48C3-88B6-D260E6C96608}" srcOrd="5" destOrd="0" parTransId="{90C6FBCB-CDEC-4834-9F83-DB75387AB22A}" sibTransId="{C5E94770-C9AD-4AA5-B062-3EF6A1E8D187}"/>
    <dgm:cxn modelId="{A98E1D54-2676-466E-A016-0915BD20E872}" type="presOf" srcId="{40522685-CAE9-48C3-88B6-D260E6C96608}" destId="{9DF7EBB5-04ED-455F-ADBB-281847856C3D}" srcOrd="0" destOrd="0" presId="urn:microsoft.com/office/officeart/2005/8/layout/cycle5"/>
    <dgm:cxn modelId="{F6241D5C-00BE-4F9A-A6D6-45F73F7948BF}" srcId="{9DB63E2D-4677-4448-AC76-B42EA7A78A3B}" destId="{76389188-9E8E-407F-A8DB-F8BFFDFC1F11}" srcOrd="4" destOrd="0" parTransId="{E68B1665-A839-40B5-81CA-8673F0B626FE}" sibTransId="{00809489-0579-4A4D-8C2A-E0978F4C348F}"/>
    <dgm:cxn modelId="{1127E518-2B78-49A8-B9AE-9A6A388D6C59}" type="presOf" srcId="{1E76082B-3A5F-4CAB-97D0-1A94C9E0B615}" destId="{39B8E7EF-FD88-43E0-B183-A291F3CF925A}" srcOrd="0" destOrd="0" presId="urn:microsoft.com/office/officeart/2005/8/layout/cycle5"/>
    <dgm:cxn modelId="{EDD486AC-9068-4C05-9F50-8F15DBF67F13}" srcId="{9DB63E2D-4677-4448-AC76-B42EA7A78A3B}" destId="{DCD15B84-2C12-4381-B2D2-7B7C7B2E8C2A}" srcOrd="0" destOrd="0" parTransId="{7FB4ADCE-DBBE-4EC2-BEC4-1C6727C87EF6}" sibTransId="{7AE35C76-D710-4066-98F8-C80F1552846A}"/>
    <dgm:cxn modelId="{E632C5A6-05EA-4C6A-AE17-E482285783E9}" srcId="{9DB63E2D-4677-4448-AC76-B42EA7A78A3B}" destId="{C96266C5-2B9A-4C37-AC4E-BAD8A5BACA53}" srcOrd="1" destOrd="0" parTransId="{891BCF2A-E12A-426B-BE41-9BACD5AFB391}" sibTransId="{C197A28C-6463-452B-87AA-8D341C98A8B4}"/>
    <dgm:cxn modelId="{43183D47-EB6E-4BE2-AC28-E2A5EF483D8C}" type="presOf" srcId="{76389188-9E8E-407F-A8DB-F8BFFDFC1F11}" destId="{4A25AAA6-BDCD-4221-9104-2440C781D8B1}" srcOrd="0" destOrd="0" presId="urn:microsoft.com/office/officeart/2005/8/layout/cycle5"/>
    <dgm:cxn modelId="{94BC2F4F-3022-4946-9D4A-A6B6B911DC69}" type="presOf" srcId="{C197A28C-6463-452B-87AA-8D341C98A8B4}" destId="{A0B621FD-2C65-40CD-BDCD-D39E4E8F62F8}" srcOrd="0" destOrd="0" presId="urn:microsoft.com/office/officeart/2005/8/layout/cycle5"/>
    <dgm:cxn modelId="{57653378-DCC4-4F1D-9277-1CB04D53E4F4}" srcId="{9DB63E2D-4677-4448-AC76-B42EA7A78A3B}" destId="{42041E1A-5C42-4393-B8CC-39A220D6B77B}" srcOrd="3" destOrd="0" parTransId="{0B6373A9-1605-4AC7-9F13-CA549542218B}" sibTransId="{1E76082B-3A5F-4CAB-97D0-1A94C9E0B615}"/>
    <dgm:cxn modelId="{38BC2AF0-80CE-4D76-B1A5-53E5BB7CB790}" srcId="{9DB63E2D-4677-4448-AC76-B42EA7A78A3B}" destId="{796C53AB-1142-4424-9C3B-209B6AF3E950}" srcOrd="2" destOrd="0" parTransId="{193CDE13-6002-48C8-A2D9-A019EF62A5FE}" sibTransId="{B2A04B40-9282-498D-A745-043ED0D31713}"/>
    <dgm:cxn modelId="{5E76706A-44E7-4CF7-9722-A02B018DBCF1}" type="presOf" srcId="{42041E1A-5C42-4393-B8CC-39A220D6B77B}" destId="{D8AB46C1-39AC-43B9-81EF-E4C5CF07328F}" srcOrd="0" destOrd="0" presId="urn:microsoft.com/office/officeart/2005/8/layout/cycle5"/>
    <dgm:cxn modelId="{392C4D28-E33D-4F06-A118-984B481C9D95}" type="presOf" srcId="{9DB63E2D-4677-4448-AC76-B42EA7A78A3B}" destId="{5E9721AC-3BB5-4D15-AFAD-958AD40E2333}" srcOrd="0" destOrd="0" presId="urn:microsoft.com/office/officeart/2005/8/layout/cycle5"/>
    <dgm:cxn modelId="{2D1307FD-0CFA-4575-AA80-9C61648C95FC}" type="presOf" srcId="{00809489-0579-4A4D-8C2A-E0978F4C348F}" destId="{7F7EB93E-C609-4DF8-91FB-E15CCE51CAD0}" srcOrd="0" destOrd="0" presId="urn:microsoft.com/office/officeart/2005/8/layout/cycle5"/>
    <dgm:cxn modelId="{F1F63AC3-AF3C-4C6E-A3DE-EAB3B330F723}" type="presParOf" srcId="{5E9721AC-3BB5-4D15-AFAD-958AD40E2333}" destId="{4EA14F9C-9E2D-4C7A-819D-1D26CDEC4BBA}" srcOrd="0" destOrd="0" presId="urn:microsoft.com/office/officeart/2005/8/layout/cycle5"/>
    <dgm:cxn modelId="{74A3465E-46ED-4C40-B144-4953B536E892}" type="presParOf" srcId="{5E9721AC-3BB5-4D15-AFAD-958AD40E2333}" destId="{14862804-9E22-4D7C-B68D-A1BE615C7D6C}" srcOrd="1" destOrd="0" presId="urn:microsoft.com/office/officeart/2005/8/layout/cycle5"/>
    <dgm:cxn modelId="{4FBBF27C-3C7D-43F9-B171-73EFBA4D08E6}" type="presParOf" srcId="{5E9721AC-3BB5-4D15-AFAD-958AD40E2333}" destId="{BFF5C9B7-FE71-4DC1-A2AB-5E30F909CF6A}" srcOrd="2" destOrd="0" presId="urn:microsoft.com/office/officeart/2005/8/layout/cycle5"/>
    <dgm:cxn modelId="{6282DA05-10C0-4C8A-AB01-2FC3E462DECD}" type="presParOf" srcId="{5E9721AC-3BB5-4D15-AFAD-958AD40E2333}" destId="{0AE3CB1A-369A-4654-A60D-A34AC8A22B81}" srcOrd="3" destOrd="0" presId="urn:microsoft.com/office/officeart/2005/8/layout/cycle5"/>
    <dgm:cxn modelId="{9B3A3DA9-E7DC-4E10-A85D-2125BA4E3F74}" type="presParOf" srcId="{5E9721AC-3BB5-4D15-AFAD-958AD40E2333}" destId="{EA7DE7E2-05B0-4D20-97C2-DEED6C1CDF04}" srcOrd="4" destOrd="0" presId="urn:microsoft.com/office/officeart/2005/8/layout/cycle5"/>
    <dgm:cxn modelId="{5E9CB22C-3346-43B2-9A54-ED4D5871AA56}" type="presParOf" srcId="{5E9721AC-3BB5-4D15-AFAD-958AD40E2333}" destId="{A0B621FD-2C65-40CD-BDCD-D39E4E8F62F8}" srcOrd="5" destOrd="0" presId="urn:microsoft.com/office/officeart/2005/8/layout/cycle5"/>
    <dgm:cxn modelId="{589DE67E-9D93-44FB-A47F-381B28637EF3}" type="presParOf" srcId="{5E9721AC-3BB5-4D15-AFAD-958AD40E2333}" destId="{D80016ED-5427-452E-96CA-5E930BA27D21}" srcOrd="6" destOrd="0" presId="urn:microsoft.com/office/officeart/2005/8/layout/cycle5"/>
    <dgm:cxn modelId="{52897F09-B724-47C6-A787-2E08E55FF5AE}" type="presParOf" srcId="{5E9721AC-3BB5-4D15-AFAD-958AD40E2333}" destId="{C40F3BD6-24C7-4080-B778-ED7E50C981A2}" srcOrd="7" destOrd="0" presId="urn:microsoft.com/office/officeart/2005/8/layout/cycle5"/>
    <dgm:cxn modelId="{9FCCBB45-0C8C-40A5-A7B7-A2C2D5A16C5B}" type="presParOf" srcId="{5E9721AC-3BB5-4D15-AFAD-958AD40E2333}" destId="{80D017F3-5AB5-4D58-80B2-EC1582E12A49}" srcOrd="8" destOrd="0" presId="urn:microsoft.com/office/officeart/2005/8/layout/cycle5"/>
    <dgm:cxn modelId="{2AF49238-3131-4D47-9F6F-1443D7963FAB}" type="presParOf" srcId="{5E9721AC-3BB5-4D15-AFAD-958AD40E2333}" destId="{D8AB46C1-39AC-43B9-81EF-E4C5CF07328F}" srcOrd="9" destOrd="0" presId="urn:microsoft.com/office/officeart/2005/8/layout/cycle5"/>
    <dgm:cxn modelId="{4AB8C3AD-8A1B-4983-883B-15598CA4A9BC}" type="presParOf" srcId="{5E9721AC-3BB5-4D15-AFAD-958AD40E2333}" destId="{AFFE1C66-0D58-4360-869F-C2334343A616}" srcOrd="10" destOrd="0" presId="urn:microsoft.com/office/officeart/2005/8/layout/cycle5"/>
    <dgm:cxn modelId="{65A5BA75-8A56-4C37-9AFB-F02883B88AB5}" type="presParOf" srcId="{5E9721AC-3BB5-4D15-AFAD-958AD40E2333}" destId="{39B8E7EF-FD88-43E0-B183-A291F3CF925A}" srcOrd="11" destOrd="0" presId="urn:microsoft.com/office/officeart/2005/8/layout/cycle5"/>
    <dgm:cxn modelId="{38AA2B58-E17D-4722-B529-F2E97E4EB341}" type="presParOf" srcId="{5E9721AC-3BB5-4D15-AFAD-958AD40E2333}" destId="{4A25AAA6-BDCD-4221-9104-2440C781D8B1}" srcOrd="12" destOrd="0" presId="urn:microsoft.com/office/officeart/2005/8/layout/cycle5"/>
    <dgm:cxn modelId="{BC7CAEC4-0A63-4778-BCF6-A0E8C626780D}" type="presParOf" srcId="{5E9721AC-3BB5-4D15-AFAD-958AD40E2333}" destId="{E126BADC-6366-495B-BBB5-C57C22DE7C66}" srcOrd="13" destOrd="0" presId="urn:microsoft.com/office/officeart/2005/8/layout/cycle5"/>
    <dgm:cxn modelId="{7AE00174-EC82-40F7-8543-83E4D5B7EB54}" type="presParOf" srcId="{5E9721AC-3BB5-4D15-AFAD-958AD40E2333}" destId="{7F7EB93E-C609-4DF8-91FB-E15CCE51CAD0}" srcOrd="14" destOrd="0" presId="urn:microsoft.com/office/officeart/2005/8/layout/cycle5"/>
    <dgm:cxn modelId="{7CE7F196-BC4C-4941-9A78-00A211A2D93B}" type="presParOf" srcId="{5E9721AC-3BB5-4D15-AFAD-958AD40E2333}" destId="{9DF7EBB5-04ED-455F-ADBB-281847856C3D}" srcOrd="15" destOrd="0" presId="urn:microsoft.com/office/officeart/2005/8/layout/cycle5"/>
    <dgm:cxn modelId="{8A199969-892E-4F10-A0BB-819FDF9F4969}" type="presParOf" srcId="{5E9721AC-3BB5-4D15-AFAD-958AD40E2333}" destId="{2BB3943B-F506-4734-8BA6-1A072DF004E8}" srcOrd="16" destOrd="0" presId="urn:microsoft.com/office/officeart/2005/8/layout/cycle5"/>
    <dgm:cxn modelId="{EA741411-37FC-4F4F-B10B-525A3B5B21B0}" type="presParOf" srcId="{5E9721AC-3BB5-4D15-AFAD-958AD40E2333}" destId="{F47CB35C-49F1-4F50-9780-29D9B5DD4F57}"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14F9C-9E2D-4C7A-819D-1D26CDEC4BBA}">
      <dsp:nvSpPr>
        <dsp:cNvPr id="0" name=""/>
        <dsp:cNvSpPr/>
      </dsp:nvSpPr>
      <dsp:spPr>
        <a:xfrm>
          <a:off x="3454796" y="1036"/>
          <a:ext cx="1218406" cy="7919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Business Understanding</a:t>
          </a:r>
          <a:endParaRPr lang="en-US" sz="1300" kern="1200" dirty="0"/>
        </a:p>
      </dsp:txBody>
      <dsp:txXfrm>
        <a:off x="3493456" y="39696"/>
        <a:ext cx="1141086" cy="714644"/>
      </dsp:txXfrm>
    </dsp:sp>
    <dsp:sp modelId="{BFF5C9B7-FE71-4DC1-A2AB-5E30F909CF6A}">
      <dsp:nvSpPr>
        <dsp:cNvPr id="0" name=""/>
        <dsp:cNvSpPr/>
      </dsp:nvSpPr>
      <dsp:spPr>
        <a:xfrm>
          <a:off x="2197596" y="397018"/>
          <a:ext cx="3732807" cy="3732807"/>
        </a:xfrm>
        <a:custGeom>
          <a:avLst/>
          <a:gdLst/>
          <a:ahLst/>
          <a:cxnLst/>
          <a:rect l="0" t="0" r="0" b="0"/>
          <a:pathLst>
            <a:path>
              <a:moveTo>
                <a:pt x="2628993" y="162901"/>
              </a:moveTo>
              <a:arcTo wR="1866403" hR="1866403" stAng="17646969" swAng="924433"/>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AE3CB1A-369A-4654-A60D-A34AC8A22B81}">
      <dsp:nvSpPr>
        <dsp:cNvPr id="0" name=""/>
        <dsp:cNvSpPr/>
      </dsp:nvSpPr>
      <dsp:spPr>
        <a:xfrm>
          <a:off x="5071150" y="934238"/>
          <a:ext cx="1218406" cy="7919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Data Understanding</a:t>
          </a:r>
          <a:endParaRPr lang="en-US" sz="1300" kern="1200" dirty="0"/>
        </a:p>
      </dsp:txBody>
      <dsp:txXfrm>
        <a:off x="5109810" y="972898"/>
        <a:ext cx="1141086" cy="714644"/>
      </dsp:txXfrm>
    </dsp:sp>
    <dsp:sp modelId="{A0B621FD-2C65-40CD-BDCD-D39E4E8F62F8}">
      <dsp:nvSpPr>
        <dsp:cNvPr id="0" name=""/>
        <dsp:cNvSpPr/>
      </dsp:nvSpPr>
      <dsp:spPr>
        <a:xfrm>
          <a:off x="2197596" y="397018"/>
          <a:ext cx="3732807" cy="3732807"/>
        </a:xfrm>
        <a:custGeom>
          <a:avLst/>
          <a:gdLst/>
          <a:ahLst/>
          <a:cxnLst/>
          <a:rect l="0" t="0" r="0" b="0"/>
          <a:pathLst>
            <a:path>
              <a:moveTo>
                <a:pt x="3703702" y="1538080"/>
              </a:moveTo>
              <a:arcTo wR="1866403" hR="1866403" stAng="20992094" swAng="121581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80016ED-5427-452E-96CA-5E930BA27D21}">
      <dsp:nvSpPr>
        <dsp:cNvPr id="0" name=""/>
        <dsp:cNvSpPr/>
      </dsp:nvSpPr>
      <dsp:spPr>
        <a:xfrm>
          <a:off x="5071150" y="2800641"/>
          <a:ext cx="1218406" cy="7919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Data Preparation</a:t>
          </a:r>
          <a:endParaRPr lang="en-US" sz="1300" kern="1200" dirty="0"/>
        </a:p>
      </dsp:txBody>
      <dsp:txXfrm>
        <a:off x="5109810" y="2839301"/>
        <a:ext cx="1141086" cy="714644"/>
      </dsp:txXfrm>
    </dsp:sp>
    <dsp:sp modelId="{80D017F3-5AB5-4D58-80B2-EC1582E12A49}">
      <dsp:nvSpPr>
        <dsp:cNvPr id="0" name=""/>
        <dsp:cNvSpPr/>
      </dsp:nvSpPr>
      <dsp:spPr>
        <a:xfrm>
          <a:off x="2197596" y="397018"/>
          <a:ext cx="3732807" cy="3732807"/>
        </a:xfrm>
        <a:custGeom>
          <a:avLst/>
          <a:gdLst/>
          <a:ahLst/>
          <a:cxnLst/>
          <a:rect l="0" t="0" r="0" b="0"/>
          <a:pathLst>
            <a:path>
              <a:moveTo>
                <a:pt x="3054169" y="3306082"/>
              </a:moveTo>
              <a:arcTo wR="1866403" hR="1866403" stAng="3028598" swAng="924433"/>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8AB46C1-39AC-43B9-81EF-E4C5CF07328F}">
      <dsp:nvSpPr>
        <dsp:cNvPr id="0" name=""/>
        <dsp:cNvSpPr/>
      </dsp:nvSpPr>
      <dsp:spPr>
        <a:xfrm>
          <a:off x="3454796" y="3733843"/>
          <a:ext cx="1218406" cy="7919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Modeling</a:t>
          </a:r>
          <a:endParaRPr lang="en-US" sz="1300" kern="1200" dirty="0"/>
        </a:p>
      </dsp:txBody>
      <dsp:txXfrm>
        <a:off x="3493456" y="3772503"/>
        <a:ext cx="1141086" cy="714644"/>
      </dsp:txXfrm>
    </dsp:sp>
    <dsp:sp modelId="{39B8E7EF-FD88-43E0-B183-A291F3CF925A}">
      <dsp:nvSpPr>
        <dsp:cNvPr id="0" name=""/>
        <dsp:cNvSpPr/>
      </dsp:nvSpPr>
      <dsp:spPr>
        <a:xfrm>
          <a:off x="2197596" y="397018"/>
          <a:ext cx="3732807" cy="3732807"/>
        </a:xfrm>
        <a:custGeom>
          <a:avLst/>
          <a:gdLst/>
          <a:ahLst/>
          <a:cxnLst/>
          <a:rect l="0" t="0" r="0" b="0"/>
          <a:pathLst>
            <a:path>
              <a:moveTo>
                <a:pt x="1103814" y="3569906"/>
              </a:moveTo>
              <a:arcTo wR="1866403" hR="1866403" stAng="6846969" swAng="924433"/>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A25AAA6-BDCD-4221-9104-2440C781D8B1}">
      <dsp:nvSpPr>
        <dsp:cNvPr id="0" name=""/>
        <dsp:cNvSpPr/>
      </dsp:nvSpPr>
      <dsp:spPr>
        <a:xfrm>
          <a:off x="1838443" y="2800641"/>
          <a:ext cx="1218406" cy="7919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Evaluation</a:t>
          </a:r>
          <a:endParaRPr lang="en-US" sz="1300" kern="1200" dirty="0"/>
        </a:p>
      </dsp:txBody>
      <dsp:txXfrm>
        <a:off x="1877103" y="2839301"/>
        <a:ext cx="1141086" cy="714644"/>
      </dsp:txXfrm>
    </dsp:sp>
    <dsp:sp modelId="{7F7EB93E-C609-4DF8-91FB-E15CCE51CAD0}">
      <dsp:nvSpPr>
        <dsp:cNvPr id="0" name=""/>
        <dsp:cNvSpPr/>
      </dsp:nvSpPr>
      <dsp:spPr>
        <a:xfrm>
          <a:off x="2197596" y="397018"/>
          <a:ext cx="3732807" cy="3732807"/>
        </a:xfrm>
        <a:custGeom>
          <a:avLst/>
          <a:gdLst/>
          <a:ahLst/>
          <a:cxnLst/>
          <a:rect l="0" t="0" r="0" b="0"/>
          <a:pathLst>
            <a:path>
              <a:moveTo>
                <a:pt x="29105" y="2194727"/>
              </a:moveTo>
              <a:arcTo wR="1866403" hR="1866403" stAng="10192094" swAng="121581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DF7EBB5-04ED-455F-ADBB-281847856C3D}">
      <dsp:nvSpPr>
        <dsp:cNvPr id="0" name=""/>
        <dsp:cNvSpPr/>
      </dsp:nvSpPr>
      <dsp:spPr>
        <a:xfrm>
          <a:off x="1838443" y="934238"/>
          <a:ext cx="1218406" cy="7919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Deployment</a:t>
          </a:r>
          <a:endParaRPr lang="en-US" sz="1300" kern="1200" dirty="0"/>
        </a:p>
      </dsp:txBody>
      <dsp:txXfrm>
        <a:off x="1877103" y="972898"/>
        <a:ext cx="1141086" cy="714644"/>
      </dsp:txXfrm>
    </dsp:sp>
    <dsp:sp modelId="{F47CB35C-49F1-4F50-9780-29D9B5DD4F57}">
      <dsp:nvSpPr>
        <dsp:cNvPr id="0" name=""/>
        <dsp:cNvSpPr/>
      </dsp:nvSpPr>
      <dsp:spPr>
        <a:xfrm>
          <a:off x="2197596" y="397018"/>
          <a:ext cx="3732807" cy="3732807"/>
        </a:xfrm>
        <a:custGeom>
          <a:avLst/>
          <a:gdLst/>
          <a:ahLst/>
          <a:cxnLst/>
          <a:rect l="0" t="0" r="0" b="0"/>
          <a:pathLst>
            <a:path>
              <a:moveTo>
                <a:pt x="678637" y="426725"/>
              </a:moveTo>
              <a:arcTo wR="1866403" hR="1866403" stAng="13828598" swAng="924433"/>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28-08-2016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28-08-2016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28-08-2016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28-08-2016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28-08-2016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28-08-2016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28-08-2016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28-08-2016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28-08-2016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err="1"/>
              <a:t>Gramener</a:t>
            </a:r>
            <a:r>
              <a:rPr lang="en-IN" sz="2800" dirty="0"/>
              <a:t> Case </a:t>
            </a:r>
            <a:r>
              <a:rPr lang="en-IN" sz="2800" dirty="0" smtClean="0"/>
              <a:t>Study</a:t>
            </a:r>
            <a:r>
              <a:rPr lang="en-IN" sz="2800" dirty="0"/>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a:t>
            </a:r>
            <a:r>
              <a:rPr lang="en-IN" sz="1800" dirty="0" err="1"/>
              <a:t>Prabhakar</a:t>
            </a:r>
            <a:r>
              <a:rPr lang="en-IN" sz="1800" dirty="0"/>
              <a:t> </a:t>
            </a:r>
            <a:r>
              <a:rPr lang="en-IN" sz="1800" dirty="0" err="1"/>
              <a:t>Srivastav</a:t>
            </a:r>
            <a:r>
              <a:rPr lang="en-IN" sz="1800" dirty="0"/>
              <a:t> &amp; DDA1610218</a:t>
            </a:r>
          </a:p>
          <a:p>
            <a:pPr marL="457200" indent="-457200" algn="l">
              <a:buFont typeface="+mj-lt"/>
              <a:buAutoNum type="arabicPeriod"/>
            </a:pPr>
            <a:r>
              <a:rPr lang="en-IN" sz="1800" dirty="0"/>
              <a:t> </a:t>
            </a:r>
            <a:r>
              <a:rPr lang="en-IN" sz="1800" dirty="0" err="1"/>
              <a:t>Anshul</a:t>
            </a:r>
            <a:r>
              <a:rPr lang="en-IN" sz="1800" dirty="0"/>
              <a:t> Joshi &amp; DDA1610234</a:t>
            </a:r>
          </a:p>
          <a:p>
            <a:pPr marL="457200" indent="-457200" algn="l">
              <a:buFont typeface="+mj-lt"/>
              <a:buAutoNum type="arabicPeriod"/>
            </a:pPr>
            <a:r>
              <a:rPr lang="en-IN" sz="1800" dirty="0"/>
              <a:t> </a:t>
            </a:r>
            <a:r>
              <a:rPr lang="en-IN" sz="1800" dirty="0" err="1"/>
              <a:t>Ankit</a:t>
            </a:r>
            <a:r>
              <a:rPr lang="en-IN" sz="1800" dirty="0"/>
              <a:t> Kumar &amp; DDA1610286</a:t>
            </a:r>
          </a:p>
          <a:p>
            <a:pPr marL="457200" indent="-457200" algn="l">
              <a:buFont typeface="+mj-lt"/>
              <a:buAutoNum type="arabicPeriod"/>
            </a:pPr>
            <a:r>
              <a:rPr lang="en-IN" sz="1800" dirty="0"/>
              <a:t> </a:t>
            </a:r>
            <a:r>
              <a:rPr lang="en-IN" sz="1800" dirty="0" err="1"/>
              <a:t>Deepika</a:t>
            </a:r>
            <a:r>
              <a:rPr lang="en-IN" sz="1800" dirty="0"/>
              <a:t> </a:t>
            </a:r>
            <a:r>
              <a:rPr lang="en-IN" sz="1800" dirty="0" err="1"/>
              <a:t>Srinivas</a:t>
            </a:r>
            <a:r>
              <a:rPr lang="en-IN" sz="1800" dirty="0"/>
              <a:t> &amp; DDA1610027</a:t>
            </a:r>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sz="2800" dirty="0"/>
              <a:t>Exploratory Data </a:t>
            </a:r>
            <a:r>
              <a:rPr lang="en-IN" sz="2800" dirty="0" smtClean="0"/>
              <a:t>Analysis</a:t>
            </a:r>
            <a:r>
              <a:rPr lang="en-IN" sz="2800" dirty="0"/>
              <a:t>: Multivariate Analysis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932" y="2514600"/>
            <a:ext cx="931703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61243" y="1670752"/>
            <a:ext cx="11492089" cy="338554"/>
          </a:xfrm>
          <a:prstGeom prst="rect">
            <a:avLst/>
          </a:prstGeom>
          <a:noFill/>
        </p:spPr>
        <p:txBody>
          <a:bodyPr wrap="square" rtlCol="0">
            <a:spAutoFit/>
          </a:bodyPr>
          <a:lstStyle/>
          <a:p>
            <a:pPr marL="285750" indent="-285750">
              <a:buFont typeface="Arial" pitchFamily="34" charset="0"/>
              <a:buChar char="•"/>
            </a:pPr>
            <a:r>
              <a:rPr lang="en-US" sz="1600" dirty="0" smtClean="0">
                <a:latin typeface="Arial" pitchFamily="34" charset="0"/>
                <a:cs typeface="Arial" pitchFamily="34" charset="0"/>
              </a:rPr>
              <a:t>We also see that about 87% of the loan taken by Junior tends to default.</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3505486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43" y="2797350"/>
            <a:ext cx="11492089"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800" dirty="0" smtClean="0"/>
              <a:t>Exploratory Data Analysis: Multivariate Analysis </a:t>
            </a:r>
            <a:endParaRPr lang="en-IN" sz="2800" dirty="0"/>
          </a:p>
        </p:txBody>
      </p:sp>
      <p:sp>
        <p:nvSpPr>
          <p:cNvPr id="8" name="TextBox 7"/>
          <p:cNvSpPr txBox="1"/>
          <p:nvPr/>
        </p:nvSpPr>
        <p:spPr>
          <a:xfrm>
            <a:off x="361243" y="1670752"/>
            <a:ext cx="11492089" cy="584775"/>
          </a:xfrm>
          <a:prstGeom prst="rect">
            <a:avLst/>
          </a:prstGeom>
          <a:noFill/>
        </p:spPr>
        <p:txBody>
          <a:bodyPr wrap="square" rtlCol="0">
            <a:spAutoFit/>
          </a:bodyPr>
          <a:lstStyle/>
          <a:p>
            <a:pPr marL="285750" indent="-285750">
              <a:buFont typeface="Arial" pitchFamily="34" charset="0"/>
              <a:buChar char="•"/>
            </a:pPr>
            <a:r>
              <a:rPr lang="en-US" sz="1600" dirty="0" smtClean="0">
                <a:latin typeface="Arial" pitchFamily="34" charset="0"/>
                <a:cs typeface="Arial" pitchFamily="34" charset="0"/>
              </a:rPr>
              <a:t>We see that about 91% of the loan taken at a low interest rate are default and about 85% of the loan taken at medium interest rate also default</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800" dirty="0" smtClean="0"/>
              <a:t>Exploratory Data Analysis: Multivariate Analysis </a:t>
            </a:r>
            <a:endParaRPr lang="en-IN" sz="28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2255527"/>
            <a:ext cx="10437106" cy="4602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1243" y="1670752"/>
            <a:ext cx="11492089" cy="584775"/>
          </a:xfrm>
          <a:prstGeom prst="rect">
            <a:avLst/>
          </a:prstGeom>
          <a:noFill/>
        </p:spPr>
        <p:txBody>
          <a:bodyPr wrap="square" rtlCol="0">
            <a:spAutoFit/>
          </a:bodyPr>
          <a:lstStyle/>
          <a:p>
            <a:pPr marL="285750" indent="-285750">
              <a:buFont typeface="Arial" pitchFamily="34" charset="0"/>
              <a:buChar char="•"/>
            </a:pPr>
            <a:r>
              <a:rPr lang="en-US" sz="1600" dirty="0" smtClean="0">
                <a:latin typeface="Arial" pitchFamily="34" charset="0"/>
                <a:cs typeface="Arial" pitchFamily="34" charset="0"/>
              </a:rPr>
              <a:t>We see that about 100% of loan taken for education, renewable and vacation by Junior at a medium interest rate tends to default. And If we consider only purpose then 100% of loan for </a:t>
            </a:r>
            <a:r>
              <a:rPr lang="en-US" sz="1600" dirty="0">
                <a:latin typeface="Arial" pitchFamily="34" charset="0"/>
                <a:cs typeface="Arial" pitchFamily="34" charset="0"/>
              </a:rPr>
              <a:t>e</a:t>
            </a:r>
            <a:r>
              <a:rPr lang="en-US" sz="1600" dirty="0" smtClean="0">
                <a:latin typeface="Arial" pitchFamily="34" charset="0"/>
                <a:cs typeface="Arial" pitchFamily="34" charset="0"/>
              </a:rPr>
              <a:t>ducation tends to default</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410396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800" dirty="0"/>
              <a:t>Hypothesis Testing: </a:t>
            </a:r>
            <a:r>
              <a:rPr lang="en-IN" sz="2800" dirty="0" smtClean="0"/>
              <a:t>Continuous variables </a:t>
            </a:r>
            <a:endParaRPr lang="en-IN" sz="2800" dirty="0"/>
          </a:p>
        </p:txBody>
      </p:sp>
      <p:sp>
        <p:nvSpPr>
          <p:cNvPr id="5" name="TextBox 4"/>
          <p:cNvSpPr txBox="1"/>
          <p:nvPr/>
        </p:nvSpPr>
        <p:spPr>
          <a:xfrm>
            <a:off x="361243" y="1670752"/>
            <a:ext cx="11492089" cy="584775"/>
          </a:xfrm>
          <a:prstGeom prst="rect">
            <a:avLst/>
          </a:prstGeom>
          <a:noFill/>
        </p:spPr>
        <p:txBody>
          <a:bodyPr wrap="square" rtlCol="0">
            <a:spAutoFit/>
          </a:bodyPr>
          <a:lstStyle/>
          <a:p>
            <a:pPr marL="285750" indent="-285750">
              <a:buFont typeface="Arial" pitchFamily="34" charset="0"/>
              <a:buChar char="•"/>
            </a:pPr>
            <a:r>
              <a:rPr lang="en-US" sz="1600" dirty="0" smtClean="0">
                <a:latin typeface="Arial" pitchFamily="34" charset="0"/>
                <a:cs typeface="Arial" pitchFamily="34" charset="0"/>
              </a:rPr>
              <a:t>We have conducted our hypothesis test on continuous variables base on two different categorical </a:t>
            </a:r>
            <a:r>
              <a:rPr lang="en-US" sz="1600" dirty="0" smtClean="0">
                <a:latin typeface="Arial" pitchFamily="34" charset="0"/>
                <a:cs typeface="Arial" pitchFamily="34" charset="0"/>
              </a:rPr>
              <a:t>variables</a:t>
            </a:r>
            <a:r>
              <a:rPr lang="en-US" sz="1600" dirty="0" smtClean="0">
                <a:latin typeface="Arial" pitchFamily="34" charset="0"/>
                <a:cs typeface="Arial" pitchFamily="34" charset="0"/>
              </a:rPr>
              <a:t>, and we found that there is significant difference between all continuous variables. Below are some of the plots: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32" y="2544770"/>
            <a:ext cx="5238045" cy="41100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287" y="2719435"/>
            <a:ext cx="5847645" cy="3760699"/>
          </a:xfrm>
          <a:prstGeom prst="rect">
            <a:avLst/>
          </a:prstGeom>
        </p:spPr>
      </p:pic>
    </p:spTree>
    <p:extLst>
      <p:ext uri="{BB962C8B-B14F-4D97-AF65-F5344CB8AC3E}">
        <p14:creationId xmlns:p14="http://schemas.microsoft.com/office/powerpoint/2010/main" val="643210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800" dirty="0" smtClean="0"/>
              <a:t>Conclusion: </a:t>
            </a:r>
            <a:endParaRPr lang="en-IN" sz="2800" dirty="0"/>
          </a:p>
        </p:txBody>
      </p:sp>
      <p:sp>
        <p:nvSpPr>
          <p:cNvPr id="5" name="TextBox 4"/>
          <p:cNvSpPr txBox="1"/>
          <p:nvPr/>
        </p:nvSpPr>
        <p:spPr>
          <a:xfrm>
            <a:off x="361243" y="1670752"/>
            <a:ext cx="11492089" cy="2062103"/>
          </a:xfrm>
          <a:prstGeom prst="rect">
            <a:avLst/>
          </a:prstGeom>
          <a:noFill/>
        </p:spPr>
        <p:txBody>
          <a:bodyPr wrap="square" rtlCol="0">
            <a:spAutoFit/>
          </a:bodyPr>
          <a:lstStyle/>
          <a:p>
            <a:pPr marL="342900" indent="-342900">
              <a:buFont typeface="+mj-lt"/>
              <a:buAutoNum type="arabicPeriod"/>
            </a:pPr>
            <a:r>
              <a:rPr lang="en-US" sz="1600" dirty="0" smtClean="0">
                <a:latin typeface="Arial" pitchFamily="34" charset="0"/>
                <a:cs typeface="Arial" pitchFamily="34" charset="0"/>
              </a:rPr>
              <a:t>Since we have seen significant difference between the Annual Income, Funded Amount etc., we can conclude that it we concentrate our decision to give loan to only those income group which do not fall under </a:t>
            </a:r>
            <a:r>
              <a:rPr lang="en-US" sz="1600" dirty="0" err="1" smtClean="0">
                <a:latin typeface="Arial" pitchFamily="34" charset="0"/>
                <a:cs typeface="Arial" pitchFamily="34" charset="0"/>
              </a:rPr>
              <a:t>default_new</a:t>
            </a:r>
            <a:r>
              <a:rPr lang="en-US" sz="1600" dirty="0" smtClean="0">
                <a:latin typeface="Arial" pitchFamily="34" charset="0"/>
                <a:cs typeface="Arial" pitchFamily="34" charset="0"/>
              </a:rPr>
              <a:t> we can escape from crating type 1 error.</a:t>
            </a:r>
          </a:p>
          <a:p>
            <a:pPr marL="342900" indent="-342900">
              <a:buFont typeface="+mj-lt"/>
              <a:buAutoNum type="arabicPeriod"/>
            </a:pPr>
            <a:endParaRPr lang="en-US" sz="1600" dirty="0" smtClean="0">
              <a:latin typeface="Arial" pitchFamily="34" charset="0"/>
              <a:cs typeface="Arial" pitchFamily="34" charset="0"/>
            </a:endParaRPr>
          </a:p>
          <a:p>
            <a:pPr marL="342900" indent="-342900">
              <a:buFont typeface="+mj-lt"/>
              <a:buAutoNum type="arabicPeriod"/>
            </a:pPr>
            <a:r>
              <a:rPr lang="en-US" sz="1600" dirty="0" smtClean="0">
                <a:latin typeface="Arial" pitchFamily="34" charset="0"/>
                <a:cs typeface="Arial" pitchFamily="34" charset="0"/>
              </a:rPr>
              <a:t>Since we found that Junior account for 48% of the default, we can decide which employment group should be given loan.</a:t>
            </a:r>
          </a:p>
          <a:p>
            <a:pPr marL="342900" indent="-342900">
              <a:buFont typeface="+mj-lt"/>
              <a:buAutoNum type="arabicPeriod"/>
            </a:pPr>
            <a:endParaRPr lang="en-US" sz="1600" dirty="0" smtClean="0">
              <a:latin typeface="Arial" pitchFamily="34" charset="0"/>
              <a:cs typeface="Arial" pitchFamily="34" charset="0"/>
            </a:endParaRPr>
          </a:p>
          <a:p>
            <a:pPr marL="342900" indent="-342900">
              <a:buFont typeface="+mj-lt"/>
              <a:buAutoNum type="arabicPeriod"/>
            </a:pPr>
            <a:r>
              <a:rPr lang="en-US" sz="1600" dirty="0" smtClean="0">
                <a:latin typeface="Arial" pitchFamily="34" charset="0"/>
                <a:cs typeface="Arial" pitchFamily="34" charset="0"/>
              </a:rPr>
              <a:t>We have also found that 100% of the loan given for education, followed by renewable energy 95%, moving 93 </a:t>
            </a:r>
            <a:r>
              <a:rPr lang="en-US" sz="1600" dirty="0">
                <a:latin typeface="Arial" pitchFamily="34" charset="0"/>
                <a:cs typeface="Arial" pitchFamily="34" charset="0"/>
              </a:rPr>
              <a:t>are default,</a:t>
            </a:r>
            <a:r>
              <a:rPr lang="en-US" sz="1600" dirty="0" smtClean="0">
                <a:latin typeface="Arial" pitchFamily="34" charset="0"/>
                <a:cs typeface="Arial" pitchFamily="34" charset="0"/>
              </a:rPr>
              <a:t> So we can refrain ourselves from giving loan for these purposes.</a:t>
            </a:r>
          </a:p>
        </p:txBody>
      </p:sp>
    </p:spTree>
    <p:extLst>
      <p:ext uri="{BB962C8B-B14F-4D97-AF65-F5344CB8AC3E}">
        <p14:creationId xmlns:p14="http://schemas.microsoft.com/office/powerpoint/2010/main" val="1287977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sz="2800" dirty="0"/>
              <a:t>Cross Industry Standard Process for Data Mining</a:t>
            </a:r>
          </a:p>
        </p:txBody>
      </p:sp>
      <p:graphicFrame>
        <p:nvGraphicFramePr>
          <p:cNvPr id="2" name="Diagram 1"/>
          <p:cNvGraphicFramePr/>
          <p:nvPr>
            <p:extLst>
              <p:ext uri="{D42A27DB-BD31-4B8C-83A1-F6EECF244321}">
                <p14:modId xmlns:p14="http://schemas.microsoft.com/office/powerpoint/2010/main" val="2353223064"/>
              </p:ext>
            </p:extLst>
          </p:nvPr>
        </p:nvGraphicFramePr>
        <p:xfrm>
          <a:off x="1952978" y="1580445"/>
          <a:ext cx="8128000" cy="4526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a:bodyPr>
          <a:lstStyle/>
          <a:p>
            <a:r>
              <a:rPr lang="en-US" sz="2800" dirty="0" smtClean="0"/>
              <a:t>Business </a:t>
            </a:r>
            <a:r>
              <a:rPr lang="en-US" sz="2800" dirty="0"/>
              <a:t>Understanding</a:t>
            </a:r>
            <a:endParaRPr lang="en-IN" sz="2800" dirty="0"/>
          </a:p>
        </p:txBody>
      </p:sp>
      <p:sp>
        <p:nvSpPr>
          <p:cNvPr id="2" name="TextBox 1"/>
          <p:cNvSpPr txBox="1"/>
          <p:nvPr/>
        </p:nvSpPr>
        <p:spPr>
          <a:xfrm>
            <a:off x="587022" y="1490133"/>
            <a:ext cx="11153421" cy="3231654"/>
          </a:xfrm>
          <a:prstGeom prst="rect">
            <a:avLst/>
          </a:prstGeom>
          <a:noFill/>
        </p:spPr>
        <p:txBody>
          <a:bodyPr wrap="square" rtlCol="0">
            <a:spAutoFit/>
          </a:bodyPr>
          <a:lstStyle/>
          <a:p>
            <a:pPr marL="228600" indent="-228600">
              <a:buAutoNum type="arabicPeriod"/>
            </a:pPr>
            <a:r>
              <a:rPr lang="en-US" sz="1200" b="1" dirty="0" smtClean="0">
                <a:latin typeface="Arial" pitchFamily="34" charset="0"/>
                <a:cs typeface="Arial" pitchFamily="34" charset="0"/>
              </a:rPr>
              <a:t>Business </a:t>
            </a:r>
            <a:r>
              <a:rPr lang="en-US" sz="1200" b="1" dirty="0">
                <a:latin typeface="Arial" pitchFamily="34" charset="0"/>
                <a:cs typeface="Arial" pitchFamily="34" charset="0"/>
              </a:rPr>
              <a:t>Understanding</a:t>
            </a:r>
            <a:r>
              <a:rPr lang="en-US" sz="1200" b="1" dirty="0" smtClean="0">
                <a:latin typeface="Arial" pitchFamily="34" charset="0"/>
                <a:cs typeface="Arial" pitchFamily="34" charset="0"/>
              </a:rPr>
              <a:t>?</a:t>
            </a:r>
          </a:p>
          <a:p>
            <a:endParaRPr lang="en-US" sz="1200" dirty="0">
              <a:latin typeface="Arial" pitchFamily="34" charset="0"/>
              <a:cs typeface="Arial" pitchFamily="34" charset="0"/>
            </a:endParaRPr>
          </a:p>
          <a:p>
            <a:pPr marL="628650" lvl="1" indent="-171450">
              <a:buFont typeface="Arial" pitchFamily="34" charset="0"/>
              <a:buChar char="•"/>
            </a:pPr>
            <a:r>
              <a:rPr lang="en-US" sz="1200" b="1" dirty="0" smtClean="0">
                <a:latin typeface="Arial" pitchFamily="34" charset="0"/>
                <a:cs typeface="Arial" pitchFamily="34" charset="0"/>
              </a:rPr>
              <a:t>Business Objective: </a:t>
            </a:r>
          </a:p>
          <a:p>
            <a:pPr marL="628650" lvl="1" indent="-171450">
              <a:buFont typeface="Arial" pitchFamily="34" charset="0"/>
              <a:buChar char="•"/>
            </a:pPr>
            <a:endParaRPr lang="en-US" sz="1200" dirty="0" smtClean="0">
              <a:latin typeface="Arial" pitchFamily="34" charset="0"/>
              <a:cs typeface="Arial" pitchFamily="34" charset="0"/>
            </a:endParaRPr>
          </a:p>
          <a:p>
            <a:pPr lvl="1"/>
            <a:r>
              <a:rPr lang="en-US" sz="1200" dirty="0" smtClean="0">
                <a:latin typeface="Arial" pitchFamily="34" charset="0"/>
                <a:cs typeface="Arial" pitchFamily="34" charset="0"/>
              </a:rPr>
              <a:t>The  finance company is looking  for the attributes in a applicant profile which can help them is deciding whether to approve or decline the loan application.</a:t>
            </a:r>
            <a:endParaRPr lang="en-US" sz="1200" dirty="0" smtClean="0">
              <a:latin typeface="Arial" pitchFamily="34" charset="0"/>
              <a:cs typeface="Arial" pitchFamily="34" charset="0"/>
            </a:endParaRPr>
          </a:p>
          <a:p>
            <a:pPr marL="628650" lvl="1" indent="-171450">
              <a:buFont typeface="Arial" pitchFamily="34" charset="0"/>
              <a:buChar char="•"/>
            </a:pPr>
            <a:endParaRPr lang="en-US" sz="1200" dirty="0" smtClean="0">
              <a:latin typeface="Arial" pitchFamily="34" charset="0"/>
              <a:cs typeface="Arial" pitchFamily="34" charset="0"/>
            </a:endParaRPr>
          </a:p>
          <a:p>
            <a:pPr marL="628650" lvl="1" indent="-171450">
              <a:buFont typeface="Arial" pitchFamily="34" charset="0"/>
              <a:buChar char="•"/>
            </a:pPr>
            <a:r>
              <a:rPr lang="en-US" sz="1200" b="1" dirty="0" smtClean="0">
                <a:latin typeface="Arial" pitchFamily="34" charset="0"/>
                <a:cs typeface="Arial" pitchFamily="34" charset="0"/>
              </a:rPr>
              <a:t>Goal of Analysis:</a:t>
            </a:r>
          </a:p>
          <a:p>
            <a:pPr marL="628650" lvl="1" indent="-171450">
              <a:buFont typeface="Arial" pitchFamily="34" charset="0"/>
              <a:buChar char="•"/>
            </a:pPr>
            <a:endParaRPr lang="en-US" sz="1200" dirty="0">
              <a:latin typeface="Arial" pitchFamily="34" charset="0"/>
              <a:cs typeface="Arial" pitchFamily="34" charset="0"/>
            </a:endParaRPr>
          </a:p>
          <a:p>
            <a:pPr marL="628650" lvl="1" indent="-171450">
              <a:buFont typeface="Arial" pitchFamily="34" charset="0"/>
              <a:buChar char="•"/>
            </a:pPr>
            <a:r>
              <a:rPr lang="en-US" sz="1200" dirty="0" smtClean="0">
                <a:latin typeface="Arial" pitchFamily="34" charset="0"/>
                <a:cs typeface="Arial" pitchFamily="34" charset="0"/>
              </a:rPr>
              <a:t>To find out the relation between the different attributes and their impact on loan default. And suggest which attributes contributes a significant difference in Loan Default.</a:t>
            </a:r>
            <a:endParaRPr lang="en-US" sz="1200" dirty="0">
              <a:latin typeface="Arial" pitchFamily="34" charset="0"/>
              <a:cs typeface="Arial" pitchFamily="34" charset="0"/>
            </a:endParaRPr>
          </a:p>
          <a:p>
            <a:pPr lvl="1"/>
            <a:endParaRPr lang="en-US" sz="1200" dirty="0" smtClean="0">
              <a:latin typeface="Arial" pitchFamily="34" charset="0"/>
              <a:cs typeface="Arial" pitchFamily="34" charset="0"/>
            </a:endParaRPr>
          </a:p>
          <a:p>
            <a:pPr marL="171450" indent="-171450">
              <a:buFont typeface="Arial" pitchFamily="34" charset="0"/>
              <a:buChar char="•"/>
            </a:pPr>
            <a:endParaRPr lang="en-US" sz="1200" dirty="0">
              <a:latin typeface="Arial" pitchFamily="34" charset="0"/>
              <a:cs typeface="Arial" pitchFamily="34" charset="0"/>
            </a:endParaRPr>
          </a:p>
          <a:p>
            <a:r>
              <a:rPr lang="en-US" sz="1200" dirty="0">
                <a:latin typeface="Arial" pitchFamily="34" charset="0"/>
                <a:cs typeface="Arial" pitchFamily="34" charset="0"/>
              </a:rPr>
              <a:t>2. </a:t>
            </a:r>
            <a:r>
              <a:rPr lang="en-US" sz="1200" b="1" dirty="0">
                <a:latin typeface="Arial" pitchFamily="34" charset="0"/>
                <a:cs typeface="Arial" pitchFamily="34" charset="0"/>
              </a:rPr>
              <a:t>Where did we get the data from</a:t>
            </a:r>
            <a:r>
              <a:rPr lang="en-US" sz="1200" b="1" dirty="0" smtClean="0">
                <a:latin typeface="Arial" pitchFamily="34" charset="0"/>
                <a:cs typeface="Arial" pitchFamily="34" charset="0"/>
              </a:rPr>
              <a:t>?</a:t>
            </a:r>
          </a:p>
          <a:p>
            <a:endParaRPr lang="en-US" sz="1200" dirty="0">
              <a:latin typeface="Arial" pitchFamily="34" charset="0"/>
              <a:cs typeface="Arial" pitchFamily="34" charset="0"/>
            </a:endParaRPr>
          </a:p>
          <a:p>
            <a:r>
              <a:rPr lang="en-US" sz="1200" dirty="0">
                <a:latin typeface="Arial" pitchFamily="34" charset="0"/>
                <a:cs typeface="Arial" pitchFamily="34" charset="0"/>
              </a:rPr>
              <a:t>Let's assume that the company has provided you the data set for analysis. It can be downloaded</a:t>
            </a:r>
          </a:p>
          <a:p>
            <a:r>
              <a:rPr lang="en-US" sz="1200" dirty="0">
                <a:latin typeface="Arial" pitchFamily="34" charset="0"/>
                <a:cs typeface="Arial" pitchFamily="34" charset="0"/>
              </a:rPr>
              <a:t>from the link below. It contains complete loan data for all loans issued through the time period</a:t>
            </a:r>
          </a:p>
          <a:p>
            <a:r>
              <a:rPr lang="en-US" sz="1200" dirty="0">
                <a:latin typeface="Arial" pitchFamily="34" charset="0"/>
                <a:cs typeface="Arial" pitchFamily="34" charset="0"/>
              </a:rPr>
              <a:t>2007 t0 2011.</a:t>
            </a: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Data</a:t>
            </a:r>
            <a:r>
              <a:rPr lang="en-IN" b="1" dirty="0" smtClean="0"/>
              <a:t> </a:t>
            </a:r>
            <a:r>
              <a:rPr lang="en-IN" sz="2800" dirty="0"/>
              <a:t>Understanding</a:t>
            </a:r>
          </a:p>
        </p:txBody>
      </p:sp>
      <p:sp>
        <p:nvSpPr>
          <p:cNvPr id="4" name="Content Placeholder 3"/>
          <p:cNvSpPr>
            <a:spLocks noGrp="1"/>
          </p:cNvSpPr>
          <p:nvPr>
            <p:ph idx="1"/>
          </p:nvPr>
        </p:nvSpPr>
        <p:spPr>
          <a:xfrm>
            <a:off x="404949" y="1546578"/>
            <a:ext cx="11168742" cy="4652609"/>
          </a:xfrm>
        </p:spPr>
        <p:txBody>
          <a:bodyPr>
            <a:normAutofit/>
          </a:bodyPr>
          <a:lstStyle/>
          <a:p>
            <a:pPr marL="0" indent="0">
              <a:buNone/>
            </a:pPr>
            <a:r>
              <a:rPr lang="en-US" sz="1600" dirty="0">
                <a:latin typeface="Arial" pitchFamily="34" charset="0"/>
                <a:cs typeface="Arial" pitchFamily="34" charset="0"/>
              </a:rPr>
              <a:t>The company has come across some important attributes in order to understand </a:t>
            </a:r>
            <a:r>
              <a:rPr lang="en-US" sz="1600" dirty="0" smtClean="0">
                <a:latin typeface="Arial" pitchFamily="34" charset="0"/>
                <a:cs typeface="Arial" pitchFamily="34" charset="0"/>
              </a:rPr>
              <a:t>behavior </a:t>
            </a:r>
            <a:r>
              <a:rPr lang="en-US" sz="1600" dirty="0">
                <a:latin typeface="Arial" pitchFamily="34" charset="0"/>
                <a:cs typeface="Arial" pitchFamily="34" charset="0"/>
              </a:rPr>
              <a:t>of their approved loan customers w.r.t. loan default. Thus, the lending company has decided to work only on these variables to mitigate the future risk. The driver variables consider for this case study are</a:t>
            </a:r>
            <a:r>
              <a:rPr lang="en-US" sz="1600" dirty="0" smtClean="0">
                <a:latin typeface="Arial" pitchFamily="34" charset="0"/>
                <a:cs typeface="Arial" pitchFamily="34" charset="0"/>
              </a:rPr>
              <a:t>:</a:t>
            </a:r>
          </a:p>
          <a:p>
            <a:pPr marL="0" indent="0">
              <a:buNone/>
            </a:pPr>
            <a:endParaRPr lang="en-US" sz="1600" dirty="0">
              <a:latin typeface="Arial" pitchFamily="34" charset="0"/>
              <a:cs typeface="Arial" pitchFamily="34" charset="0"/>
            </a:endParaRPr>
          </a:p>
          <a:p>
            <a:pPr marL="0" indent="0">
              <a:buNone/>
            </a:pPr>
            <a:r>
              <a:rPr lang="en-US" sz="1600" dirty="0">
                <a:latin typeface="Arial" pitchFamily="34" charset="0"/>
                <a:cs typeface="Arial" pitchFamily="34" charset="0"/>
              </a:rPr>
              <a:t>annual_inc -  Annual Income of applicant</a:t>
            </a:r>
          </a:p>
          <a:p>
            <a:pPr marL="0" indent="0">
              <a:buNone/>
            </a:pPr>
            <a:r>
              <a:rPr lang="en-US" sz="1600" dirty="0">
                <a:latin typeface="Arial" pitchFamily="34" charset="0"/>
                <a:cs typeface="Arial" pitchFamily="34" charset="0"/>
              </a:rPr>
              <a:t>loan_amnt - The listed amount of the loan applied for by the borrower</a:t>
            </a:r>
          </a:p>
          <a:p>
            <a:pPr marL="0" indent="0">
              <a:buNone/>
            </a:pPr>
            <a:r>
              <a:rPr lang="en-US" sz="1600" dirty="0">
                <a:latin typeface="Arial" pitchFamily="34" charset="0"/>
                <a:cs typeface="Arial" pitchFamily="34" charset="0"/>
              </a:rPr>
              <a:t>funded_amnt - The total amount committed to that loan at that point in time</a:t>
            </a:r>
          </a:p>
          <a:p>
            <a:pPr marL="0" indent="0">
              <a:buNone/>
            </a:pPr>
            <a:r>
              <a:rPr lang="en-US" sz="1600" dirty="0">
                <a:latin typeface="Arial" pitchFamily="34" charset="0"/>
                <a:cs typeface="Arial" pitchFamily="34" charset="0"/>
              </a:rPr>
              <a:t>int_rate  - Interest Rate on the loan</a:t>
            </a:r>
          </a:p>
          <a:p>
            <a:pPr marL="0" indent="0">
              <a:buNone/>
            </a:pPr>
            <a:r>
              <a:rPr lang="en-US" sz="1600" dirty="0">
                <a:latin typeface="Arial" pitchFamily="34" charset="0"/>
                <a:cs typeface="Arial" pitchFamily="34" charset="0"/>
              </a:rPr>
              <a:t>Grade - LC assigned loan grade</a:t>
            </a:r>
          </a:p>
          <a:p>
            <a:pPr marL="0" indent="0">
              <a:buNone/>
            </a:pPr>
            <a:r>
              <a:rPr lang="en-US" sz="1600" dirty="0">
                <a:latin typeface="Arial" pitchFamily="34" charset="0"/>
                <a:cs typeface="Arial" pitchFamily="34" charset="0"/>
              </a:rPr>
              <a:t>Dti - Debt to income ratio</a:t>
            </a:r>
          </a:p>
          <a:p>
            <a:pPr marL="0" indent="0">
              <a:buNone/>
            </a:pPr>
            <a:r>
              <a:rPr lang="en-US" sz="1600" dirty="0">
                <a:latin typeface="Arial" pitchFamily="34" charset="0"/>
                <a:cs typeface="Arial" pitchFamily="34" charset="0"/>
              </a:rPr>
              <a:t>emp_length - Employment length in years</a:t>
            </a:r>
          </a:p>
          <a:p>
            <a:pPr marL="0" indent="0">
              <a:buNone/>
            </a:pPr>
            <a:r>
              <a:rPr lang="en-US" sz="1600" dirty="0">
                <a:latin typeface="Arial" pitchFamily="34" charset="0"/>
                <a:cs typeface="Arial" pitchFamily="34" charset="0"/>
              </a:rPr>
              <a:t>Purpose - A category provided by the borrower for the loan request.</a:t>
            </a:r>
          </a:p>
          <a:p>
            <a:pPr marL="0" indent="0">
              <a:buNone/>
            </a:pPr>
            <a:r>
              <a:rPr lang="en-US" sz="1600" dirty="0">
                <a:latin typeface="Arial" pitchFamily="34" charset="0"/>
                <a:cs typeface="Arial" pitchFamily="34" charset="0"/>
              </a:rPr>
              <a:t>home_ownership - The home ownership status provided by the borrower during registration</a:t>
            </a:r>
          </a:p>
          <a:p>
            <a:pPr marL="0" indent="0">
              <a:buNone/>
            </a:pPr>
            <a:r>
              <a:rPr lang="en-US" sz="1600" dirty="0">
                <a:latin typeface="Arial" pitchFamily="34" charset="0"/>
                <a:cs typeface="Arial" pitchFamily="34" charset="0"/>
              </a:rPr>
              <a:t>loan_status - Current status of the loan</a:t>
            </a:r>
            <a:endParaRPr lang="en-IN" sz="16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Data Cleaning and Preparation</a:t>
            </a:r>
            <a:endParaRPr lang="en-IN" sz="2800" dirty="0"/>
          </a:p>
        </p:txBody>
      </p:sp>
      <p:sp>
        <p:nvSpPr>
          <p:cNvPr id="3" name="Content Placeholder 2"/>
          <p:cNvSpPr>
            <a:spLocks noGrp="1"/>
          </p:cNvSpPr>
          <p:nvPr>
            <p:ph idx="1"/>
          </p:nvPr>
        </p:nvSpPr>
        <p:spPr/>
        <p:txBody>
          <a:bodyPr>
            <a:normAutofit lnSpcReduction="10000"/>
          </a:bodyPr>
          <a:lstStyle/>
          <a:p>
            <a:r>
              <a:rPr lang="en-IN" sz="2200" dirty="0" smtClean="0"/>
              <a:t>We loaded the file loan.csv in r and found that there are 42542 observation and 111 variables, since in our data understanding stage we have already identified our driver variable we will be focusing our analysis on those variables.</a:t>
            </a:r>
          </a:p>
          <a:p>
            <a:r>
              <a:rPr lang="en-IN" sz="2200" dirty="0" smtClean="0"/>
              <a:t>We found that ID is the unique variable, so we have check for any duplicate in our data sets and found that there are only blanks which are showing as duplicates, so we check for blanks in each driver variables and removes all the blanks rows from all the driving variables.</a:t>
            </a:r>
          </a:p>
          <a:p>
            <a:r>
              <a:rPr lang="en-IN" sz="2200" dirty="0" smtClean="0"/>
              <a:t>We found that there are 4 NA variables are present in annual_inc and 1112 n/a values in emp_length so we have first remove the 4 NA  rows from annual_inc and impute the 1112 n/a values with the mode of emp_length</a:t>
            </a:r>
            <a:r>
              <a:rPr lang="en-IN" sz="2200" dirty="0"/>
              <a:t> which is "10+ </a:t>
            </a:r>
            <a:r>
              <a:rPr lang="en-IN" sz="2200" dirty="0" smtClean="0"/>
              <a:t>years“.</a:t>
            </a:r>
          </a:p>
          <a:p>
            <a:r>
              <a:rPr lang="en-IN" sz="2200" dirty="0" smtClean="0"/>
              <a:t>We have removed the fully paid loan_status from our data sets as it was not require for our analysis, we have convert all the character variable to factor variable, and label them as per the instruction provided and created new variables with new labels on which we will perform our analysis.</a:t>
            </a:r>
          </a:p>
          <a:p>
            <a:endParaRPr lang="en-IN" sz="1400" dirty="0"/>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060" y="1854926"/>
            <a:ext cx="6120030" cy="4344261"/>
          </a:xfrm>
        </p:spPr>
        <p:txBody>
          <a:bodyPr>
            <a:normAutofit/>
          </a:bodyPr>
          <a:lstStyle/>
          <a:p>
            <a:r>
              <a:rPr lang="en-IN" sz="3600" dirty="0" smtClean="0"/>
              <a:t>Outlier detection of Annual Income, and funded amount have outliers present</a:t>
            </a:r>
          </a:p>
          <a:p>
            <a:r>
              <a:rPr lang="en-IN" sz="3600" dirty="0" smtClean="0"/>
              <a:t>The plot shows the presence of outliers in the data sets</a:t>
            </a:r>
          </a:p>
          <a:p>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881" y="1038578"/>
            <a:ext cx="5694808" cy="2822222"/>
          </a:xfrm>
          <a:prstGeom prst="rect">
            <a:avLst/>
          </a:prstGeom>
        </p:spPr>
      </p:pic>
      <p:sp>
        <p:nvSpPr>
          <p:cNvPr id="2" name="Title 1"/>
          <p:cNvSpPr>
            <a:spLocks noGrp="1"/>
          </p:cNvSpPr>
          <p:nvPr>
            <p:ph type="title"/>
          </p:nvPr>
        </p:nvSpPr>
        <p:spPr/>
        <p:txBody>
          <a:bodyPr/>
          <a:lstStyle/>
          <a:p>
            <a:r>
              <a:rPr lang="en-IN" sz="2800" dirty="0"/>
              <a:t>Exploratory Data </a:t>
            </a:r>
            <a:r>
              <a:rPr lang="en-IN" sz="2800" dirty="0" smtClean="0"/>
              <a:t>Analysis: </a:t>
            </a:r>
            <a:r>
              <a:rPr lang="en-IN" sz="2800" dirty="0"/>
              <a:t>Univariate Analysis: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111" y="3556000"/>
            <a:ext cx="5612481" cy="3153427"/>
          </a:xfrm>
          <a:prstGeom prst="rect">
            <a:avLst/>
          </a:prstGeom>
        </p:spPr>
      </p:pic>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8267" y="2652889"/>
            <a:ext cx="6163734" cy="4205111"/>
          </a:xfrm>
        </p:spPr>
      </p:pic>
      <p:sp>
        <p:nvSpPr>
          <p:cNvPr id="5" name="Title 1"/>
          <p:cNvSpPr>
            <a:spLocks noGrp="1"/>
          </p:cNvSpPr>
          <p:nvPr>
            <p:ph type="title"/>
          </p:nvPr>
        </p:nvSpPr>
        <p:spPr>
          <a:xfrm>
            <a:off x="1136469" y="640080"/>
            <a:ext cx="9313817" cy="856138"/>
          </a:xfrm>
        </p:spPr>
        <p:txBody>
          <a:bodyPr/>
          <a:lstStyle/>
          <a:p>
            <a:r>
              <a:rPr lang="en-IN" sz="2800" dirty="0"/>
              <a:t>Exploratory Data </a:t>
            </a:r>
            <a:r>
              <a:rPr lang="en-IN" sz="2800" dirty="0" smtClean="0"/>
              <a:t>Analysis: </a:t>
            </a:r>
            <a:r>
              <a:rPr lang="en-IN" sz="2800" dirty="0"/>
              <a:t>Univariate Analysis: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652889"/>
            <a:ext cx="6028267" cy="4205111"/>
          </a:xfrm>
          <a:prstGeom prst="rect">
            <a:avLst/>
          </a:prstGeom>
        </p:spPr>
      </p:pic>
      <p:sp>
        <p:nvSpPr>
          <p:cNvPr id="8" name="TextBox 7"/>
          <p:cNvSpPr txBox="1"/>
          <p:nvPr/>
        </p:nvSpPr>
        <p:spPr>
          <a:xfrm>
            <a:off x="361243" y="1670752"/>
            <a:ext cx="11492089" cy="338554"/>
          </a:xfrm>
          <a:prstGeom prst="rect">
            <a:avLst/>
          </a:prstGeom>
          <a:noFill/>
        </p:spPr>
        <p:txBody>
          <a:bodyPr wrap="square" rtlCol="0">
            <a:spAutoFit/>
          </a:bodyPr>
          <a:lstStyle/>
          <a:p>
            <a:pPr marL="285750" indent="-285750">
              <a:buFont typeface="Arial" pitchFamily="34" charset="0"/>
              <a:buChar char="•"/>
            </a:pPr>
            <a:r>
              <a:rPr lang="en-US" sz="1600" dirty="0" smtClean="0">
                <a:latin typeface="Arial" pitchFamily="34" charset="0"/>
                <a:cs typeface="Arial" pitchFamily="34" charset="0"/>
              </a:rPr>
              <a:t>We have remove the outliers values with the median of the annual_inc  and </a:t>
            </a:r>
            <a:r>
              <a:rPr lang="en-US" sz="1600" dirty="0" err="1" smtClean="0">
                <a:latin typeface="Arial" pitchFamily="34" charset="0"/>
                <a:cs typeface="Arial" pitchFamily="34" charset="0"/>
              </a:rPr>
              <a:t>funded_amt</a:t>
            </a:r>
            <a:r>
              <a:rPr lang="en-US" sz="1600" dirty="0" smtClean="0">
                <a:latin typeface="Arial" pitchFamily="34" charset="0"/>
                <a:cs typeface="Arial" pitchFamily="34" charset="0"/>
              </a:rPr>
              <a:t> respectively</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sz="2800" dirty="0"/>
              <a:t>Exploratory Data </a:t>
            </a:r>
            <a:r>
              <a:rPr lang="en-IN" sz="2800" dirty="0" smtClean="0"/>
              <a:t>Analysis</a:t>
            </a:r>
            <a:r>
              <a:rPr lang="en-IN" sz="2800" dirty="0"/>
              <a:t>: Multivariate Analysis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869" y="2348086"/>
            <a:ext cx="8210550" cy="4509911"/>
          </a:xfrm>
          <a:prstGeom prst="rect">
            <a:avLst/>
          </a:prstGeom>
        </p:spPr>
      </p:pic>
      <p:sp>
        <p:nvSpPr>
          <p:cNvPr id="6" name="TextBox 5"/>
          <p:cNvSpPr txBox="1"/>
          <p:nvPr/>
        </p:nvSpPr>
        <p:spPr>
          <a:xfrm>
            <a:off x="361243" y="1670752"/>
            <a:ext cx="11492089" cy="584775"/>
          </a:xfrm>
          <a:prstGeom prst="rect">
            <a:avLst/>
          </a:prstGeom>
          <a:noFill/>
        </p:spPr>
        <p:txBody>
          <a:bodyPr wrap="square" rtlCol="0">
            <a:spAutoFit/>
          </a:bodyPr>
          <a:lstStyle/>
          <a:p>
            <a:pPr marL="285750" indent="-285750">
              <a:buFont typeface="Arial" pitchFamily="34" charset="0"/>
              <a:buChar char="•"/>
            </a:pPr>
            <a:r>
              <a:rPr lang="en-US" sz="1600" dirty="0" smtClean="0">
                <a:latin typeface="Arial" pitchFamily="34" charset="0"/>
                <a:cs typeface="Arial" pitchFamily="34" charset="0"/>
              </a:rPr>
              <a:t>We have checked for multiple variable and found that there is correlation between </a:t>
            </a:r>
            <a:r>
              <a:rPr lang="en-US" sz="1600" dirty="0" err="1" smtClean="0">
                <a:latin typeface="Arial" pitchFamily="34" charset="0"/>
                <a:cs typeface="Arial" pitchFamily="34" charset="0"/>
              </a:rPr>
              <a:t>funded_amt</a:t>
            </a:r>
            <a:r>
              <a:rPr lang="en-US" sz="1600" dirty="0" smtClean="0">
                <a:latin typeface="Arial" pitchFamily="34" charset="0"/>
                <a:cs typeface="Arial" pitchFamily="34" charset="0"/>
              </a:rPr>
              <a:t> &amp; </a:t>
            </a:r>
            <a:r>
              <a:rPr lang="en-US" sz="1600" dirty="0" err="1" smtClean="0">
                <a:latin typeface="Arial" pitchFamily="34" charset="0"/>
                <a:cs typeface="Arial" pitchFamily="34" charset="0"/>
              </a:rPr>
              <a:t>Loan_amt</a:t>
            </a:r>
            <a:r>
              <a:rPr lang="en-US" sz="1600" dirty="0" smtClean="0">
                <a:latin typeface="Arial" pitchFamily="34" charset="0"/>
                <a:cs typeface="Arial" pitchFamily="34" charset="0"/>
              </a:rPr>
              <a:t>, which means %increase in </a:t>
            </a:r>
            <a:r>
              <a:rPr lang="en-US" sz="1600" dirty="0" err="1" smtClean="0">
                <a:latin typeface="Arial" pitchFamily="34" charset="0"/>
                <a:cs typeface="Arial" pitchFamily="34" charset="0"/>
              </a:rPr>
              <a:t>funded_amount</a:t>
            </a:r>
            <a:r>
              <a:rPr lang="en-US" sz="1600" dirty="0" smtClean="0">
                <a:latin typeface="Arial" pitchFamily="34" charset="0"/>
                <a:cs typeface="Arial" pitchFamily="34" charset="0"/>
              </a:rPr>
              <a:t> will tends to %increase in </a:t>
            </a:r>
            <a:r>
              <a:rPr lang="en-US" sz="1600" dirty="0" err="1" smtClean="0">
                <a:latin typeface="Arial" pitchFamily="34" charset="0"/>
                <a:cs typeface="Arial" pitchFamily="34" charset="0"/>
              </a:rPr>
              <a:t>loan_amount</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N" sz="2800" dirty="0"/>
              <a:t>Exploratory Data </a:t>
            </a:r>
            <a:r>
              <a:rPr lang="en-IN" sz="2800" dirty="0" smtClean="0"/>
              <a:t>Analysis</a:t>
            </a:r>
            <a:r>
              <a:rPr lang="en-IN" sz="2800" dirty="0"/>
              <a:t>: Multivariate Analysis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2239785"/>
            <a:ext cx="1036320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61243" y="1670752"/>
            <a:ext cx="11492089" cy="338554"/>
          </a:xfrm>
          <a:prstGeom prst="rect">
            <a:avLst/>
          </a:prstGeom>
          <a:noFill/>
        </p:spPr>
        <p:txBody>
          <a:bodyPr wrap="square" rtlCol="0">
            <a:spAutoFit/>
          </a:bodyPr>
          <a:lstStyle/>
          <a:p>
            <a:pPr marL="285750" indent="-285750">
              <a:buFont typeface="Arial" pitchFamily="34" charset="0"/>
              <a:buChar char="•"/>
            </a:pPr>
            <a:r>
              <a:rPr lang="en-US" sz="1600" dirty="0" smtClean="0">
                <a:latin typeface="Arial" pitchFamily="34" charset="0"/>
                <a:cs typeface="Arial" pitchFamily="34" charset="0"/>
              </a:rPr>
              <a:t>We see that about 88% of the applicant tends to default when they have rented accommodation.</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820005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684</TotalTime>
  <Words>876</Words>
  <Application>Microsoft Office PowerPoint</Application>
  <PresentationFormat>Custom</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Gramener Case Study  SUBMISSION </vt:lpstr>
      <vt:lpstr>Cross Industry Standard Process for Data Mining</vt:lpstr>
      <vt:lpstr>Business Understanding</vt:lpstr>
      <vt:lpstr>Data Understanding</vt:lpstr>
      <vt:lpstr>Data Cleaning and Preparation</vt:lpstr>
      <vt:lpstr>Exploratory Data Analysis: Univariate Analysis: </vt:lpstr>
      <vt:lpstr>Exploratory Data Analysis: Univariate Analysis: </vt:lpstr>
      <vt:lpstr>Exploratory Data Analysis: Multivariate Analysis </vt:lpstr>
      <vt:lpstr>Exploratory Data Analysis: Multivariate Analysis </vt:lpstr>
      <vt:lpstr>Exploratory Data Analysis: Multivariate Analysis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Suresh</cp:lastModifiedBy>
  <cp:revision>48</cp:revision>
  <dcterms:created xsi:type="dcterms:W3CDTF">2016-06-09T08:16:28Z</dcterms:created>
  <dcterms:modified xsi:type="dcterms:W3CDTF">2016-08-28T13:14:20Z</dcterms:modified>
</cp:coreProperties>
</file>