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4"/>
  </p:notesMasterIdLst>
  <p:handoutMasterIdLst>
    <p:handoutMasterId r:id="rId15"/>
  </p:handoutMasterIdLst>
  <p:sldIdLst>
    <p:sldId id="256" r:id="rId2"/>
    <p:sldId id="257" r:id="rId3"/>
    <p:sldId id="258" r:id="rId4"/>
    <p:sldId id="259" r:id="rId5"/>
    <p:sldId id="260" r:id="rId6"/>
    <p:sldId id="265" r:id="rId7"/>
    <p:sldId id="266" r:id="rId8"/>
    <p:sldId id="267" r:id="rId9"/>
    <p:sldId id="263"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4/16/2024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5" name="Footer Placeholder 4"/>
          <p:cNvSpPr>
            <a:spLocks noGrp="1"/>
          </p:cNvSpPr>
          <p:nvPr>
            <p:ph type="ftr" sz="quarter" idx="11"/>
          </p:nvPr>
        </p:nvSpPr>
        <p:spPr>
          <a:xfrm>
            <a:off x="2416500" y="329307"/>
            <a:ext cx="4973915" cy="309201"/>
          </a:xfrm>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68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4/16/2024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70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4/16/2024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15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1403416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ntent and Gallery ">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040851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79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13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BD0B41C9-B714-174C-3710-25516D13CA8F}"/>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53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15744E90-8912-421B-8E27-CF3E55375DF1}"/>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99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8534A04A-2FAA-9E56-33A6-A8D513C3F4E4}"/>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57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3" name="Footer Placeholder 2"/>
          <p:cNvSpPr>
            <a:spLocks noGrp="1"/>
          </p:cNvSpPr>
          <p:nvPr>
            <p:ph type="ftr" sz="quarter" idx="11"/>
          </p:nvPr>
        </p:nvSpPr>
        <p:spPr/>
        <p:txBody>
          <a:bodyPr/>
          <a:lstStyle/>
          <a:p>
            <a:r>
              <a:rPr lang="en-US" noProof="0"/>
              <a:t>Add Footer Here </a:t>
            </a:r>
            <a:endParaRPr lang="en-US" noProof="0"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188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4/16/2024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544B20F0-9623-4E9D-5A72-D7CD5D8DB53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428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202488-4139-4052-B998-251C9C912739}" type="datetimeFigureOut">
              <a:rPr lang="en-US" noProof="0" smtClean="0"/>
              <a:pPr/>
              <a:t>4/16/2024</a:t>
            </a:fld>
            <a:endParaRPr lang="en-US" noProof="0" dirty="0"/>
          </a:p>
        </p:txBody>
      </p:sp>
      <p:sp>
        <p:nvSpPr>
          <p:cNvPr id="6" name="Footer Placeholder 5"/>
          <p:cNvSpPr>
            <a:spLocks noGrp="1"/>
          </p:cNvSpPr>
          <p:nvPr>
            <p:ph type="ftr" sz="quarter" idx="11"/>
          </p:nvPr>
        </p:nvSpPr>
        <p:spPr>
          <a:xfrm>
            <a:off x="1447382" y="318640"/>
            <a:ext cx="5541004" cy="320931"/>
          </a:xfrm>
        </p:spPr>
        <p:txBody>
          <a:bodyPr/>
          <a:lstStyle/>
          <a:p>
            <a:r>
              <a:rPr lang="en-US" noProof="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43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202488-4139-4052-B998-251C9C912739}" type="datetimeFigureOut">
              <a:rPr lang="en-US" noProof="0" smtClean="0"/>
              <a:pPr/>
              <a:t>4/16/2024</a:t>
            </a:fld>
            <a:endParaRPr lang="en-US" noProof="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a:t>Add Footer Here</a:t>
            </a:r>
            <a:endParaRPr lang="en-U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0729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686" r:id="rId14"/>
    <p:sldLayoutId id="2147483688" r:id="rId15"/>
    <p:sldLayoutId id="2147483689" r:id="rId16"/>
    <p:sldLayoutId id="2147483690" r:id="rId17"/>
    <p:sldLayoutId id="2147483692" r:id="rId18"/>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321027" y="606354"/>
            <a:ext cx="9874930" cy="2541431"/>
          </a:xfrm>
        </p:spPr>
        <p:txBody>
          <a:bodyPr>
            <a:normAutofit/>
          </a:bodyPr>
          <a:lstStyle/>
          <a:p>
            <a:r>
              <a:rPr lang="en-US" sz="4400" dirty="0">
                <a:latin typeface="Times New Roman" panose="02020603050405020304" pitchFamily="18" charset="0"/>
                <a:cs typeface="Times New Roman" panose="02020603050405020304" pitchFamily="18" charset="0"/>
              </a:rPr>
              <a:t>INDIVIDUAL HOUSEHOLD ELECTRIC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POWER CONSUMPTION </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321027" y="3390107"/>
            <a:ext cx="8637072" cy="977621"/>
          </a:xfrm>
        </p:spPr>
        <p:txBody>
          <a:bodyPr>
            <a:normAutofit/>
          </a:bodyPr>
          <a:lstStyle/>
          <a:p>
            <a:r>
              <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Nishant Singh</a:t>
            </a:r>
          </a:p>
          <a:p>
            <a:r>
              <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12216370</a:t>
            </a: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65458" y="270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7362-233D-E600-AC00-F60A4A672CD9}"/>
              </a:ext>
            </a:extLst>
          </p:cNvPr>
          <p:cNvSpPr>
            <a:spLocks noGrp="1"/>
          </p:cNvSpPr>
          <p:nvPr>
            <p:ph type="title"/>
          </p:nvPr>
        </p:nvSpPr>
        <p:spPr/>
        <p:txBody>
          <a:bodyPr/>
          <a:lstStyle/>
          <a:p>
            <a:r>
              <a:rPr lang="en-IN" dirty="0"/>
              <a:t>COMPARISON OF MSE</a:t>
            </a:r>
          </a:p>
        </p:txBody>
      </p:sp>
      <p:pic>
        <p:nvPicPr>
          <p:cNvPr id="6" name="Picture 5">
            <a:extLst>
              <a:ext uri="{FF2B5EF4-FFF2-40B4-BE49-F238E27FC236}">
                <a16:creationId xmlns:a16="http://schemas.microsoft.com/office/drawing/2014/main" id="{44DB438C-EC90-9236-EA31-45E340EB1C14}"/>
              </a:ext>
            </a:extLst>
          </p:cNvPr>
          <p:cNvPicPr>
            <a:picLocks noChangeAspect="1"/>
          </p:cNvPicPr>
          <p:nvPr/>
        </p:nvPicPr>
        <p:blipFill>
          <a:blip r:embed="rId2"/>
          <a:stretch>
            <a:fillRect/>
          </a:stretch>
        </p:blipFill>
        <p:spPr>
          <a:xfrm>
            <a:off x="1546874" y="1523651"/>
            <a:ext cx="8292586" cy="4947043"/>
          </a:xfrm>
          <a:prstGeom prst="rect">
            <a:avLst/>
          </a:prstGeom>
        </p:spPr>
      </p:pic>
    </p:spTree>
    <p:extLst>
      <p:ext uri="{BB962C8B-B14F-4D97-AF65-F5344CB8AC3E}">
        <p14:creationId xmlns:p14="http://schemas.microsoft.com/office/powerpoint/2010/main" val="283183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B3F5-482A-752F-3FC5-EA4FC56EDBCD}"/>
              </a:ext>
            </a:extLst>
          </p:cNvPr>
          <p:cNvSpPr>
            <a:spLocks noGrp="1"/>
          </p:cNvSpPr>
          <p:nvPr>
            <p:ph type="title"/>
          </p:nvPr>
        </p:nvSpPr>
        <p:spPr/>
        <p:txBody>
          <a:bodyPr/>
          <a:lstStyle/>
          <a:p>
            <a:r>
              <a:rPr lang="en-IN" dirty="0"/>
              <a:t>COMPARISON OF R2-SCORE</a:t>
            </a:r>
          </a:p>
        </p:txBody>
      </p:sp>
      <p:pic>
        <p:nvPicPr>
          <p:cNvPr id="6" name="Picture 5">
            <a:extLst>
              <a:ext uri="{FF2B5EF4-FFF2-40B4-BE49-F238E27FC236}">
                <a16:creationId xmlns:a16="http://schemas.microsoft.com/office/drawing/2014/main" id="{BBE24C97-83CA-6329-96E4-998FB435B30E}"/>
              </a:ext>
            </a:extLst>
          </p:cNvPr>
          <p:cNvPicPr>
            <a:picLocks noChangeAspect="1"/>
          </p:cNvPicPr>
          <p:nvPr/>
        </p:nvPicPr>
        <p:blipFill>
          <a:blip r:embed="rId2"/>
          <a:stretch>
            <a:fillRect/>
          </a:stretch>
        </p:blipFill>
        <p:spPr>
          <a:xfrm>
            <a:off x="1526751" y="1548916"/>
            <a:ext cx="8235436" cy="4973293"/>
          </a:xfrm>
          <a:prstGeom prst="rect">
            <a:avLst/>
          </a:prstGeom>
        </p:spPr>
      </p:pic>
    </p:spTree>
    <p:extLst>
      <p:ext uri="{BB962C8B-B14F-4D97-AF65-F5344CB8AC3E}">
        <p14:creationId xmlns:p14="http://schemas.microsoft.com/office/powerpoint/2010/main" val="259404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1676FC-A232-31A7-3223-4C43AD388E8B}"/>
              </a:ext>
            </a:extLst>
          </p:cNvPr>
          <p:cNvSpPr>
            <a:spLocks noGrp="1"/>
          </p:cNvSpPr>
          <p:nvPr>
            <p:ph type="body" sz="quarter" idx="12"/>
          </p:nvPr>
        </p:nvSpPr>
        <p:spPr/>
        <p:txBody>
          <a:bodyPr/>
          <a:lstStyle/>
          <a:p>
            <a:r>
              <a:rPr lang="en-IN" dirty="0"/>
              <a:t>THANK YOU</a:t>
            </a:r>
          </a:p>
        </p:txBody>
      </p:sp>
    </p:spTree>
    <p:extLst>
      <p:ext uri="{BB962C8B-B14F-4D97-AF65-F5344CB8AC3E}">
        <p14:creationId xmlns:p14="http://schemas.microsoft.com/office/powerpoint/2010/main" val="4588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Rising electricity consumption worldwide has led to concerns about energy scarcity and sustainability. Developing efficient household power consumption models is crucial to optimize energy use and combat wastage. With population growth and improved standards of living, household energy consumption is increasing. Data-driven approaches are necessary for insights and decision-making. Forecasting electricity demand is essential due to the inability to store electric energy, involving multivariate time series analysis.</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451578" y="1531318"/>
            <a:ext cx="9603275" cy="4842268"/>
          </a:xfrm>
        </p:spPr>
        <p:txBody>
          <a:bodyPr>
            <a:normAutofit/>
          </a:bodyPr>
          <a:lstStyle/>
          <a:p>
            <a:pPr marL="0" lvl="0" indent="0">
              <a:buNone/>
            </a:pPr>
            <a:r>
              <a:rPr lang="en-US" b="1" dirty="0">
                <a:latin typeface="Times New Roman" panose="02020603050405020304" pitchFamily="18" charset="0"/>
                <a:cs typeface="Times New Roman" panose="02020603050405020304" pitchFamily="18" charset="0"/>
              </a:rPr>
              <a:t>Description: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dataset comprises 2,075,259 measurements collected from a household in Sceaux, France, over 47 months (December 2006 to November 2010).</a:t>
            </a:r>
          </a:p>
          <a:p>
            <a:pPr lv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lvl="0" indent="0">
              <a:buNone/>
            </a:pPr>
            <a:r>
              <a:rPr lang="en-US" b="1" dirty="0">
                <a:latin typeface="Times New Roman" panose="02020603050405020304" pitchFamily="18" charset="0"/>
                <a:cs typeface="Times New Roman" panose="02020603050405020304" pitchFamily="18" charset="0"/>
              </a:rPr>
              <a:t>Energy Consumption Calculation: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Active energy consumption per minute (in watt-hours) is derived using a specific formula.</a:t>
            </a:r>
          </a:p>
          <a:p>
            <a:pPr lvl="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lvl="0" indent="0">
              <a:buNone/>
            </a:pPr>
            <a:r>
              <a:rPr lang="en-US" b="1" dirty="0">
                <a:latin typeface="Times New Roman" panose="02020603050405020304" pitchFamily="18" charset="0"/>
                <a:cs typeface="Times New Roman" panose="02020603050405020304" pitchFamily="18" charset="0"/>
              </a:rPr>
              <a:t>Missing Values: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Approximately 1.25% of the dataset contains missing values.</a:t>
            </a:r>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1" y="2021175"/>
            <a:ext cx="9603275" cy="3450613"/>
          </a:xfrm>
        </p:spPr>
        <p:txBody>
          <a:bodyPr/>
          <a:lstStyle/>
          <a:p>
            <a:pPr lvl="0"/>
            <a:r>
              <a:rPr lang="en-US" b="1" dirty="0">
                <a:latin typeface="Times New Roman" panose="02020603050405020304" pitchFamily="18" charset="0"/>
                <a:cs typeface="Times New Roman" panose="02020603050405020304" pitchFamily="18" charset="0"/>
              </a:rPr>
              <a:t>Dataset Statistics</a:t>
            </a:r>
          </a:p>
          <a:p>
            <a:pPr lvl="0"/>
            <a:endParaRPr lang="en-US" dirty="0"/>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pic>
        <p:nvPicPr>
          <p:cNvPr id="7" name="Picture 6">
            <a:extLst>
              <a:ext uri="{FF2B5EF4-FFF2-40B4-BE49-F238E27FC236}">
                <a16:creationId xmlns:a16="http://schemas.microsoft.com/office/drawing/2014/main" id="{AB8530C7-A03C-3B04-E972-10B0CC7E61A1}"/>
              </a:ext>
            </a:extLst>
          </p:cNvPr>
          <p:cNvPicPr>
            <a:picLocks noChangeAspect="1"/>
          </p:cNvPicPr>
          <p:nvPr/>
        </p:nvPicPr>
        <p:blipFill>
          <a:blip r:embed="rId4"/>
          <a:stretch>
            <a:fillRect/>
          </a:stretch>
        </p:blipFill>
        <p:spPr>
          <a:xfrm>
            <a:off x="1409700" y="2570432"/>
            <a:ext cx="8749691" cy="3068777"/>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800"/>
              <a:t>heatmap</a:t>
            </a:r>
          </a:p>
        </p:txBody>
      </p:sp>
      <p:cxnSp>
        <p:nvCxnSpPr>
          <p:cNvPr id="27" name="Straight Connector 2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 name="Picture 9" descr="A screenshot of a computer screen&#10;&#10;Description automatically generated">
            <a:extLst>
              <a:ext uri="{FF2B5EF4-FFF2-40B4-BE49-F238E27FC236}">
                <a16:creationId xmlns:a16="http://schemas.microsoft.com/office/drawing/2014/main" id="{497BF4BC-BD02-27D4-0607-7CBCD7C62A90}"/>
              </a:ext>
            </a:extLst>
          </p:cNvPr>
          <p:cNvPicPr>
            <a:picLocks noChangeAspect="1"/>
          </p:cNvPicPr>
          <p:nvPr/>
        </p:nvPicPr>
        <p:blipFill>
          <a:blip r:embed="rId3"/>
          <a:stretch>
            <a:fillRect/>
          </a:stretch>
        </p:blipFill>
        <p:spPr>
          <a:xfrm>
            <a:off x="1136348" y="868545"/>
            <a:ext cx="5761020" cy="5184918"/>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7554138" y="2273608"/>
            <a:ext cx="3159432" cy="3940925"/>
          </a:xfrm>
        </p:spPr>
        <p:txBody>
          <a:bodyPr vert="horz" lIns="91440" tIns="45720" rIns="91440" bIns="45720" rtlCol="0" anchor="t">
            <a:normAutofit/>
          </a:bodyPr>
          <a:lstStyle/>
          <a:p>
            <a:pPr marL="285750" indent="-228600">
              <a:lnSpc>
                <a:spcPct val="110000"/>
              </a:lnSpc>
              <a:buFont typeface="Arial" panose="020B0604020202020204" pitchFamily="34" charset="0"/>
              <a:buChar char="•"/>
            </a:pPr>
            <a:endParaRPr lang="en-US" sz="1200"/>
          </a:p>
          <a:p>
            <a:pPr indent="-228600">
              <a:lnSpc>
                <a:spcPct val="110000"/>
              </a:lnSpc>
              <a:buFont typeface="Arial" panose="020B0604020202020204" pitchFamily="34" charset="0"/>
              <a:buChar char="•"/>
            </a:pPr>
            <a:r>
              <a:rPr lang="en-US" sz="1200"/>
              <a:t>The correlation heatmap reveals relationships between attributes in household power consumption data:</a:t>
            </a:r>
          </a:p>
          <a:p>
            <a:pPr marL="285750" indent="-228600">
              <a:lnSpc>
                <a:spcPct val="110000"/>
              </a:lnSpc>
              <a:buFont typeface="Arial" panose="020B0604020202020204" pitchFamily="34" charset="0"/>
              <a:buChar char="•"/>
            </a:pPr>
            <a:r>
              <a:rPr lang="en-US" sz="1200"/>
              <a:t>Global Active Power and Voltage: Strong negative correlation (-0.75), indicating an inverse relationship.</a:t>
            </a:r>
          </a:p>
          <a:p>
            <a:pPr marL="285750" indent="-228600">
              <a:lnSpc>
                <a:spcPct val="110000"/>
              </a:lnSpc>
              <a:buFont typeface="Arial" panose="020B0604020202020204" pitchFamily="34" charset="0"/>
              <a:buChar char="•"/>
            </a:pPr>
            <a:r>
              <a:rPr lang="en-US" sz="1200"/>
              <a:t>Global Active Power and Global Intensity: Strong positive correlation (1.00), indicating a direct relationship.</a:t>
            </a:r>
          </a:p>
          <a:p>
            <a:pPr marL="285750" indent="-228600">
              <a:lnSpc>
                <a:spcPct val="110000"/>
              </a:lnSpc>
              <a:buFont typeface="Arial" panose="020B0604020202020204" pitchFamily="34" charset="0"/>
              <a:buChar char="•"/>
            </a:pPr>
            <a:r>
              <a:rPr lang="en-US" sz="1200"/>
              <a:t>Global Active Power and Sub-metering 1/2/3: Positive correlations, suggesting increased active power usage corresponds to higher sub-metering readings.</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16904" y="243287"/>
            <a:ext cx="1122450" cy="1122450"/>
          </a:xfrm>
          <a:prstGeom prst="rect">
            <a:avLst/>
          </a:prstGeom>
        </p:spPr>
      </p:pic>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594B-ECEC-A6FA-9F7F-D455ECD9C469}"/>
              </a:ext>
            </a:extLst>
          </p:cNvPr>
          <p:cNvSpPr>
            <a:spLocks noGrp="1"/>
          </p:cNvSpPr>
          <p:nvPr>
            <p:ph type="title"/>
          </p:nvPr>
        </p:nvSpPr>
        <p:spPr/>
        <p:txBody>
          <a:bodyPr/>
          <a:lstStyle/>
          <a:p>
            <a:r>
              <a:rPr lang="en-IN" sz="3200" b="1" kern="100" dirty="0">
                <a:effectLst/>
                <a:latin typeface="Times New Roman" panose="02020603050405020304" pitchFamily="18" charset="0"/>
                <a:ea typeface="Aptos" panose="020B0004020202020204" pitchFamily="34" charset="0"/>
                <a:cs typeface="Mangal" panose="02040503050203030202" pitchFamily="18" charset="0"/>
              </a:rPr>
              <a:t>Linear Regression</a:t>
            </a:r>
            <a:endParaRPr lang="en-IN" dirty="0"/>
          </a:p>
        </p:txBody>
      </p:sp>
      <p:sp>
        <p:nvSpPr>
          <p:cNvPr id="3" name="Text Placeholder 2">
            <a:extLst>
              <a:ext uri="{FF2B5EF4-FFF2-40B4-BE49-F238E27FC236}">
                <a16:creationId xmlns:a16="http://schemas.microsoft.com/office/drawing/2014/main" id="{28042C66-2C5C-B806-A4CC-5DA8D4C11230}"/>
              </a:ext>
            </a:extLst>
          </p:cNvPr>
          <p:cNvSpPr>
            <a:spLocks noGrp="1"/>
          </p:cNvSpPr>
          <p:nvPr>
            <p:ph type="body" sz="quarter" idx="12"/>
          </p:nvPr>
        </p:nvSpPr>
        <p:spPr>
          <a:xfrm>
            <a:off x="1451579" y="1685422"/>
            <a:ext cx="8802688" cy="3127927"/>
          </a:xfrm>
        </p:spPr>
        <p:txBody>
          <a:bodyPr>
            <a:normAutofit/>
          </a:bodyPr>
          <a:lstStyle/>
          <a:p>
            <a:pPr algn="just"/>
            <a:r>
              <a:rPr lang="en-US" sz="1800" dirty="0">
                <a:effectLst/>
                <a:latin typeface="Times New Roman" panose="02020603050405020304" pitchFamily="18" charset="0"/>
                <a:ea typeface="Aptos" panose="020B0004020202020204" pitchFamily="34" charset="0"/>
              </a:rPr>
              <a:t>Linear regression reveals the linear relationship between dependent and independent variables, useful for prediction and understanding relationships in data analysis.</a:t>
            </a:r>
          </a:p>
          <a:p>
            <a:pPr algn="just"/>
            <a:r>
              <a:rPr lang="en-US" sz="1800" dirty="0">
                <a:effectLst/>
                <a:latin typeface="Times New Roman" panose="02020603050405020304" pitchFamily="18" charset="0"/>
                <a:ea typeface="Aptos" panose="020B0004020202020204" pitchFamily="34" charset="0"/>
              </a:rPr>
              <a:t>Linear regression analyzed the relationship between attributes like global active power, voltage, and global intensity with active energy consumption per minute in the household. By fitting a linear regression model, it revealed how these attributes influence energy consumption patterns over time. </a:t>
            </a:r>
            <a:endParaRPr lang="en-IN" sz="4400" dirty="0"/>
          </a:p>
        </p:txBody>
      </p:sp>
    </p:spTree>
    <p:extLst>
      <p:ext uri="{BB962C8B-B14F-4D97-AF65-F5344CB8AC3E}">
        <p14:creationId xmlns:p14="http://schemas.microsoft.com/office/powerpoint/2010/main" val="86186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1587-DA64-7D93-7B48-4D8C6C082D32}"/>
              </a:ext>
            </a:extLst>
          </p:cNvPr>
          <p:cNvSpPr>
            <a:spLocks noGrp="1"/>
          </p:cNvSpPr>
          <p:nvPr>
            <p:ph type="title"/>
          </p:nvPr>
        </p:nvSpPr>
        <p:spPr>
          <a:xfrm>
            <a:off x="1451579" y="1071219"/>
            <a:ext cx="9603275" cy="1049235"/>
          </a:xfrm>
        </p:spPr>
        <p:txBody>
          <a:bodyPr/>
          <a:lstStyle/>
          <a:p>
            <a:r>
              <a:rPr lang="en-IN" sz="3200" b="1" kern="100" dirty="0">
                <a:effectLst/>
                <a:latin typeface="Times New Roman" panose="02020603050405020304" pitchFamily="18" charset="0"/>
                <a:ea typeface="Aptos" panose="020B0004020202020204" pitchFamily="34" charset="0"/>
                <a:cs typeface="Mangal" panose="02040503050203030202" pitchFamily="18" charset="0"/>
              </a:rPr>
              <a:t>Decision Tree</a:t>
            </a:r>
            <a:endParaRPr lang="en-IN" dirty="0"/>
          </a:p>
        </p:txBody>
      </p:sp>
      <p:sp>
        <p:nvSpPr>
          <p:cNvPr id="3" name="Text Placeholder 2">
            <a:extLst>
              <a:ext uri="{FF2B5EF4-FFF2-40B4-BE49-F238E27FC236}">
                <a16:creationId xmlns:a16="http://schemas.microsoft.com/office/drawing/2014/main" id="{6948D86F-781B-106E-0460-BF19EAC00689}"/>
              </a:ext>
            </a:extLst>
          </p:cNvPr>
          <p:cNvSpPr>
            <a:spLocks noGrp="1"/>
          </p:cNvSpPr>
          <p:nvPr>
            <p:ph type="body" sz="quarter" idx="12"/>
          </p:nvPr>
        </p:nvSpPr>
        <p:spPr>
          <a:xfrm>
            <a:off x="1451579" y="1728966"/>
            <a:ext cx="8802688" cy="3127927"/>
          </a:xfrm>
        </p:spPr>
        <p:txBody>
          <a:bodyPr/>
          <a:lstStyle/>
          <a:p>
            <a:pPr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Decision tree regression creates a tree-like structure to predict the target variable by recursively splitting the dataset based on attribute values. In the dataset, it could analyze how attributes like global active power and voltage relate to energy consumption. This method aids in understanding and predicting household energy usage patterns by determining the most influential attributes and their impact on energy consumption.</a:t>
            </a:r>
            <a:endParaRPr lang="en-IN" dirty="0"/>
          </a:p>
        </p:txBody>
      </p:sp>
    </p:spTree>
    <p:extLst>
      <p:ext uri="{BB962C8B-B14F-4D97-AF65-F5344CB8AC3E}">
        <p14:creationId xmlns:p14="http://schemas.microsoft.com/office/powerpoint/2010/main" val="369076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1B6E-AE5C-A13D-9C9A-F64317ABB2C4}"/>
              </a:ext>
            </a:extLst>
          </p:cNvPr>
          <p:cNvSpPr>
            <a:spLocks noGrp="1"/>
          </p:cNvSpPr>
          <p:nvPr>
            <p:ph type="title"/>
          </p:nvPr>
        </p:nvSpPr>
        <p:spPr>
          <a:xfrm>
            <a:off x="1451579" y="973248"/>
            <a:ext cx="9603275" cy="1049235"/>
          </a:xfrm>
        </p:spPr>
        <p:txBody>
          <a:bodyPr/>
          <a:lstStyle/>
          <a:p>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Random Forest</a:t>
            </a:r>
            <a:b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71747A6-B277-8187-3F43-65E71633CF9B}"/>
              </a:ext>
            </a:extLst>
          </p:cNvPr>
          <p:cNvSpPr>
            <a:spLocks noGrp="1"/>
          </p:cNvSpPr>
          <p:nvPr>
            <p:ph type="body" sz="quarter" idx="12"/>
          </p:nvPr>
        </p:nvSpPr>
        <p:spPr>
          <a:xfrm>
            <a:off x="1451579" y="1718080"/>
            <a:ext cx="8802688" cy="3127927"/>
          </a:xfrm>
        </p:spPr>
        <p:txBody>
          <a:bodyPr>
            <a:normAutofit/>
          </a:bodyPr>
          <a:lstStyle/>
          <a:p>
            <a:pPr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Random forest regression is an ensemble learning method that combines multiple decision trees to make predictions. Each tree is trained on a random subset of the dataset and makes independent predictions. The final prediction is the average (for regression) of the predictions from all trees. In the dataset, random forest regression could analyze relationships between attributes and energy consumption, providing more accurate predictions by reducing overfitting compared to a single decision tree.</a:t>
            </a:r>
            <a:endParaRPr lang="en-IN" dirty="0"/>
          </a:p>
        </p:txBody>
      </p:sp>
    </p:spTree>
    <p:extLst>
      <p:ext uri="{BB962C8B-B14F-4D97-AF65-F5344CB8AC3E}">
        <p14:creationId xmlns:p14="http://schemas.microsoft.com/office/powerpoint/2010/main" val="216296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D5DDD4-B30F-43B5-9BA0-190CC29E9665}"/>
              </a:ext>
            </a:extLst>
          </p:cNvPr>
          <p:cNvSpPr>
            <a:spLocks noGrp="1"/>
          </p:cNvSpPr>
          <p:nvPr>
            <p:ph type="body" sz="half" idx="2"/>
          </p:nvPr>
        </p:nvSpPr>
        <p:spPr>
          <a:xfrm>
            <a:off x="-548777" y="1095663"/>
            <a:ext cx="9618391" cy="2154237"/>
          </a:xfrm>
        </p:spPr>
        <p:txBody>
          <a:bodyPr/>
          <a:lstStyle/>
          <a:p>
            <a:pPr lvl="2"/>
            <a:r>
              <a:rPr lang="en-US" sz="1400" b="1" dirty="0">
                <a:latin typeface="Times New Roman" panose="02020603050405020304" pitchFamily="18" charset="0"/>
                <a:cs typeface="Times New Roman" panose="02020603050405020304" pitchFamily="18" charset="0"/>
              </a:rPr>
              <a:t>Hyperparameter tuning</a:t>
            </a:r>
            <a:r>
              <a:rPr lang="en-US" sz="1400" dirty="0">
                <a:latin typeface="Times New Roman" panose="02020603050405020304" pitchFamily="18" charset="0"/>
                <a:cs typeface="Times New Roman" panose="02020603050405020304" pitchFamily="18" charset="0"/>
              </a:rPr>
              <a:t>:  Hyperparameter tuning is the process of selecting the best hyperparameters for a machine learning model to optimize its performance.</a:t>
            </a:r>
          </a:p>
          <a:p>
            <a:pPr lvl="2"/>
            <a:r>
              <a:rPr lang="en-US" sz="1400" b="1" dirty="0">
                <a:latin typeface="Times New Roman" panose="02020603050405020304" pitchFamily="18" charset="0"/>
                <a:cs typeface="Times New Roman" panose="02020603050405020304" pitchFamily="18" charset="0"/>
              </a:rPr>
              <a:t>Process</a:t>
            </a:r>
            <a:r>
              <a:rPr lang="en-US" sz="1400" dirty="0">
                <a:latin typeface="Times New Roman" panose="02020603050405020304" pitchFamily="18" charset="0"/>
                <a:cs typeface="Times New Roman" panose="02020603050405020304" pitchFamily="18" charset="0"/>
              </a:rPr>
              <a:t>: Involves systematically searching a predefined space of hyperparameter values to find the combination resulting in the best model performance.</a:t>
            </a:r>
          </a:p>
          <a:p>
            <a:pPr lvl="2"/>
            <a:r>
              <a:rPr lang="en-US" sz="1400" b="1" dirty="0">
                <a:latin typeface="Times New Roman" panose="02020603050405020304" pitchFamily="18" charset="0"/>
                <a:cs typeface="Times New Roman" panose="02020603050405020304" pitchFamily="18" charset="0"/>
              </a:rPr>
              <a:t>Techniques</a:t>
            </a:r>
            <a:r>
              <a:rPr lang="en-US" sz="1400" dirty="0">
                <a:latin typeface="Times New Roman" panose="02020603050405020304" pitchFamily="18" charset="0"/>
                <a:cs typeface="Times New Roman" panose="02020603050405020304" pitchFamily="18" charset="0"/>
              </a:rPr>
              <a:t>: Grid search, random search, and advanced optimization algorithms are commonly employed for hyperparameter tuning.</a:t>
            </a:r>
          </a:p>
          <a:p>
            <a:endParaRPr lang="en-US" dirty="0"/>
          </a:p>
        </p:txBody>
      </p:sp>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343852" y="280289"/>
            <a:ext cx="7080206" cy="818689"/>
          </a:xfrm>
        </p:spPr>
        <p:txBody>
          <a:bodyPr>
            <a:noAutofit/>
          </a:bodyPr>
          <a:lstStyle/>
          <a:p>
            <a:r>
              <a:rPr lang="en-US" sz="2400" dirty="0">
                <a:latin typeface="Times New Roman" panose="02020603050405020304" pitchFamily="18" charset="0"/>
                <a:cs typeface="Times New Roman" panose="02020603050405020304" pitchFamily="18" charset="0"/>
              </a:rPr>
              <a:t>Results comparison before and after hyperparameter tuning</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01092" y="573663"/>
            <a:ext cx="1044000" cy="1044000"/>
          </a:xfrm>
          <a:prstGeom prst="rect">
            <a:avLst/>
          </a:prstGeom>
        </p:spPr>
      </p:pic>
      <p:sp>
        <p:nvSpPr>
          <p:cNvPr id="12" name="TextBox 11">
            <a:extLst>
              <a:ext uri="{FF2B5EF4-FFF2-40B4-BE49-F238E27FC236}">
                <a16:creationId xmlns:a16="http://schemas.microsoft.com/office/drawing/2014/main" id="{169FF1B1-CC87-CD2A-B67C-F58E374E89AA}"/>
              </a:ext>
            </a:extLst>
          </p:cNvPr>
          <p:cNvSpPr txBox="1"/>
          <p:nvPr/>
        </p:nvSpPr>
        <p:spPr>
          <a:xfrm>
            <a:off x="832023" y="5393005"/>
            <a:ext cx="3797130" cy="369332"/>
          </a:xfrm>
          <a:prstGeom prst="rect">
            <a:avLst/>
          </a:prstGeom>
          <a:noFill/>
        </p:spPr>
        <p:txBody>
          <a:bodyPr wrap="none" rtlCol="0">
            <a:spAutoFit/>
          </a:bodyPr>
          <a:lstStyle/>
          <a:p>
            <a:r>
              <a:rPr lang="en-US" dirty="0"/>
              <a:t>Results Before Hyperparameter Tuning</a:t>
            </a:r>
          </a:p>
        </p:txBody>
      </p:sp>
      <p:sp>
        <p:nvSpPr>
          <p:cNvPr id="13" name="TextBox 12">
            <a:extLst>
              <a:ext uri="{FF2B5EF4-FFF2-40B4-BE49-F238E27FC236}">
                <a16:creationId xmlns:a16="http://schemas.microsoft.com/office/drawing/2014/main" id="{C39FE7E5-1125-B2C9-C7E6-075338692418}"/>
              </a:ext>
            </a:extLst>
          </p:cNvPr>
          <p:cNvSpPr txBox="1"/>
          <p:nvPr/>
        </p:nvSpPr>
        <p:spPr>
          <a:xfrm>
            <a:off x="6791951" y="5393005"/>
            <a:ext cx="3644652" cy="369332"/>
          </a:xfrm>
          <a:prstGeom prst="rect">
            <a:avLst/>
          </a:prstGeom>
          <a:noFill/>
        </p:spPr>
        <p:txBody>
          <a:bodyPr wrap="none" rtlCol="0">
            <a:spAutoFit/>
          </a:bodyPr>
          <a:lstStyle/>
          <a:p>
            <a:r>
              <a:rPr lang="en-US" dirty="0"/>
              <a:t>Results After Hyperparameter Tuning</a:t>
            </a:r>
          </a:p>
        </p:txBody>
      </p:sp>
      <p:pic>
        <p:nvPicPr>
          <p:cNvPr id="4" name="Picture 3">
            <a:extLst>
              <a:ext uri="{FF2B5EF4-FFF2-40B4-BE49-F238E27FC236}">
                <a16:creationId xmlns:a16="http://schemas.microsoft.com/office/drawing/2014/main" id="{0A83D300-3E26-BA14-B37A-3E52045A45A3}"/>
              </a:ext>
            </a:extLst>
          </p:cNvPr>
          <p:cNvPicPr>
            <a:picLocks noChangeAspect="1"/>
          </p:cNvPicPr>
          <p:nvPr/>
        </p:nvPicPr>
        <p:blipFill>
          <a:blip r:embed="rId4"/>
          <a:stretch>
            <a:fillRect/>
          </a:stretch>
        </p:blipFill>
        <p:spPr>
          <a:xfrm>
            <a:off x="432162" y="4003081"/>
            <a:ext cx="4771209" cy="1216077"/>
          </a:xfrm>
          <a:prstGeom prst="rect">
            <a:avLst/>
          </a:prstGeom>
        </p:spPr>
      </p:pic>
      <p:pic>
        <p:nvPicPr>
          <p:cNvPr id="6" name="Picture 5">
            <a:extLst>
              <a:ext uri="{FF2B5EF4-FFF2-40B4-BE49-F238E27FC236}">
                <a16:creationId xmlns:a16="http://schemas.microsoft.com/office/drawing/2014/main" id="{3644C2CB-4257-8770-9756-827413503B7F}"/>
              </a:ext>
            </a:extLst>
          </p:cNvPr>
          <p:cNvPicPr>
            <a:picLocks noChangeAspect="1"/>
          </p:cNvPicPr>
          <p:nvPr/>
        </p:nvPicPr>
        <p:blipFill>
          <a:blip r:embed="rId5"/>
          <a:stretch>
            <a:fillRect/>
          </a:stretch>
        </p:blipFill>
        <p:spPr>
          <a:xfrm>
            <a:off x="6129883" y="4003081"/>
            <a:ext cx="4771209" cy="1205974"/>
          </a:xfrm>
          <a:prstGeom prst="rect">
            <a:avLst/>
          </a:prstGeom>
        </p:spPr>
      </p:pic>
    </p:spTree>
    <p:extLst>
      <p:ext uri="{BB962C8B-B14F-4D97-AF65-F5344CB8AC3E}">
        <p14:creationId xmlns:p14="http://schemas.microsoft.com/office/powerpoint/2010/main" val="2412294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179</TotalTime>
  <Words>528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Tahoma</vt:lpstr>
      <vt:lpstr>Times New Roman</vt:lpstr>
      <vt:lpstr>Wingdings</vt:lpstr>
      <vt:lpstr>Gallery</vt:lpstr>
      <vt:lpstr>INDIVIDUAL HOUSEHOLD ELECTRIC  POWER CONSUMPTION </vt:lpstr>
      <vt:lpstr>Introduction</vt:lpstr>
      <vt:lpstr>About the dataset</vt:lpstr>
      <vt:lpstr>Data cleaning</vt:lpstr>
      <vt:lpstr>heatmap</vt:lpstr>
      <vt:lpstr>Linear Regression</vt:lpstr>
      <vt:lpstr>Decision Tree</vt:lpstr>
      <vt:lpstr>Random Forest </vt:lpstr>
      <vt:lpstr>Results comparison before and after hyperparameter tuning</vt:lpstr>
      <vt:lpstr>COMPARISON OF MSE</vt:lpstr>
      <vt:lpstr>COMPARISON OF R2-SCORE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sensor array temperature modulation</dc:title>
  <dc:creator>Ritesh Pal Singh</dc:creator>
  <cp:lastModifiedBy>Nishant Singh</cp:lastModifiedBy>
  <cp:revision>8</cp:revision>
  <dcterms:created xsi:type="dcterms:W3CDTF">2024-04-15T19:06:37Z</dcterms:created>
  <dcterms:modified xsi:type="dcterms:W3CDTF">2024-04-16T05:01:23Z</dcterms:modified>
</cp:coreProperties>
</file>