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57" r:id="rId4"/>
    <p:sldId id="267" r:id="rId5"/>
    <p:sldId id="258" r:id="rId6"/>
    <p:sldId id="268" r:id="rId7"/>
    <p:sldId id="270" r:id="rId8"/>
    <p:sldId id="272" r:id="rId9"/>
    <p:sldId id="259" r:id="rId10"/>
    <p:sldId id="260" r:id="rId11"/>
    <p:sldId id="261" r:id="rId12"/>
    <p:sldId id="264" r:id="rId13"/>
    <p:sldId id="276" r:id="rId14"/>
    <p:sldId id="274"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ec0808da7ddf080/Desktop/Pizza%20sa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ec0808da7ddf080/Desktop/Pizza%20sa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ec0808da7ddf080/Desktop/Pizza%20sal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[Pizza sale.xlsx]Consize!PivotTable3</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solidFill>
                  <a:schemeClr val="accent2">
                    <a:lumMod val="50000"/>
                  </a:schemeClr>
                </a:solidFill>
              </a:rPr>
              <a:t>Pizza</a:t>
            </a:r>
            <a:r>
              <a:rPr lang="en-US" b="1" u="sng" baseline="0">
                <a:solidFill>
                  <a:schemeClr val="accent2">
                    <a:lumMod val="50000"/>
                  </a:schemeClr>
                </a:solidFill>
              </a:rPr>
              <a:t> Sales In Months</a:t>
            </a:r>
            <a:endParaRPr lang="en-US" b="1" u="sng">
              <a:solidFill>
                <a:schemeClr val="accent2">
                  <a:lumMod val="50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2">
              <a:lumMod val="50000"/>
            </a:schemeClr>
          </a:solidFill>
          <a:ln>
            <a:solidFill>
              <a:schemeClr val="accent2">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lumMod val="50000"/>
            </a:schemeClr>
          </a:solidFill>
          <a:ln>
            <a:solidFill>
              <a:schemeClr val="accent2">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50000"/>
            </a:schemeClr>
          </a:solidFill>
          <a:ln>
            <a:solidFill>
              <a:schemeClr val="accent2">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lumMod val="50000"/>
            </a:schemeClr>
          </a:solidFill>
          <a:ln>
            <a:solidFill>
              <a:schemeClr val="accent2">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Consize!$E$1</c:f>
              <c:strCache>
                <c:ptCount val="1"/>
                <c:pt idx="0">
                  <c:v>Total</c:v>
                </c:pt>
              </c:strCache>
            </c:strRef>
          </c:tx>
          <c:spPr>
            <a:solidFill>
              <a:schemeClr val="accent2">
                <a:lumMod val="50000"/>
              </a:schemeClr>
            </a:solidFill>
            <a:ln>
              <a:solidFill>
                <a:schemeClr val="accent2">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Consize!$D$2:$D$14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Consize!$E$2:$E$14</c:f>
              <c:numCache>
                <c:formatCode>General</c:formatCode>
                <c:ptCount val="12"/>
                <c:pt idx="0">
                  <c:v>1845</c:v>
                </c:pt>
                <c:pt idx="1">
                  <c:v>1685</c:v>
                </c:pt>
                <c:pt idx="2">
                  <c:v>1840</c:v>
                </c:pt>
                <c:pt idx="3">
                  <c:v>1799</c:v>
                </c:pt>
                <c:pt idx="4">
                  <c:v>1853</c:v>
                </c:pt>
                <c:pt idx="5">
                  <c:v>1773</c:v>
                </c:pt>
                <c:pt idx="6">
                  <c:v>1935</c:v>
                </c:pt>
                <c:pt idx="7">
                  <c:v>1841</c:v>
                </c:pt>
                <c:pt idx="8">
                  <c:v>1661</c:v>
                </c:pt>
                <c:pt idx="9">
                  <c:v>1646</c:v>
                </c:pt>
                <c:pt idx="10">
                  <c:v>1792</c:v>
                </c:pt>
                <c:pt idx="11">
                  <c:v>1680</c:v>
                </c:pt>
              </c:numCache>
            </c:numRef>
          </c:val>
          <c:extLst>
            <c:ext xmlns:c16="http://schemas.microsoft.com/office/drawing/2014/chart" uri="{C3380CC4-5D6E-409C-BE32-E72D297353CC}">
              <c16:uniqueId val="{00000000-7637-4E89-880E-585311FF4BE2}"/>
            </c:ext>
          </c:extLst>
        </c:ser>
        <c:dLbls>
          <c:dLblPos val="outEnd"/>
          <c:showLegendKey val="0"/>
          <c:showVal val="1"/>
          <c:showCatName val="0"/>
          <c:showSerName val="0"/>
          <c:showPercent val="0"/>
          <c:showBubbleSize val="0"/>
        </c:dLbls>
        <c:gapWidth val="182"/>
        <c:axId val="584019584"/>
        <c:axId val="584013760"/>
      </c:barChart>
      <c:catAx>
        <c:axId val="58401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84013760"/>
        <c:crosses val="autoZero"/>
        <c:auto val="1"/>
        <c:lblAlgn val="ctr"/>
        <c:lblOffset val="100"/>
        <c:noMultiLvlLbl val="0"/>
      </c:catAx>
      <c:valAx>
        <c:axId val="5840137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84019584"/>
        <c:crosses val="autoZero"/>
        <c:crossBetween val="between"/>
      </c:valAx>
      <c:spPr>
        <a:solidFill>
          <a:schemeClr val="bg2"/>
        </a:solidFill>
        <a:ln>
          <a:solidFill>
            <a:schemeClr val="accent2">
              <a:lumMod val="75000"/>
            </a:schemeClr>
          </a:solidFill>
        </a:ln>
        <a:effectLst/>
      </c:spPr>
    </c:plotArea>
    <c:plotVisOnly val="1"/>
    <c:dispBlanksAs val="gap"/>
    <c:showDLblsOverMax val="0"/>
  </c:chart>
  <c:spPr>
    <a:solidFill>
      <a:schemeClr val="bg2"/>
    </a:solidFill>
    <a:ln w="9525" cap="flat" cmpd="sng" algn="ctr">
      <a:solidFill>
        <a:schemeClr val="accent2">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[Pizza sale.xlsx]Consize!PivotTable4</c:name>
    <c:fmtId val="11"/>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800" b="1" u="sng">
                <a:solidFill>
                  <a:schemeClr val="accent2">
                    <a:lumMod val="50000"/>
                  </a:schemeClr>
                </a:solidFill>
              </a:rPr>
              <a:t>Pizza Sales</a:t>
            </a:r>
            <a:r>
              <a:rPr lang="en-US" sz="1800" b="1" u="sng" baseline="0">
                <a:solidFill>
                  <a:schemeClr val="accent2">
                    <a:lumMod val="50000"/>
                  </a:schemeClr>
                </a:solidFill>
              </a:rPr>
              <a:t> By Hours</a:t>
            </a:r>
            <a:endParaRPr lang="en-US" sz="1800" b="1" u="sng">
              <a:solidFill>
                <a:schemeClr val="accent2">
                  <a:lumMod val="50000"/>
                </a:schemeClr>
              </a:solidFill>
            </a:endParaRPr>
          </a:p>
        </c:rich>
      </c:tx>
      <c:layout>
        <c:manualLayout>
          <c:xMode val="edge"/>
          <c:yMode val="edge"/>
          <c:x val="0.32108449445933424"/>
          <c:y val="5.0826210826210833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2">
              <a:lumMod val="50000"/>
            </a:schemeClr>
          </a:solidFill>
          <a:ln>
            <a:solidFill>
              <a:schemeClr val="accent2">
                <a:lumMod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Consize!$E$16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Consize!$D$17:$D$32</c:f>
              <c:strCache>
                <c:ptCount val="15"/>
                <c:pt idx="0">
                  <c:v>09</c:v>
                </c:pt>
                <c:pt idx="1">
                  <c:v>10</c:v>
                </c:pt>
                <c:pt idx="2">
                  <c:v>11</c:v>
                </c:pt>
                <c:pt idx="3">
                  <c:v>12</c:v>
                </c:pt>
                <c:pt idx="4">
                  <c:v>13</c:v>
                </c:pt>
                <c:pt idx="5">
                  <c:v>14</c:v>
                </c:pt>
                <c:pt idx="6">
                  <c:v>15</c:v>
                </c:pt>
                <c:pt idx="7">
                  <c:v>16</c:v>
                </c:pt>
                <c:pt idx="8">
                  <c:v>17</c:v>
                </c:pt>
                <c:pt idx="9">
                  <c:v>18</c:v>
                </c:pt>
                <c:pt idx="10">
                  <c:v>19</c:v>
                </c:pt>
                <c:pt idx="11">
                  <c:v>20</c:v>
                </c:pt>
                <c:pt idx="12">
                  <c:v>21</c:v>
                </c:pt>
                <c:pt idx="13">
                  <c:v>22</c:v>
                </c:pt>
                <c:pt idx="14">
                  <c:v>23</c:v>
                </c:pt>
              </c:strCache>
            </c:strRef>
          </c:cat>
          <c:val>
            <c:numRef>
              <c:f>Consize!$E$17:$E$32</c:f>
              <c:numCache>
                <c:formatCode>General</c:formatCode>
                <c:ptCount val="15"/>
                <c:pt idx="0">
                  <c:v>1</c:v>
                </c:pt>
                <c:pt idx="1">
                  <c:v>8</c:v>
                </c:pt>
                <c:pt idx="2">
                  <c:v>1231</c:v>
                </c:pt>
                <c:pt idx="3">
                  <c:v>2520</c:v>
                </c:pt>
                <c:pt idx="4">
                  <c:v>2455</c:v>
                </c:pt>
                <c:pt idx="5">
                  <c:v>1472</c:v>
                </c:pt>
                <c:pt idx="6">
                  <c:v>1468</c:v>
                </c:pt>
                <c:pt idx="7">
                  <c:v>1920</c:v>
                </c:pt>
                <c:pt idx="8">
                  <c:v>2336</c:v>
                </c:pt>
                <c:pt idx="9">
                  <c:v>2399</c:v>
                </c:pt>
                <c:pt idx="10">
                  <c:v>2009</c:v>
                </c:pt>
                <c:pt idx="11">
                  <c:v>1642</c:v>
                </c:pt>
                <c:pt idx="12">
                  <c:v>1198</c:v>
                </c:pt>
                <c:pt idx="13">
                  <c:v>663</c:v>
                </c:pt>
                <c:pt idx="14">
                  <c:v>28</c:v>
                </c:pt>
              </c:numCache>
            </c:numRef>
          </c:val>
          <c:extLst>
            <c:ext xmlns:c16="http://schemas.microsoft.com/office/drawing/2014/chart" uri="{C3380CC4-5D6E-409C-BE32-E72D297353CC}">
              <c16:uniqueId val="{00000000-85DE-4621-B207-55F2239070C5}"/>
            </c:ext>
          </c:extLst>
        </c:ser>
        <c:dLbls>
          <c:dLblPos val="outEnd"/>
          <c:showLegendKey val="0"/>
          <c:showVal val="1"/>
          <c:showCatName val="0"/>
          <c:showSerName val="0"/>
          <c:showPercent val="0"/>
          <c:showBubbleSize val="0"/>
        </c:dLbls>
        <c:gapWidth val="150"/>
        <c:axId val="576663616"/>
        <c:axId val="576646144"/>
      </c:barChart>
      <c:catAx>
        <c:axId val="576663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76646144"/>
        <c:crosses val="autoZero"/>
        <c:auto val="1"/>
        <c:lblAlgn val="ctr"/>
        <c:lblOffset val="100"/>
        <c:noMultiLvlLbl val="0"/>
      </c:catAx>
      <c:valAx>
        <c:axId val="576646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76663616"/>
        <c:crosses val="autoZero"/>
        <c:crossBetween val="between"/>
      </c:valAx>
      <c:spPr>
        <a:solidFill>
          <a:schemeClr val="bg2"/>
        </a:solidFill>
        <a:ln>
          <a:noFill/>
        </a:ln>
        <a:effectLst/>
      </c:spPr>
    </c:plotArea>
    <c:plotVisOnly val="1"/>
    <c:dispBlanksAs val="gap"/>
    <c:showDLblsOverMax val="0"/>
  </c:chart>
  <c:spPr>
    <a:solidFill>
      <a:schemeClr val="bg2"/>
    </a:solidFill>
    <a:ln w="9525" cap="flat" cmpd="sng" algn="ctr">
      <a:solidFill>
        <a:schemeClr val="accent2">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[Pizza sale.xlsx]Consize!PivotTable1</c:name>
    <c:fmtId val="13"/>
  </c:pivotSource>
  <c:chart>
    <c:title>
      <c:tx>
        <c:rich>
          <a:bodyPr rot="0" spcFirstLastPara="1" vertOverflow="ellipsis" vert="horz" wrap="square" anchor="ctr" anchorCtr="1"/>
          <a:lstStyle/>
          <a:p>
            <a:pPr>
              <a:defRPr sz="1400" b="0" i="0" u="none" strike="noStrike" kern="1200" cap="none" spc="0" baseline="0">
                <a:ln w="0">
                  <a:noFill/>
                </a:ln>
                <a:solidFill>
                  <a:schemeClr val="accent2">
                    <a:lumMod val="50000"/>
                  </a:schemeClr>
                </a:solidFill>
                <a:effectLst/>
                <a:latin typeface="+mn-lt"/>
                <a:ea typeface="+mn-ea"/>
                <a:cs typeface="+mn-cs"/>
              </a:defRPr>
            </a:pPr>
            <a:r>
              <a:rPr lang="en-US" b="1" u="sng" cap="none" spc="0">
                <a:ln w="0">
                  <a:noFill/>
                </a:ln>
                <a:solidFill>
                  <a:schemeClr val="accent2">
                    <a:lumMod val="50000"/>
                  </a:schemeClr>
                </a:solidFill>
                <a:effectLst/>
              </a:rPr>
              <a:t>Top</a:t>
            </a:r>
            <a:r>
              <a:rPr lang="en-US" b="1" u="sng" cap="none" spc="0" baseline="0">
                <a:ln w="0">
                  <a:noFill/>
                </a:ln>
                <a:solidFill>
                  <a:schemeClr val="accent2">
                    <a:lumMod val="50000"/>
                  </a:schemeClr>
                </a:solidFill>
                <a:effectLst/>
              </a:rPr>
              <a:t> 10 Pizzas Sales</a:t>
            </a:r>
            <a:endParaRPr lang="en-US" b="1" u="sng" cap="none" spc="0">
              <a:ln w="0">
                <a:noFill/>
              </a:ln>
              <a:solidFill>
                <a:schemeClr val="accent2">
                  <a:lumMod val="50000"/>
                </a:schemeClr>
              </a:solidFill>
              <a:effectLst/>
            </a:endParaRPr>
          </a:p>
        </c:rich>
      </c:tx>
      <c:overlay val="0"/>
      <c:spPr>
        <a:noFill/>
        <a:ln>
          <a:noFill/>
        </a:ln>
        <a:effectLst/>
      </c:spPr>
      <c:txPr>
        <a:bodyPr rot="0" spcFirstLastPara="1" vertOverflow="ellipsis" vert="horz" wrap="square" anchor="ctr" anchorCtr="1"/>
        <a:lstStyle/>
        <a:p>
          <a:pPr>
            <a:defRPr sz="1400" b="0" i="0" u="none" strike="noStrike" kern="1200" cap="none" spc="0" baseline="0">
              <a:ln w="0">
                <a:noFill/>
              </a:ln>
              <a:solidFill>
                <a:schemeClr val="accent2">
                  <a:lumMod val="50000"/>
                </a:schemeClr>
              </a:solidFill>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2">
              <a:lumMod val="50000"/>
            </a:schemeClr>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Consize!$B$1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Consize!$A$2:$A$12</c:f>
              <c:strCache>
                <c:ptCount val="10"/>
                <c:pt idx="0">
                  <c:v>big_meat_s</c:v>
                </c:pt>
                <c:pt idx="1">
                  <c:v>thai_ckn_l</c:v>
                </c:pt>
                <c:pt idx="2">
                  <c:v>five_cheese_l</c:v>
                </c:pt>
                <c:pt idx="3">
                  <c:v>four_cheese_l</c:v>
                </c:pt>
                <c:pt idx="4">
                  <c:v>classic_dlx_m</c:v>
                </c:pt>
                <c:pt idx="5">
                  <c:v>spicy_ital_l</c:v>
                </c:pt>
                <c:pt idx="6">
                  <c:v>hawaiian_s</c:v>
                </c:pt>
                <c:pt idx="7">
                  <c:v>southw_ckn_l</c:v>
                </c:pt>
                <c:pt idx="8">
                  <c:v>bbq_ckn_l</c:v>
                </c:pt>
                <c:pt idx="9">
                  <c:v>bbq_ckn_m</c:v>
                </c:pt>
              </c:strCache>
            </c:strRef>
          </c:cat>
          <c:val>
            <c:numRef>
              <c:f>Consize!$B$2:$B$12</c:f>
              <c:numCache>
                <c:formatCode>General</c:formatCode>
                <c:ptCount val="10"/>
                <c:pt idx="0">
                  <c:v>1811</c:v>
                </c:pt>
                <c:pt idx="1">
                  <c:v>1365</c:v>
                </c:pt>
                <c:pt idx="2">
                  <c:v>1359</c:v>
                </c:pt>
                <c:pt idx="3">
                  <c:v>1273</c:v>
                </c:pt>
                <c:pt idx="4">
                  <c:v>1159</c:v>
                </c:pt>
                <c:pt idx="5">
                  <c:v>1088</c:v>
                </c:pt>
                <c:pt idx="6">
                  <c:v>1001</c:v>
                </c:pt>
                <c:pt idx="7">
                  <c:v>993</c:v>
                </c:pt>
                <c:pt idx="8">
                  <c:v>967</c:v>
                </c:pt>
                <c:pt idx="9">
                  <c:v>926</c:v>
                </c:pt>
              </c:numCache>
            </c:numRef>
          </c:val>
          <c:extLst>
            <c:ext xmlns:c16="http://schemas.microsoft.com/office/drawing/2014/chart" uri="{C3380CC4-5D6E-409C-BE32-E72D297353CC}">
              <c16:uniqueId val="{00000000-26F1-4B0E-AD2C-E9A8BBB8CE80}"/>
            </c:ext>
          </c:extLst>
        </c:ser>
        <c:dLbls>
          <c:showLegendKey val="0"/>
          <c:showVal val="0"/>
          <c:showCatName val="0"/>
          <c:showSerName val="0"/>
          <c:showPercent val="0"/>
          <c:showBubbleSize val="0"/>
        </c:dLbls>
        <c:gapWidth val="219"/>
        <c:axId val="575590272"/>
        <c:axId val="575597344"/>
      </c:barChart>
      <c:catAx>
        <c:axId val="57559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ln>
                  <a:noFill/>
                </a:ln>
                <a:solidFill>
                  <a:schemeClr val="tx1"/>
                </a:solidFill>
                <a:latin typeface="+mn-lt"/>
                <a:ea typeface="+mn-ea"/>
                <a:cs typeface="+mn-cs"/>
              </a:defRPr>
            </a:pPr>
            <a:endParaRPr lang="en-US"/>
          </a:p>
        </c:txPr>
        <c:crossAx val="575597344"/>
        <c:crosses val="autoZero"/>
        <c:auto val="1"/>
        <c:lblAlgn val="ctr"/>
        <c:lblOffset val="100"/>
        <c:noMultiLvlLbl val="0"/>
      </c:catAx>
      <c:valAx>
        <c:axId val="575597344"/>
        <c:scaling>
          <c:orientation val="minMax"/>
        </c:scaling>
        <c:delete val="0"/>
        <c:axPos val="l"/>
        <c:majorGridlines>
          <c:spPr>
            <a:ln w="6350" cap="flat" cmpd="sng" algn="ctr">
              <a:solidFill>
                <a:schemeClr val="dk1"/>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57559027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accent2">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70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404D2-E8F1-26D5-620C-C501E3D79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7816E-1341-E28B-890E-EB6C4F0F06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08C85-02A4-8946-9C3A-3CAAE870C0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9D172C-01C1-395C-331E-90E8E68E4317}"/>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5108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ED605-B01B-DB01-F602-E43A8A5D9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B9D9B-8A31-7953-E6D6-290267685A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DFB0F-9228-EAB1-35A4-781A02C9A9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8311F6-5BF3-742A-FA20-3FE6D621BAD3}"/>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943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429EF-7DB9-B97D-4AF3-E94AE970A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79660-A435-1686-9C7F-AEC1B608B4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E390D-0F18-5519-A9C8-9CD8B76AB0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A980AC-5070-A1FA-805C-2C2096DBEB83}"/>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6780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6A52E-B8BE-3EAE-468E-A00A89868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BA222-7591-D3FA-E56D-99DEFC31B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AD3BAC-E75E-39A6-1245-E93AA73474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EFC95D-98B4-45EF-386F-B649E6A1D86D}"/>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03474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57836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82AC8-BCDD-B9B1-169D-BC10F33D0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BF78A6-21CD-4F8E-27B4-5B40494C2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1876D-4F6F-15DA-198C-AB9C16D546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98DB41-76AA-4EE1-239C-471A1BD8277F}"/>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921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033E8-C025-5060-DB83-119ADD1D2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3B27E-221E-42C5-03E2-73124CD25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51326-9969-1457-1527-FD71AA3235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FFABE4-551E-A3C8-3BC8-C28786EF523F}"/>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09298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2542729" y="693306"/>
            <a:ext cx="9453801" cy="1145434"/>
          </a:xfrm>
          <a:prstGeom prst="rect">
            <a:avLst/>
          </a:prstGeom>
          <a:noFill/>
          <a:ln/>
          <a:effectLst>
            <a:glow rad="139700">
              <a:schemeClr val="accent1">
                <a:satMod val="175000"/>
                <a:alpha val="40000"/>
              </a:schemeClr>
            </a:glow>
            <a:innerShdw blurRad="63500" dist="50800" dir="2700000">
              <a:prstClr val="black">
                <a:alpha val="50000"/>
              </a:prstClr>
            </a:innerShdw>
            <a:reflection blurRad="6350" stA="50000" endA="300" endPos="38500" dist="50800" dir="5400000" sy="-100000" algn="bl" rotWithShape="0"/>
          </a:effectLst>
        </p:spPr>
        <p:txBody>
          <a:bodyPr wrap="square" rtlCol="0" anchor="t"/>
          <a:lstStyle/>
          <a:p>
            <a:pPr marL="0" indent="0">
              <a:lnSpc>
                <a:spcPts val="6561"/>
              </a:lnSpc>
              <a:buNone/>
            </a:pPr>
            <a:r>
              <a:rPr lang="en-US" sz="7200" dirty="0">
                <a:solidFill>
                  <a:srgbClr val="C6BFEE"/>
                </a:solidFill>
                <a:effectLst>
                  <a:outerShdw blurRad="38100" dist="38100" dir="2700000" algn="tl">
                    <a:srgbClr val="000000">
                      <a:alpha val="43137"/>
                    </a:srgbClr>
                  </a:outerShdw>
                </a:effectLst>
                <a:latin typeface="Prompt" pitchFamily="34" charset="0"/>
                <a:ea typeface="Prompt" pitchFamily="34" charset="-122"/>
                <a:cs typeface="Prompt" pitchFamily="34" charset="-120"/>
              </a:rPr>
              <a:t>Pizza</a:t>
            </a:r>
            <a:r>
              <a:rPr lang="en-US" sz="7200" dirty="0">
                <a:solidFill>
                  <a:srgbClr val="C6BFEE"/>
                </a:solidFill>
                <a:latin typeface="Prompt" pitchFamily="34" charset="0"/>
                <a:ea typeface="Prompt" pitchFamily="34" charset="-122"/>
                <a:cs typeface="Prompt" pitchFamily="34" charset="-120"/>
              </a:rPr>
              <a:t> Sales Analysis</a:t>
            </a:r>
            <a:endParaRPr lang="en-US" sz="7200" dirty="0"/>
          </a:p>
        </p:txBody>
      </p:sp>
      <p:sp>
        <p:nvSpPr>
          <p:cNvPr id="14" name="Text 4">
            <a:extLst>
              <a:ext uri="{FF2B5EF4-FFF2-40B4-BE49-F238E27FC236}">
                <a16:creationId xmlns:a16="http://schemas.microsoft.com/office/drawing/2014/main" id="{A879EEEC-151C-C5D1-266E-1FC57D306880}"/>
              </a:ext>
            </a:extLst>
          </p:cNvPr>
          <p:cNvSpPr/>
          <p:nvPr/>
        </p:nvSpPr>
        <p:spPr>
          <a:xfrm>
            <a:off x="10654748" y="6251714"/>
            <a:ext cx="3446234" cy="596347"/>
          </a:xfrm>
          <a:prstGeom prst="rect">
            <a:avLst/>
          </a:prstGeom>
          <a:noFill/>
          <a:ln/>
        </p:spPr>
        <p:txBody>
          <a:bodyPr wrap="none" rtlCol="0" anchor="t"/>
          <a:lstStyle/>
          <a:p>
            <a:pPr marL="0" indent="0" algn="l">
              <a:lnSpc>
                <a:spcPts val="3062"/>
              </a:lnSpc>
              <a:buNone/>
            </a:pPr>
            <a:r>
              <a:rPr lang="en-US" sz="4000" b="1" dirty="0">
                <a:solidFill>
                  <a:srgbClr val="DAD8E9"/>
                </a:solidFill>
                <a:latin typeface="Mukta" pitchFamily="34" charset="0"/>
                <a:ea typeface="Mukta" pitchFamily="34" charset="-122"/>
              </a:rPr>
              <a:t>Nishant Singhal</a:t>
            </a:r>
            <a:endParaRPr lang="en-US" sz="4000" dirty="0"/>
          </a:p>
        </p:txBody>
      </p:sp>
      <p:sp>
        <p:nvSpPr>
          <p:cNvPr id="15" name="Text 2">
            <a:extLst>
              <a:ext uri="{FF2B5EF4-FFF2-40B4-BE49-F238E27FC236}">
                <a16:creationId xmlns:a16="http://schemas.microsoft.com/office/drawing/2014/main" id="{70F9DBB3-22F9-7C4E-0393-B80809DF90CB}"/>
              </a:ext>
            </a:extLst>
          </p:cNvPr>
          <p:cNvSpPr/>
          <p:nvPr/>
        </p:nvSpPr>
        <p:spPr>
          <a:xfrm>
            <a:off x="10242330" y="5655364"/>
            <a:ext cx="3712210" cy="467139"/>
          </a:xfrm>
          <a:prstGeom prst="rect">
            <a:avLst/>
          </a:prstGeom>
          <a:noFill/>
          <a:ln/>
        </p:spPr>
        <p:txBody>
          <a:bodyPr wrap="square" rtlCol="0" anchor="t"/>
          <a:lstStyle/>
          <a:p>
            <a:pPr marL="0" indent="0">
              <a:lnSpc>
                <a:spcPts val="2734"/>
              </a:lnSpc>
              <a:buNone/>
            </a:pPr>
            <a:r>
              <a:rPr lang="en-US" sz="4000" dirty="0">
                <a:solidFill>
                  <a:srgbClr val="C6BFEE"/>
                </a:solidFill>
                <a:latin typeface="Prompt" pitchFamily="34" charset="0"/>
                <a:cs typeface="Prompt" pitchFamily="34" charset="-120"/>
              </a:rPr>
              <a:t>Presented by:</a:t>
            </a:r>
            <a:endParaRPr lang="en-US" sz="40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939"/>
            <a:ext cx="14630400" cy="8229600"/>
          </a:xfrm>
          <a:prstGeom prst="rect">
            <a:avLst/>
          </a:prstGeom>
          <a:solidFill>
            <a:srgbClr val="0B0C23">
              <a:alpha val="75000"/>
            </a:srgbClr>
          </a:solidFill>
          <a:ln/>
        </p:spPr>
      </p:sp>
      <p:sp>
        <p:nvSpPr>
          <p:cNvPr id="5" name="Text 1"/>
          <p:cNvSpPr/>
          <p:nvPr/>
        </p:nvSpPr>
        <p:spPr>
          <a:xfrm>
            <a:off x="1123122" y="778010"/>
            <a:ext cx="12217355" cy="1019477"/>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Month wise in pizza preferences</a:t>
            </a:r>
            <a:endParaRPr lang="en-US" sz="4374" dirty="0"/>
          </a:p>
        </p:txBody>
      </p:sp>
      <p:sp>
        <p:nvSpPr>
          <p:cNvPr id="6" name="Shape 2"/>
          <p:cNvSpPr/>
          <p:nvPr/>
        </p:nvSpPr>
        <p:spPr>
          <a:xfrm>
            <a:off x="4801910" y="2130743"/>
            <a:ext cx="44410" cy="4995624"/>
          </a:xfrm>
          <a:prstGeom prst="roundRect">
            <a:avLst>
              <a:gd name="adj" fmla="val 225151"/>
            </a:avLst>
          </a:prstGeom>
          <a:solidFill>
            <a:srgbClr val="6D4562"/>
          </a:solidFill>
          <a:ln/>
        </p:spPr>
      </p:sp>
      <p:sp>
        <p:nvSpPr>
          <p:cNvPr id="7" name="Shape 3"/>
          <p:cNvSpPr/>
          <p:nvPr/>
        </p:nvSpPr>
        <p:spPr>
          <a:xfrm>
            <a:off x="5074027" y="2532043"/>
            <a:ext cx="777597" cy="44410"/>
          </a:xfrm>
          <a:prstGeom prst="roundRect">
            <a:avLst>
              <a:gd name="adj" fmla="val 225151"/>
            </a:avLst>
          </a:prstGeom>
          <a:solidFill>
            <a:srgbClr val="6D4562"/>
          </a:solidFill>
          <a:ln/>
        </p:spPr>
      </p:sp>
      <p:sp>
        <p:nvSpPr>
          <p:cNvPr id="8" name="Shape 4"/>
          <p:cNvSpPr/>
          <p:nvPr/>
        </p:nvSpPr>
        <p:spPr>
          <a:xfrm>
            <a:off x="4574084" y="2304336"/>
            <a:ext cx="499943" cy="499943"/>
          </a:xfrm>
          <a:prstGeom prst="roundRect">
            <a:avLst>
              <a:gd name="adj" fmla="val 20000"/>
            </a:avLst>
          </a:prstGeom>
          <a:solidFill>
            <a:srgbClr val="542C49"/>
          </a:solidFill>
          <a:ln w="7620">
            <a:solidFill>
              <a:srgbClr val="6D4562"/>
            </a:solidFill>
            <a:prstDash val="solid"/>
          </a:ln>
        </p:spPr>
      </p:sp>
      <p:sp>
        <p:nvSpPr>
          <p:cNvPr id="9" name="Text 5"/>
          <p:cNvSpPr/>
          <p:nvPr/>
        </p:nvSpPr>
        <p:spPr>
          <a:xfrm>
            <a:off x="4761726" y="2346008"/>
            <a:ext cx="1246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10" name="Text 6"/>
          <p:cNvSpPr/>
          <p:nvPr/>
        </p:nvSpPr>
        <p:spPr>
          <a:xfrm>
            <a:off x="6046113" y="2352913"/>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January</a:t>
            </a:r>
            <a:endParaRPr lang="en-US" sz="2187" dirty="0"/>
          </a:p>
        </p:txBody>
      </p:sp>
      <p:sp>
        <p:nvSpPr>
          <p:cNvPr id="11" name="Text 7"/>
          <p:cNvSpPr/>
          <p:nvPr/>
        </p:nvSpPr>
        <p:spPr>
          <a:xfrm>
            <a:off x="6046113" y="2833330"/>
            <a:ext cx="7751088"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In January, customers tend to favor classic toppings like pepperoni and cheese.</a:t>
            </a:r>
            <a:endParaRPr lang="en-US" sz="1750" dirty="0"/>
          </a:p>
        </p:txBody>
      </p:sp>
      <p:sp>
        <p:nvSpPr>
          <p:cNvPr id="12" name="Shape 8"/>
          <p:cNvSpPr/>
          <p:nvPr/>
        </p:nvSpPr>
        <p:spPr>
          <a:xfrm>
            <a:off x="5074027" y="4034373"/>
            <a:ext cx="777597" cy="44410"/>
          </a:xfrm>
          <a:prstGeom prst="roundRect">
            <a:avLst>
              <a:gd name="adj" fmla="val 225151"/>
            </a:avLst>
          </a:prstGeom>
          <a:solidFill>
            <a:srgbClr val="6D4562"/>
          </a:solidFill>
          <a:ln/>
        </p:spPr>
      </p:sp>
      <p:sp>
        <p:nvSpPr>
          <p:cNvPr id="13" name="Shape 9"/>
          <p:cNvSpPr/>
          <p:nvPr/>
        </p:nvSpPr>
        <p:spPr>
          <a:xfrm>
            <a:off x="4574084" y="3806666"/>
            <a:ext cx="499943" cy="499943"/>
          </a:xfrm>
          <a:prstGeom prst="roundRect">
            <a:avLst>
              <a:gd name="adj" fmla="val 20000"/>
            </a:avLst>
          </a:prstGeom>
          <a:solidFill>
            <a:srgbClr val="542C49"/>
          </a:solidFill>
          <a:ln w="7620">
            <a:solidFill>
              <a:srgbClr val="6D4562"/>
            </a:solidFill>
            <a:prstDash val="solid"/>
          </a:ln>
        </p:spPr>
      </p:sp>
      <p:sp>
        <p:nvSpPr>
          <p:cNvPr id="14" name="Text 10"/>
          <p:cNvSpPr/>
          <p:nvPr/>
        </p:nvSpPr>
        <p:spPr>
          <a:xfrm>
            <a:off x="4726484" y="3848338"/>
            <a:ext cx="195024"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5" name="Text 11"/>
          <p:cNvSpPr/>
          <p:nvPr/>
        </p:nvSpPr>
        <p:spPr>
          <a:xfrm>
            <a:off x="6046113" y="3855244"/>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June</a:t>
            </a:r>
            <a:endParaRPr lang="en-US" sz="2187" dirty="0"/>
          </a:p>
        </p:txBody>
      </p:sp>
      <p:sp>
        <p:nvSpPr>
          <p:cNvPr id="16" name="Text 12"/>
          <p:cNvSpPr/>
          <p:nvPr/>
        </p:nvSpPr>
        <p:spPr>
          <a:xfrm>
            <a:off x="6046113" y="4335661"/>
            <a:ext cx="7751088" cy="71080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During the summer months, preferences shift towards lighter toppings such as vegetables and mushrooms.</a:t>
            </a:r>
            <a:endParaRPr lang="en-US" sz="1750" dirty="0"/>
          </a:p>
        </p:txBody>
      </p:sp>
      <p:sp>
        <p:nvSpPr>
          <p:cNvPr id="17" name="Shape 13"/>
          <p:cNvSpPr/>
          <p:nvPr/>
        </p:nvSpPr>
        <p:spPr>
          <a:xfrm>
            <a:off x="5074027" y="5892105"/>
            <a:ext cx="777597" cy="44410"/>
          </a:xfrm>
          <a:prstGeom prst="roundRect">
            <a:avLst>
              <a:gd name="adj" fmla="val 225151"/>
            </a:avLst>
          </a:prstGeom>
          <a:solidFill>
            <a:srgbClr val="6D4562"/>
          </a:solidFill>
          <a:ln/>
        </p:spPr>
      </p:sp>
      <p:sp>
        <p:nvSpPr>
          <p:cNvPr id="18" name="Shape 14"/>
          <p:cNvSpPr/>
          <p:nvPr/>
        </p:nvSpPr>
        <p:spPr>
          <a:xfrm>
            <a:off x="4574084" y="5664398"/>
            <a:ext cx="499943" cy="499943"/>
          </a:xfrm>
          <a:prstGeom prst="roundRect">
            <a:avLst>
              <a:gd name="adj" fmla="val 20000"/>
            </a:avLst>
          </a:prstGeom>
          <a:solidFill>
            <a:srgbClr val="542C49"/>
          </a:solidFill>
          <a:ln w="7620">
            <a:solidFill>
              <a:srgbClr val="6D4562"/>
            </a:solidFill>
            <a:prstDash val="solid"/>
          </a:ln>
        </p:spPr>
      </p:sp>
      <p:sp>
        <p:nvSpPr>
          <p:cNvPr id="19" name="Text 15"/>
          <p:cNvSpPr/>
          <p:nvPr/>
        </p:nvSpPr>
        <p:spPr>
          <a:xfrm>
            <a:off x="4727317" y="5706070"/>
            <a:ext cx="1933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20" name="Text 16"/>
          <p:cNvSpPr/>
          <p:nvPr/>
        </p:nvSpPr>
        <p:spPr>
          <a:xfrm>
            <a:off x="6046113" y="5712976"/>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November</a:t>
            </a:r>
            <a:endParaRPr lang="en-US" sz="2187" dirty="0"/>
          </a:p>
        </p:txBody>
      </p:sp>
      <p:sp>
        <p:nvSpPr>
          <p:cNvPr id="21" name="Text 17"/>
          <p:cNvSpPr/>
          <p:nvPr/>
        </p:nvSpPr>
        <p:spPr>
          <a:xfrm>
            <a:off x="6046113" y="6193393"/>
            <a:ext cx="7751088" cy="71080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In the colder months, there is a rise in demand for heartier toppings like sausage and bacon.</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172816" y="916544"/>
            <a:ext cx="9671397" cy="1347549"/>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Factors influencing pizza sales</a:t>
            </a:r>
            <a:endParaRPr lang="en-US" sz="4374" dirty="0"/>
          </a:p>
        </p:txBody>
      </p:sp>
      <p:pic>
        <p:nvPicPr>
          <p:cNvPr id="5" name="Image 1" descr="preencoded.png"/>
          <p:cNvPicPr>
            <a:picLocks noChangeAspect="1"/>
          </p:cNvPicPr>
          <p:nvPr/>
        </p:nvPicPr>
        <p:blipFill>
          <a:blip r:embed="rId4"/>
          <a:stretch>
            <a:fillRect/>
          </a:stretch>
        </p:blipFill>
        <p:spPr>
          <a:xfrm>
            <a:off x="4195763" y="2708434"/>
            <a:ext cx="1547932" cy="1280160"/>
          </a:xfrm>
          <a:prstGeom prst="rect">
            <a:avLst/>
          </a:prstGeom>
        </p:spPr>
      </p:pic>
      <p:sp>
        <p:nvSpPr>
          <p:cNvPr id="6" name="Text 2"/>
          <p:cNvSpPr/>
          <p:nvPr/>
        </p:nvSpPr>
        <p:spPr>
          <a:xfrm>
            <a:off x="4917638" y="3284934"/>
            <a:ext cx="103942" cy="444341"/>
          </a:xfrm>
          <a:prstGeom prst="rect">
            <a:avLst/>
          </a:prstGeom>
          <a:noFill/>
          <a:ln/>
        </p:spPr>
        <p:txBody>
          <a:bodyPr wrap="none" rtlCol="0" anchor="t"/>
          <a:lstStyle/>
          <a:p>
            <a:pPr marL="0" indent="0" algn="ctr">
              <a:lnSpc>
                <a:spcPts val="3499"/>
              </a:lnSpc>
              <a:buNone/>
            </a:pPr>
            <a:r>
              <a:rPr lang="en-US" sz="2187" dirty="0">
                <a:solidFill>
                  <a:srgbClr val="DAD8E9"/>
                </a:solidFill>
                <a:latin typeface="Prompt" pitchFamily="34" charset="0"/>
                <a:ea typeface="Prompt" pitchFamily="34" charset="-122"/>
                <a:cs typeface="Prompt" pitchFamily="34" charset="-120"/>
              </a:rPr>
              <a:t>1</a:t>
            </a:r>
            <a:endParaRPr lang="en-US" sz="2187" dirty="0"/>
          </a:p>
        </p:txBody>
      </p:sp>
      <p:sp>
        <p:nvSpPr>
          <p:cNvPr id="7" name="Text 3"/>
          <p:cNvSpPr/>
          <p:nvPr/>
        </p:nvSpPr>
        <p:spPr>
          <a:xfrm>
            <a:off x="5965865" y="2930604"/>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Product quality</a:t>
            </a:r>
            <a:endParaRPr lang="en-US" sz="2187" dirty="0"/>
          </a:p>
        </p:txBody>
      </p:sp>
      <p:sp>
        <p:nvSpPr>
          <p:cNvPr id="8" name="Text 4"/>
          <p:cNvSpPr/>
          <p:nvPr/>
        </p:nvSpPr>
        <p:spPr>
          <a:xfrm>
            <a:off x="5965865" y="3411022"/>
            <a:ext cx="3283029"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Fresh ingredients and unique flavors</a:t>
            </a:r>
            <a:endParaRPr lang="en-US" sz="1750" dirty="0"/>
          </a:p>
        </p:txBody>
      </p:sp>
      <p:sp>
        <p:nvSpPr>
          <p:cNvPr id="9" name="Shape 5"/>
          <p:cNvSpPr/>
          <p:nvPr/>
        </p:nvSpPr>
        <p:spPr>
          <a:xfrm>
            <a:off x="5799177" y="3990648"/>
            <a:ext cx="6151364" cy="22205"/>
          </a:xfrm>
          <a:prstGeom prst="roundRect">
            <a:avLst>
              <a:gd name="adj" fmla="val 450302"/>
            </a:avLst>
          </a:prstGeom>
          <a:solidFill>
            <a:srgbClr val="6D4562"/>
          </a:solidFill>
          <a:ln/>
        </p:spPr>
      </p:sp>
      <p:pic>
        <p:nvPicPr>
          <p:cNvPr id="10" name="Image 2" descr="preencoded.png"/>
          <p:cNvPicPr>
            <a:picLocks noChangeAspect="1"/>
          </p:cNvPicPr>
          <p:nvPr/>
        </p:nvPicPr>
        <p:blipFill>
          <a:blip r:embed="rId5"/>
          <a:stretch>
            <a:fillRect/>
          </a:stretch>
        </p:blipFill>
        <p:spPr>
          <a:xfrm>
            <a:off x="3421737" y="4044077"/>
            <a:ext cx="3095863" cy="1280160"/>
          </a:xfrm>
          <a:prstGeom prst="rect">
            <a:avLst/>
          </a:prstGeom>
        </p:spPr>
      </p:pic>
      <p:sp>
        <p:nvSpPr>
          <p:cNvPr id="11" name="Text 6"/>
          <p:cNvSpPr/>
          <p:nvPr/>
        </p:nvSpPr>
        <p:spPr>
          <a:xfrm>
            <a:off x="4888349" y="4461986"/>
            <a:ext cx="162520" cy="444341"/>
          </a:xfrm>
          <a:prstGeom prst="rect">
            <a:avLst/>
          </a:prstGeom>
          <a:noFill/>
          <a:ln/>
        </p:spPr>
        <p:txBody>
          <a:bodyPr wrap="none" rtlCol="0" anchor="t"/>
          <a:lstStyle/>
          <a:p>
            <a:pPr marL="0" indent="0" algn="ctr">
              <a:lnSpc>
                <a:spcPts val="3499"/>
              </a:lnSpc>
              <a:buNone/>
            </a:pPr>
            <a:r>
              <a:rPr lang="en-US" sz="2187" dirty="0">
                <a:solidFill>
                  <a:srgbClr val="DAD8E9"/>
                </a:solidFill>
                <a:latin typeface="Prompt" pitchFamily="34" charset="0"/>
                <a:ea typeface="Prompt" pitchFamily="34" charset="-122"/>
                <a:cs typeface="Prompt" pitchFamily="34" charset="-120"/>
              </a:rPr>
              <a:t>2</a:t>
            </a:r>
            <a:endParaRPr lang="en-US" sz="2187" dirty="0"/>
          </a:p>
        </p:txBody>
      </p:sp>
      <p:sp>
        <p:nvSpPr>
          <p:cNvPr id="12" name="Text 7"/>
          <p:cNvSpPr/>
          <p:nvPr/>
        </p:nvSpPr>
        <p:spPr>
          <a:xfrm>
            <a:off x="6739771" y="4266248"/>
            <a:ext cx="277749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Marketing efforts</a:t>
            </a:r>
            <a:endParaRPr lang="en-US" sz="2187" dirty="0"/>
          </a:p>
        </p:txBody>
      </p:sp>
      <p:sp>
        <p:nvSpPr>
          <p:cNvPr id="13" name="Text 8"/>
          <p:cNvSpPr/>
          <p:nvPr/>
        </p:nvSpPr>
        <p:spPr>
          <a:xfrm>
            <a:off x="6739771" y="4746665"/>
            <a:ext cx="4424363"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Effective advertising and promotional campaigns</a:t>
            </a:r>
            <a:endParaRPr lang="en-US" sz="1750" dirty="0"/>
          </a:p>
        </p:txBody>
      </p:sp>
      <p:sp>
        <p:nvSpPr>
          <p:cNvPr id="14" name="Shape 9"/>
          <p:cNvSpPr/>
          <p:nvPr/>
        </p:nvSpPr>
        <p:spPr>
          <a:xfrm>
            <a:off x="6573083" y="5326291"/>
            <a:ext cx="5377458" cy="22205"/>
          </a:xfrm>
          <a:prstGeom prst="roundRect">
            <a:avLst>
              <a:gd name="adj" fmla="val 450302"/>
            </a:avLst>
          </a:prstGeom>
          <a:solidFill>
            <a:srgbClr val="6D4562"/>
          </a:solidFill>
          <a:ln/>
        </p:spPr>
      </p:sp>
      <p:pic>
        <p:nvPicPr>
          <p:cNvPr id="15" name="Image 3" descr="preencoded.png"/>
          <p:cNvPicPr>
            <a:picLocks noChangeAspect="1"/>
          </p:cNvPicPr>
          <p:nvPr/>
        </p:nvPicPr>
        <p:blipFill>
          <a:blip r:embed="rId6"/>
          <a:stretch>
            <a:fillRect/>
          </a:stretch>
        </p:blipFill>
        <p:spPr>
          <a:xfrm>
            <a:off x="2647712" y="5379720"/>
            <a:ext cx="4643914" cy="1280160"/>
          </a:xfrm>
          <a:prstGeom prst="rect">
            <a:avLst/>
          </a:prstGeom>
        </p:spPr>
      </p:pic>
      <p:sp>
        <p:nvSpPr>
          <p:cNvPr id="16" name="Text 10"/>
          <p:cNvSpPr/>
          <p:nvPr/>
        </p:nvSpPr>
        <p:spPr>
          <a:xfrm>
            <a:off x="4889063" y="5797629"/>
            <a:ext cx="161092" cy="444341"/>
          </a:xfrm>
          <a:prstGeom prst="rect">
            <a:avLst/>
          </a:prstGeom>
          <a:noFill/>
          <a:ln/>
        </p:spPr>
        <p:txBody>
          <a:bodyPr wrap="none" rtlCol="0" anchor="t"/>
          <a:lstStyle/>
          <a:p>
            <a:pPr marL="0" indent="0" algn="ctr">
              <a:lnSpc>
                <a:spcPts val="3499"/>
              </a:lnSpc>
              <a:buNone/>
            </a:pPr>
            <a:r>
              <a:rPr lang="en-US" sz="2187" dirty="0">
                <a:solidFill>
                  <a:srgbClr val="DAD8E9"/>
                </a:solidFill>
                <a:latin typeface="Prompt" pitchFamily="34" charset="0"/>
                <a:ea typeface="Prompt" pitchFamily="34" charset="-122"/>
                <a:cs typeface="Prompt" pitchFamily="34" charset="-120"/>
              </a:rPr>
              <a:t>3</a:t>
            </a:r>
            <a:endParaRPr lang="en-US" sz="2187" dirty="0"/>
          </a:p>
        </p:txBody>
      </p:sp>
      <p:sp>
        <p:nvSpPr>
          <p:cNvPr id="17" name="Text 11"/>
          <p:cNvSpPr/>
          <p:nvPr/>
        </p:nvSpPr>
        <p:spPr>
          <a:xfrm>
            <a:off x="7513796" y="5601891"/>
            <a:ext cx="2939058"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Customer experience</a:t>
            </a:r>
            <a:endParaRPr lang="en-US" sz="2187" dirty="0"/>
          </a:p>
        </p:txBody>
      </p:sp>
      <p:sp>
        <p:nvSpPr>
          <p:cNvPr id="18" name="Text 12"/>
          <p:cNvSpPr/>
          <p:nvPr/>
        </p:nvSpPr>
        <p:spPr>
          <a:xfrm>
            <a:off x="7513796" y="6082308"/>
            <a:ext cx="4000619" cy="355402"/>
          </a:xfrm>
          <a:prstGeom prst="rect">
            <a:avLst/>
          </a:prstGeom>
          <a:noFill/>
          <a:ln/>
        </p:spPr>
        <p:txBody>
          <a:bodyPr wrap="non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Convenient ordering and exceptional service</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dirty="0">
                <a:solidFill>
                  <a:srgbClr val="C6BFEE"/>
                </a:solidFill>
                <a:latin typeface="Prompt" pitchFamily="34" charset="0"/>
                <a:ea typeface="Prompt" pitchFamily="34" charset="-122"/>
                <a:cs typeface="Prompt" pitchFamily="34" charset="-120"/>
              </a:rPr>
              <a:t>Strategies for increasing pizza sales</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3997762"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Online Ordering Optimization</a:t>
            </a:r>
            <a:endParaRPr lang="en-US" sz="2175" dirty="0"/>
          </a:p>
        </p:txBody>
      </p:sp>
      <p:sp>
        <p:nvSpPr>
          <p:cNvPr id="8" name="Text 3"/>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Streamline the online ordering process for a user-friendly experience.</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4025146"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Special Promotions and Deals</a:t>
            </a:r>
            <a:endParaRPr lang="en-US" sz="2175" dirty="0"/>
          </a:p>
        </p:txBody>
      </p:sp>
      <p:sp>
        <p:nvSpPr>
          <p:cNvPr id="11" name="Text 5"/>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Introduce attractive deals and promotions to attract new customers.</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4285774"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Community Engagement Events</a:t>
            </a:r>
            <a:endParaRPr lang="en-US" sz="2175" dirty="0"/>
          </a:p>
        </p:txBody>
      </p:sp>
      <p:sp>
        <p:nvSpPr>
          <p:cNvPr id="14" name="Text 7"/>
          <p:cNvSpPr/>
          <p:nvPr/>
        </p:nvSpPr>
        <p:spPr>
          <a:xfrm>
            <a:off x="5922288" y="6554153"/>
            <a:ext cx="7879556" cy="353497"/>
          </a:xfrm>
          <a:prstGeom prst="rect">
            <a:avLst/>
          </a:prstGeom>
          <a:noFill/>
          <a:ln/>
        </p:spPr>
        <p:txBody>
          <a:bodyPr wrap="none" rtlCol="0" anchor="t"/>
          <a:lstStyle/>
          <a:p>
            <a:pPr marL="0" indent="0" algn="l">
              <a:lnSpc>
                <a:spcPts val="2784"/>
              </a:lnSpc>
              <a:buNone/>
            </a:pPr>
            <a:r>
              <a:rPr lang="en-US" sz="1740" dirty="0">
                <a:solidFill>
                  <a:srgbClr val="DAD8E9"/>
                </a:solidFill>
                <a:latin typeface="Mukta" pitchFamily="34" charset="0"/>
                <a:ea typeface="Mukta" pitchFamily="34" charset="-122"/>
                <a:cs typeface="Mukta" pitchFamily="34" charset="-120"/>
              </a:rPr>
              <a:t>Host community events to build brand recognition and loyalty.</a:t>
            </a:r>
            <a:endParaRPr lang="en-US" sz="1740" dirty="0"/>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F2A37-065A-AED8-888A-9C156245D10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13578A3-56C0-264F-1FB1-5FA9ABD8972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D367CC6-8EF4-D61C-BB01-7D13E162BA19}"/>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2DDB55DE-95A7-0872-D688-8AAB1BFCCEBF}"/>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649ECE1F-8AD2-4490-D9A8-771E23F3D22F}"/>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82AF5876-9927-2394-0E15-9CE839C0B33A}"/>
              </a:ext>
            </a:extLst>
          </p:cNvPr>
          <p:cNvSpPr/>
          <p:nvPr/>
        </p:nvSpPr>
        <p:spPr>
          <a:xfrm>
            <a:off x="2624376" y="2979063"/>
            <a:ext cx="8375809"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 and key takeaways</a:t>
            </a:r>
            <a:endParaRPr lang="en-US" sz="4374" dirty="0"/>
          </a:p>
        </p:txBody>
      </p:sp>
      <p:sp>
        <p:nvSpPr>
          <p:cNvPr id="7" name="Text 3">
            <a:extLst>
              <a:ext uri="{FF2B5EF4-FFF2-40B4-BE49-F238E27FC236}">
                <a16:creationId xmlns:a16="http://schemas.microsoft.com/office/drawing/2014/main" id="{BFF7DA8E-40DD-8141-2294-4302505D218D}"/>
              </a:ext>
            </a:extLst>
          </p:cNvPr>
          <p:cNvSpPr/>
          <p:nvPr/>
        </p:nvSpPr>
        <p:spPr>
          <a:xfrm>
            <a:off x="2979777" y="4006691"/>
            <a:ext cx="9543527"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Consumer behavior:</a:t>
            </a:r>
            <a:r>
              <a:rPr lang="en-US" sz="1750" dirty="0">
                <a:solidFill>
                  <a:srgbClr val="DAD8E9"/>
                </a:solidFill>
                <a:latin typeface="Mukta" pitchFamily="34" charset="0"/>
                <a:ea typeface="Mukta" pitchFamily="34" charset="-122"/>
                <a:cs typeface="Mukta" pitchFamily="34" charset="-120"/>
              </a:rPr>
              <a:t> Analyze trends in consumer preferences and behavior to tailor pizza offerings.</a:t>
            </a:r>
            <a:endParaRPr lang="en-US" sz="1750" dirty="0"/>
          </a:p>
        </p:txBody>
      </p:sp>
      <p:sp>
        <p:nvSpPr>
          <p:cNvPr id="8" name="Text 4">
            <a:extLst>
              <a:ext uri="{FF2B5EF4-FFF2-40B4-BE49-F238E27FC236}">
                <a16:creationId xmlns:a16="http://schemas.microsoft.com/office/drawing/2014/main" id="{6E5900C4-E50A-0931-B3F6-B5BB79107E25}"/>
              </a:ext>
            </a:extLst>
          </p:cNvPr>
          <p:cNvSpPr/>
          <p:nvPr/>
        </p:nvSpPr>
        <p:spPr>
          <a:xfrm>
            <a:off x="2979777" y="4450913"/>
            <a:ext cx="9613101"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Market share:</a:t>
            </a:r>
            <a:r>
              <a:rPr lang="en-US" sz="1750" dirty="0">
                <a:solidFill>
                  <a:srgbClr val="DAD8E9"/>
                </a:solidFill>
                <a:latin typeface="Mukta" pitchFamily="34" charset="0"/>
                <a:ea typeface="Mukta" pitchFamily="34" charset="-122"/>
                <a:cs typeface="Mukta" pitchFamily="34" charset="-120"/>
              </a:rPr>
              <a:t> Evaluate competitive landscape and target areas for increasing market share.</a:t>
            </a:r>
            <a:endParaRPr lang="en-US" sz="1750" dirty="0"/>
          </a:p>
        </p:txBody>
      </p:sp>
      <p:sp>
        <p:nvSpPr>
          <p:cNvPr id="9" name="Text 5">
            <a:extLst>
              <a:ext uri="{FF2B5EF4-FFF2-40B4-BE49-F238E27FC236}">
                <a16:creationId xmlns:a16="http://schemas.microsoft.com/office/drawing/2014/main" id="{88F63984-8983-7077-5875-B39F4E528622}"/>
              </a:ext>
            </a:extLst>
          </p:cNvPr>
          <p:cNvSpPr/>
          <p:nvPr/>
        </p:nvSpPr>
        <p:spPr>
          <a:xfrm>
            <a:off x="2979777" y="4895136"/>
            <a:ext cx="9801945"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Strategic initiatives:</a:t>
            </a:r>
            <a:r>
              <a:rPr lang="en-US" sz="1750" dirty="0">
                <a:solidFill>
                  <a:srgbClr val="DAD8E9"/>
                </a:solidFill>
                <a:latin typeface="Mukta" pitchFamily="34" charset="0"/>
                <a:ea typeface="Mukta" pitchFamily="34" charset="-122"/>
                <a:cs typeface="Mukta" pitchFamily="34" charset="-120"/>
              </a:rPr>
              <a:t> Implement marketing strategies and promotions based on sales analysis.</a:t>
            </a:r>
            <a:endParaRPr lang="en-US" sz="1750" dirty="0"/>
          </a:p>
        </p:txBody>
      </p:sp>
    </p:spTree>
    <p:extLst>
      <p:ext uri="{BB962C8B-B14F-4D97-AF65-F5344CB8AC3E}">
        <p14:creationId xmlns:p14="http://schemas.microsoft.com/office/powerpoint/2010/main" val="222888600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10636-01B1-5131-6A24-029F06986C0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5ECA1A-BD5A-CC3F-C1FB-D6C5A4B2530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2C4D17A-042D-23FC-31F8-D57199CA8DBB}"/>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420CFD2E-C606-BCF6-C377-956D11040712}"/>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AC6127F3-8F71-DC85-FC73-887680854A24}"/>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B626700B-419A-E63B-3A21-993AD61C710C}"/>
              </a:ext>
            </a:extLst>
          </p:cNvPr>
          <p:cNvSpPr/>
          <p:nvPr/>
        </p:nvSpPr>
        <p:spPr>
          <a:xfrm>
            <a:off x="1431235" y="3379304"/>
            <a:ext cx="10436087" cy="1828800"/>
          </a:xfrm>
          <a:prstGeom prst="rect">
            <a:avLst/>
          </a:prstGeom>
          <a:noFill/>
          <a:ln/>
        </p:spPr>
        <p:txBody>
          <a:bodyPr wrap="none" rtlCol="0" anchor="t"/>
          <a:lstStyle/>
          <a:p>
            <a:pPr marL="0" indent="0">
              <a:lnSpc>
                <a:spcPts val="5468"/>
              </a:lnSpc>
              <a:buNone/>
            </a:pPr>
            <a:r>
              <a:rPr lang="en-US" sz="6000" dirty="0">
                <a:solidFill>
                  <a:srgbClr val="C6BFEE"/>
                </a:solidFill>
                <a:latin typeface="Prompt" pitchFamily="34" charset="0"/>
                <a:ea typeface="Prompt" pitchFamily="34" charset="-122"/>
                <a:cs typeface="Prompt" pitchFamily="34" charset="-120"/>
              </a:rPr>
              <a:t>Thank you for your attention!</a:t>
            </a:r>
            <a:endParaRPr lang="en-US" sz="6000" dirty="0"/>
          </a:p>
        </p:txBody>
      </p:sp>
    </p:spTree>
    <p:extLst>
      <p:ext uri="{BB962C8B-B14F-4D97-AF65-F5344CB8AC3E}">
        <p14:creationId xmlns:p14="http://schemas.microsoft.com/office/powerpoint/2010/main" val="1502777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A0928-F1CA-A641-73F2-86D5F5F7C42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6B7B66C-A085-14D0-E296-573F78D8533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6C91D7D-D48E-3B28-0AF6-41F1CC412C4C}"/>
              </a:ext>
            </a:extLst>
          </p:cNvPr>
          <p:cNvSpPr/>
          <p:nvPr/>
        </p:nvSpPr>
        <p:spPr>
          <a:xfrm>
            <a:off x="0" y="-30361"/>
            <a:ext cx="14630400" cy="8229600"/>
          </a:xfrm>
          <a:prstGeom prst="rect">
            <a:avLst/>
          </a:prstGeom>
          <a:solidFill>
            <a:srgbClr val="0B0C23">
              <a:alpha val="75000"/>
            </a:srgbClr>
          </a:solidFill>
          <a:ln/>
        </p:spPr>
      </p:sp>
      <p:sp>
        <p:nvSpPr>
          <p:cNvPr id="5" name="Text 1">
            <a:extLst>
              <a:ext uri="{FF2B5EF4-FFF2-40B4-BE49-F238E27FC236}">
                <a16:creationId xmlns:a16="http://schemas.microsoft.com/office/drawing/2014/main" id="{63DD2E30-805E-7C57-88C0-BE8F4687FA10}"/>
              </a:ext>
            </a:extLst>
          </p:cNvPr>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Introduction to Pizza Sales Analysis</a:t>
            </a:r>
            <a:endParaRPr lang="en-US" sz="5249" dirty="0"/>
          </a:p>
        </p:txBody>
      </p:sp>
      <p:sp>
        <p:nvSpPr>
          <p:cNvPr id="6" name="Text 2">
            <a:extLst>
              <a:ext uri="{FF2B5EF4-FFF2-40B4-BE49-F238E27FC236}">
                <a16:creationId xmlns:a16="http://schemas.microsoft.com/office/drawing/2014/main" id="{30D803C2-7F53-8C68-15E6-A6C4D508EBC4}"/>
              </a:ext>
            </a:extLst>
          </p:cNvPr>
          <p:cNvSpPr/>
          <p:nvPr/>
        </p:nvSpPr>
        <p:spPr>
          <a:xfrm>
            <a:off x="833199" y="4084439"/>
            <a:ext cx="7477601" cy="225471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Pizza sales analysis is crucial for understanding customer preferences and optimizing sales strategies. By analyzing various factors such as popular toppings, size trends, and seasonal variations, we can make informed decisions to enhance profitability and customer satisfaction.</a:t>
            </a:r>
            <a:endParaRPr lang="en-US" sz="1750" dirty="0"/>
          </a:p>
        </p:txBody>
      </p:sp>
      <p:sp>
        <p:nvSpPr>
          <p:cNvPr id="9" name="Text 4">
            <a:extLst>
              <a:ext uri="{FF2B5EF4-FFF2-40B4-BE49-F238E27FC236}">
                <a16:creationId xmlns:a16="http://schemas.microsoft.com/office/drawing/2014/main" id="{92149DD0-4901-B08E-7D59-84A4340D3A10}"/>
              </a:ext>
            </a:extLst>
          </p:cNvPr>
          <p:cNvSpPr/>
          <p:nvPr/>
        </p:nvSpPr>
        <p:spPr>
          <a:xfrm>
            <a:off x="1299686" y="5755958"/>
            <a:ext cx="1818442"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1869679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172817" y="1783556"/>
            <a:ext cx="9349213"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Market Overview and Trends</a:t>
            </a:r>
            <a:endParaRPr lang="en-US" sz="4374" dirty="0"/>
          </a:p>
        </p:txBody>
      </p:sp>
      <p:sp>
        <p:nvSpPr>
          <p:cNvPr id="5" name="Shape 2"/>
          <p:cNvSpPr/>
          <p:nvPr/>
        </p:nvSpPr>
        <p:spPr>
          <a:xfrm>
            <a:off x="2624376" y="2922270"/>
            <a:ext cx="4579739" cy="1650802"/>
          </a:xfrm>
          <a:prstGeom prst="roundRect">
            <a:avLst>
              <a:gd name="adj" fmla="val 6057"/>
            </a:avLst>
          </a:prstGeom>
          <a:solidFill>
            <a:srgbClr val="542C49"/>
          </a:solidFill>
          <a:ln w="7620">
            <a:solidFill>
              <a:srgbClr val="6D4562"/>
            </a:solidFill>
            <a:prstDash val="solid"/>
          </a:ln>
        </p:spPr>
      </p:sp>
      <p:sp>
        <p:nvSpPr>
          <p:cNvPr id="6" name="Text 3"/>
          <p:cNvSpPr/>
          <p:nvPr/>
        </p:nvSpPr>
        <p:spPr>
          <a:xfrm>
            <a:off x="2854166" y="3152061"/>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Online Ordering</a:t>
            </a:r>
            <a:endParaRPr lang="en-US" sz="2187" dirty="0"/>
          </a:p>
        </p:txBody>
      </p:sp>
      <p:sp>
        <p:nvSpPr>
          <p:cNvPr id="7" name="Text 4"/>
          <p:cNvSpPr/>
          <p:nvPr/>
        </p:nvSpPr>
        <p:spPr>
          <a:xfrm>
            <a:off x="2854166" y="3632478"/>
            <a:ext cx="4120158" cy="710803"/>
          </a:xfrm>
          <a:prstGeom prst="rect">
            <a:avLst/>
          </a:prstGeom>
          <a:noFill/>
          <a:ln/>
        </p:spPr>
        <p:txBody>
          <a:bodyPr wrap="square" rtlCol="0" anchor="t"/>
          <a:lstStyle/>
          <a:p>
            <a:pPr>
              <a:lnSpc>
                <a:spcPts val="2799"/>
              </a:lnSpc>
            </a:pPr>
            <a:r>
              <a:rPr lang="en-US" sz="1600" dirty="0">
                <a:solidFill>
                  <a:srgbClr val="DAD8E9"/>
                </a:solidFill>
                <a:latin typeface="Mukta" pitchFamily="34" charset="0"/>
                <a:ea typeface="Mukta" pitchFamily="34" charset="-122"/>
                <a:cs typeface="Mukta" pitchFamily="34" charset="-120"/>
              </a:rPr>
              <a:t>Increased demand for online pizza orders and deliveries.</a:t>
            </a:r>
            <a:endParaRPr lang="en-US" sz="1600" dirty="0"/>
          </a:p>
          <a:p>
            <a:pPr marL="0" indent="0">
              <a:lnSpc>
                <a:spcPts val="2799"/>
              </a:lnSpc>
              <a:buNone/>
            </a:pPr>
            <a:endParaRPr lang="en-US" sz="1600" dirty="0"/>
          </a:p>
        </p:txBody>
      </p:sp>
      <p:sp>
        <p:nvSpPr>
          <p:cNvPr id="8" name="Shape 5"/>
          <p:cNvSpPr/>
          <p:nvPr/>
        </p:nvSpPr>
        <p:spPr>
          <a:xfrm>
            <a:off x="7426285" y="2922270"/>
            <a:ext cx="4579739" cy="1650802"/>
          </a:xfrm>
          <a:prstGeom prst="roundRect">
            <a:avLst>
              <a:gd name="adj" fmla="val 6057"/>
            </a:avLst>
          </a:prstGeom>
          <a:solidFill>
            <a:srgbClr val="542C49"/>
          </a:solidFill>
          <a:ln w="7620">
            <a:solidFill>
              <a:srgbClr val="6D4562"/>
            </a:solidFill>
            <a:prstDash val="solid"/>
          </a:ln>
        </p:spPr>
      </p:sp>
      <p:sp>
        <p:nvSpPr>
          <p:cNvPr id="9" name="Text 6"/>
          <p:cNvSpPr/>
          <p:nvPr/>
        </p:nvSpPr>
        <p:spPr>
          <a:xfrm>
            <a:off x="7656076" y="3152061"/>
            <a:ext cx="3536752"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Health-Conscious Choices</a:t>
            </a:r>
            <a:endParaRPr lang="en-US" sz="2187" dirty="0"/>
          </a:p>
        </p:txBody>
      </p:sp>
      <p:sp>
        <p:nvSpPr>
          <p:cNvPr id="10" name="Text 7"/>
          <p:cNvSpPr/>
          <p:nvPr/>
        </p:nvSpPr>
        <p:spPr>
          <a:xfrm>
            <a:off x="7656076" y="3632478"/>
            <a:ext cx="4120158" cy="710803"/>
          </a:xfrm>
          <a:prstGeom prst="rect">
            <a:avLst/>
          </a:prstGeom>
          <a:noFill/>
          <a:ln/>
        </p:spPr>
        <p:txBody>
          <a:bodyPr wrap="square" rtlCol="0" anchor="t"/>
          <a:lstStyle/>
          <a:p>
            <a:pPr>
              <a:lnSpc>
                <a:spcPts val="2799"/>
              </a:lnSpc>
            </a:pPr>
            <a:r>
              <a:rPr lang="en-US" sz="1600" dirty="0">
                <a:solidFill>
                  <a:srgbClr val="DAD8E9"/>
                </a:solidFill>
                <a:latin typeface="Mukta" pitchFamily="34" charset="0"/>
                <a:ea typeface="Mukta" pitchFamily="34" charset="-122"/>
                <a:cs typeface="Mukta" pitchFamily="34" charset="-120"/>
              </a:rPr>
              <a:t>Rise in demand for healthier pizza options, including gluten-free crusts.</a:t>
            </a:r>
            <a:endParaRPr lang="en-US" sz="1600" dirty="0"/>
          </a:p>
          <a:p>
            <a:pPr marL="0" indent="0">
              <a:lnSpc>
                <a:spcPts val="2799"/>
              </a:lnSpc>
              <a:buNone/>
            </a:pPr>
            <a:endParaRPr lang="en-US" sz="1600" dirty="0"/>
          </a:p>
        </p:txBody>
      </p:sp>
      <p:sp>
        <p:nvSpPr>
          <p:cNvPr id="11" name="Shape 8"/>
          <p:cNvSpPr/>
          <p:nvPr/>
        </p:nvSpPr>
        <p:spPr>
          <a:xfrm>
            <a:off x="2624376" y="4795242"/>
            <a:ext cx="4579739" cy="1650802"/>
          </a:xfrm>
          <a:prstGeom prst="roundRect">
            <a:avLst>
              <a:gd name="adj" fmla="val 6057"/>
            </a:avLst>
          </a:prstGeom>
          <a:solidFill>
            <a:srgbClr val="542C49"/>
          </a:solidFill>
          <a:ln w="7620">
            <a:solidFill>
              <a:srgbClr val="6D4562"/>
            </a:solidFill>
            <a:prstDash val="solid"/>
          </a:ln>
        </p:spPr>
      </p:sp>
      <p:sp>
        <p:nvSpPr>
          <p:cNvPr id="12" name="Text 9"/>
          <p:cNvSpPr/>
          <p:nvPr/>
        </p:nvSpPr>
        <p:spPr>
          <a:xfrm>
            <a:off x="2854166" y="5025033"/>
            <a:ext cx="2791301"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Plant-Based Options</a:t>
            </a:r>
            <a:endParaRPr lang="en-US" sz="2187" dirty="0"/>
          </a:p>
        </p:txBody>
      </p:sp>
      <p:sp>
        <p:nvSpPr>
          <p:cNvPr id="13" name="Text 10"/>
          <p:cNvSpPr/>
          <p:nvPr/>
        </p:nvSpPr>
        <p:spPr>
          <a:xfrm>
            <a:off x="2854166" y="5505450"/>
            <a:ext cx="4120158" cy="710803"/>
          </a:xfrm>
          <a:prstGeom prst="rect">
            <a:avLst/>
          </a:prstGeom>
          <a:noFill/>
          <a:ln/>
        </p:spPr>
        <p:txBody>
          <a:bodyPr wrap="square" rtlCol="0" anchor="t"/>
          <a:lstStyle/>
          <a:p>
            <a:pPr>
              <a:lnSpc>
                <a:spcPts val="2799"/>
              </a:lnSpc>
            </a:pPr>
            <a:r>
              <a:rPr lang="en-US" sz="1600" dirty="0">
                <a:solidFill>
                  <a:srgbClr val="DAD8E9"/>
                </a:solidFill>
                <a:latin typeface="Mukta" pitchFamily="34" charset="0"/>
                <a:ea typeface="Mukta" pitchFamily="34" charset="-122"/>
                <a:cs typeface="Mukta" pitchFamily="34" charset="-120"/>
              </a:rPr>
              <a:t>Growing interest in plant-based pizza toppings and meat alternatives.</a:t>
            </a:r>
            <a:endParaRPr lang="en-US" sz="1600" dirty="0"/>
          </a:p>
          <a:p>
            <a:pPr marL="0" indent="0">
              <a:lnSpc>
                <a:spcPts val="2799"/>
              </a:lnSpc>
              <a:buNone/>
            </a:pPr>
            <a:endParaRPr lang="en-US" sz="1600" dirty="0"/>
          </a:p>
        </p:txBody>
      </p:sp>
      <p:sp>
        <p:nvSpPr>
          <p:cNvPr id="14" name="Shape 11"/>
          <p:cNvSpPr/>
          <p:nvPr/>
        </p:nvSpPr>
        <p:spPr>
          <a:xfrm>
            <a:off x="7426285" y="4795242"/>
            <a:ext cx="4579739" cy="1650802"/>
          </a:xfrm>
          <a:prstGeom prst="roundRect">
            <a:avLst>
              <a:gd name="adj" fmla="val 6057"/>
            </a:avLst>
          </a:prstGeom>
          <a:solidFill>
            <a:srgbClr val="542C49"/>
          </a:solidFill>
          <a:ln w="7620">
            <a:solidFill>
              <a:srgbClr val="6D4562"/>
            </a:solidFill>
            <a:prstDash val="solid"/>
          </a:ln>
        </p:spPr>
      </p:sp>
      <p:sp>
        <p:nvSpPr>
          <p:cNvPr id="15" name="Text 12"/>
          <p:cNvSpPr/>
          <p:nvPr/>
        </p:nvSpPr>
        <p:spPr>
          <a:xfrm>
            <a:off x="7656076" y="5025033"/>
            <a:ext cx="2970609"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Artisanal Pizza Trends</a:t>
            </a:r>
            <a:endParaRPr lang="en-US" sz="2187" dirty="0"/>
          </a:p>
        </p:txBody>
      </p:sp>
      <p:sp>
        <p:nvSpPr>
          <p:cNvPr id="16" name="Text 13"/>
          <p:cNvSpPr/>
          <p:nvPr/>
        </p:nvSpPr>
        <p:spPr>
          <a:xfrm>
            <a:off x="7656076" y="5505450"/>
            <a:ext cx="4120158" cy="940594"/>
          </a:xfrm>
          <a:prstGeom prst="rect">
            <a:avLst/>
          </a:prstGeom>
          <a:noFill/>
          <a:ln/>
        </p:spPr>
        <p:txBody>
          <a:bodyPr wrap="square" rtlCol="0" anchor="t"/>
          <a:lstStyle/>
          <a:p>
            <a:pPr marL="0" indent="0">
              <a:lnSpc>
                <a:spcPts val="2799"/>
              </a:lnSpc>
              <a:buNone/>
            </a:pPr>
            <a:r>
              <a:rPr lang="en-US" sz="1600" dirty="0">
                <a:solidFill>
                  <a:srgbClr val="DAD8E9"/>
                </a:solidFill>
                <a:latin typeface="Mukta" pitchFamily="34" charset="0"/>
                <a:ea typeface="Mukta" pitchFamily="34" charset="-122"/>
                <a:cs typeface="Mukta" pitchFamily="34" charset="-120"/>
              </a:rPr>
              <a:t>Emergence of artisanal pizza makers</a:t>
            </a:r>
          </a:p>
          <a:p>
            <a:pPr marL="0" indent="0">
              <a:lnSpc>
                <a:spcPts val="2799"/>
              </a:lnSpc>
              <a:buNone/>
            </a:pPr>
            <a:r>
              <a:rPr lang="en-US" sz="1600" dirty="0">
                <a:solidFill>
                  <a:srgbClr val="DAD8E9"/>
                </a:solidFill>
                <a:latin typeface="Mukta" pitchFamily="34" charset="0"/>
                <a:ea typeface="Mukta" pitchFamily="34" charset="-122"/>
                <a:cs typeface="Mukta" pitchFamily="34" charset="-120"/>
              </a:rPr>
              <a:t>using high quality, unique ingredients.</a:t>
            </a:r>
            <a:endParaRPr lang="en-US" sz="1600" dirty="0"/>
          </a:p>
          <a:p>
            <a:pPr marL="0" indent="0">
              <a:lnSpc>
                <a:spcPts val="2799"/>
              </a:lnSpc>
              <a:buNone/>
            </a:pPr>
            <a:endParaRPr lang="en-US"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5FB70-4CBE-A00B-9DAD-EEB24C7FD83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6856F0B-FC8F-DB8B-0022-1A1C70447817}"/>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F861293-5A4F-0370-92FB-3A2A8CB46883}"/>
              </a:ext>
            </a:extLst>
          </p:cNvPr>
          <p:cNvSpPr/>
          <p:nvPr/>
        </p:nvSpPr>
        <p:spPr>
          <a:xfrm>
            <a:off x="0" y="9939"/>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5CB6BF38-4095-2A7F-9420-87FDFD997989}"/>
              </a:ext>
            </a:extLst>
          </p:cNvPr>
          <p:cNvSpPr/>
          <p:nvPr/>
        </p:nvSpPr>
        <p:spPr>
          <a:xfrm>
            <a:off x="1068512" y="877014"/>
            <a:ext cx="8153236"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Sales </a:t>
            </a:r>
            <a:r>
              <a:rPr lang="en-US" sz="5200" dirty="0">
                <a:solidFill>
                  <a:srgbClr val="C6BFEE"/>
                </a:solidFill>
                <a:latin typeface="Prompt" pitchFamily="34" charset="0"/>
                <a:ea typeface="Prompt" pitchFamily="34" charset="-122"/>
                <a:cs typeface="Prompt" pitchFamily="34" charset="-120"/>
              </a:rPr>
              <a:t>Data</a:t>
            </a:r>
            <a:r>
              <a:rPr lang="en-US" sz="4374" dirty="0">
                <a:solidFill>
                  <a:srgbClr val="C6BFEE"/>
                </a:solidFill>
                <a:latin typeface="Prompt" pitchFamily="34" charset="0"/>
                <a:ea typeface="Prompt" pitchFamily="34" charset="-122"/>
                <a:cs typeface="Prompt" pitchFamily="34" charset="-120"/>
              </a:rPr>
              <a:t> and Statistics</a:t>
            </a:r>
            <a:endParaRPr lang="en-US" sz="4374" dirty="0"/>
          </a:p>
        </p:txBody>
      </p:sp>
      <p:sp>
        <p:nvSpPr>
          <p:cNvPr id="6" name="Text 3">
            <a:extLst>
              <a:ext uri="{FF2B5EF4-FFF2-40B4-BE49-F238E27FC236}">
                <a16:creationId xmlns:a16="http://schemas.microsoft.com/office/drawing/2014/main" id="{53A2A3F9-F733-F3B2-1AB3-2F7B5EA5AE67}"/>
              </a:ext>
            </a:extLst>
          </p:cNvPr>
          <p:cNvSpPr/>
          <p:nvPr/>
        </p:nvSpPr>
        <p:spPr>
          <a:xfrm>
            <a:off x="1068512" y="3043357"/>
            <a:ext cx="4321329" cy="2612008"/>
          </a:xfrm>
          <a:prstGeom prst="rect">
            <a:avLst/>
          </a:prstGeom>
          <a:noFill/>
          <a:ln/>
        </p:spPr>
        <p:txBody>
          <a:bodyPr wrap="square" rtlCol="0" anchor="t"/>
          <a:lstStyle/>
          <a:p>
            <a:pPr marL="0" indent="0">
              <a:lnSpc>
                <a:spcPts val="2799"/>
              </a:lnSpc>
              <a:buNone/>
            </a:pPr>
            <a:endParaRPr lang="en-US" sz="1750" dirty="0"/>
          </a:p>
        </p:txBody>
      </p:sp>
      <p:sp>
        <p:nvSpPr>
          <p:cNvPr id="7" name="Shape 2">
            <a:extLst>
              <a:ext uri="{FF2B5EF4-FFF2-40B4-BE49-F238E27FC236}">
                <a16:creationId xmlns:a16="http://schemas.microsoft.com/office/drawing/2014/main" id="{44EC758A-1659-2759-B3EB-263508DD937E}"/>
              </a:ext>
            </a:extLst>
          </p:cNvPr>
          <p:cNvSpPr/>
          <p:nvPr/>
        </p:nvSpPr>
        <p:spPr>
          <a:xfrm>
            <a:off x="2035767" y="2572708"/>
            <a:ext cx="4579739" cy="1650802"/>
          </a:xfrm>
          <a:prstGeom prst="roundRect">
            <a:avLst>
              <a:gd name="adj" fmla="val 6057"/>
            </a:avLst>
          </a:prstGeom>
          <a:solidFill>
            <a:srgbClr val="542C49"/>
          </a:solidFill>
          <a:ln w="7620">
            <a:solidFill>
              <a:srgbClr val="6D4562"/>
            </a:solidFill>
            <a:prstDash val="solid"/>
          </a:ln>
        </p:spPr>
      </p:sp>
      <p:sp>
        <p:nvSpPr>
          <p:cNvPr id="10" name="Shape 2">
            <a:extLst>
              <a:ext uri="{FF2B5EF4-FFF2-40B4-BE49-F238E27FC236}">
                <a16:creationId xmlns:a16="http://schemas.microsoft.com/office/drawing/2014/main" id="{A1894535-D7B1-80F4-4734-63E7D32497E2}"/>
              </a:ext>
            </a:extLst>
          </p:cNvPr>
          <p:cNvSpPr/>
          <p:nvPr/>
        </p:nvSpPr>
        <p:spPr>
          <a:xfrm>
            <a:off x="7582761" y="2662450"/>
            <a:ext cx="4579739" cy="1650802"/>
          </a:xfrm>
          <a:prstGeom prst="roundRect">
            <a:avLst>
              <a:gd name="adj" fmla="val 6057"/>
            </a:avLst>
          </a:prstGeom>
          <a:solidFill>
            <a:srgbClr val="542C49"/>
          </a:solidFill>
          <a:ln w="7620">
            <a:solidFill>
              <a:srgbClr val="6D4562"/>
            </a:solidFill>
            <a:prstDash val="solid"/>
          </a:ln>
        </p:spPr>
      </p:sp>
      <p:sp>
        <p:nvSpPr>
          <p:cNvPr id="11" name="Shape 2">
            <a:extLst>
              <a:ext uri="{FF2B5EF4-FFF2-40B4-BE49-F238E27FC236}">
                <a16:creationId xmlns:a16="http://schemas.microsoft.com/office/drawing/2014/main" id="{FC196590-FFDD-50EC-E6F9-CAB827D22464}"/>
              </a:ext>
            </a:extLst>
          </p:cNvPr>
          <p:cNvSpPr/>
          <p:nvPr/>
        </p:nvSpPr>
        <p:spPr>
          <a:xfrm>
            <a:off x="4660822" y="5224831"/>
            <a:ext cx="4579739" cy="1650802"/>
          </a:xfrm>
          <a:prstGeom prst="roundRect">
            <a:avLst>
              <a:gd name="adj" fmla="val 6057"/>
            </a:avLst>
          </a:prstGeom>
          <a:solidFill>
            <a:srgbClr val="542C49"/>
          </a:solidFill>
          <a:ln w="7620">
            <a:solidFill>
              <a:srgbClr val="6D4562"/>
            </a:solidFill>
            <a:prstDash val="solid"/>
          </a:ln>
        </p:spPr>
      </p:sp>
      <p:sp>
        <p:nvSpPr>
          <p:cNvPr id="12" name="Rectangle: Rounded Corners 11">
            <a:extLst>
              <a:ext uri="{FF2B5EF4-FFF2-40B4-BE49-F238E27FC236}">
                <a16:creationId xmlns:a16="http://schemas.microsoft.com/office/drawing/2014/main" id="{6FE46B5E-807D-E12F-1A6F-A67F1E316C6B}"/>
              </a:ext>
            </a:extLst>
          </p:cNvPr>
          <p:cNvSpPr/>
          <p:nvPr/>
        </p:nvSpPr>
        <p:spPr>
          <a:xfrm>
            <a:off x="2476274" y="2908167"/>
            <a:ext cx="3698724" cy="10070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000" b="0" i="0" u="none" strike="noStrike" dirty="0" err="1">
                <a:solidFill>
                  <a:sysClr val="windowText" lastClr="000000"/>
                </a:solidFill>
                <a:effectLst/>
                <a:latin typeface="+mn-lt"/>
                <a:ea typeface="+mn-ea"/>
                <a:cs typeface="+mn-cs"/>
              </a:rPr>
              <a:t>Big_Meat_S</a:t>
            </a:r>
            <a:r>
              <a:rPr lang="en-IN" sz="2000" b="0" i="0" u="none" strike="noStrike" baseline="0" dirty="0">
                <a:solidFill>
                  <a:sysClr val="windowText" lastClr="000000"/>
                </a:solidFill>
                <a:effectLst/>
                <a:latin typeface="+mn-lt"/>
                <a:ea typeface="+mn-ea"/>
                <a:cs typeface="+mn-cs"/>
              </a:rPr>
              <a:t> is the best </a:t>
            </a:r>
            <a:r>
              <a:rPr lang="en-IN" sz="2000" b="0" i="0" u="none" strike="noStrike" baseline="0" dirty="0" err="1">
                <a:solidFill>
                  <a:sysClr val="windowText" lastClr="000000"/>
                </a:solidFill>
                <a:effectLst/>
                <a:latin typeface="+mn-lt"/>
                <a:ea typeface="+mn-ea"/>
                <a:cs typeface="+mn-cs"/>
              </a:rPr>
              <a:t>salling</a:t>
            </a:r>
            <a:r>
              <a:rPr lang="en-IN" sz="2000" b="0" i="0" u="none" strike="noStrike" baseline="0" dirty="0">
                <a:solidFill>
                  <a:sysClr val="windowText" lastClr="000000"/>
                </a:solidFill>
                <a:effectLst/>
                <a:latin typeface="+mn-lt"/>
                <a:ea typeface="+mn-ea"/>
                <a:cs typeface="+mn-cs"/>
              </a:rPr>
              <a:t> Pizza</a:t>
            </a:r>
            <a:r>
              <a:rPr lang="en-IN" sz="2000" b="1" i="0" u="none" strike="noStrike" baseline="0" dirty="0">
                <a:solidFill>
                  <a:sysClr val="windowText" lastClr="000000"/>
                </a:solidFill>
                <a:effectLst/>
                <a:latin typeface="+mn-lt"/>
                <a:ea typeface="+mn-ea"/>
                <a:cs typeface="+mn-cs"/>
              </a:rPr>
              <a:t>: 1811</a:t>
            </a:r>
            <a:endParaRPr lang="en-IN" sz="2000" b="1" dirty="0">
              <a:solidFill>
                <a:sysClr val="windowText" lastClr="000000"/>
              </a:solidFill>
            </a:endParaRPr>
          </a:p>
          <a:p>
            <a:pPr algn="ctr"/>
            <a:endParaRPr lang="en-IN" sz="20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66057A68-BF34-4BA5-8D2C-A7DDB9BC2556}"/>
              </a:ext>
            </a:extLst>
          </p:cNvPr>
          <p:cNvSpPr/>
          <p:nvPr/>
        </p:nvSpPr>
        <p:spPr>
          <a:xfrm>
            <a:off x="5314133" y="5441689"/>
            <a:ext cx="3439573" cy="100371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800" b="0" i="0" u="none" strike="noStrike" dirty="0">
                <a:solidFill>
                  <a:schemeClr val="tx1"/>
                </a:solidFill>
                <a:effectLst/>
                <a:latin typeface="+mn-lt"/>
                <a:ea typeface="+mn-ea"/>
                <a:cs typeface="+mn-cs"/>
              </a:rPr>
              <a:t>This</a:t>
            </a:r>
            <a:r>
              <a:rPr lang="en-IN" sz="2800" b="0" i="0" u="none" strike="noStrike" baseline="0" dirty="0">
                <a:solidFill>
                  <a:schemeClr val="tx1"/>
                </a:solidFill>
                <a:effectLst/>
                <a:latin typeface="+mn-lt"/>
                <a:ea typeface="+mn-ea"/>
                <a:cs typeface="+mn-cs"/>
              </a:rPr>
              <a:t> Year Sales</a:t>
            </a:r>
            <a:r>
              <a:rPr lang="en-IN" sz="2800" b="0" dirty="0">
                <a:solidFill>
                  <a:schemeClr val="tx1"/>
                </a:solidFill>
              </a:rPr>
              <a:t> </a:t>
            </a:r>
            <a:r>
              <a:rPr lang="en-IN" sz="2800" b="1" i="0" u="none" strike="noStrike" dirty="0">
                <a:solidFill>
                  <a:schemeClr val="tx1"/>
                </a:solidFill>
                <a:effectLst/>
                <a:latin typeface="+mn-lt"/>
                <a:ea typeface="+mn-ea"/>
                <a:cs typeface="+mn-cs"/>
              </a:rPr>
              <a:t>801944.7</a:t>
            </a:r>
            <a:r>
              <a:rPr lang="en-IN" sz="2800" dirty="0">
                <a:solidFill>
                  <a:schemeClr val="tx1"/>
                </a:solidFill>
              </a:rPr>
              <a:t> </a:t>
            </a:r>
          </a:p>
          <a:p>
            <a:pPr algn="ctr"/>
            <a:endParaRPr lang="en-IN" sz="28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Rounded Corners 14">
            <a:extLst>
              <a:ext uri="{FF2B5EF4-FFF2-40B4-BE49-F238E27FC236}">
                <a16:creationId xmlns:a16="http://schemas.microsoft.com/office/drawing/2014/main" id="{FC7C0D0A-34C4-40BB-AA63-8B56C3EEF126}"/>
              </a:ext>
            </a:extLst>
          </p:cNvPr>
          <p:cNvSpPr/>
          <p:nvPr/>
        </p:nvSpPr>
        <p:spPr>
          <a:xfrm>
            <a:off x="8008972" y="2966383"/>
            <a:ext cx="3727315" cy="89065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b="0" cap="none" spc="0" dirty="0" err="1">
                <a:ln w="0"/>
                <a:solidFill>
                  <a:schemeClr val="tx1"/>
                </a:solidFill>
                <a:effectLst>
                  <a:outerShdw blurRad="38100" dist="19050" dir="2700000" algn="tl" rotWithShape="0">
                    <a:schemeClr val="dk1">
                      <a:alpha val="40000"/>
                    </a:schemeClr>
                  </a:outerShdw>
                </a:effectLst>
              </a:rPr>
              <a:t>The_Greek_xxl</a:t>
            </a:r>
            <a:r>
              <a:rPr lang="en-US" sz="2000" b="0" cap="none" spc="0" dirty="0">
                <a:ln w="0"/>
                <a:solidFill>
                  <a:schemeClr val="tx1"/>
                </a:solidFill>
                <a:effectLst>
                  <a:outerShdw blurRad="38100" dist="19050" dir="2700000" algn="tl" rotWithShape="0">
                    <a:schemeClr val="dk1">
                      <a:alpha val="40000"/>
                    </a:schemeClr>
                  </a:outerShdw>
                </a:effectLst>
              </a:rPr>
              <a:t> is the lowest Selling Pizza: 28</a:t>
            </a:r>
            <a:endParaRPr lang="en-IN"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41561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453"/>
            <a:ext cx="14630400" cy="8229600"/>
          </a:xfrm>
          <a:prstGeom prst="rect">
            <a:avLst/>
          </a:prstGeom>
          <a:solidFill>
            <a:srgbClr val="0B0C23">
              <a:alpha val="75000"/>
            </a:srgbClr>
          </a:solidFill>
          <a:ln/>
        </p:spPr>
        <p:txBody>
          <a:bodyPr/>
          <a:lstStyle/>
          <a:p>
            <a:endParaRPr lang="en-IN" dirty="0"/>
          </a:p>
        </p:txBody>
      </p:sp>
      <p:sp>
        <p:nvSpPr>
          <p:cNvPr id="4" name="Text 1"/>
          <p:cNvSpPr/>
          <p:nvPr/>
        </p:nvSpPr>
        <p:spPr>
          <a:xfrm>
            <a:off x="1062800" y="877014"/>
            <a:ext cx="10615678" cy="694373"/>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ea typeface="Prompt" pitchFamily="34" charset="-122"/>
                <a:cs typeface="Prompt" pitchFamily="34" charset="-120"/>
              </a:rPr>
              <a:t>Monthly Sales Data and Statistics</a:t>
            </a:r>
            <a:endParaRPr lang="en-US" sz="5200" dirty="0"/>
          </a:p>
        </p:txBody>
      </p:sp>
      <p:sp>
        <p:nvSpPr>
          <p:cNvPr id="5" name="Text 2"/>
          <p:cNvSpPr/>
          <p:nvPr/>
        </p:nvSpPr>
        <p:spPr>
          <a:xfrm>
            <a:off x="1068512" y="2126813"/>
            <a:ext cx="6369978"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Monthly Sales Figures</a:t>
            </a:r>
            <a:endParaRPr lang="en-US" sz="2187" dirty="0"/>
          </a:p>
        </p:txBody>
      </p:sp>
      <p:sp>
        <p:nvSpPr>
          <p:cNvPr id="6" name="Text 3"/>
          <p:cNvSpPr/>
          <p:nvPr/>
        </p:nvSpPr>
        <p:spPr>
          <a:xfrm>
            <a:off x="1068512" y="3043357"/>
            <a:ext cx="432132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sales data shows consistent growth over the past year, with an increase in pizza sales every month.</a:t>
            </a:r>
            <a:endParaRPr lang="en-US" sz="1750" dirty="0"/>
          </a:p>
        </p:txBody>
      </p:sp>
      <p:sp>
        <p:nvSpPr>
          <p:cNvPr id="19" name="Text 2">
            <a:extLst>
              <a:ext uri="{FF2B5EF4-FFF2-40B4-BE49-F238E27FC236}">
                <a16:creationId xmlns:a16="http://schemas.microsoft.com/office/drawing/2014/main" id="{6393E3B0-FE2A-6C23-4B99-E0F8C51F9F5E}"/>
              </a:ext>
            </a:extLst>
          </p:cNvPr>
          <p:cNvSpPr/>
          <p:nvPr/>
        </p:nvSpPr>
        <p:spPr>
          <a:xfrm>
            <a:off x="1062800" y="4562402"/>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20" name="Text 3">
            <a:extLst>
              <a:ext uri="{FF2B5EF4-FFF2-40B4-BE49-F238E27FC236}">
                <a16:creationId xmlns:a16="http://schemas.microsoft.com/office/drawing/2014/main" id="{04F485EB-B452-15DA-AA59-411CFC7030C2}"/>
              </a:ext>
            </a:extLst>
          </p:cNvPr>
          <p:cNvSpPr/>
          <p:nvPr/>
        </p:nvSpPr>
        <p:spPr>
          <a:xfrm>
            <a:off x="874644" y="5081378"/>
            <a:ext cx="5520446" cy="1971666"/>
          </a:xfrm>
          <a:prstGeom prst="rect">
            <a:avLst/>
          </a:prstGeom>
          <a:noFill/>
          <a:ln/>
        </p:spPr>
        <p:txBody>
          <a:bodyPr wrap="square" rtlCol="0" anchor="t"/>
          <a:lstStyle/>
          <a:p>
            <a:pPr marL="285750" indent="-285750" algn="l">
              <a:buFont typeface="Arial" panose="020B0604020202020204" pitchFamily="34" charset="0"/>
              <a:buChar char="•"/>
            </a:pPr>
            <a:r>
              <a:rPr lang="en-US" sz="1700" dirty="0">
                <a:solidFill>
                  <a:srgbClr val="ECECEC"/>
                </a:solidFill>
                <a:latin typeface="Mukta"/>
              </a:rPr>
              <a:t>July</a:t>
            </a:r>
            <a:r>
              <a:rPr lang="en-US" sz="1700" b="0" i="0" dirty="0">
                <a:solidFill>
                  <a:srgbClr val="ECECEC"/>
                </a:solidFill>
                <a:effectLst/>
                <a:latin typeface="Mukta"/>
              </a:rPr>
              <a:t> stands out with the highest sales volume, indicating a peak in business activity during this month.</a:t>
            </a:r>
          </a:p>
          <a:p>
            <a:pPr marL="285750" indent="-285750" algn="l">
              <a:buFont typeface="Arial" panose="020B0604020202020204" pitchFamily="34" charset="0"/>
              <a:buChar char="•"/>
            </a:pPr>
            <a:r>
              <a:rPr lang="en-US" sz="1700" b="0" i="0" dirty="0">
                <a:solidFill>
                  <a:srgbClr val="ECECEC"/>
                </a:solidFill>
                <a:effectLst/>
                <a:latin typeface="Mukta"/>
              </a:rPr>
              <a:t>Conversely, oct records the lowest sales, suggesting a potential slowdown in customer demand towards the end of the year.</a:t>
            </a:r>
          </a:p>
        </p:txBody>
      </p:sp>
      <p:graphicFrame>
        <p:nvGraphicFramePr>
          <p:cNvPr id="7" name="Chart 6">
            <a:extLst>
              <a:ext uri="{FF2B5EF4-FFF2-40B4-BE49-F238E27FC236}">
                <a16:creationId xmlns:a16="http://schemas.microsoft.com/office/drawing/2014/main" id="{00000000-0008-0000-0200-000006000000}"/>
              </a:ext>
            </a:extLst>
          </p:cNvPr>
          <p:cNvGraphicFramePr>
            <a:graphicFrameLocks/>
          </p:cNvGraphicFramePr>
          <p:nvPr>
            <p:extLst>
              <p:ext uri="{D42A27DB-BD31-4B8C-83A1-F6EECF244321}">
                <p14:modId xmlns:p14="http://schemas.microsoft.com/office/powerpoint/2010/main" val="1192445370"/>
              </p:ext>
            </p:extLst>
          </p:nvPr>
        </p:nvGraphicFramePr>
        <p:xfrm>
          <a:off x="6811845" y="2051506"/>
          <a:ext cx="5993535" cy="482879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0" y="0"/>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1068512" y="2126814"/>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Sales Trend Throughout the Day:</a:t>
            </a:r>
            <a:endParaRPr lang="en-US" sz="2187" dirty="0"/>
          </a:p>
        </p:txBody>
      </p:sp>
      <p:sp>
        <p:nvSpPr>
          <p:cNvPr id="6" name="Text 3">
            <a:extLst>
              <a:ext uri="{FF2B5EF4-FFF2-40B4-BE49-F238E27FC236}">
                <a16:creationId xmlns:a16="http://schemas.microsoft.com/office/drawing/2014/main" id="{9396C046-4790-7DE9-8136-078EA03AFE8E}"/>
              </a:ext>
            </a:extLst>
          </p:cNvPr>
          <p:cNvSpPr/>
          <p:nvPr/>
        </p:nvSpPr>
        <p:spPr>
          <a:xfrm>
            <a:off x="1068512" y="2643810"/>
            <a:ext cx="4321329" cy="972052"/>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Peak Sales: 12:00 PM</a:t>
            </a:r>
          </a:p>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Shop Hours: 9:00 AM - 11:00 PM</a:t>
            </a:r>
            <a:endParaRPr lang="en-US" sz="1750" dirty="0"/>
          </a:p>
        </p:txBody>
      </p:sp>
      <p:sp>
        <p:nvSpPr>
          <p:cNvPr id="8" name="Text 2">
            <a:extLst>
              <a:ext uri="{FF2B5EF4-FFF2-40B4-BE49-F238E27FC236}">
                <a16:creationId xmlns:a16="http://schemas.microsoft.com/office/drawing/2014/main" id="{B648012D-6312-A0EF-EBC0-8981BAAF7E3B}"/>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54C14337-4678-47CE-4F7D-C995770C77BA}"/>
              </a:ext>
            </a:extLst>
          </p:cNvPr>
          <p:cNvSpPr/>
          <p:nvPr/>
        </p:nvSpPr>
        <p:spPr>
          <a:xfrm>
            <a:off x="1068511" y="4842338"/>
            <a:ext cx="5332289" cy="111254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High sales observed during lunch hours.</a:t>
            </a:r>
          </a:p>
          <a:p>
            <a:pPr marL="285750" indent="-285750">
              <a:lnSpc>
                <a:spcPts val="2799"/>
              </a:lnSpc>
              <a:buFont typeface="Arial" panose="020B0604020202020204" pitchFamily="34" charset="0"/>
              <a:buChar char="•"/>
            </a:pPr>
            <a:r>
              <a:rPr lang="en-US" sz="1750" dirty="0">
                <a:solidFill>
                  <a:srgbClr val="DAD8E9"/>
                </a:solidFill>
                <a:latin typeface="Mukta" pitchFamily="34" charset="0"/>
                <a:ea typeface="Mukta" pitchFamily="34" charset="-122"/>
                <a:cs typeface="Mukta" pitchFamily="34" charset="-120"/>
              </a:rPr>
              <a:t>Shop operates from 9:00 AM to 11:00 PM, covering peak sales periods.</a:t>
            </a:r>
            <a:endParaRPr lang="en-US" sz="1750" dirty="0"/>
          </a:p>
        </p:txBody>
      </p:sp>
      <p:sp>
        <p:nvSpPr>
          <p:cNvPr id="11" name="Text 2">
            <a:extLst>
              <a:ext uri="{FF2B5EF4-FFF2-40B4-BE49-F238E27FC236}">
                <a16:creationId xmlns:a16="http://schemas.microsoft.com/office/drawing/2014/main" id="{076B4B1A-35D4-67B5-CF52-435CFAA889CE}"/>
              </a:ext>
            </a:extLst>
          </p:cNvPr>
          <p:cNvSpPr/>
          <p:nvPr/>
        </p:nvSpPr>
        <p:spPr>
          <a:xfrm>
            <a:off x="1068511" y="877014"/>
            <a:ext cx="12448706" cy="694373"/>
          </a:xfrm>
          <a:prstGeom prst="rect">
            <a:avLst/>
          </a:prstGeom>
          <a:noFill/>
          <a:ln/>
        </p:spPr>
        <p:txBody>
          <a:bodyPr wrap="square" rtlCol="0" anchor="t"/>
          <a:lstStyle/>
          <a:p>
            <a:pPr marL="0" indent="0">
              <a:lnSpc>
                <a:spcPts val="2734"/>
              </a:lnSpc>
              <a:buNone/>
            </a:pPr>
            <a:r>
              <a:rPr lang="en-US" sz="5200" dirty="0">
                <a:solidFill>
                  <a:srgbClr val="C6BFEE"/>
                </a:solidFill>
                <a:latin typeface="Prompt" pitchFamily="34" charset="0"/>
                <a:ea typeface="Prompt" pitchFamily="34" charset="-122"/>
                <a:cs typeface="Prompt" pitchFamily="34" charset="-120"/>
              </a:rPr>
              <a:t>Hourly Sales Data and Statistics </a:t>
            </a:r>
            <a:endParaRPr lang="en-US" sz="5200" dirty="0"/>
          </a:p>
        </p:txBody>
      </p:sp>
      <p:graphicFrame>
        <p:nvGraphicFramePr>
          <p:cNvPr id="9" name="Chart 8">
            <a:extLst>
              <a:ext uri="{FF2B5EF4-FFF2-40B4-BE49-F238E27FC236}">
                <a16:creationId xmlns:a16="http://schemas.microsoft.com/office/drawing/2014/main" id="{00000000-0008-0000-0200-000005000000}"/>
              </a:ext>
            </a:extLst>
          </p:cNvPr>
          <p:cNvGraphicFramePr>
            <a:graphicFrameLocks/>
          </p:cNvGraphicFramePr>
          <p:nvPr>
            <p:extLst>
              <p:ext uri="{D42A27DB-BD31-4B8C-83A1-F6EECF244321}">
                <p14:modId xmlns:p14="http://schemas.microsoft.com/office/powerpoint/2010/main" val="3945773744"/>
              </p:ext>
            </p:extLst>
          </p:nvPr>
        </p:nvGraphicFramePr>
        <p:xfrm>
          <a:off x="6735338" y="2020179"/>
          <a:ext cx="7315200" cy="48824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267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31445-0846-A11E-807D-77B7B2E2A4D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1FCA239-856B-2A35-D5F0-617CE39DB7F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5A7C2870-9D3F-DB64-D754-10385A92528E}"/>
              </a:ext>
            </a:extLst>
          </p:cNvPr>
          <p:cNvSpPr/>
          <p:nvPr/>
        </p:nvSpPr>
        <p:spPr>
          <a:xfrm>
            <a:off x="0" y="0"/>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5DB7F360-6378-E329-3347-F623B724B8A0}"/>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6" name="Text 3">
            <a:extLst>
              <a:ext uri="{FF2B5EF4-FFF2-40B4-BE49-F238E27FC236}">
                <a16:creationId xmlns:a16="http://schemas.microsoft.com/office/drawing/2014/main" id="{0B961033-D6DF-A450-B243-69902AC86EE9}"/>
              </a:ext>
            </a:extLst>
          </p:cNvPr>
          <p:cNvSpPr/>
          <p:nvPr/>
        </p:nvSpPr>
        <p:spPr>
          <a:xfrm>
            <a:off x="1068512" y="2643810"/>
            <a:ext cx="4321329" cy="68529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b="0" i="0" dirty="0">
                <a:solidFill>
                  <a:srgbClr val="ECECEC"/>
                </a:solidFill>
                <a:effectLst/>
                <a:latin typeface="Söhne"/>
              </a:rPr>
              <a:t>Top Pizza: The Classic Deluxe Pizza</a:t>
            </a:r>
          </a:p>
        </p:txBody>
      </p:sp>
      <p:sp>
        <p:nvSpPr>
          <p:cNvPr id="8" name="Text 2">
            <a:extLst>
              <a:ext uri="{FF2B5EF4-FFF2-40B4-BE49-F238E27FC236}">
                <a16:creationId xmlns:a16="http://schemas.microsoft.com/office/drawing/2014/main" id="{04770632-C98E-9C7B-C696-42F842E0DFB4}"/>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CA732BDF-E5F8-A77B-54D9-05AEAD830E88}"/>
              </a:ext>
            </a:extLst>
          </p:cNvPr>
          <p:cNvSpPr/>
          <p:nvPr/>
        </p:nvSpPr>
        <p:spPr>
          <a:xfrm>
            <a:off x="1068511" y="4842337"/>
            <a:ext cx="5332289" cy="1637975"/>
          </a:xfrm>
          <a:prstGeom prst="rect">
            <a:avLst/>
          </a:prstGeom>
          <a:noFill/>
          <a:ln/>
        </p:spPr>
        <p:txBody>
          <a:bodyPr wrap="square" rtlCol="0" anchor="t"/>
          <a:lstStyle/>
          <a:p>
            <a:pPr marL="285750" indent="-285750" algn="l">
              <a:buFont typeface="Arial" panose="020B0604020202020204" pitchFamily="34" charset="0"/>
              <a:buChar char="•"/>
            </a:pPr>
            <a:r>
              <a:rPr lang="en-US" dirty="0">
                <a:solidFill>
                  <a:srgbClr val="ECECEC"/>
                </a:solidFill>
                <a:latin typeface="Söhne"/>
              </a:rPr>
              <a:t>T</a:t>
            </a:r>
            <a:r>
              <a:rPr lang="en-US" b="0" i="0" dirty="0">
                <a:solidFill>
                  <a:srgbClr val="ECECEC"/>
                </a:solidFill>
                <a:effectLst/>
                <a:latin typeface="Söhne"/>
              </a:rPr>
              <a:t>hese </a:t>
            </a:r>
            <a:r>
              <a:rPr lang="en-US" dirty="0">
                <a:solidFill>
                  <a:srgbClr val="ECECEC"/>
                </a:solidFill>
                <a:latin typeface="Söhne"/>
              </a:rPr>
              <a:t>10 </a:t>
            </a:r>
            <a:r>
              <a:rPr lang="en-US" b="0" i="0" dirty="0">
                <a:solidFill>
                  <a:srgbClr val="ECECEC"/>
                </a:solidFill>
                <a:effectLst/>
                <a:latin typeface="Söhne"/>
              </a:rPr>
              <a:t>pizzas are the top-selling item, reflecting strong customer demand.</a:t>
            </a:r>
          </a:p>
          <a:p>
            <a:pPr marL="285750" indent="-285750" algn="l">
              <a:buFont typeface="Arial" panose="020B0604020202020204" pitchFamily="34" charset="0"/>
              <a:buChar char="•"/>
            </a:pPr>
            <a:endParaRPr lang="en-US" b="0" i="0" dirty="0">
              <a:solidFill>
                <a:srgbClr val="ECECEC"/>
              </a:solidFill>
              <a:effectLst/>
              <a:latin typeface="Söhne"/>
            </a:endParaRPr>
          </a:p>
          <a:p>
            <a:pPr marL="285750" indent="-285750" algn="l">
              <a:buFont typeface="Arial" panose="020B0604020202020204" pitchFamily="34" charset="0"/>
              <a:buChar char="•"/>
            </a:pPr>
            <a:r>
              <a:rPr lang="en-US" b="0" i="0" dirty="0">
                <a:solidFill>
                  <a:srgbClr val="ECECEC"/>
                </a:solidFill>
                <a:effectLst/>
                <a:latin typeface="Söhne"/>
              </a:rPr>
              <a:t>Identifying top-selling pizzas enables targeted efforts to optimize production and marketing strategies.</a:t>
            </a:r>
          </a:p>
        </p:txBody>
      </p:sp>
      <p:sp>
        <p:nvSpPr>
          <p:cNvPr id="9" name="Text 1">
            <a:extLst>
              <a:ext uri="{FF2B5EF4-FFF2-40B4-BE49-F238E27FC236}">
                <a16:creationId xmlns:a16="http://schemas.microsoft.com/office/drawing/2014/main" id="{AC60F5CC-8768-1EF8-E464-FA21ABFE5FE0}"/>
              </a:ext>
            </a:extLst>
          </p:cNvPr>
          <p:cNvSpPr/>
          <p:nvPr/>
        </p:nvSpPr>
        <p:spPr>
          <a:xfrm>
            <a:off x="1068511" y="2014371"/>
            <a:ext cx="3876261" cy="694373"/>
          </a:xfrm>
          <a:prstGeom prst="rect">
            <a:avLst/>
          </a:prstGeom>
          <a:noFill/>
          <a:ln/>
        </p:spPr>
        <p:txBody>
          <a:bodyPr wrap="none" rtlCol="0" anchor="t"/>
          <a:lstStyle/>
          <a:p>
            <a:pPr marL="0" indent="0">
              <a:lnSpc>
                <a:spcPts val="5468"/>
              </a:lnSpc>
              <a:buNone/>
            </a:pPr>
            <a:r>
              <a:rPr lang="en-US" sz="2200" dirty="0">
                <a:solidFill>
                  <a:srgbClr val="C6BFEE"/>
                </a:solidFill>
                <a:latin typeface="Prompt" pitchFamily="34" charset="0"/>
                <a:cs typeface="Prompt" pitchFamily="34" charset="-120"/>
              </a:rPr>
              <a:t>Top 10 Best-Selling Pizzas</a:t>
            </a:r>
            <a:endParaRPr lang="en-US" sz="2200" dirty="0"/>
          </a:p>
        </p:txBody>
      </p:sp>
      <p:sp>
        <p:nvSpPr>
          <p:cNvPr id="12" name="Text 1">
            <a:extLst>
              <a:ext uri="{FF2B5EF4-FFF2-40B4-BE49-F238E27FC236}">
                <a16:creationId xmlns:a16="http://schemas.microsoft.com/office/drawing/2014/main" id="{53A34762-7A1F-F2A8-6CF2-135F85DF12C7}"/>
              </a:ext>
            </a:extLst>
          </p:cNvPr>
          <p:cNvSpPr/>
          <p:nvPr/>
        </p:nvSpPr>
        <p:spPr>
          <a:xfrm>
            <a:off x="1068512" y="660437"/>
            <a:ext cx="8572445" cy="764810"/>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cs typeface="Prompt" pitchFamily="34" charset="-120"/>
              </a:rPr>
              <a:t>Best-Selling Pizzas</a:t>
            </a:r>
            <a:endParaRPr lang="en-US" sz="5200" dirty="0"/>
          </a:p>
        </p:txBody>
      </p:sp>
      <p:graphicFrame>
        <p:nvGraphicFramePr>
          <p:cNvPr id="5" name="Chart 4">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975491108"/>
              </p:ext>
            </p:extLst>
          </p:nvPr>
        </p:nvGraphicFramePr>
        <p:xfrm>
          <a:off x="6322741" y="1787964"/>
          <a:ext cx="7431373" cy="49027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9113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A6279-8E28-F447-0291-70A1BADDB22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8969F92-0CEE-964A-1020-9656360B66D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768FFF5-FD55-6D95-DEEC-019FFA74CD8F}"/>
              </a:ext>
            </a:extLst>
          </p:cNvPr>
          <p:cNvSpPr/>
          <p:nvPr/>
        </p:nvSpPr>
        <p:spPr>
          <a:xfrm>
            <a:off x="0" y="0"/>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08D1D9AB-7896-0739-6792-FBB290E5E684}"/>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6" name="Text 3">
            <a:extLst>
              <a:ext uri="{FF2B5EF4-FFF2-40B4-BE49-F238E27FC236}">
                <a16:creationId xmlns:a16="http://schemas.microsoft.com/office/drawing/2014/main" id="{FFC8C073-88EC-DFA2-A2CC-1A5940E17FD2}"/>
              </a:ext>
            </a:extLst>
          </p:cNvPr>
          <p:cNvSpPr/>
          <p:nvPr/>
        </p:nvSpPr>
        <p:spPr>
          <a:xfrm>
            <a:off x="1068512" y="2643810"/>
            <a:ext cx="4321329" cy="685296"/>
          </a:xfrm>
          <a:prstGeom prst="rect">
            <a:avLst/>
          </a:prstGeom>
          <a:noFill/>
          <a:ln/>
        </p:spPr>
        <p:txBody>
          <a:bodyPr wrap="square" rtlCol="0" anchor="t"/>
          <a:lstStyle/>
          <a:p>
            <a:pPr marL="285750" indent="-285750" algn="l">
              <a:buFont typeface="Arial" panose="020B0604020202020204" pitchFamily="34" charset="0"/>
              <a:buChar char="•"/>
            </a:pPr>
            <a:r>
              <a:rPr lang="en-US" b="0" i="0" dirty="0">
                <a:solidFill>
                  <a:srgbClr val="ECECEC"/>
                </a:solidFill>
                <a:effectLst/>
                <a:latin typeface="Söhne"/>
              </a:rPr>
              <a:t>Most Selling Size: </a:t>
            </a:r>
            <a:r>
              <a:rPr lang="en-IN" sz="1800" b="0" i="0" u="none" strike="noStrike" dirty="0" err="1">
                <a:solidFill>
                  <a:schemeClr val="bg1"/>
                </a:solidFill>
                <a:effectLst/>
                <a:latin typeface="+mn-lt"/>
                <a:ea typeface="+mn-ea"/>
                <a:cs typeface="+mn-cs"/>
              </a:rPr>
              <a:t>Big_Meat_S</a:t>
            </a:r>
            <a:r>
              <a:rPr lang="en-IN" sz="1800" b="0" i="0" u="none" strike="noStrike" dirty="0">
                <a:solidFill>
                  <a:schemeClr val="bg1"/>
                </a:solidFill>
                <a:effectLst/>
                <a:latin typeface="+mn-lt"/>
                <a:ea typeface="+mn-ea"/>
                <a:cs typeface="+mn-cs"/>
              </a:rPr>
              <a:t> </a:t>
            </a:r>
            <a:r>
              <a:rPr lang="en-US" b="0" i="0" dirty="0">
                <a:solidFill>
                  <a:srgbClr val="ECECEC"/>
                </a:solidFill>
                <a:effectLst/>
                <a:latin typeface="Söhne"/>
              </a:rPr>
              <a:t>(18.86%)</a:t>
            </a:r>
          </a:p>
          <a:p>
            <a:pPr marL="285750" indent="-285750" algn="l">
              <a:buFont typeface="Arial" panose="020B0604020202020204" pitchFamily="34" charset="0"/>
              <a:buChar char="•"/>
            </a:pPr>
            <a:r>
              <a:rPr lang="en-US" b="0" i="0" dirty="0">
                <a:solidFill>
                  <a:srgbClr val="ECECEC"/>
                </a:solidFill>
                <a:effectLst/>
                <a:latin typeface="Söhne"/>
              </a:rPr>
              <a:t>Least Selling Size: </a:t>
            </a:r>
            <a:r>
              <a:rPr lang="en-IN" sz="1800" b="0" i="0" u="none" strike="noStrike" dirty="0" err="1">
                <a:solidFill>
                  <a:schemeClr val="bg1"/>
                </a:solidFill>
                <a:effectLst/>
                <a:latin typeface="Calibri" panose="020F0502020204030204" pitchFamily="34" charset="0"/>
              </a:rPr>
              <a:t>the_greek</a:t>
            </a:r>
            <a:r>
              <a:rPr lang="en-IN" sz="1800" b="0" i="0" u="none" strike="noStrike" dirty="0">
                <a:solidFill>
                  <a:schemeClr val="bg1"/>
                </a:solidFill>
                <a:effectLst/>
                <a:latin typeface="Calibri" panose="020F0502020204030204" pitchFamily="34" charset="0"/>
              </a:rPr>
              <a:t>_</a:t>
            </a:r>
            <a:r>
              <a:rPr lang="en-US" b="0" i="0" dirty="0">
                <a:solidFill>
                  <a:srgbClr val="ECECEC"/>
                </a:solidFill>
                <a:effectLst/>
                <a:latin typeface="Söhne"/>
              </a:rPr>
              <a:t>XXL (0.29%)</a:t>
            </a:r>
          </a:p>
        </p:txBody>
      </p:sp>
      <p:sp>
        <p:nvSpPr>
          <p:cNvPr id="8" name="Text 2">
            <a:extLst>
              <a:ext uri="{FF2B5EF4-FFF2-40B4-BE49-F238E27FC236}">
                <a16:creationId xmlns:a16="http://schemas.microsoft.com/office/drawing/2014/main" id="{4FB11538-20C7-B323-3002-7E0B17BCA5AB}"/>
              </a:ext>
            </a:extLst>
          </p:cNvPr>
          <p:cNvSpPr/>
          <p:nvPr/>
        </p:nvSpPr>
        <p:spPr>
          <a:xfrm>
            <a:off x="1068511" y="4383497"/>
            <a:ext cx="4686245" cy="516996"/>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Insights:</a:t>
            </a:r>
            <a:endParaRPr lang="en-US" sz="2187" dirty="0"/>
          </a:p>
        </p:txBody>
      </p:sp>
      <p:sp>
        <p:nvSpPr>
          <p:cNvPr id="10" name="Text 3">
            <a:extLst>
              <a:ext uri="{FF2B5EF4-FFF2-40B4-BE49-F238E27FC236}">
                <a16:creationId xmlns:a16="http://schemas.microsoft.com/office/drawing/2014/main" id="{8E258BFF-AAB8-8A20-5053-F1D27F66B2F9}"/>
              </a:ext>
            </a:extLst>
          </p:cNvPr>
          <p:cNvSpPr/>
          <p:nvPr/>
        </p:nvSpPr>
        <p:spPr>
          <a:xfrm>
            <a:off x="1068511" y="4842337"/>
            <a:ext cx="5332289" cy="1637975"/>
          </a:xfrm>
          <a:prstGeom prst="rect">
            <a:avLst/>
          </a:prstGeom>
          <a:noFill/>
          <a:ln/>
        </p:spPr>
        <p:txBody>
          <a:bodyPr wrap="square" rtlCol="0" anchor="t"/>
          <a:lstStyle/>
          <a:p>
            <a:pPr marL="285750" indent="-285750" algn="l">
              <a:buFont typeface="Arial" panose="020B0604020202020204" pitchFamily="34" charset="0"/>
              <a:buChar char="•"/>
            </a:pPr>
            <a:r>
              <a:rPr lang="en-US" b="0" i="0" dirty="0">
                <a:solidFill>
                  <a:srgbClr val="ECECEC"/>
                </a:solidFill>
                <a:effectLst/>
                <a:latin typeface="Söhne"/>
              </a:rPr>
              <a:t>The large size (L) pizza dominates sales, accounting for </a:t>
            </a:r>
            <a:r>
              <a:rPr lang="en-US" dirty="0">
                <a:solidFill>
                  <a:srgbClr val="ECECEC"/>
                </a:solidFill>
                <a:latin typeface="Söhne"/>
              </a:rPr>
              <a:t>18.86</a:t>
            </a:r>
            <a:r>
              <a:rPr lang="en-US" b="0" i="0" dirty="0">
                <a:solidFill>
                  <a:srgbClr val="ECECEC"/>
                </a:solidFill>
                <a:effectLst/>
                <a:latin typeface="Söhne"/>
              </a:rPr>
              <a:t>% of total sales.</a:t>
            </a:r>
          </a:p>
          <a:p>
            <a:pPr marL="285750" indent="-285750" algn="l">
              <a:buFont typeface="Arial" panose="020B0604020202020204" pitchFamily="34" charset="0"/>
              <a:buChar char="•"/>
            </a:pPr>
            <a:r>
              <a:rPr lang="en-US" b="0" i="0" dirty="0">
                <a:solidFill>
                  <a:srgbClr val="ECECEC"/>
                </a:solidFill>
                <a:effectLst/>
                <a:latin typeface="Söhne"/>
              </a:rPr>
              <a:t>The extra-extra-large (XXL) size is the least popular, making up only </a:t>
            </a:r>
            <a:r>
              <a:rPr lang="en-US" dirty="0">
                <a:solidFill>
                  <a:srgbClr val="ECECEC"/>
                </a:solidFill>
                <a:latin typeface="Söhne"/>
              </a:rPr>
              <a:t>0.29</a:t>
            </a:r>
            <a:r>
              <a:rPr lang="en-US" b="0" i="0" dirty="0">
                <a:solidFill>
                  <a:srgbClr val="ECECEC"/>
                </a:solidFill>
                <a:effectLst/>
                <a:latin typeface="Söhne"/>
              </a:rPr>
              <a:t>% of total sales.</a:t>
            </a:r>
          </a:p>
        </p:txBody>
      </p:sp>
      <p:sp>
        <p:nvSpPr>
          <p:cNvPr id="9" name="Text 1">
            <a:extLst>
              <a:ext uri="{FF2B5EF4-FFF2-40B4-BE49-F238E27FC236}">
                <a16:creationId xmlns:a16="http://schemas.microsoft.com/office/drawing/2014/main" id="{C9C0D03F-F0ED-E71D-E36F-0A3E6B94461A}"/>
              </a:ext>
            </a:extLst>
          </p:cNvPr>
          <p:cNvSpPr/>
          <p:nvPr/>
        </p:nvSpPr>
        <p:spPr>
          <a:xfrm>
            <a:off x="1068511" y="2014371"/>
            <a:ext cx="6465350" cy="694373"/>
          </a:xfrm>
          <a:prstGeom prst="rect">
            <a:avLst/>
          </a:prstGeom>
          <a:noFill/>
          <a:ln/>
        </p:spPr>
        <p:txBody>
          <a:bodyPr wrap="none" rtlCol="0" anchor="t"/>
          <a:lstStyle/>
          <a:p>
            <a:pPr marL="0" indent="0">
              <a:lnSpc>
                <a:spcPts val="5468"/>
              </a:lnSpc>
              <a:buNone/>
            </a:pPr>
            <a:r>
              <a:rPr lang="en-US" sz="2200" dirty="0">
                <a:solidFill>
                  <a:srgbClr val="C6BFEE"/>
                </a:solidFill>
                <a:latin typeface="Prompt" pitchFamily="34" charset="0"/>
                <a:cs typeface="Prompt" pitchFamily="34" charset="-120"/>
              </a:rPr>
              <a:t>Understanding Customer Preferences</a:t>
            </a:r>
            <a:endParaRPr lang="en-US" sz="2200" dirty="0"/>
          </a:p>
        </p:txBody>
      </p:sp>
      <p:sp>
        <p:nvSpPr>
          <p:cNvPr id="5" name="Text 1">
            <a:extLst>
              <a:ext uri="{FF2B5EF4-FFF2-40B4-BE49-F238E27FC236}">
                <a16:creationId xmlns:a16="http://schemas.microsoft.com/office/drawing/2014/main" id="{C2C00733-7FB0-8736-BC60-575D7A98E0D5}"/>
              </a:ext>
            </a:extLst>
          </p:cNvPr>
          <p:cNvSpPr/>
          <p:nvPr/>
        </p:nvSpPr>
        <p:spPr>
          <a:xfrm>
            <a:off x="1068512" y="614055"/>
            <a:ext cx="10937512" cy="1143357"/>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cs typeface="Prompt" pitchFamily="34" charset="-120"/>
              </a:rPr>
              <a:t>Pizza Size Preference Analysis</a:t>
            </a:r>
            <a:endParaRPr lang="en-US" sz="5200" dirty="0"/>
          </a:p>
        </p:txBody>
      </p:sp>
    </p:spTree>
    <p:extLst>
      <p:ext uri="{BB962C8B-B14F-4D97-AF65-F5344CB8AC3E}">
        <p14:creationId xmlns:p14="http://schemas.microsoft.com/office/powerpoint/2010/main" val="285341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878"/>
            <a:ext cx="14630400" cy="8229600"/>
          </a:xfrm>
          <a:prstGeom prst="rect">
            <a:avLst/>
          </a:prstGeom>
          <a:solidFill>
            <a:srgbClr val="0B0C23">
              <a:alpha val="75000"/>
            </a:srgbClr>
          </a:solidFill>
          <a:ln/>
        </p:spPr>
      </p:sp>
      <p:sp>
        <p:nvSpPr>
          <p:cNvPr id="4" name="Text 1"/>
          <p:cNvSpPr/>
          <p:nvPr/>
        </p:nvSpPr>
        <p:spPr>
          <a:xfrm>
            <a:off x="2624376" y="935236"/>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Analysis of popular pizza toppings</a:t>
            </a:r>
            <a:endParaRPr lang="en-US" sz="4374" dirty="0"/>
          </a:p>
        </p:txBody>
      </p:sp>
      <p:sp>
        <p:nvSpPr>
          <p:cNvPr id="5" name="Shape 2"/>
          <p:cNvSpPr/>
          <p:nvPr/>
        </p:nvSpPr>
        <p:spPr>
          <a:xfrm>
            <a:off x="2624376" y="2997518"/>
            <a:ext cx="388739" cy="388739"/>
          </a:xfrm>
          <a:prstGeom prst="roundRect">
            <a:avLst>
              <a:gd name="adj" fmla="val 25722"/>
            </a:avLst>
          </a:prstGeom>
          <a:solidFill>
            <a:srgbClr val="542C49"/>
          </a:solidFill>
          <a:ln w="7620">
            <a:solidFill>
              <a:srgbClr val="6D4562"/>
            </a:solidFill>
            <a:prstDash val="solid"/>
          </a:ln>
        </p:spPr>
      </p:sp>
      <p:sp>
        <p:nvSpPr>
          <p:cNvPr id="6" name="Text 3"/>
          <p:cNvSpPr/>
          <p:nvPr/>
        </p:nvSpPr>
        <p:spPr>
          <a:xfrm>
            <a:off x="3235285" y="301823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Pepperoni</a:t>
            </a:r>
            <a:endParaRPr lang="en-US" sz="2187" dirty="0"/>
          </a:p>
        </p:txBody>
      </p:sp>
      <p:sp>
        <p:nvSpPr>
          <p:cNvPr id="7" name="Text 4"/>
          <p:cNvSpPr/>
          <p:nvPr/>
        </p:nvSpPr>
        <p:spPr>
          <a:xfrm>
            <a:off x="3235285" y="3498652"/>
            <a:ext cx="3968829" cy="1066205"/>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A classic favorite, pepperoni provides a savory and slightly spicy flavor that appeals to a wide range of pizza lovers.</a:t>
            </a:r>
            <a:endParaRPr lang="en-US" sz="1750" dirty="0"/>
          </a:p>
          <a:p>
            <a:pPr marL="0" indent="0">
              <a:lnSpc>
                <a:spcPts val="2799"/>
              </a:lnSpc>
              <a:buNone/>
            </a:pPr>
            <a:endParaRPr lang="en-US" sz="1750" dirty="0"/>
          </a:p>
        </p:txBody>
      </p:sp>
      <p:sp>
        <p:nvSpPr>
          <p:cNvPr id="8" name="Shape 5"/>
          <p:cNvSpPr/>
          <p:nvPr/>
        </p:nvSpPr>
        <p:spPr>
          <a:xfrm>
            <a:off x="7426285" y="2997518"/>
            <a:ext cx="388739" cy="388739"/>
          </a:xfrm>
          <a:prstGeom prst="roundRect">
            <a:avLst>
              <a:gd name="adj" fmla="val 25722"/>
            </a:avLst>
          </a:prstGeom>
          <a:solidFill>
            <a:srgbClr val="542C49"/>
          </a:solidFill>
          <a:ln w="7620">
            <a:solidFill>
              <a:srgbClr val="6D4562"/>
            </a:solidFill>
            <a:prstDash val="solid"/>
          </a:ln>
        </p:spPr>
      </p:sp>
      <p:sp>
        <p:nvSpPr>
          <p:cNvPr id="9" name="Text 6"/>
          <p:cNvSpPr/>
          <p:nvPr/>
        </p:nvSpPr>
        <p:spPr>
          <a:xfrm>
            <a:off x="8037195" y="301823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Margherita</a:t>
            </a:r>
            <a:endParaRPr lang="en-US" sz="2187" dirty="0"/>
          </a:p>
        </p:txBody>
      </p:sp>
      <p:sp>
        <p:nvSpPr>
          <p:cNvPr id="10" name="Text 7"/>
          <p:cNvSpPr/>
          <p:nvPr/>
        </p:nvSpPr>
        <p:spPr>
          <a:xfrm>
            <a:off x="8037195" y="3498652"/>
            <a:ext cx="3968829" cy="1421606"/>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This simple but delicious combination of tomatoes, mozzarella, and basil is a timeless choice for those who love traditional flavors.</a:t>
            </a:r>
            <a:endParaRPr lang="en-US" sz="1750" dirty="0"/>
          </a:p>
          <a:p>
            <a:pPr marL="0" indent="0">
              <a:lnSpc>
                <a:spcPts val="2799"/>
              </a:lnSpc>
              <a:buNone/>
            </a:pPr>
            <a:endParaRPr lang="en-US" sz="1750" dirty="0"/>
          </a:p>
        </p:txBody>
      </p:sp>
      <p:sp>
        <p:nvSpPr>
          <p:cNvPr id="11" name="Shape 8"/>
          <p:cNvSpPr/>
          <p:nvPr/>
        </p:nvSpPr>
        <p:spPr>
          <a:xfrm>
            <a:off x="2624376" y="5371624"/>
            <a:ext cx="388739" cy="388739"/>
          </a:xfrm>
          <a:prstGeom prst="roundRect">
            <a:avLst>
              <a:gd name="adj" fmla="val 25722"/>
            </a:avLst>
          </a:prstGeom>
          <a:solidFill>
            <a:srgbClr val="542C49"/>
          </a:solidFill>
          <a:ln w="7620">
            <a:solidFill>
              <a:srgbClr val="6D4562"/>
            </a:solidFill>
            <a:prstDash val="solid"/>
          </a:ln>
        </p:spPr>
      </p:sp>
      <p:sp>
        <p:nvSpPr>
          <p:cNvPr id="12" name="Text 9"/>
          <p:cNvSpPr/>
          <p:nvPr/>
        </p:nvSpPr>
        <p:spPr>
          <a:xfrm>
            <a:off x="3235285" y="5392341"/>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Mushrooms</a:t>
            </a:r>
            <a:endParaRPr lang="en-US" sz="2187" dirty="0"/>
          </a:p>
        </p:txBody>
      </p:sp>
      <p:sp>
        <p:nvSpPr>
          <p:cNvPr id="13" name="Text 10"/>
          <p:cNvSpPr/>
          <p:nvPr/>
        </p:nvSpPr>
        <p:spPr>
          <a:xfrm>
            <a:off x="3235285" y="5872758"/>
            <a:ext cx="3968829" cy="1421606"/>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With their earthy and rich taste, mushrooms are a popular topping choice that complements a variety of pizza styles and sauces.</a:t>
            </a:r>
            <a:endParaRPr lang="en-US" sz="1750" dirty="0"/>
          </a:p>
          <a:p>
            <a:pPr marL="0" indent="0">
              <a:lnSpc>
                <a:spcPts val="2799"/>
              </a:lnSpc>
              <a:buNone/>
            </a:pPr>
            <a:endParaRPr lang="en-US" sz="1750" dirty="0"/>
          </a:p>
        </p:txBody>
      </p:sp>
      <p:sp>
        <p:nvSpPr>
          <p:cNvPr id="14" name="Shape 11"/>
          <p:cNvSpPr/>
          <p:nvPr/>
        </p:nvSpPr>
        <p:spPr>
          <a:xfrm>
            <a:off x="7426285" y="5371624"/>
            <a:ext cx="388739" cy="388739"/>
          </a:xfrm>
          <a:prstGeom prst="roundRect">
            <a:avLst>
              <a:gd name="adj" fmla="val 25722"/>
            </a:avLst>
          </a:prstGeom>
          <a:solidFill>
            <a:srgbClr val="542C49"/>
          </a:solidFill>
          <a:ln w="7620">
            <a:solidFill>
              <a:srgbClr val="6D4562"/>
            </a:solidFill>
            <a:prstDash val="solid"/>
          </a:ln>
        </p:spPr>
      </p:sp>
      <p:sp>
        <p:nvSpPr>
          <p:cNvPr id="15" name="Text 12"/>
          <p:cNvSpPr/>
          <p:nvPr/>
        </p:nvSpPr>
        <p:spPr>
          <a:xfrm>
            <a:off x="8037195" y="5392341"/>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Barbecue Chicken</a:t>
            </a:r>
            <a:endParaRPr lang="en-US" sz="2187" dirty="0"/>
          </a:p>
        </p:txBody>
      </p:sp>
      <p:sp>
        <p:nvSpPr>
          <p:cNvPr id="16" name="Text 13"/>
          <p:cNvSpPr/>
          <p:nvPr/>
        </p:nvSpPr>
        <p:spPr>
          <a:xfrm>
            <a:off x="8037195" y="5872758"/>
            <a:ext cx="3968829" cy="1421606"/>
          </a:xfrm>
          <a:prstGeom prst="rect">
            <a:avLst/>
          </a:prstGeom>
          <a:noFill/>
          <a:ln/>
        </p:spPr>
        <p:txBody>
          <a:bodyPr wrap="square" rtlCol="0" anchor="t"/>
          <a:lstStyle/>
          <a:p>
            <a:pPr>
              <a:lnSpc>
                <a:spcPts val="2799"/>
              </a:lnSpc>
            </a:pPr>
            <a:r>
              <a:rPr lang="en-US" sz="1750" dirty="0">
                <a:solidFill>
                  <a:srgbClr val="DAD8E9"/>
                </a:solidFill>
                <a:latin typeface="Mukta" pitchFamily="34" charset="0"/>
                <a:ea typeface="Mukta" pitchFamily="34" charset="-122"/>
                <a:cs typeface="Mukta" pitchFamily="34" charset="-120"/>
              </a:rPr>
              <a:t>A fusion of smoky barbecue sauce, tender chicken, and melted cheese, this topping has gained popularity for its unique and flavorful profile.</a:t>
            </a:r>
            <a:endParaRPr lang="en-US" sz="1750" dirty="0"/>
          </a:p>
          <a:p>
            <a:pPr marL="0" indent="0">
              <a:lnSpc>
                <a:spcPts val="2799"/>
              </a:lnSpc>
              <a:buNone/>
            </a:pPr>
            <a:endParaRPr lang="en-US" sz="1750" dirty="0"/>
          </a:p>
        </p:txBody>
      </p:sp>
    </p:spTree>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690</Words>
  <Application>Microsoft Office PowerPoint</Application>
  <PresentationFormat>Custom</PresentationFormat>
  <Paragraphs>106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Mukta</vt:lpstr>
      <vt:lpstr>Prompt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Nishant Singhal</cp:lastModifiedBy>
  <cp:revision>225</cp:revision>
  <dcterms:created xsi:type="dcterms:W3CDTF">2024-03-06T09:03:59Z</dcterms:created>
  <dcterms:modified xsi:type="dcterms:W3CDTF">2024-12-19T14:53:04Z</dcterms:modified>
</cp:coreProperties>
</file>