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26962100" cy="3246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724025" indent="-1266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3448050" indent="-25336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5172075" indent="-38004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6896100" indent="-5067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13128" y="2984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1684000" cy="1622425"/>
          </a:xfrm>
          <a:prstGeom prst="rect">
            <a:avLst/>
          </a:prstGeom>
        </p:spPr>
        <p:txBody>
          <a:bodyPr vert="horz" lIns="339457" tIns="169730" rIns="339457" bIns="16973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46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271750" y="0"/>
            <a:ext cx="11684000" cy="1622425"/>
          </a:xfrm>
          <a:prstGeom prst="rect">
            <a:avLst/>
          </a:prstGeom>
        </p:spPr>
        <p:txBody>
          <a:bodyPr vert="horz" wrap="square" lIns="339457" tIns="169730" rIns="339457" bIns="169730" numCol="1" anchor="t" anchorCtr="0" compatLnSpc="1">
            <a:prstTxWarp prst="textNoShape">
              <a:avLst/>
            </a:prstTxWarp>
          </a:bodyPr>
          <a:lstStyle>
            <a:lvl1pPr algn="r">
              <a:defRPr sz="46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1D3FAFDF-2843-2541-9F2A-2F26ACB70C9A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76963" y="2436813"/>
            <a:ext cx="14608175" cy="12172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39457" tIns="169730" rIns="339457" bIns="1697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95575" y="15419388"/>
            <a:ext cx="21570950" cy="14606587"/>
          </a:xfrm>
          <a:prstGeom prst="rect">
            <a:avLst/>
          </a:prstGeom>
        </p:spPr>
        <p:txBody>
          <a:bodyPr vert="horz" lIns="339457" tIns="169730" rIns="339457" bIns="16973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32425"/>
            <a:ext cx="11684000" cy="1622425"/>
          </a:xfrm>
          <a:prstGeom prst="rect">
            <a:avLst/>
          </a:prstGeom>
        </p:spPr>
        <p:txBody>
          <a:bodyPr vert="horz" lIns="339457" tIns="169730" rIns="339457" bIns="16973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46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271750" y="30832425"/>
            <a:ext cx="11684000" cy="1622425"/>
          </a:xfrm>
          <a:prstGeom prst="rect">
            <a:avLst/>
          </a:prstGeom>
        </p:spPr>
        <p:txBody>
          <a:bodyPr vert="horz" wrap="square" lIns="339457" tIns="169730" rIns="339457" bIns="169730" numCol="1" anchor="b" anchorCtr="0" compatLnSpc="1">
            <a:prstTxWarp prst="textNoShape">
              <a:avLst/>
            </a:prstTxWarp>
          </a:bodyPr>
          <a:lstStyle>
            <a:lvl1pPr algn="r">
              <a:defRPr sz="46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5FD557D3-9B72-EF44-AAD4-9A2A45889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0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724025" algn="l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448050" algn="l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172075" algn="l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6896100" algn="l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11B6B0-B070-9A4A-972F-230F8B71991F}" type="slidenum">
              <a:rPr lang="en-US" sz="4600">
                <a:latin typeface="Calibri" charset="0"/>
              </a:rPr>
              <a:pPr eaLnBrk="1" hangingPunct="1"/>
              <a:t>1</a:t>
            </a:fld>
            <a:endParaRPr lang="en-US" sz="4600">
              <a:latin typeface="Calibri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183313" y="2436813"/>
            <a:ext cx="14608175" cy="12172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5575" y="15424150"/>
            <a:ext cx="21570950" cy="1460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       Add new feed options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       Set the parameters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            - Time out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            - Number of retrials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521702"/>
            <a:ext cx="279806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5544800"/>
            <a:ext cx="230428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769B1-13A1-684D-A6AB-9A563B0F691D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62DD3-82E3-A141-9CA3-DEEAA1AB7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21C47-49EE-7049-8DF7-8868BDC58AB3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4AAFB-276C-B647-81C9-7E87E9887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9BDD4-B652-5943-BCA3-4E9E313E2E91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ACB2-F8E7-CD49-A573-6F826DD1F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A370-F7D5-2D4F-B41D-1AEA477EF497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E5D47-955E-074C-80EC-C4B0C3BC9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7EB3-D6B4-7745-B9C3-7446DF79281A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93EC-DFFF-394E-BF29-78A5DE148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D721B-C681-DD4D-A59A-33659A4AFD4E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FFFD9-E7B6-2947-B44F-C41B8FBE4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1377B-DAD3-E741-8979-31412C82DB76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E8E-2895-7344-A2D1-30E66D827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219B6-EFB6-0A4E-9DE4-5F3F4740F771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7567-5D8B-C148-B897-7298DE8A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3C1F-91A4-5A45-A0BA-9ABAE1A61A96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30859-6AEF-F642-9D04-B2AFA315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A67B-E2AE-3F4B-8295-882EB4611181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FF9F2-49B7-D543-BAEE-6EC088BC1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 rtlCol="0">
            <a:normAutofit/>
          </a:bodyPr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C187E-41D5-5B4C-87F7-8DD5662DF3F5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FA20D-B260-7D4F-B0D2-25CFA5175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1098550"/>
            <a:ext cx="296259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4857" tIns="172428" rIns="344857" bIns="1724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6400800"/>
            <a:ext cx="29625925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4857" tIns="172428" rIns="344857" bIns="172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25425400"/>
            <a:ext cx="7680325" cy="1460500"/>
          </a:xfrm>
          <a:prstGeom prst="rect">
            <a:avLst/>
          </a:prstGeom>
        </p:spPr>
        <p:txBody>
          <a:bodyPr vert="horz" wrap="square" lIns="344857" tIns="172428" rIns="344857" bIns="172428" numCol="1" anchor="ctr" anchorCtr="0" compatLnSpc="1">
            <a:prstTxWarp prst="textNoShape">
              <a:avLst/>
            </a:prstTxWarp>
          </a:bodyPr>
          <a:lstStyle>
            <a:lvl1pPr>
              <a:defRPr sz="45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2C828CF-A701-984A-9D00-89529D48015C}" type="datetimeFigureOut">
              <a:rPr lang="en-US"/>
              <a:pPr>
                <a:defRPr/>
              </a:pPr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25425400"/>
            <a:ext cx="10423525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25425400"/>
            <a:ext cx="7680325" cy="1460500"/>
          </a:xfrm>
          <a:prstGeom prst="rect">
            <a:avLst/>
          </a:prstGeom>
        </p:spPr>
        <p:txBody>
          <a:bodyPr vert="horz" wrap="square" lIns="344857" tIns="172428" rIns="344857" bIns="172428" numCol="1" anchor="ctr" anchorCtr="0" compatLnSpc="1">
            <a:prstTxWarp prst="textNoShape">
              <a:avLst/>
            </a:prstTxWarp>
          </a:bodyPr>
          <a:lstStyle>
            <a:lvl1pPr algn="r">
              <a:defRPr sz="45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3325693C-184E-DC46-8BE0-C01E3408D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6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1724284" algn="ctr" rtl="0" fontAlgn="base">
        <a:spcBef>
          <a:spcPct val="0"/>
        </a:spcBef>
        <a:spcAft>
          <a:spcPct val="0"/>
        </a:spcAft>
        <a:defRPr sz="16600">
          <a:solidFill>
            <a:schemeClr val="tx1"/>
          </a:solidFill>
          <a:latin typeface="Calibri" pitchFamily="34" charset="0"/>
        </a:defRPr>
      </a:lvl6pPr>
      <a:lvl7pPr marL="3448568" algn="ctr" rtl="0" fontAlgn="base">
        <a:spcBef>
          <a:spcPct val="0"/>
        </a:spcBef>
        <a:spcAft>
          <a:spcPct val="0"/>
        </a:spcAft>
        <a:defRPr sz="16600">
          <a:solidFill>
            <a:schemeClr val="tx1"/>
          </a:solidFill>
          <a:latin typeface="Calibri" pitchFamily="34" charset="0"/>
        </a:defRPr>
      </a:lvl7pPr>
      <a:lvl8pPr marL="5172852" algn="ctr" rtl="0" fontAlgn="base">
        <a:spcBef>
          <a:spcPct val="0"/>
        </a:spcBef>
        <a:spcAft>
          <a:spcPct val="0"/>
        </a:spcAft>
        <a:defRPr sz="16600">
          <a:solidFill>
            <a:schemeClr val="tx1"/>
          </a:solidFill>
          <a:latin typeface="Calibri" pitchFamily="34" charset="0"/>
        </a:defRPr>
      </a:lvl8pPr>
      <a:lvl9pPr marL="6897136" algn="ctr" rtl="0" fontAlgn="base">
        <a:spcBef>
          <a:spcPct val="0"/>
        </a:spcBef>
        <a:spcAft>
          <a:spcPct val="0"/>
        </a:spcAft>
        <a:defRPr sz="16600">
          <a:solidFill>
            <a:schemeClr val="tx1"/>
          </a:solidFill>
          <a:latin typeface="Calibri" pitchFamily="34" charset="0"/>
        </a:defRPr>
      </a:lvl9pPr>
    </p:titleStyle>
    <p:bodyStyle>
      <a:lvl1pPr marL="1292225" indent="-12922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01938" indent="-10763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310063" indent="-862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034088" indent="-862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5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758113" indent="-862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5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asy_unsa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830" y="4023360"/>
            <a:ext cx="5218770" cy="3169364"/>
          </a:xfrm>
          <a:prstGeom prst="rect">
            <a:avLst/>
          </a:prstGeom>
        </p:spPr>
      </p:pic>
      <p:pic>
        <p:nvPicPr>
          <p:cNvPr id="2" name="Picture 1" descr="easy_sa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0" y="4038600"/>
            <a:ext cx="5357707" cy="3200400"/>
          </a:xfrm>
          <a:prstGeom prst="rect">
            <a:avLst/>
          </a:prstGeom>
        </p:spPr>
      </p:pic>
      <p:sp>
        <p:nvSpPr>
          <p:cNvPr id="14350" name="Rectangle 3"/>
          <p:cNvSpPr txBox="1">
            <a:spLocks noChangeArrowheads="1"/>
          </p:cNvSpPr>
          <p:nvPr/>
        </p:nvSpPr>
        <p:spPr bwMode="auto">
          <a:xfrm>
            <a:off x="22098000" y="3733800"/>
            <a:ext cx="9829800" cy="131826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57" tIns="172428" rIns="344857" bIns="172428"/>
          <a:lstStyle>
            <a:lvl1pPr marL="646113" indent="-646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525588" indent="-646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508125" indent="-646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879475" lvl="1" indent="0" eaLnBrk="1" hangingPunct="1">
              <a:spcBef>
                <a:spcPct val="20000"/>
              </a:spcBef>
              <a:defRPr/>
            </a:pPr>
            <a:endParaRPr lang="en-US" sz="3600" dirty="0" smtClean="0">
              <a:latin typeface="Calibri" charset="0"/>
            </a:endParaRPr>
          </a:p>
          <a:p>
            <a:pPr marL="571500" indent="-571500" eaLnBrk="1" hangingPunct="1">
              <a:spcBef>
                <a:spcPct val="20000"/>
              </a:spcBef>
              <a:buFont typeface="Arial"/>
              <a:buChar char="•"/>
              <a:defRPr/>
            </a:pPr>
            <a:r>
              <a:rPr lang="en-US" sz="3600" dirty="0" smtClean="0">
                <a:latin typeface="Calibri" charset="0"/>
              </a:rPr>
              <a:t>MPI ManySAT2.0 can solve this SAT instance deterministically whereas ManySAT2.0 never finishes for deterministic and rarely finishes for non-deterministic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1353800" y="3733800"/>
            <a:ext cx="9829800" cy="121158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57" tIns="172428" rIns="344857" bIns="172428"/>
          <a:lstStyle/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600" b="1" dirty="0" err="1">
                <a:solidFill>
                  <a:srgbClr val="000000"/>
                </a:solidFill>
                <a:latin typeface="Calibri" charset="0"/>
              </a:rPr>
              <a:t>Plingeling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: A shared memory parallel SAT solver that uses </a:t>
            </a: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Pthreads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as the threading model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600" b="1" dirty="0">
                <a:solidFill>
                  <a:srgbClr val="000000"/>
                </a:solidFill>
                <a:latin typeface="Calibri" charset="0"/>
              </a:rPr>
              <a:t>ManySAT2.0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: A shared memory parallel SAT solver that uses </a:t>
            </a: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OpenMP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as the threading model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endParaRPr lang="en-US" sz="3600" b="1" dirty="0">
              <a:solidFill>
                <a:srgbClr val="000000"/>
              </a:solidFill>
              <a:latin typeface="Calibri" charset="0"/>
            </a:endParaRP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endParaRPr lang="en-US" sz="3600" b="1" dirty="0">
              <a:solidFill>
                <a:srgbClr val="000000"/>
              </a:solidFill>
              <a:latin typeface="Calibri" charset="0"/>
            </a:endParaRP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endParaRPr lang="en-US" sz="3600" b="1" dirty="0">
              <a:solidFill>
                <a:srgbClr val="000000"/>
              </a:solidFill>
              <a:latin typeface="Calibri" charset="0"/>
            </a:endParaRP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endParaRPr lang="en-US" sz="3600" b="1" dirty="0">
              <a:solidFill>
                <a:srgbClr val="000000"/>
              </a:solidFill>
              <a:latin typeface="Calibri" charset="0"/>
            </a:endParaRPr>
          </a:p>
          <a:p>
            <a:pPr>
              <a:spcBef>
                <a:spcPct val="20000"/>
              </a:spcBef>
              <a:defRPr/>
            </a:pPr>
            <a:endParaRPr lang="en-US" sz="3600" b="1" dirty="0">
              <a:solidFill>
                <a:srgbClr val="000000"/>
              </a:solidFill>
              <a:latin typeface="Calibri" charset="0"/>
            </a:endParaRP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Plingeling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exhibits </a:t>
            </a:r>
            <a:r>
              <a:rPr lang="en-US" sz="3600" b="1" dirty="0">
                <a:solidFill>
                  <a:srgbClr val="000000"/>
                </a:solidFill>
                <a:latin typeface="Calibri" charset="0"/>
              </a:rPr>
              <a:t>poor scaling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when compared to Manysat2.0. We use this as motivation for using Manysat2.0 as our base solver for our MPI version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Neither solver can efficiently scale to 24 threads on a single node. Therefore, an efficient parallelization strategy is necessary to scale beyond a single node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32918400" cy="2438400"/>
          </a:xfrm>
        </p:spPr>
        <p:txBody>
          <a:bodyPr/>
          <a:lstStyle/>
          <a:p>
            <a:pPr eaLnBrk="1" hangingPunct="1"/>
            <a:r>
              <a:rPr lang="en-US" sz="9100" b="1">
                <a:solidFill>
                  <a:srgbClr val="00B050"/>
                </a:solidFill>
                <a:latin typeface="Calibri" charset="0"/>
              </a:rPr>
              <a:t>Massive Parallelization of SAT Solvers</a:t>
            </a: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1096963" y="3733800"/>
            <a:ext cx="9875837" cy="66294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57" tIns="172428" rIns="344857" bIns="172428"/>
          <a:lstStyle/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latin typeface="Calibri" charset="0"/>
              </a:rPr>
              <a:t>Boolean Satisfiability forms the basis of modern constraint solving</a:t>
            </a:r>
            <a:endParaRPr lang="en-US" sz="3600">
              <a:solidFill>
                <a:srgbClr val="000000"/>
              </a:solidFill>
              <a:latin typeface="Calibri" charset="0"/>
            </a:endParaRP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SAT Solvers have had immense gains in efficiency during the last decade – yet many instances are still beyond the reach of modern solvers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At the same time, multicore hardware is more easily accessible, even in standard PCs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Parallel SAT Solvers present a potential for additional speedups and the ability to solve previously intractable instances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endParaRPr lang="en-US" sz="3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340" name="Rectangle 10"/>
          <p:cNvSpPr>
            <a:spLocks noChangeArrowheads="1"/>
          </p:cNvSpPr>
          <p:nvPr/>
        </p:nvSpPr>
        <p:spPr bwMode="auto">
          <a:xfrm>
            <a:off x="0" y="1676400"/>
            <a:ext cx="32918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4857" tIns="172428" rIns="344857" bIns="172428"/>
          <a:lstStyle/>
          <a:p>
            <a:pPr marL="1292225" indent="-1292225" algn="ctr">
              <a:lnSpc>
                <a:spcPct val="80000"/>
              </a:lnSpc>
              <a:spcBef>
                <a:spcPct val="20000"/>
              </a:spcBef>
            </a:pPr>
            <a:r>
              <a:rPr lang="en-US" sz="5300" b="1">
                <a:solidFill>
                  <a:schemeClr val="accent2"/>
                </a:solidFill>
                <a:latin typeface="Trebuchet MS" charset="0"/>
              </a:rPr>
              <a:t>Aditya Devarakonda, Nishant Totla (Advised by: James Demmel, Sanjit Seshia)</a:t>
            </a:r>
            <a:endParaRPr lang="en-US" sz="5300" b="1" baseline="30000">
              <a:solidFill>
                <a:schemeClr val="accent2"/>
              </a:solidFill>
              <a:latin typeface="Trebuchet MS" charset="0"/>
            </a:endParaRPr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1096963" y="2743200"/>
            <a:ext cx="402113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214" tIns="43107" rIns="86214" bIns="4310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b="1">
                <a:solidFill>
                  <a:srgbClr val="FF6600"/>
                </a:solidFill>
                <a:latin typeface="Segoe" charset="0"/>
              </a:rPr>
              <a:t>Motivation</a:t>
            </a:r>
          </a:p>
        </p:txBody>
      </p:sp>
      <p:sp>
        <p:nvSpPr>
          <p:cNvPr id="14342" name="Text Box 13"/>
          <p:cNvSpPr txBox="1">
            <a:spLocks noChangeArrowheads="1"/>
          </p:cNvSpPr>
          <p:nvPr/>
        </p:nvSpPr>
        <p:spPr bwMode="auto">
          <a:xfrm>
            <a:off x="1066800" y="16668750"/>
            <a:ext cx="4279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214" tIns="43107" rIns="86214" bIns="4310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b="1">
                <a:solidFill>
                  <a:srgbClr val="FF6600"/>
                </a:solidFill>
                <a:latin typeface="Segoe" charset="0"/>
              </a:rPr>
              <a:t>Challenges</a:t>
            </a:r>
          </a:p>
        </p:txBody>
      </p:sp>
      <p:sp>
        <p:nvSpPr>
          <p:cNvPr id="14343" name="Text Box 16"/>
          <p:cNvSpPr txBox="1">
            <a:spLocks noChangeArrowheads="1"/>
          </p:cNvSpPr>
          <p:nvPr/>
        </p:nvSpPr>
        <p:spPr bwMode="auto">
          <a:xfrm>
            <a:off x="7291388" y="16668750"/>
            <a:ext cx="741521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4" tIns="43107" rIns="86214" bIns="4310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b="1">
                <a:solidFill>
                  <a:srgbClr val="FF6600"/>
                </a:solidFill>
                <a:latin typeface="Segoe" charset="0"/>
              </a:rPr>
              <a:t>Experimental Setup</a:t>
            </a:r>
          </a:p>
        </p:txBody>
      </p:sp>
      <p:sp>
        <p:nvSpPr>
          <p:cNvPr id="14344" name="Rectangle 20"/>
          <p:cNvSpPr>
            <a:spLocks noChangeArrowheads="1"/>
          </p:cNvSpPr>
          <p:nvPr/>
        </p:nvSpPr>
        <p:spPr bwMode="auto">
          <a:xfrm>
            <a:off x="12893675" y="15609888"/>
            <a:ext cx="173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214" tIns="43107" rIns="86214" bIns="43107" anchor="ctr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4345" name="Rectangle 21"/>
          <p:cNvSpPr>
            <a:spLocks noChangeArrowheads="1"/>
          </p:cNvSpPr>
          <p:nvPr/>
        </p:nvSpPr>
        <p:spPr bwMode="auto">
          <a:xfrm>
            <a:off x="11795125" y="20486688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214" tIns="43107" rIns="86214" bIns="43107" anchor="ctr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4346" name="Rectangle 87"/>
          <p:cNvSpPr>
            <a:spLocks noChangeArrowheads="1"/>
          </p:cNvSpPr>
          <p:nvPr/>
        </p:nvSpPr>
        <p:spPr bwMode="auto">
          <a:xfrm>
            <a:off x="1096963" y="17678400"/>
            <a:ext cx="5837237" cy="85344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57" tIns="172428" rIns="344857" bIns="172428"/>
          <a:lstStyle/>
          <a:p>
            <a:pPr marL="646113" lvl="1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  <a:sym typeface="Wingdings" charset="0"/>
              </a:rPr>
              <a:t>The memory footprint of parallel solvers is fairly large. One big challenge is parallelizing across nodes while keeping the memory usage under check</a:t>
            </a:r>
          </a:p>
          <a:p>
            <a:pPr marL="646113" lvl="1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  <a:sym typeface="Wingdings" charset="0"/>
              </a:rPr>
              <a:t>A second challenge is to have an efficient search space division strategy to ensure fast exploration on sub-spaces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1096963" y="10363200"/>
            <a:ext cx="4065587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214" tIns="43107" rIns="86214" bIns="4310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b="1">
                <a:solidFill>
                  <a:srgbClr val="FF6600"/>
                </a:solidFill>
                <a:latin typeface="Segoe" charset="0"/>
              </a:rPr>
              <a:t>Objectives</a:t>
            </a:r>
          </a:p>
        </p:txBody>
      </p: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22174200" y="2724150"/>
            <a:ext cx="68580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4" tIns="43107" rIns="86214" bIns="4310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b="1">
                <a:solidFill>
                  <a:srgbClr val="FF6600"/>
                </a:solidFill>
                <a:latin typeface="Segoe" charset="0"/>
              </a:rPr>
              <a:t>Evaluation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1096963" y="11430000"/>
            <a:ext cx="9875837" cy="4419600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lIns="344857" tIns="172428" rIns="344857" bIns="172428">
            <a:normAutofit fontScale="92500" lnSpcReduction="10000"/>
          </a:bodyPr>
          <a:lstStyle/>
          <a:p>
            <a:pPr marL="646607" indent="-646607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Demonstrating parallel scaling</a:t>
            </a:r>
            <a:r>
              <a:rPr lang="en-US" sz="36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: Does adding more cores make the solver faster?</a:t>
            </a:r>
          </a:p>
          <a:p>
            <a:pPr marL="646607" indent="-646607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Speedups over existing solvers</a:t>
            </a:r>
            <a:r>
              <a:rPr lang="en-US" sz="36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: Can we do better than existing parallel solvers?</a:t>
            </a:r>
          </a:p>
          <a:p>
            <a:pPr marL="646607" indent="-646607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Solving intractable instances</a:t>
            </a:r>
            <a:r>
              <a:rPr lang="en-US" sz="36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: Can we solve instances that other solvers cannot?</a:t>
            </a:r>
          </a:p>
          <a:p>
            <a:pPr marL="646607" indent="-646607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Scale to large number of cores</a:t>
            </a:r>
            <a:r>
              <a:rPr lang="en-US" sz="36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: How many cores can we scale to, while still seeing gains?</a:t>
            </a:r>
            <a:endParaRPr lang="en-US" sz="3600" dirty="0">
              <a:latin typeface="+mn-lt"/>
              <a:ea typeface="+mn-ea"/>
              <a:cs typeface="+mn-cs"/>
            </a:endParaRPr>
          </a:p>
        </p:txBody>
      </p:sp>
      <p:pic>
        <p:nvPicPr>
          <p:cNvPr id="14351" name="Picture 2" descr="http://www.americanindoagency.com/images/UCberkeley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41300"/>
            <a:ext cx="222885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Text Box 12"/>
          <p:cNvSpPr txBox="1">
            <a:spLocks noChangeArrowheads="1"/>
          </p:cNvSpPr>
          <p:nvPr/>
        </p:nvSpPr>
        <p:spPr bwMode="auto">
          <a:xfrm>
            <a:off x="11201400" y="2743200"/>
            <a:ext cx="61610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214" tIns="43107" rIns="86214" bIns="4310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b="1">
                <a:solidFill>
                  <a:srgbClr val="FF6600"/>
                </a:solidFill>
                <a:latin typeface="Segoe" charset="0"/>
              </a:rPr>
              <a:t>Existing Solvers</a:t>
            </a: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7285038" y="17697450"/>
            <a:ext cx="7878762" cy="851535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57" tIns="172428" rIns="344857" bIns="172428"/>
          <a:lstStyle/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All of our experiments were run on the </a:t>
            </a:r>
            <a:r>
              <a:rPr lang="en-US" sz="3600" b="1" dirty="0">
                <a:solidFill>
                  <a:srgbClr val="000000"/>
                </a:solidFill>
                <a:latin typeface="Calibri" charset="0"/>
              </a:rPr>
              <a:t>Hopper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system at the </a:t>
            </a:r>
            <a:r>
              <a:rPr lang="en-US" sz="3600" b="1" dirty="0">
                <a:solidFill>
                  <a:srgbClr val="000000"/>
                </a:solidFill>
                <a:latin typeface="Calibri" charset="0"/>
              </a:rPr>
              <a:t>NERSC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Center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Hopper is a Cray XE6 system with 153,216 processors, 217 Terabytes of memory with a peak performance of 1.28 </a:t>
            </a: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Petaflops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/sec</a:t>
            </a:r>
          </a:p>
          <a:p>
            <a:pPr>
              <a:spcBef>
                <a:spcPct val="20000"/>
              </a:spcBef>
              <a:defRPr/>
            </a:pPr>
            <a:endParaRPr lang="en-US" sz="3600" b="1" dirty="0">
              <a:solidFill>
                <a:srgbClr val="000000"/>
              </a:solidFill>
              <a:latin typeface="Calibri" charset="0"/>
            </a:endParaRP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  <a:defRPr/>
            </a:pPr>
            <a:endParaRPr lang="en-US" sz="3600" b="1" dirty="0">
              <a:solidFill>
                <a:srgbClr val="000000"/>
              </a:solidFill>
              <a:latin typeface="Calibri" charset="0"/>
            </a:endParaRPr>
          </a:p>
          <a:p>
            <a:pPr>
              <a:spcBef>
                <a:spcPct val="20000"/>
              </a:spcBef>
              <a:defRPr/>
            </a:pPr>
            <a:endParaRPr lang="en-US" sz="3600" b="1" dirty="0">
              <a:solidFill>
                <a:srgbClr val="000000"/>
              </a:solidFill>
              <a:latin typeface="Calibri" charset="0"/>
            </a:endParaRPr>
          </a:p>
          <a:p>
            <a:pPr marL="571500" indent="-5715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Each node of Hopper contains </a:t>
            </a:r>
            <a:r>
              <a:rPr lang="en-US" sz="3600" b="1" dirty="0">
                <a:solidFill>
                  <a:srgbClr val="000000"/>
                </a:solidFill>
                <a:latin typeface="Calibri" charset="0"/>
              </a:rPr>
              <a:t>24 cores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partitioned into </a:t>
            </a:r>
            <a:r>
              <a:rPr lang="en-US" sz="3600" b="1" dirty="0">
                <a:solidFill>
                  <a:srgbClr val="000000"/>
                </a:solidFill>
                <a:latin typeface="Calibri" charset="0"/>
              </a:rPr>
              <a:t>4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Calibri" charset="0"/>
              </a:rPr>
              <a:t>NUMA regions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 each with </a:t>
            </a:r>
            <a:r>
              <a:rPr lang="en-US" sz="3600" b="1" dirty="0">
                <a:solidFill>
                  <a:srgbClr val="000000"/>
                </a:solidFill>
                <a:latin typeface="Calibri" charset="0"/>
              </a:rPr>
              <a:t>2 sockets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1435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1945600"/>
            <a:ext cx="5791200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15" descr="manysat_scaling_easy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7467600"/>
            <a:ext cx="46894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16" descr="plingeling_scaling_easy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0" y="7467600"/>
            <a:ext cx="47736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7" name="Text Box 14"/>
          <p:cNvSpPr txBox="1">
            <a:spLocks noChangeArrowheads="1"/>
          </p:cNvSpPr>
          <p:nvPr/>
        </p:nvSpPr>
        <p:spPr bwMode="auto">
          <a:xfrm>
            <a:off x="22098000" y="24029988"/>
            <a:ext cx="64008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4" tIns="43107" rIns="86214" bIns="4310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200" b="1">
                <a:solidFill>
                  <a:srgbClr val="FF6600"/>
                </a:solidFill>
                <a:latin typeface="Segoe" charset="0"/>
              </a:rPr>
              <a:t>Acknowledgement</a:t>
            </a:r>
          </a:p>
        </p:txBody>
      </p:sp>
      <p:sp>
        <p:nvSpPr>
          <p:cNvPr id="14358" name="Rectangle 9"/>
          <p:cNvSpPr>
            <a:spLocks noChangeArrowheads="1"/>
          </p:cNvSpPr>
          <p:nvPr/>
        </p:nvSpPr>
        <p:spPr bwMode="auto">
          <a:xfrm>
            <a:off x="22098000" y="24890413"/>
            <a:ext cx="9829800" cy="13716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57" tIns="172428" rIns="344857" bIns="172428"/>
          <a:lstStyle/>
          <a:p>
            <a:pPr marL="0" lvl="1" indent="0">
              <a:spcBef>
                <a:spcPct val="20000"/>
              </a:spcBef>
            </a:pPr>
            <a:r>
              <a:rPr lang="en-US" sz="2400">
                <a:latin typeface="Calibri" charset="0"/>
              </a:rPr>
              <a:t>This research used resources of the National Energy Research Scientific Computing Center, which is supported by the Office of Science of the U.S. Department of Energy under Contract No. DE-AC02-05CH11231</a:t>
            </a:r>
          </a:p>
          <a:p>
            <a:pPr>
              <a:spcBef>
                <a:spcPct val="20000"/>
              </a:spcBef>
            </a:pPr>
            <a:endParaRPr lang="en-US" sz="3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4359" name="Text Box 16"/>
          <p:cNvSpPr txBox="1">
            <a:spLocks noChangeArrowheads="1"/>
          </p:cNvSpPr>
          <p:nvPr/>
        </p:nvSpPr>
        <p:spPr bwMode="auto">
          <a:xfrm>
            <a:off x="22098000" y="17430750"/>
            <a:ext cx="101568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214" tIns="43107" rIns="86214" bIns="4310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b="1">
                <a:solidFill>
                  <a:srgbClr val="FF6600"/>
                </a:solidFill>
                <a:latin typeface="Segoe" charset="0"/>
              </a:rPr>
              <a:t>Future Work</a:t>
            </a:r>
          </a:p>
        </p:txBody>
      </p:sp>
      <p:sp>
        <p:nvSpPr>
          <p:cNvPr id="14360" name="Rectangle 9"/>
          <p:cNvSpPr>
            <a:spLocks noChangeArrowheads="1"/>
          </p:cNvSpPr>
          <p:nvPr/>
        </p:nvSpPr>
        <p:spPr bwMode="auto">
          <a:xfrm>
            <a:off x="22098000" y="18516600"/>
            <a:ext cx="9829800" cy="51054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57" tIns="172428" rIns="344857" bIns="172428"/>
          <a:lstStyle/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Optimizing the choice of guiding paths using higher level information about the instance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Analysis of how our scaling technique affects solver parameters (propagations, restarts, decisions etc.)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Experimenting with more diversification in individual solver parameters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Work stealing</a:t>
            </a:r>
          </a:p>
        </p:txBody>
      </p:sp>
      <p:sp>
        <p:nvSpPr>
          <p:cNvPr id="14361" name="Rectangle 20"/>
          <p:cNvSpPr>
            <a:spLocks noChangeArrowheads="1"/>
          </p:cNvSpPr>
          <p:nvPr/>
        </p:nvSpPr>
        <p:spPr bwMode="auto">
          <a:xfrm>
            <a:off x="18197513" y="28506738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214" tIns="43107" rIns="86214" bIns="43107" anchor="ctr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4362" name="Text Box 8"/>
          <p:cNvSpPr txBox="1">
            <a:spLocks noChangeArrowheads="1"/>
          </p:cNvSpPr>
          <p:nvPr/>
        </p:nvSpPr>
        <p:spPr bwMode="auto">
          <a:xfrm>
            <a:off x="18288000" y="18288000"/>
            <a:ext cx="1920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4857" tIns="172428" rIns="344857" bIns="17242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Calibri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6154400" y="17754600"/>
            <a:ext cx="2057400" cy="2133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8516600" y="17754600"/>
            <a:ext cx="2133600" cy="2133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65" name="Text Box 8"/>
          <p:cNvSpPr txBox="1">
            <a:spLocks noChangeArrowheads="1"/>
          </p:cNvSpPr>
          <p:nvPr/>
        </p:nvSpPr>
        <p:spPr bwMode="auto">
          <a:xfrm>
            <a:off x="19327813" y="21031200"/>
            <a:ext cx="1920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4857" tIns="172428" rIns="344857" bIns="17242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Calibri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6154400" y="20193000"/>
            <a:ext cx="2057400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8565813" y="20193000"/>
            <a:ext cx="2057400" cy="2057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5400000">
            <a:off x="17526000" y="19964400"/>
            <a:ext cx="685800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369" name="Picture 29" descr="tree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0" y="17678400"/>
            <a:ext cx="162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0" name="Picture 30" descr="tree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600" y="20116800"/>
            <a:ext cx="162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1" name="Picture 2047" descr="tree3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163" y="20116800"/>
            <a:ext cx="16446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2" name="Picture 2048" descr="tree4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0" y="17678400"/>
            <a:ext cx="1685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3" name="TextBox 2052"/>
          <p:cNvSpPr txBox="1">
            <a:spLocks noChangeArrowheads="1"/>
          </p:cNvSpPr>
          <p:nvPr/>
        </p:nvSpPr>
        <p:spPr bwMode="auto">
          <a:xfrm>
            <a:off x="16306800" y="194310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OpenMP proc1</a:t>
            </a:r>
          </a:p>
        </p:txBody>
      </p:sp>
      <p:sp>
        <p:nvSpPr>
          <p:cNvPr id="14374" name="TextBox 159"/>
          <p:cNvSpPr txBox="1">
            <a:spLocks noChangeArrowheads="1"/>
          </p:cNvSpPr>
          <p:nvPr/>
        </p:nvSpPr>
        <p:spPr bwMode="auto">
          <a:xfrm>
            <a:off x="18669000" y="194310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OpenMP proc2</a:t>
            </a:r>
          </a:p>
        </p:txBody>
      </p:sp>
      <p:sp>
        <p:nvSpPr>
          <p:cNvPr id="14375" name="TextBox 160"/>
          <p:cNvSpPr txBox="1">
            <a:spLocks noChangeArrowheads="1"/>
          </p:cNvSpPr>
          <p:nvPr/>
        </p:nvSpPr>
        <p:spPr bwMode="auto">
          <a:xfrm>
            <a:off x="16306800" y="218805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OpenMP proc3</a:t>
            </a:r>
          </a:p>
        </p:txBody>
      </p:sp>
      <p:sp>
        <p:nvSpPr>
          <p:cNvPr id="14376" name="TextBox 161"/>
          <p:cNvSpPr txBox="1">
            <a:spLocks noChangeArrowheads="1"/>
          </p:cNvSpPr>
          <p:nvPr/>
        </p:nvSpPr>
        <p:spPr bwMode="auto">
          <a:xfrm>
            <a:off x="18718213" y="218694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OpenMP proc4</a:t>
            </a:r>
          </a:p>
        </p:txBody>
      </p:sp>
      <p:sp>
        <p:nvSpPr>
          <p:cNvPr id="75" name="Left-Right Arrow 74"/>
          <p:cNvSpPr/>
          <p:nvPr/>
        </p:nvSpPr>
        <p:spPr>
          <a:xfrm rot="5400000">
            <a:off x="18516600" y="19964400"/>
            <a:ext cx="685800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Left-Right Arrow 75"/>
          <p:cNvSpPr/>
          <p:nvPr/>
        </p:nvSpPr>
        <p:spPr>
          <a:xfrm rot="10800000">
            <a:off x="17983200" y="19507200"/>
            <a:ext cx="762000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Left-Right Arrow 76"/>
          <p:cNvSpPr/>
          <p:nvPr/>
        </p:nvSpPr>
        <p:spPr>
          <a:xfrm rot="10800000">
            <a:off x="17983200" y="20421600"/>
            <a:ext cx="762000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80" name="Text Box 12"/>
          <p:cNvSpPr txBox="1">
            <a:spLocks noChangeArrowheads="1"/>
          </p:cNvSpPr>
          <p:nvPr/>
        </p:nvSpPr>
        <p:spPr bwMode="auto">
          <a:xfrm>
            <a:off x="16078200" y="16668750"/>
            <a:ext cx="52657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214" tIns="43107" rIns="86214" bIns="4310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b="1">
                <a:solidFill>
                  <a:srgbClr val="FF6600"/>
                </a:solidFill>
                <a:latin typeface="Segoe" charset="0"/>
              </a:rPr>
              <a:t>Solver Layout</a:t>
            </a:r>
          </a:p>
        </p:txBody>
      </p:sp>
      <p:sp>
        <p:nvSpPr>
          <p:cNvPr id="14381" name="Rectangle 9"/>
          <p:cNvSpPr>
            <a:spLocks noChangeArrowheads="1"/>
          </p:cNvSpPr>
          <p:nvPr/>
        </p:nvSpPr>
        <p:spPr bwMode="auto">
          <a:xfrm>
            <a:off x="15621000" y="22402800"/>
            <a:ext cx="5562600" cy="3810000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4857" tIns="172428" rIns="344857" bIns="172428"/>
          <a:lstStyle/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The search space is divided using “guiding paths”</a:t>
            </a:r>
          </a:p>
          <a:p>
            <a:pPr marL="646113" indent="-646113">
              <a:spcBef>
                <a:spcPct val="20000"/>
              </a:spcBef>
              <a:buFont typeface="Arial" charset="0"/>
              <a:buChar char="•"/>
            </a:pPr>
            <a:r>
              <a:rPr lang="en-US" sz="3600">
                <a:solidFill>
                  <a:srgbClr val="000000"/>
                </a:solidFill>
                <a:latin typeface="Calibri" charset="0"/>
              </a:rPr>
              <a:t>Each process is a parallel portfolio for its own “path”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098000" y="8616563"/>
          <a:ext cx="4648200" cy="5577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62050"/>
                <a:gridCol w="1162050"/>
                <a:gridCol w="2324100"/>
              </a:tblGrid>
              <a:tr h="17373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Hard</a:t>
                      </a:r>
                      <a:r>
                        <a:rPr lang="en-US" sz="3600" baseline="0" dirty="0" smtClean="0"/>
                        <a:t> SAT Instance (deterministic, 12 </a:t>
                      </a:r>
                      <a:r>
                        <a:rPr lang="en-US" sz="3600" baseline="0" dirty="0" err="1" smtClean="0"/>
                        <a:t>OpenMP</a:t>
                      </a:r>
                      <a:r>
                        <a:rPr lang="en-US" sz="3600" baseline="0" dirty="0" smtClean="0"/>
                        <a:t> threads)</a:t>
                      </a:r>
                      <a:endParaRPr 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229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MPI </a:t>
                      </a:r>
                      <a:r>
                        <a:rPr lang="en-US" sz="2400" dirty="0" err="1" smtClean="0"/>
                        <a:t>ManySAT</a:t>
                      </a:r>
                      <a:r>
                        <a:rPr lang="en-US" sz="2400" dirty="0" smtClean="0"/>
                        <a:t> 2.0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Speedup</a:t>
                      </a:r>
                      <a:endParaRPr lang="en-US" sz="2400" dirty="0"/>
                    </a:p>
                  </a:txBody>
                  <a:tcPr/>
                </a:tc>
              </a:tr>
              <a:tr h="10733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 of cores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 (sec)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b="1" dirty="0" smtClean="0"/>
                        <a:t>~1.9x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0" dirty="0" smtClean="0"/>
                        <a:t>between parallel runs. Meaning our search</a:t>
                      </a:r>
                      <a:r>
                        <a:rPr lang="en-US" sz="2400" b="0" baseline="0" dirty="0" smtClean="0"/>
                        <a:t> space pruning effectively reduces work per processor.</a:t>
                      </a:r>
                      <a:endParaRPr lang="en-US" sz="2400" dirty="0"/>
                    </a:p>
                  </a:txBody>
                  <a:tcPr/>
                </a:tc>
              </a:tr>
              <a:tr h="734393">
                <a:tc>
                  <a:txBody>
                    <a:bodyPr/>
                    <a:lstStyle/>
                    <a:p>
                      <a:pPr marL="0" marR="0" indent="0" algn="l" defTabSz="34485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485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1984.0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097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485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511.0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27279600" y="8610600"/>
          <a:ext cx="4648200" cy="560094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62050"/>
                <a:gridCol w="1162050"/>
                <a:gridCol w="2324100"/>
              </a:tblGrid>
              <a:tr h="137079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Hard</a:t>
                      </a:r>
                      <a:r>
                        <a:rPr lang="en-US" sz="3600" baseline="0" dirty="0" smtClean="0"/>
                        <a:t> SAT Instance (non-det.)</a:t>
                      </a:r>
                      <a:endParaRPr 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4687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ManySAT2.0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Note</a:t>
                      </a:r>
                      <a:endParaRPr lang="en-US" sz="2400" dirty="0"/>
                    </a:p>
                  </a:txBody>
                  <a:tcPr/>
                </a:tc>
              </a:tr>
              <a:tr h="12377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 of threads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 (sec)</a:t>
                      </a:r>
                      <a:endParaRPr 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Non-deterministic</a:t>
                      </a:r>
                      <a:r>
                        <a:rPr lang="en-US" sz="2400" baseline="0" dirty="0" smtClean="0"/>
                        <a:t> running times are highly variable. ManySAT2.0 only rarely solves this SAT instance.</a:t>
                      </a:r>
                      <a:endParaRPr lang="en-US" sz="2400" dirty="0"/>
                    </a:p>
                  </a:txBody>
                  <a:tcPr/>
                </a:tc>
              </a:tr>
              <a:tr h="846876">
                <a:tc>
                  <a:txBody>
                    <a:bodyPr/>
                    <a:lstStyle/>
                    <a:p>
                      <a:pPr marL="0" marR="0" indent="0" algn="l" defTabSz="34485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485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2067.0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986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485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1730.0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4653</TotalTime>
  <Words>568</Words>
  <Application>Microsoft Macintosh PowerPoint</Application>
  <PresentationFormat>Custom</PresentationFormat>
  <Paragraphs>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Massive Parallelization of SAT Solvers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COMBINE: Harnessing the Power of Wireless Peers</dc:title>
  <dc:creator>Ganesh</dc:creator>
  <cp:lastModifiedBy>Aditya Devarakonda</cp:lastModifiedBy>
  <cp:revision>431</cp:revision>
  <dcterms:created xsi:type="dcterms:W3CDTF">2007-11-26T09:12:26Z</dcterms:created>
  <dcterms:modified xsi:type="dcterms:W3CDTF">2013-12-12T21:44:51Z</dcterms:modified>
</cp:coreProperties>
</file>