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57" r:id="rId4"/>
    <p:sldId id="260" r:id="rId5"/>
    <p:sldId id="261" r:id="rId6"/>
    <p:sldId id="265" r:id="rId7"/>
    <p:sldId id="262" r:id="rId8"/>
    <p:sldId id="263" r:id="rId9"/>
    <p:sldId id="264" r:id="rId10"/>
    <p:sldId id="271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71" autoAdjust="0"/>
  </p:normalViewPr>
  <p:slideViewPr>
    <p:cSldViewPr snapToGrid="0" snapToObjects="1">
      <p:cViewPr>
        <p:scale>
          <a:sx n="95" d="100"/>
          <a:sy n="9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66233-8D7C-ED4D-A446-0E7E68BB7C18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45CD-B067-F346-AB0E-9B8E8176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experiments show that both pure approaches perform worse when scaling to a large number of processors</a:t>
            </a:r>
          </a:p>
          <a:p>
            <a:r>
              <a:rPr lang="en-US" dirty="0" smtClean="0"/>
              <a:t>Both pure approaches perform bad: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DnC</a:t>
            </a:r>
            <a:r>
              <a:rPr lang="en-US" baseline="0" dirty="0" smtClean="0"/>
              <a:t>: No sharing, really hard to get search space division right. Dividing using a few bad variables hardly helps.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Portfolio: Memory usage goes up pretty quickly, not easy to create a good large portfolio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sweet spot is somewhere in between, and our solver allows the user to easily explore this parameter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45CD-B067-F346-AB0E-9B8E8176EA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Portfolio configurations include</a:t>
            </a:r>
            <a:r>
              <a:rPr lang="en-US" baseline="0" dirty="0" smtClean="0"/>
              <a:t> parameters like random seeds, restart policies, decision heuristics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Currently we don’t share information between portfolios, opting to avoid inter-node communication overheads, but it can be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45CD-B067-F346-AB0E-9B8E8176EA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45CD-B067-F346-AB0E-9B8E8176EA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Large-scale Hybrid Parallel SAT Solving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Nishant Totla</a:t>
            </a:r>
            <a:r>
              <a:rPr lang="en-US" dirty="0" smtClean="0"/>
              <a:t>, </a:t>
            </a:r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Devarakonda</a:t>
            </a:r>
            <a:r>
              <a:rPr lang="en-US" dirty="0" smtClean="0"/>
              <a:t>, </a:t>
            </a:r>
            <a:r>
              <a:rPr lang="en-US" dirty="0" err="1" smtClean="0"/>
              <a:t>Sanjit</a:t>
            </a:r>
            <a:r>
              <a:rPr lang="en-US" dirty="0" smtClean="0"/>
              <a:t> </a:t>
            </a:r>
            <a:r>
              <a:rPr lang="en-US" dirty="0" err="1" smtClean="0"/>
              <a:t>Seshia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9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plingeling_scaling_eas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91" y="1498004"/>
            <a:ext cx="47736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5022517"/>
            <a:ext cx="8042276" cy="1461167"/>
          </a:xfrm>
        </p:spPr>
        <p:txBody>
          <a:bodyPr>
            <a:normAutofit/>
          </a:bodyPr>
          <a:lstStyle/>
          <a:p>
            <a:r>
              <a:rPr lang="en-US" dirty="0" err="1" smtClean="0"/>
              <a:t>ManySAT</a:t>
            </a:r>
            <a:r>
              <a:rPr lang="en-US" dirty="0" smtClean="0"/>
              <a:t> and </a:t>
            </a:r>
            <a:r>
              <a:rPr lang="en-US" dirty="0" err="1" smtClean="0"/>
              <a:t>Plingeling</a:t>
            </a:r>
            <a:r>
              <a:rPr lang="en-US" dirty="0" smtClean="0"/>
              <a:t> scale poorly within a node</a:t>
            </a:r>
          </a:p>
        </p:txBody>
      </p:sp>
      <p:pic>
        <p:nvPicPr>
          <p:cNvPr id="4" name="Picture 15" descr="manysat_scaling_easy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9" y="1444532"/>
            <a:ext cx="46894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56948" y="923333"/>
            <a:ext cx="2687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95959"/>
                </a:solidFill>
              </a:rPr>
              <a:t>(Negative slope is better)</a:t>
            </a:r>
            <a:endParaRPr 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6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979904"/>
          </a:xfrm>
        </p:spPr>
        <p:txBody>
          <a:bodyPr/>
          <a:lstStyle/>
          <a:p>
            <a:r>
              <a:rPr lang="en-US" dirty="0" smtClean="0"/>
              <a:t>Say we want to run a solver that divides the search space into 8, with 12 workers per portfolio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12854" y="3569366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</a:t>
            </a:r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baseline="-25000" dirty="0" smtClean="0">
                <a:solidFill>
                  <a:srgbClr val="595959"/>
                </a:solidFill>
              </a:rPr>
              <a:t>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995" y="2751221"/>
            <a:ext cx="8042276" cy="564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Pick 3 variables to form the guiding path (say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93979" y="3561346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72096" y="3561346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35675" y="3561346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98316" y="4951661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79441" y="4943641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57558" y="4943641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¬x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21137" y="4943641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67995" y="2753894"/>
            <a:ext cx="8042276" cy="564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Initialize portfolios with parameter configurations </a:t>
            </a:r>
            <a:r>
              <a:rPr lang="en-US" dirty="0" err="1" smtClean="0"/>
              <a:t>ψ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99368" y="3662947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>
                <a:solidFill>
                  <a:srgbClr val="595959"/>
                </a:solidFill>
              </a:rPr>
              <a:t>1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68294" y="3662947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2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8610" y="3681662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3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2189" y="3662947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4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99368" y="5085347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5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68294" y="5072342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6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8610" y="5072342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7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2189" y="5072342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8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541378"/>
          </a:xfrm>
        </p:spPr>
        <p:txBody>
          <a:bodyPr/>
          <a:lstStyle/>
          <a:p>
            <a:r>
              <a:rPr lang="en-US" dirty="0" smtClean="0"/>
              <a:t>Some portfolios may finish faster than others</a:t>
            </a:r>
          </a:p>
          <a:p>
            <a:r>
              <a:rPr lang="en-US" dirty="0" smtClean="0"/>
              <a:t>Such portfolios should help other running ones by “stealing” some 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12854" y="3569366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</a:t>
            </a:r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baseline="-25000" dirty="0" smtClean="0">
                <a:solidFill>
                  <a:srgbClr val="595959"/>
                </a:solidFill>
              </a:rPr>
              <a:t>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3979" y="3561346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72096" y="3561346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35675" y="3561346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98316" y="4951661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79441" y="4943641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57558" y="4943641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¬x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21137" y="4943641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9368" y="3662947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>
                <a:solidFill>
                  <a:srgbClr val="595959"/>
                </a:solidFill>
              </a:rPr>
              <a:t>1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8294" y="3662947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2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8610" y="3681662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3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2189" y="3662947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4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99368" y="5085347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5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68294" y="5072342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6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8610" y="5072342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7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2189" y="5072342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8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80611" y="4957009"/>
            <a:ext cx="1228725" cy="12287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658728" y="4957009"/>
            <a:ext cx="1228725" cy="1228725"/>
          </a:xfrm>
          <a:prstGeom prst="roundRect">
            <a:avLst/>
          </a:prstGeom>
          <a:solidFill>
            <a:srgbClr val="FF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¬x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22307" y="4957009"/>
            <a:ext cx="1228725" cy="1228725"/>
          </a:xfrm>
          <a:prstGeom prst="roundRect">
            <a:avLst/>
          </a:prstGeom>
          <a:solidFill>
            <a:srgbClr val="FF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9464" y="5085710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6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59780" y="5085710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7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3359" y="5085710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8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7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926431"/>
          </a:xfrm>
        </p:spPr>
        <p:txBody>
          <a:bodyPr/>
          <a:lstStyle/>
          <a:p>
            <a:r>
              <a:rPr lang="en-US" dirty="0" smtClean="0"/>
              <a:t>Idle workers together ask (say) the 5</a:t>
            </a:r>
            <a:r>
              <a:rPr lang="en-US" baseline="30000" dirty="0" smtClean="0"/>
              <a:t>th</a:t>
            </a:r>
            <a:r>
              <a:rPr lang="en-US" dirty="0" smtClean="0"/>
              <a:t> portfolio for more 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12854" y="3569366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</a:t>
            </a:r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baseline="-25000" dirty="0" smtClean="0">
                <a:solidFill>
                  <a:srgbClr val="595959"/>
                </a:solidFill>
              </a:rPr>
              <a:t>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3979" y="3561346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72096" y="3561346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35675" y="3561346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98316" y="4951661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79441" y="4943641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57558" y="4943641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¬x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21137" y="4943641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9368" y="3662947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>
                <a:solidFill>
                  <a:srgbClr val="595959"/>
                </a:solidFill>
              </a:rPr>
              <a:t>1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8294" y="3662947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2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8610" y="3681662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3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2189" y="3662947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4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99368" y="5085347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5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68294" y="5072342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6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8610" y="5072342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7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2189" y="5072342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8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80611" y="4957009"/>
            <a:ext cx="1228725" cy="12287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658728" y="4957009"/>
            <a:ext cx="1228725" cy="1228725"/>
          </a:xfrm>
          <a:prstGeom prst="roundRect">
            <a:avLst/>
          </a:prstGeom>
          <a:solidFill>
            <a:srgbClr val="FF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¬x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22307" y="4957009"/>
            <a:ext cx="1228725" cy="1228725"/>
          </a:xfrm>
          <a:prstGeom prst="roundRect">
            <a:avLst/>
          </a:prstGeom>
          <a:solidFill>
            <a:srgbClr val="FF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69464" y="5085710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6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59780" y="5085710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7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3359" y="5085710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8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49275" y="2453350"/>
            <a:ext cx="8042276" cy="92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95959"/>
                </a:solidFill>
              </a:rPr>
              <a:t>If the </a:t>
            </a:r>
            <a:r>
              <a:rPr lang="en-US" dirty="0" smtClean="0">
                <a:solidFill>
                  <a:srgbClr val="595959"/>
                </a:solidFill>
              </a:rPr>
              <a:t>5</a:t>
            </a:r>
            <a:r>
              <a:rPr lang="en-US" baseline="30000" dirty="0" smtClean="0">
                <a:solidFill>
                  <a:srgbClr val="595959"/>
                </a:solidFill>
              </a:rPr>
              <a:t>th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>
                <a:solidFill>
                  <a:srgbClr val="595959"/>
                </a:solidFill>
              </a:rPr>
              <a:t>portfolio agrees, it further divides its search space and delegates some </a:t>
            </a:r>
            <a:r>
              <a:rPr lang="en-US" dirty="0" smtClean="0">
                <a:solidFill>
                  <a:srgbClr val="595959"/>
                </a:solidFill>
              </a:rPr>
              <a:t>work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98316" y="4943641"/>
            <a:ext cx="1228725" cy="12287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99368" y="5077327"/>
            <a:ext cx="52136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5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9441" y="4948768"/>
            <a:ext cx="1228725" cy="1228725"/>
          </a:xfrm>
          <a:prstGeom prst="roundRect">
            <a:avLst/>
          </a:prstGeom>
          <a:solidFill>
            <a:srgbClr val="5BA2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 smtClean="0">
              <a:solidFill>
                <a:srgbClr val="595959"/>
              </a:solidFill>
            </a:endParaRPr>
          </a:p>
          <a:p>
            <a:pPr algn="ctr"/>
            <a:endParaRPr lang="en-US" sz="1300" dirty="0">
              <a:solidFill>
                <a:srgbClr val="595959"/>
              </a:solidFill>
            </a:endParaRPr>
          </a:p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</a:p>
          <a:p>
            <a:pPr algn="ctr"/>
            <a:r>
              <a:rPr lang="en-US" sz="1300" dirty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4</a:t>
            </a:r>
            <a:r>
              <a:rPr lang="en-US" sz="1300" baseline="-25000" dirty="0" smtClean="0">
                <a:solidFill>
                  <a:srgbClr val="595959"/>
                </a:solidFill>
              </a:rPr>
              <a:t>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5</a:t>
            </a:r>
            <a:endParaRPr lang="en-US" sz="1300" dirty="0">
              <a:solidFill>
                <a:srgbClr val="595959"/>
              </a:solidFill>
            </a:endParaRPr>
          </a:p>
          <a:p>
            <a:pPr algn="ctr"/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657558" y="4948768"/>
            <a:ext cx="1228725" cy="1228725"/>
          </a:xfrm>
          <a:prstGeom prst="roundRect">
            <a:avLst/>
          </a:prstGeom>
          <a:solidFill>
            <a:srgbClr val="5BA2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 smtClean="0">
              <a:solidFill>
                <a:srgbClr val="595959"/>
              </a:solidFill>
            </a:endParaRPr>
          </a:p>
          <a:p>
            <a:pPr algn="ctr"/>
            <a:endParaRPr lang="en-US" sz="1300" dirty="0">
              <a:solidFill>
                <a:srgbClr val="595959"/>
              </a:solidFill>
            </a:endParaRPr>
          </a:p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¬x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</a:p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4</a:t>
            </a:r>
            <a:r>
              <a:rPr lang="en-US" sz="1300" baseline="-25000" dirty="0">
                <a:solidFill>
                  <a:srgbClr val="595959"/>
                </a:solidFill>
              </a:rPr>
              <a:t>,</a:t>
            </a:r>
            <a:r>
              <a:rPr lang="en-US" sz="1300" dirty="0">
                <a:solidFill>
                  <a:srgbClr val="595959"/>
                </a:solidFill>
              </a:rPr>
              <a:t>x</a:t>
            </a:r>
            <a:r>
              <a:rPr lang="en-US" sz="1300" baseline="-25000" dirty="0">
                <a:solidFill>
                  <a:srgbClr val="595959"/>
                </a:solidFill>
              </a:rPr>
              <a:t>5</a:t>
            </a:r>
            <a:endParaRPr lang="en-US" sz="1300" dirty="0">
              <a:solidFill>
                <a:srgbClr val="595959"/>
              </a:solidFill>
            </a:endParaRPr>
          </a:p>
          <a:p>
            <a:pPr algn="ctr"/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21137" y="4948768"/>
            <a:ext cx="1228725" cy="1228725"/>
          </a:xfrm>
          <a:prstGeom prst="roundRect">
            <a:avLst/>
          </a:prstGeom>
          <a:solidFill>
            <a:srgbClr val="5BA2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 smtClean="0">
              <a:solidFill>
                <a:srgbClr val="595959"/>
              </a:solidFill>
            </a:endParaRPr>
          </a:p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</a:p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4,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5</a:t>
            </a:r>
            <a:endParaRPr lang="en-US" sz="1300" dirty="0">
              <a:solidFill>
                <a:srgbClr val="595959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68294" y="5077469"/>
            <a:ext cx="52136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6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58610" y="5077469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7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2189" y="5077469"/>
            <a:ext cx="5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8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897146" y="4935400"/>
            <a:ext cx="1228725" cy="12287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 smtClean="0">
              <a:solidFill>
                <a:srgbClr val="595959"/>
              </a:solidFill>
            </a:endParaRPr>
          </a:p>
          <a:p>
            <a:pPr algn="ctr"/>
            <a:endParaRPr lang="en-US" sz="1300" dirty="0">
              <a:solidFill>
                <a:srgbClr val="595959"/>
              </a:solidFill>
            </a:endParaRPr>
          </a:p>
          <a:p>
            <a:pPr algn="ctr"/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1,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2,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3</a:t>
            </a:r>
          </a:p>
          <a:p>
            <a:pPr algn="ctr"/>
            <a:r>
              <a:rPr lang="en-US" sz="1300" dirty="0">
                <a:solidFill>
                  <a:srgbClr val="595959"/>
                </a:solidFill>
              </a:rPr>
              <a:t>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4,</a:t>
            </a:r>
            <a:r>
              <a:rPr lang="en-US" sz="1300" dirty="0">
                <a:solidFill>
                  <a:srgbClr val="595959"/>
                </a:solidFill>
              </a:rPr>
              <a:t> ¬</a:t>
            </a:r>
            <a:r>
              <a:rPr lang="en-US" sz="1300" dirty="0" smtClean="0">
                <a:solidFill>
                  <a:srgbClr val="595959"/>
                </a:solidFill>
              </a:rPr>
              <a:t>x</a:t>
            </a:r>
            <a:r>
              <a:rPr lang="en-US" sz="1300" baseline="-25000" dirty="0" smtClean="0">
                <a:solidFill>
                  <a:srgbClr val="595959"/>
                </a:solidFill>
              </a:rPr>
              <a:t>5</a:t>
            </a:r>
            <a:endParaRPr lang="en-US" sz="1300" dirty="0">
              <a:solidFill>
                <a:srgbClr val="595959"/>
              </a:solidFill>
            </a:endParaRPr>
          </a:p>
          <a:p>
            <a:pPr algn="ctr"/>
            <a:endParaRPr lang="en-US" sz="1300" baseline="-25000" dirty="0" smtClean="0">
              <a:solidFill>
                <a:srgbClr val="595959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98198" y="5069086"/>
            <a:ext cx="52136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ψ</a:t>
            </a:r>
            <a:r>
              <a:rPr lang="en-US" baseline="-25000" dirty="0" smtClean="0">
                <a:solidFill>
                  <a:srgbClr val="595959"/>
                </a:solidFill>
              </a:rPr>
              <a:t>5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0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 animBg="1"/>
      <p:bldP spid="29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the guiding path</a:t>
            </a:r>
          </a:p>
          <a:p>
            <a:pPr lvl="1"/>
            <a:r>
              <a:rPr lang="en-US" dirty="0"/>
              <a:t>Randomly</a:t>
            </a:r>
          </a:p>
          <a:p>
            <a:pPr lvl="1"/>
            <a:r>
              <a:rPr lang="en-US" dirty="0"/>
              <a:t>Internal variable ordering heuristics of the solver (such as VSIDS)</a:t>
            </a:r>
          </a:p>
          <a:p>
            <a:pPr lvl="1"/>
            <a:r>
              <a:rPr lang="en-US" dirty="0"/>
              <a:t>Use domain specific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Configuring portfolios</a:t>
            </a:r>
            <a:endParaRPr lang="en-US" dirty="0"/>
          </a:p>
          <a:p>
            <a:pPr lvl="1"/>
            <a:r>
              <a:rPr lang="en-US" dirty="0" smtClean="0"/>
              <a:t>Carefully crafted, depending on knowledge of structure of the instance</a:t>
            </a:r>
          </a:p>
          <a:p>
            <a:pPr lvl="1"/>
            <a:r>
              <a:rPr lang="en-US" dirty="0" smtClean="0"/>
              <a:t>Learn based on dynamic behavior of the instance</a:t>
            </a:r>
          </a:p>
        </p:txBody>
      </p:sp>
    </p:spTree>
    <p:extLst>
      <p:ext uri="{BB962C8B-B14F-4D97-AF65-F5344CB8AC3E}">
        <p14:creationId xmlns:p14="http://schemas.microsoft.com/office/powerpoint/2010/main" val="3260551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run experiments on application instances</a:t>
            </a:r>
          </a:p>
          <a:p>
            <a:pPr lvl="1"/>
            <a:r>
              <a:rPr lang="en-US" dirty="0" smtClean="0"/>
              <a:t>From previous SAT competitions</a:t>
            </a:r>
          </a:p>
          <a:p>
            <a:pPr lvl="1"/>
            <a:r>
              <a:rPr lang="en-US" dirty="0" smtClean="0"/>
              <a:t>From model checking problems (self-generated)</a:t>
            </a:r>
          </a:p>
          <a:p>
            <a:r>
              <a:rPr lang="en-US" dirty="0" smtClean="0"/>
              <a:t>Scaling experiments: </a:t>
            </a:r>
          </a:p>
          <a:p>
            <a:pPr lvl="1"/>
            <a:r>
              <a:rPr lang="en-US" dirty="0" smtClean="0"/>
              <a:t>( 1 | 3 | 6 | 12 | 24 ) workers/portfolio</a:t>
            </a:r>
          </a:p>
          <a:p>
            <a:pPr lvl="1"/>
            <a:r>
              <a:rPr lang="en-US" dirty="0" err="1" smtClean="0"/>
              <a:t>Upto</a:t>
            </a:r>
            <a:r>
              <a:rPr lang="en-US" dirty="0" smtClean="0"/>
              <a:t> 768 total workers</a:t>
            </a:r>
          </a:p>
          <a:p>
            <a:r>
              <a:rPr lang="en-US" dirty="0" smtClean="0"/>
              <a:t>Testing different ways to create guiding paths</a:t>
            </a:r>
          </a:p>
          <a:p>
            <a:r>
              <a:rPr lang="en-US" dirty="0" smtClean="0"/>
              <a:t>Testing different portfolio configurations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Easy Instances*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314115"/>
          </a:xfrm>
        </p:spPr>
        <p:txBody>
          <a:bodyPr/>
          <a:lstStyle/>
          <a:p>
            <a:r>
              <a:rPr lang="en-US" dirty="0" smtClean="0"/>
              <a:t>Our technique performs poorly on easy instances</a:t>
            </a:r>
          </a:p>
          <a:p>
            <a:r>
              <a:rPr lang="en-US" dirty="0" smtClean="0"/>
              <a:t>Large scale parallelism has significant overheads</a:t>
            </a:r>
            <a:endParaRPr lang="en-US" dirty="0"/>
          </a:p>
        </p:txBody>
      </p:sp>
      <p:pic>
        <p:nvPicPr>
          <p:cNvPr id="4" name="Picture 3" descr="Screen Shot 2014-02-14 at 11.37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275"/>
            <a:ext cx="9144000" cy="3380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4374" y="6363368"/>
            <a:ext cx="35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*Results without work-stealing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6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Hard Instances*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results. Depends on the guiding path</a:t>
            </a:r>
          </a:p>
          <a:p>
            <a:pPr lvl="1"/>
            <a:r>
              <a:rPr lang="en-US" dirty="0" smtClean="0"/>
              <a:t>Random – </a:t>
            </a:r>
            <a:r>
              <a:rPr lang="en-US" b="1" dirty="0" smtClean="0"/>
              <a:t>0.5 to 0.7x average scaling</a:t>
            </a:r>
          </a:p>
          <a:p>
            <a:pPr lvl="1"/>
            <a:r>
              <a:rPr lang="en-US" dirty="0" smtClean="0"/>
              <a:t>Solver heuristic based – </a:t>
            </a:r>
            <a:r>
              <a:rPr lang="en-US" b="1" dirty="0" smtClean="0"/>
              <a:t>0.6 to 0.9x average scaling</a:t>
            </a:r>
          </a:p>
          <a:p>
            <a:r>
              <a:rPr lang="en-US" dirty="0" smtClean="0"/>
              <a:t>Example (Hard SAT instance; 12 workers/portfolio)</a:t>
            </a:r>
          </a:p>
          <a:p>
            <a:pPr lvl="1"/>
            <a:r>
              <a:rPr lang="en-US" dirty="0" smtClean="0"/>
              <a:t>Splitting on the right variables can do better - </a:t>
            </a:r>
            <a:r>
              <a:rPr lang="en-US" b="1" dirty="0" smtClean="0"/>
              <a:t>0.6 to 1.9x average scaling</a:t>
            </a:r>
          </a:p>
          <a:p>
            <a:pPr marL="34925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42939"/>
              </p:ext>
            </p:extLst>
          </p:nvPr>
        </p:nvGraphicFramePr>
        <p:xfrm>
          <a:off x="1550737" y="4491794"/>
          <a:ext cx="6096000" cy="172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74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taken</a:t>
                      </a:r>
                      <a:endParaRPr lang="en-US" dirty="0"/>
                    </a:p>
                  </a:txBody>
                  <a:tcPr/>
                </a:tc>
              </a:tr>
              <a:tr h="574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384 (12 x 32)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1984.0</a:t>
                      </a:r>
                      <a:endParaRPr lang="en-US" dirty="0"/>
                    </a:p>
                  </a:txBody>
                  <a:tcPr/>
                </a:tc>
              </a:tr>
              <a:tr h="574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768 (12 x 64)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4374" y="6363368"/>
            <a:ext cx="35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*Results without work-stealing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3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: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Work-stealing</a:t>
            </a:r>
          </a:p>
          <a:p>
            <a:r>
              <a:rPr lang="en-US" dirty="0" smtClean="0"/>
              <a:t>Guiding paths</a:t>
            </a:r>
          </a:p>
          <a:p>
            <a:pPr lvl="1"/>
            <a:r>
              <a:rPr lang="en-US" dirty="0" smtClean="0"/>
              <a:t>Use high-level information from problem domain</a:t>
            </a:r>
          </a:p>
          <a:p>
            <a:pPr lvl="1"/>
            <a:r>
              <a:rPr lang="en-US" dirty="0" smtClean="0"/>
              <a:t>For example, non-deterministic inputs in model checking, or backbone variables</a:t>
            </a:r>
          </a:p>
          <a:p>
            <a:r>
              <a:rPr lang="en-US" dirty="0" smtClean="0"/>
              <a:t>Portfolio configurations</a:t>
            </a:r>
          </a:p>
          <a:p>
            <a:pPr lvl="1"/>
            <a:r>
              <a:rPr lang="en-US" dirty="0" smtClean="0"/>
              <a:t>Currently crafted manually</a:t>
            </a:r>
          </a:p>
          <a:p>
            <a:pPr lvl="1"/>
            <a:r>
              <a:rPr lang="en-US" dirty="0" smtClean="0"/>
              <a:t>Can be tuned to the instance using machine learning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37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73261"/>
            <a:ext cx="8042276" cy="13369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4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651290" y="3066434"/>
            <a:ext cx="1251138" cy="3890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54392" y="3066434"/>
            <a:ext cx="1251138" cy="3890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87720" y="3066434"/>
            <a:ext cx="1636024" cy="3890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propositional logic formula in conjunctive normal form (CNF), does there exist a satisfying assignment?</a:t>
            </a:r>
            <a:br>
              <a:rPr lang="en-US" dirty="0" smtClean="0"/>
            </a:br>
            <a:r>
              <a:rPr lang="en-US" dirty="0" smtClean="0"/>
              <a:t>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(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/>
              <a:t>(¬x</a:t>
            </a:r>
            <a:r>
              <a:rPr lang="en-US" baseline="-25000" dirty="0"/>
              <a:t>1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/>
              <a:t>(¬x</a:t>
            </a:r>
            <a:r>
              <a:rPr lang="en-US" baseline="-25000" dirty="0"/>
              <a:t>2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       </a:t>
            </a:r>
          </a:p>
          <a:p>
            <a:r>
              <a:rPr lang="en-US" dirty="0" smtClean="0"/>
              <a:t>The problem is NP Complete</a:t>
            </a:r>
          </a:p>
          <a:p>
            <a:r>
              <a:rPr lang="en-US" dirty="0" smtClean="0"/>
              <a:t>Modern applications in various fields like verification and AI routinely turn up instances that have millions of variables and clauses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45297" y="2750914"/>
            <a:ext cx="87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</a:rPr>
              <a:t>Clause 1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6687" y="2750914"/>
            <a:ext cx="87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</a:rPr>
              <a:t>Clause 2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2796" y="2750914"/>
            <a:ext cx="87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</a:rPr>
              <a:t>Clause 3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4825" y="3649972"/>
            <a:ext cx="252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x</a:t>
            </a:r>
            <a:r>
              <a:rPr lang="en-US" baseline="-25000" dirty="0">
                <a:solidFill>
                  <a:srgbClr val="595959"/>
                </a:solidFill>
              </a:rPr>
              <a:t>1</a:t>
            </a:r>
            <a:r>
              <a:rPr lang="en-US" dirty="0">
                <a:solidFill>
                  <a:srgbClr val="595959"/>
                </a:solidFill>
              </a:rPr>
              <a:t>=F, x</a:t>
            </a:r>
            <a:r>
              <a:rPr lang="en-US" baseline="-25000" dirty="0">
                <a:solidFill>
                  <a:srgbClr val="595959"/>
                </a:solidFill>
              </a:rPr>
              <a:t>1</a:t>
            </a:r>
            <a:r>
              <a:rPr lang="en-US" dirty="0">
                <a:solidFill>
                  <a:srgbClr val="595959"/>
                </a:solidFill>
              </a:rPr>
              <a:t>=T, x</a:t>
            </a:r>
            <a:r>
              <a:rPr lang="en-US" baseline="-25000" dirty="0">
                <a:solidFill>
                  <a:srgbClr val="595959"/>
                </a:solidFill>
              </a:rPr>
              <a:t>1</a:t>
            </a:r>
            <a:r>
              <a:rPr lang="en-US" dirty="0">
                <a:solidFill>
                  <a:srgbClr val="595959"/>
                </a:solidFill>
              </a:rPr>
              <a:t>=T, x</a:t>
            </a:r>
            <a:r>
              <a:rPr lang="en-US" baseline="-25000" dirty="0">
                <a:solidFill>
                  <a:srgbClr val="595959"/>
                </a:solidFill>
              </a:rPr>
              <a:t>1</a:t>
            </a:r>
            <a:r>
              <a:rPr lang="en-US" dirty="0">
                <a:solidFill>
                  <a:srgbClr val="595959"/>
                </a:solidFill>
              </a:rPr>
              <a:t>=T</a:t>
            </a:r>
          </a:p>
        </p:txBody>
      </p:sp>
    </p:spTree>
    <p:extLst>
      <p:ext uri="{BB962C8B-B14F-4D97-AF65-F5344CB8AC3E}">
        <p14:creationId xmlns:p14="http://schemas.microsoft.com/office/powerpoint/2010/main" val="97129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  <p:bldP spid="9" grpId="0"/>
      <p:bldP spid="9" grpId="1"/>
      <p:bldP spid="10" grpId="0"/>
      <p:bldP spid="10" grpId="1"/>
      <p:bldP spid="11" grpId="0"/>
      <p:bldP spid="11" grpId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859812"/>
          </a:xfrm>
        </p:spPr>
        <p:txBody>
          <a:bodyPr/>
          <a:lstStyle/>
          <a:p>
            <a:r>
              <a:rPr lang="en-US" dirty="0" smtClean="0"/>
              <a:t>SAT solvers have had immense gains in efficiency over the last decade</a:t>
            </a:r>
            <a:endParaRPr lang="en-US" dirty="0"/>
          </a:p>
        </p:txBody>
      </p:sp>
      <p:pic>
        <p:nvPicPr>
          <p:cNvPr id="4" name="Picture 3" descr="sat_speedu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95" y="2482897"/>
            <a:ext cx="5136889" cy="317870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1501" y="2713721"/>
            <a:ext cx="8042276" cy="1622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Yet, many instances are still beyond the reach of modern solvers</a:t>
            </a:r>
          </a:p>
          <a:p>
            <a:r>
              <a:rPr lang="en-US" dirty="0" smtClean="0"/>
              <a:t>Some hard instances still take a long time to solve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501" y="5869704"/>
            <a:ext cx="8405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595959"/>
                </a:solidFill>
              </a:rPr>
              <a:t>Source</a:t>
            </a:r>
            <a:r>
              <a:rPr lang="en-US" sz="1000" dirty="0">
                <a:solidFill>
                  <a:srgbClr val="595959"/>
                </a:solidFill>
              </a:rPr>
              <a:t>: http://</a:t>
            </a:r>
            <a:r>
              <a:rPr lang="en-US" sz="1000" dirty="0" err="1">
                <a:solidFill>
                  <a:srgbClr val="595959"/>
                </a:solidFill>
              </a:rPr>
              <a:t>cacm.acm.org</a:t>
            </a:r>
            <a:r>
              <a:rPr lang="en-US" sz="1000" dirty="0">
                <a:solidFill>
                  <a:srgbClr val="595959"/>
                </a:solidFill>
              </a:rPr>
              <a:t>/magazines/2009/8/34498-boolean-satisfiability-from-theoretical-hardness-to-practical-success/</a:t>
            </a:r>
            <a:r>
              <a:rPr lang="en-US" sz="1000" dirty="0" err="1">
                <a:solidFill>
                  <a:srgbClr val="595959"/>
                </a:solidFill>
              </a:rPr>
              <a:t>fulltext</a:t>
            </a:r>
            <a:endParaRPr lang="en-US" sz="1000" dirty="0">
              <a:solidFill>
                <a:srgbClr val="595959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1501" y="4493159"/>
            <a:ext cx="8042276" cy="1622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Algorithmic/heuristic gains have been going down, so parallelization is the next step</a:t>
            </a:r>
          </a:p>
          <a:p>
            <a:r>
              <a:rPr lang="en-US" dirty="0" smtClean="0"/>
              <a:t>Multicore hardware is now more easily accessible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8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SAT Solving : Divide-and-Conquer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 solvers look for a satisfying assignment in a search space</a:t>
            </a:r>
          </a:p>
          <a:p>
            <a:r>
              <a:rPr lang="en-US" dirty="0" smtClean="0"/>
              <a:t>Divided parts of this space can be assigned to each parallel worker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Difficult to get the division of search space right</a:t>
            </a:r>
          </a:p>
          <a:p>
            <a:pPr lvl="1"/>
            <a:r>
              <a:rPr lang="en-US" dirty="0" smtClean="0"/>
              <a:t>Sharing information becomes tricky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1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SAT Solving : Portfolios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SAT solvers are very sensitive to parameter tuning</a:t>
            </a:r>
          </a:p>
          <a:p>
            <a:r>
              <a:rPr lang="en-US" dirty="0" smtClean="0"/>
              <a:t>Multiple solvers can be initialized differently and run on the same problem instance</a:t>
            </a:r>
          </a:p>
          <a:p>
            <a:r>
              <a:rPr lang="en-US" dirty="0" smtClean="0"/>
              <a:t>Learned clauses can be shared as the search progresses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Difficult to scale to large number of processors</a:t>
            </a:r>
          </a:p>
          <a:p>
            <a:pPr lvl="1"/>
            <a:r>
              <a:rPr lang="en-US" dirty="0" smtClean="0"/>
              <a:t>Sharing overheads quickly increase with scaling</a:t>
            </a:r>
          </a:p>
          <a:p>
            <a:r>
              <a:rPr lang="en-US" dirty="0" smtClean="0"/>
              <a:t>Portfolio solvers have performed better in practice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3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parallel SAT solver that</a:t>
            </a:r>
          </a:p>
          <a:p>
            <a:pPr lvl="1"/>
            <a:r>
              <a:rPr lang="en-US" dirty="0" smtClean="0"/>
              <a:t>Scales to a large number of cores</a:t>
            </a:r>
          </a:p>
          <a:p>
            <a:pPr lvl="1"/>
            <a:r>
              <a:rPr lang="en-US" dirty="0" smtClean="0"/>
              <a:t>Demonstrates parallel scaling</a:t>
            </a:r>
          </a:p>
          <a:p>
            <a:pPr lvl="1"/>
            <a:r>
              <a:rPr lang="en-US" dirty="0" smtClean="0"/>
              <a:t>Provides speedups over existing solvers</a:t>
            </a:r>
          </a:p>
          <a:p>
            <a:pPr lvl="1"/>
            <a:r>
              <a:rPr lang="en-US" dirty="0" smtClean="0"/>
              <a:t>Solves instances that existing solvers cannot</a:t>
            </a:r>
          </a:p>
          <a:p>
            <a:pPr lvl="1"/>
            <a:r>
              <a:rPr lang="en-US" dirty="0" smtClean="0"/>
              <a:t>Uses high-level domain-specific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1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923910"/>
          </a:xfrm>
        </p:spPr>
        <p:txBody>
          <a:bodyPr/>
          <a:lstStyle/>
          <a:p>
            <a:r>
              <a:rPr lang="en-US" dirty="0" smtClean="0"/>
              <a:t>We combine the two approaches to create a more versatile and configurable solver</a:t>
            </a:r>
          </a:p>
          <a:p>
            <a:r>
              <a:rPr lang="en-US" dirty="0" smtClean="0"/>
              <a:t>A top-level divide-and-conquer is performed along with portfolios assigned to each sub-space</a:t>
            </a:r>
            <a:endParaRPr lang="en-US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5209058" y="4195929"/>
            <a:ext cx="1178660" cy="36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4857" tIns="172428" rIns="344857" bIns="17242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Calibri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1182" y="3695820"/>
            <a:ext cx="1262432" cy="12441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723224" y="3695820"/>
            <a:ext cx="1309189" cy="12441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201182" y="5163855"/>
            <a:ext cx="1262432" cy="119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769981" y="5190985"/>
            <a:ext cx="1262432" cy="119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Left-Right Arrow 25"/>
          <p:cNvSpPr/>
          <p:nvPr/>
        </p:nvSpPr>
        <p:spPr>
          <a:xfrm rot="5400000">
            <a:off x="4193533" y="5014441"/>
            <a:ext cx="399892" cy="14027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7" name="Picture 29" descr="tree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20" y="3695820"/>
            <a:ext cx="997477" cy="112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0" descr="tre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20" y="5163855"/>
            <a:ext cx="997477" cy="112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047" descr="tree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99" y="5163855"/>
            <a:ext cx="1009166" cy="112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048" descr="tree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72" y="3695820"/>
            <a:ext cx="1034493" cy="112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Left-Right Arrow 34"/>
          <p:cNvSpPr/>
          <p:nvPr/>
        </p:nvSpPr>
        <p:spPr>
          <a:xfrm rot="5400000">
            <a:off x="4685953" y="5014441"/>
            <a:ext cx="399892" cy="14027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Left-Right Arrow 35"/>
          <p:cNvSpPr/>
          <p:nvPr/>
        </p:nvSpPr>
        <p:spPr>
          <a:xfrm rot="10800000">
            <a:off x="4418332" y="4751333"/>
            <a:ext cx="467567" cy="133297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Left-Right Arrow 36"/>
          <p:cNvSpPr/>
          <p:nvPr/>
        </p:nvSpPr>
        <p:spPr>
          <a:xfrm rot="10800000">
            <a:off x="4393005" y="5282902"/>
            <a:ext cx="467567" cy="133297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8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608220"/>
          </a:xfrm>
        </p:spPr>
        <p:txBody>
          <a:bodyPr/>
          <a:lstStyle/>
          <a:p>
            <a:r>
              <a:rPr lang="en-US" dirty="0" smtClean="0"/>
              <a:t>All experiments are run on the Hopper system at the NERSC Center. Hopper is a Cray XE6 system</a:t>
            </a:r>
          </a:p>
          <a:p>
            <a:r>
              <a:rPr lang="en-US" dirty="0" smtClean="0"/>
              <a:t>Each node has 24 cores with shared memory</a:t>
            </a:r>
            <a:endParaRPr lang="en-US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84" y="3208421"/>
            <a:ext cx="3608717" cy="123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01675" y="4600075"/>
            <a:ext cx="8042276" cy="160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Portfolios run within a single node</a:t>
            </a:r>
          </a:p>
          <a:p>
            <a:r>
              <a:rPr lang="en-US" dirty="0" smtClean="0"/>
              <a:t>Search space can be divided across nodes</a:t>
            </a:r>
          </a:p>
        </p:txBody>
      </p:sp>
    </p:spTree>
    <p:extLst>
      <p:ext uri="{BB962C8B-B14F-4D97-AF65-F5344CB8AC3E}">
        <p14:creationId xmlns:p14="http://schemas.microsoft.com/office/powerpoint/2010/main" val="336150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good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hybrid approach is essential for efficient computation on high-performance computers with a clear hierarchy of parallelism</a:t>
            </a:r>
          </a:p>
          <a:p>
            <a:pPr lvl="1"/>
            <a:r>
              <a:rPr lang="en-US" dirty="0" smtClean="0"/>
              <a:t>Within a node – shared memory approach is efficient</a:t>
            </a:r>
          </a:p>
          <a:p>
            <a:pPr lvl="1"/>
            <a:r>
              <a:rPr lang="en-US" dirty="0" smtClean="0"/>
              <a:t>Across nodes – distributed memory approach is efficient</a:t>
            </a:r>
          </a:p>
          <a:p>
            <a:r>
              <a:rPr lang="en-US" dirty="0" smtClean="0"/>
              <a:t>Our solver is highly configurable – it can emulate full divide-and-conquer, full portfolio</a:t>
            </a:r>
          </a:p>
        </p:txBody>
      </p:sp>
    </p:spTree>
    <p:extLst>
      <p:ext uri="{BB962C8B-B14F-4D97-AF65-F5344CB8AC3E}">
        <p14:creationId xmlns:p14="http://schemas.microsoft.com/office/powerpoint/2010/main" val="89137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2672</TotalTime>
  <Words>1180</Words>
  <Application>Microsoft Macintosh PowerPoint</Application>
  <PresentationFormat>On-screen Show (4:3)</PresentationFormat>
  <Paragraphs>203</Paragraphs>
  <Slides>19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Breeze</vt:lpstr>
      <vt:lpstr>Large-scale Hybrid Parallel SAT Solving</vt:lpstr>
      <vt:lpstr>SAT Solving</vt:lpstr>
      <vt:lpstr>Motivation</vt:lpstr>
      <vt:lpstr>Parallel SAT Solving : Divide-and-Conquer</vt:lpstr>
      <vt:lpstr>Parallel SAT Solving : Portfolios</vt:lpstr>
      <vt:lpstr>Objectives</vt:lpstr>
      <vt:lpstr>Our approach</vt:lpstr>
      <vt:lpstr>Solver Setup</vt:lpstr>
      <vt:lpstr>Why is this a good idea?</vt:lpstr>
      <vt:lpstr>Scaling Plots</vt:lpstr>
      <vt:lpstr>Solver Operation</vt:lpstr>
      <vt:lpstr>Idle workers</vt:lpstr>
      <vt:lpstr>Work Stealing</vt:lpstr>
      <vt:lpstr>Details</vt:lpstr>
      <vt:lpstr>Experiments</vt:lpstr>
      <vt:lpstr>Results : Easy Instances*</vt:lpstr>
      <vt:lpstr>Results : Hard Instances*</vt:lpstr>
      <vt:lpstr>Improvements : In Progress</vt:lpstr>
      <vt:lpstr>Thank You!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Hybrid Parallel SAT Solving</dc:title>
  <dc:creator>Nishant Totla</dc:creator>
  <cp:lastModifiedBy>Nishant Totla</cp:lastModifiedBy>
  <cp:revision>181</cp:revision>
  <dcterms:created xsi:type="dcterms:W3CDTF">2014-05-07T20:03:05Z</dcterms:created>
  <dcterms:modified xsi:type="dcterms:W3CDTF">2014-05-09T16:35:45Z</dcterms:modified>
</cp:coreProperties>
</file>