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27578050" cy="33928050"/>
  <p:defaultTextStyle>
    <a:defPPr>
      <a:defRPr lang="en-US"/>
    </a:defPPr>
    <a:lvl1pPr marL="0" algn="l" defTabSz="3443576" rtl="0" eaLnBrk="1" latinLnBrk="0" hangingPunct="1">
      <a:defRPr sz="6800" kern="1200">
        <a:solidFill>
          <a:schemeClr val="tx1"/>
        </a:solidFill>
        <a:latin typeface="+mn-lt"/>
        <a:ea typeface="+mn-ea"/>
        <a:cs typeface="+mn-cs"/>
      </a:defRPr>
    </a:lvl1pPr>
    <a:lvl2pPr marL="1721788" algn="l" defTabSz="3443576" rtl="0" eaLnBrk="1" latinLnBrk="0" hangingPunct="1">
      <a:defRPr sz="6800" kern="1200">
        <a:solidFill>
          <a:schemeClr val="tx1"/>
        </a:solidFill>
        <a:latin typeface="+mn-lt"/>
        <a:ea typeface="+mn-ea"/>
        <a:cs typeface="+mn-cs"/>
      </a:defRPr>
    </a:lvl2pPr>
    <a:lvl3pPr marL="3443576" algn="l" defTabSz="3443576" rtl="0" eaLnBrk="1" latinLnBrk="0" hangingPunct="1">
      <a:defRPr sz="6800" kern="1200">
        <a:solidFill>
          <a:schemeClr val="tx1"/>
        </a:solidFill>
        <a:latin typeface="+mn-lt"/>
        <a:ea typeface="+mn-ea"/>
        <a:cs typeface="+mn-cs"/>
      </a:defRPr>
    </a:lvl3pPr>
    <a:lvl4pPr marL="5165364" algn="l" defTabSz="3443576" rtl="0" eaLnBrk="1" latinLnBrk="0" hangingPunct="1">
      <a:defRPr sz="6800" kern="1200">
        <a:solidFill>
          <a:schemeClr val="tx1"/>
        </a:solidFill>
        <a:latin typeface="+mn-lt"/>
        <a:ea typeface="+mn-ea"/>
        <a:cs typeface="+mn-cs"/>
      </a:defRPr>
    </a:lvl4pPr>
    <a:lvl5pPr marL="6887144" algn="l" defTabSz="3443576" rtl="0" eaLnBrk="1" latinLnBrk="0" hangingPunct="1">
      <a:defRPr sz="6800" kern="1200">
        <a:solidFill>
          <a:schemeClr val="tx1"/>
        </a:solidFill>
        <a:latin typeface="+mn-lt"/>
        <a:ea typeface="+mn-ea"/>
        <a:cs typeface="+mn-cs"/>
      </a:defRPr>
    </a:lvl5pPr>
    <a:lvl6pPr marL="8608925" algn="l" defTabSz="3443576" rtl="0" eaLnBrk="1" latinLnBrk="0" hangingPunct="1">
      <a:defRPr sz="6800" kern="1200">
        <a:solidFill>
          <a:schemeClr val="tx1"/>
        </a:solidFill>
        <a:latin typeface="+mn-lt"/>
        <a:ea typeface="+mn-ea"/>
        <a:cs typeface="+mn-cs"/>
      </a:defRPr>
    </a:lvl6pPr>
    <a:lvl7pPr marL="10330702" algn="l" defTabSz="3443576" rtl="0" eaLnBrk="1" latinLnBrk="0" hangingPunct="1">
      <a:defRPr sz="6800" kern="1200">
        <a:solidFill>
          <a:schemeClr val="tx1"/>
        </a:solidFill>
        <a:latin typeface="+mn-lt"/>
        <a:ea typeface="+mn-ea"/>
        <a:cs typeface="+mn-cs"/>
      </a:defRPr>
    </a:lvl7pPr>
    <a:lvl8pPr marL="12052490" algn="l" defTabSz="3443576" rtl="0" eaLnBrk="1" latinLnBrk="0" hangingPunct="1">
      <a:defRPr sz="6800" kern="1200">
        <a:solidFill>
          <a:schemeClr val="tx1"/>
        </a:solidFill>
        <a:latin typeface="+mn-lt"/>
        <a:ea typeface="+mn-ea"/>
        <a:cs typeface="+mn-cs"/>
      </a:defRPr>
    </a:lvl8pPr>
    <a:lvl9pPr marL="13774274" algn="l" defTabSz="3443576" rtl="0" eaLnBrk="1" latinLnBrk="0" hangingPunct="1">
      <a:defRPr sz="6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568" autoAdjust="0"/>
  </p:normalViewPr>
  <p:slideViewPr>
    <p:cSldViewPr>
      <p:cViewPr>
        <p:scale>
          <a:sx n="40" d="100"/>
          <a:sy n="40" d="100"/>
        </p:scale>
        <p:origin x="-552" y="-24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11950488" cy="1696405"/>
          </a:xfrm>
          <a:prstGeom prst="rect">
            <a:avLst/>
          </a:prstGeom>
        </p:spPr>
        <p:txBody>
          <a:bodyPr vert="horz" lIns="366894" tIns="183447" rIns="366894" bIns="183447" rtlCol="0"/>
          <a:lstStyle>
            <a:lvl1pPr algn="l">
              <a:defRPr sz="4800"/>
            </a:lvl1pPr>
          </a:lstStyle>
          <a:p>
            <a:endParaRPr lang="en-US"/>
          </a:p>
        </p:txBody>
      </p:sp>
      <p:sp>
        <p:nvSpPr>
          <p:cNvPr id="3" name="Date Placeholder 2"/>
          <p:cNvSpPr>
            <a:spLocks noGrp="1"/>
          </p:cNvSpPr>
          <p:nvPr>
            <p:ph type="dt" idx="1"/>
          </p:nvPr>
        </p:nvSpPr>
        <p:spPr>
          <a:xfrm>
            <a:off x="15621182" y="2"/>
            <a:ext cx="11950488" cy="1696405"/>
          </a:xfrm>
          <a:prstGeom prst="rect">
            <a:avLst/>
          </a:prstGeom>
        </p:spPr>
        <p:txBody>
          <a:bodyPr vert="horz" lIns="366894" tIns="183447" rIns="366894" bIns="183447" rtlCol="0"/>
          <a:lstStyle>
            <a:lvl1pPr algn="r">
              <a:defRPr sz="4800"/>
            </a:lvl1pPr>
          </a:lstStyle>
          <a:p>
            <a:fld id="{95825F50-E272-4924-B307-2170BD04083F}" type="datetimeFigureOut">
              <a:rPr lang="en-US" smtClean="0"/>
              <a:t>9/13/2013</a:t>
            </a:fld>
            <a:endParaRPr lang="en-US"/>
          </a:p>
        </p:txBody>
      </p:sp>
      <p:sp>
        <p:nvSpPr>
          <p:cNvPr id="4" name="Slide Image Placeholder 3"/>
          <p:cNvSpPr>
            <a:spLocks noGrp="1" noRot="1" noChangeAspect="1"/>
          </p:cNvSpPr>
          <p:nvPr>
            <p:ph type="sldImg" idx="2"/>
          </p:nvPr>
        </p:nvSpPr>
        <p:spPr>
          <a:xfrm>
            <a:off x="4249738" y="2546350"/>
            <a:ext cx="19078575" cy="12720638"/>
          </a:xfrm>
          <a:prstGeom prst="rect">
            <a:avLst/>
          </a:prstGeom>
          <a:noFill/>
          <a:ln w="12700">
            <a:solidFill>
              <a:prstClr val="black"/>
            </a:solidFill>
          </a:ln>
        </p:spPr>
        <p:txBody>
          <a:bodyPr vert="horz" lIns="366894" tIns="183447" rIns="366894" bIns="183447" rtlCol="0" anchor="ctr"/>
          <a:lstStyle/>
          <a:p>
            <a:endParaRPr lang="en-US"/>
          </a:p>
        </p:txBody>
      </p:sp>
      <p:sp>
        <p:nvSpPr>
          <p:cNvPr id="5" name="Notes Placeholder 4"/>
          <p:cNvSpPr>
            <a:spLocks noGrp="1"/>
          </p:cNvSpPr>
          <p:nvPr>
            <p:ph type="body" sz="quarter" idx="3"/>
          </p:nvPr>
        </p:nvSpPr>
        <p:spPr>
          <a:xfrm>
            <a:off x="2757805" y="16115827"/>
            <a:ext cx="22062440" cy="15267625"/>
          </a:xfrm>
          <a:prstGeom prst="rect">
            <a:avLst/>
          </a:prstGeom>
        </p:spPr>
        <p:txBody>
          <a:bodyPr vert="horz" lIns="366894" tIns="183447" rIns="366894" bIns="18344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32225761"/>
            <a:ext cx="11950488" cy="1696405"/>
          </a:xfrm>
          <a:prstGeom prst="rect">
            <a:avLst/>
          </a:prstGeom>
        </p:spPr>
        <p:txBody>
          <a:bodyPr vert="horz" lIns="366894" tIns="183447" rIns="366894" bIns="183447" rtlCol="0" anchor="b"/>
          <a:lstStyle>
            <a:lvl1pPr algn="l">
              <a:defRPr sz="4800"/>
            </a:lvl1pPr>
          </a:lstStyle>
          <a:p>
            <a:endParaRPr lang="en-US"/>
          </a:p>
        </p:txBody>
      </p:sp>
      <p:sp>
        <p:nvSpPr>
          <p:cNvPr id="7" name="Slide Number Placeholder 6"/>
          <p:cNvSpPr>
            <a:spLocks noGrp="1"/>
          </p:cNvSpPr>
          <p:nvPr>
            <p:ph type="sldNum" sz="quarter" idx="5"/>
          </p:nvPr>
        </p:nvSpPr>
        <p:spPr>
          <a:xfrm>
            <a:off x="15621182" y="32225761"/>
            <a:ext cx="11950488" cy="1696405"/>
          </a:xfrm>
          <a:prstGeom prst="rect">
            <a:avLst/>
          </a:prstGeom>
        </p:spPr>
        <p:txBody>
          <a:bodyPr vert="horz" lIns="366894" tIns="183447" rIns="366894" bIns="183447" rtlCol="0" anchor="b"/>
          <a:lstStyle>
            <a:lvl1pPr algn="r">
              <a:defRPr sz="4800"/>
            </a:lvl1pPr>
          </a:lstStyle>
          <a:p>
            <a:fld id="{0F486E28-3BFC-4271-8E1F-0D84487523FF}" type="slidenum">
              <a:rPr lang="en-US" smtClean="0"/>
              <a:t>‹#›</a:t>
            </a:fld>
            <a:endParaRPr lang="en-US"/>
          </a:p>
        </p:txBody>
      </p:sp>
    </p:spTree>
    <p:extLst>
      <p:ext uri="{BB962C8B-B14F-4D97-AF65-F5344CB8AC3E}">
        <p14:creationId xmlns:p14="http://schemas.microsoft.com/office/powerpoint/2010/main" val="3562034095"/>
      </p:ext>
    </p:extLst>
  </p:cSld>
  <p:clrMap bg1="lt1" tx1="dk1" bg2="lt2" tx2="dk2" accent1="accent1" accent2="accent2" accent3="accent3" accent4="accent4" accent5="accent5" accent6="accent6" hlink="hlink" folHlink="folHlink"/>
  <p:notesStyle>
    <a:lvl1pPr marL="0" algn="l" defTabSz="3443576" rtl="0" eaLnBrk="1" latinLnBrk="0" hangingPunct="1">
      <a:defRPr sz="4600" kern="1200">
        <a:solidFill>
          <a:schemeClr val="tx1"/>
        </a:solidFill>
        <a:latin typeface="+mn-lt"/>
        <a:ea typeface="+mn-ea"/>
        <a:cs typeface="+mn-cs"/>
      </a:defRPr>
    </a:lvl1pPr>
    <a:lvl2pPr marL="1721788" algn="l" defTabSz="3443576" rtl="0" eaLnBrk="1" latinLnBrk="0" hangingPunct="1">
      <a:defRPr sz="4600" kern="1200">
        <a:solidFill>
          <a:schemeClr val="tx1"/>
        </a:solidFill>
        <a:latin typeface="+mn-lt"/>
        <a:ea typeface="+mn-ea"/>
        <a:cs typeface="+mn-cs"/>
      </a:defRPr>
    </a:lvl2pPr>
    <a:lvl3pPr marL="3443576" algn="l" defTabSz="3443576" rtl="0" eaLnBrk="1" latinLnBrk="0" hangingPunct="1">
      <a:defRPr sz="4600" kern="1200">
        <a:solidFill>
          <a:schemeClr val="tx1"/>
        </a:solidFill>
        <a:latin typeface="+mn-lt"/>
        <a:ea typeface="+mn-ea"/>
        <a:cs typeface="+mn-cs"/>
      </a:defRPr>
    </a:lvl3pPr>
    <a:lvl4pPr marL="5165364" algn="l" defTabSz="3443576" rtl="0" eaLnBrk="1" latinLnBrk="0" hangingPunct="1">
      <a:defRPr sz="4600" kern="1200">
        <a:solidFill>
          <a:schemeClr val="tx1"/>
        </a:solidFill>
        <a:latin typeface="+mn-lt"/>
        <a:ea typeface="+mn-ea"/>
        <a:cs typeface="+mn-cs"/>
      </a:defRPr>
    </a:lvl4pPr>
    <a:lvl5pPr marL="6887144" algn="l" defTabSz="3443576" rtl="0" eaLnBrk="1" latinLnBrk="0" hangingPunct="1">
      <a:defRPr sz="4600" kern="1200">
        <a:solidFill>
          <a:schemeClr val="tx1"/>
        </a:solidFill>
        <a:latin typeface="+mn-lt"/>
        <a:ea typeface="+mn-ea"/>
        <a:cs typeface="+mn-cs"/>
      </a:defRPr>
    </a:lvl5pPr>
    <a:lvl6pPr marL="8608925" algn="l" defTabSz="3443576" rtl="0" eaLnBrk="1" latinLnBrk="0" hangingPunct="1">
      <a:defRPr sz="4600" kern="1200">
        <a:solidFill>
          <a:schemeClr val="tx1"/>
        </a:solidFill>
        <a:latin typeface="+mn-lt"/>
        <a:ea typeface="+mn-ea"/>
        <a:cs typeface="+mn-cs"/>
      </a:defRPr>
    </a:lvl6pPr>
    <a:lvl7pPr marL="10330702" algn="l" defTabSz="3443576" rtl="0" eaLnBrk="1" latinLnBrk="0" hangingPunct="1">
      <a:defRPr sz="4600" kern="1200">
        <a:solidFill>
          <a:schemeClr val="tx1"/>
        </a:solidFill>
        <a:latin typeface="+mn-lt"/>
        <a:ea typeface="+mn-ea"/>
        <a:cs typeface="+mn-cs"/>
      </a:defRPr>
    </a:lvl7pPr>
    <a:lvl8pPr marL="12052490" algn="l" defTabSz="3443576" rtl="0" eaLnBrk="1" latinLnBrk="0" hangingPunct="1">
      <a:defRPr sz="4600" kern="1200">
        <a:solidFill>
          <a:schemeClr val="tx1"/>
        </a:solidFill>
        <a:latin typeface="+mn-lt"/>
        <a:ea typeface="+mn-ea"/>
        <a:cs typeface="+mn-cs"/>
      </a:defRPr>
    </a:lvl8pPr>
    <a:lvl9pPr marL="13774274" algn="l" defTabSz="3443576" rtl="0" eaLnBrk="1" latinLnBrk="0" hangingPunct="1">
      <a:defRPr sz="4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721788" indent="0" algn="ctr">
              <a:buNone/>
              <a:defRPr>
                <a:solidFill>
                  <a:schemeClr val="tx1">
                    <a:tint val="75000"/>
                  </a:schemeClr>
                </a:solidFill>
              </a:defRPr>
            </a:lvl2pPr>
            <a:lvl3pPr marL="3443576" indent="0" algn="ctr">
              <a:buNone/>
              <a:defRPr>
                <a:solidFill>
                  <a:schemeClr val="tx1">
                    <a:tint val="75000"/>
                  </a:schemeClr>
                </a:solidFill>
              </a:defRPr>
            </a:lvl3pPr>
            <a:lvl4pPr marL="5165364" indent="0" algn="ctr">
              <a:buNone/>
              <a:defRPr>
                <a:solidFill>
                  <a:schemeClr val="tx1">
                    <a:tint val="75000"/>
                  </a:schemeClr>
                </a:solidFill>
              </a:defRPr>
            </a:lvl4pPr>
            <a:lvl5pPr marL="6887144" indent="0" algn="ctr">
              <a:buNone/>
              <a:defRPr>
                <a:solidFill>
                  <a:schemeClr val="tx1">
                    <a:tint val="75000"/>
                  </a:schemeClr>
                </a:solidFill>
              </a:defRPr>
            </a:lvl5pPr>
            <a:lvl6pPr marL="8608925" indent="0" algn="ctr">
              <a:buNone/>
              <a:defRPr>
                <a:solidFill>
                  <a:schemeClr val="tx1">
                    <a:tint val="75000"/>
                  </a:schemeClr>
                </a:solidFill>
              </a:defRPr>
            </a:lvl6pPr>
            <a:lvl7pPr marL="10330702" indent="0" algn="ctr">
              <a:buNone/>
              <a:defRPr>
                <a:solidFill>
                  <a:schemeClr val="tx1">
                    <a:tint val="75000"/>
                  </a:schemeClr>
                </a:solidFill>
              </a:defRPr>
            </a:lvl7pPr>
            <a:lvl8pPr marL="12052490" indent="0" algn="ctr">
              <a:buNone/>
              <a:defRPr>
                <a:solidFill>
                  <a:schemeClr val="tx1">
                    <a:tint val="75000"/>
                  </a:schemeClr>
                </a:solidFill>
              </a:defRPr>
            </a:lvl8pPr>
            <a:lvl9pPr marL="137742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712E4F-B370-4F9B-9C14-59226FB7E666}" type="datetimeFigureOut">
              <a:rPr lang="en-US" smtClean="0"/>
              <a:t>9/13/2013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425446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12E4F-B370-4F9B-9C14-59226FB7E666}" type="datetimeFigureOut">
              <a:rPr lang="en-US" smtClean="0"/>
              <a:t>9/13/2013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9212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2" y="4216401"/>
            <a:ext cx="35553014" cy="898804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98138" y="4216401"/>
            <a:ext cx="106110407" cy="898804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12E4F-B370-4F9B-9C14-59226FB7E666}" type="datetimeFigureOut">
              <a:rPr lang="en-US" smtClean="0"/>
              <a:t>9/13/2013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311272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12E4F-B370-4F9B-9C14-59226FB7E666}" type="datetimeFigureOut">
              <a:rPr lang="en-US" smtClean="0"/>
              <a:t>9/13/2013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33438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2"/>
            <a:ext cx="27980640" cy="435864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9301487"/>
            <a:ext cx="27980640" cy="4800598"/>
          </a:xfrm>
        </p:spPr>
        <p:txBody>
          <a:bodyPr anchor="b"/>
          <a:lstStyle>
            <a:lvl1pPr marL="0" indent="0">
              <a:buNone/>
              <a:defRPr sz="7500">
                <a:solidFill>
                  <a:schemeClr val="tx1">
                    <a:tint val="75000"/>
                  </a:schemeClr>
                </a:solidFill>
              </a:defRPr>
            </a:lvl1pPr>
            <a:lvl2pPr marL="1721788" indent="0">
              <a:buNone/>
              <a:defRPr sz="6800">
                <a:solidFill>
                  <a:schemeClr val="tx1">
                    <a:tint val="75000"/>
                  </a:schemeClr>
                </a:solidFill>
              </a:defRPr>
            </a:lvl2pPr>
            <a:lvl3pPr marL="3443576" indent="0">
              <a:buNone/>
              <a:defRPr sz="6000">
                <a:solidFill>
                  <a:schemeClr val="tx1">
                    <a:tint val="75000"/>
                  </a:schemeClr>
                </a:solidFill>
              </a:defRPr>
            </a:lvl3pPr>
            <a:lvl4pPr marL="5165364" indent="0">
              <a:buNone/>
              <a:defRPr sz="5300">
                <a:solidFill>
                  <a:schemeClr val="tx1">
                    <a:tint val="75000"/>
                  </a:schemeClr>
                </a:solidFill>
              </a:defRPr>
            </a:lvl4pPr>
            <a:lvl5pPr marL="6887144" indent="0">
              <a:buNone/>
              <a:defRPr sz="5300">
                <a:solidFill>
                  <a:schemeClr val="tx1">
                    <a:tint val="75000"/>
                  </a:schemeClr>
                </a:solidFill>
              </a:defRPr>
            </a:lvl5pPr>
            <a:lvl6pPr marL="8608925" indent="0">
              <a:buNone/>
              <a:defRPr sz="5300">
                <a:solidFill>
                  <a:schemeClr val="tx1">
                    <a:tint val="75000"/>
                  </a:schemeClr>
                </a:solidFill>
              </a:defRPr>
            </a:lvl6pPr>
            <a:lvl7pPr marL="10330702" indent="0">
              <a:buNone/>
              <a:defRPr sz="5300">
                <a:solidFill>
                  <a:schemeClr val="tx1">
                    <a:tint val="75000"/>
                  </a:schemeClr>
                </a:solidFill>
              </a:defRPr>
            </a:lvl7pPr>
            <a:lvl8pPr marL="12052490" indent="0">
              <a:buNone/>
              <a:defRPr sz="5300">
                <a:solidFill>
                  <a:schemeClr val="tx1">
                    <a:tint val="75000"/>
                  </a:schemeClr>
                </a:solidFill>
              </a:defRPr>
            </a:lvl8pPr>
            <a:lvl9pPr marL="13774274"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712E4F-B370-4F9B-9C14-59226FB7E666}" type="datetimeFigureOut">
              <a:rPr lang="en-US" smtClean="0"/>
              <a:t>9/13/2013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288212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98132" y="24577041"/>
            <a:ext cx="70831710" cy="69519802"/>
          </a:xfrm>
        </p:spPr>
        <p:txBody>
          <a:bodyPr/>
          <a:lstStyle>
            <a:lvl1pPr>
              <a:defRPr sz="10500"/>
            </a:lvl1pPr>
            <a:lvl2pPr>
              <a:defRPr sz="90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278482" y="24577041"/>
            <a:ext cx="70831710" cy="69519802"/>
          </a:xfrm>
        </p:spPr>
        <p:txBody>
          <a:bodyPr/>
          <a:lstStyle>
            <a:lvl1pPr>
              <a:defRPr sz="10500"/>
            </a:lvl1pPr>
            <a:lvl2pPr>
              <a:defRPr sz="90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712E4F-B370-4F9B-9C14-59226FB7E666}" type="datetimeFigureOut">
              <a:rPr lang="en-US" smtClean="0"/>
              <a:t>9/13/2013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334060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3" y="4912362"/>
            <a:ext cx="14544677" cy="2047238"/>
          </a:xfrm>
        </p:spPr>
        <p:txBody>
          <a:bodyPr anchor="b"/>
          <a:lstStyle>
            <a:lvl1pPr marL="0" indent="0">
              <a:buNone/>
              <a:defRPr sz="9000" b="1"/>
            </a:lvl1pPr>
            <a:lvl2pPr marL="1721788" indent="0">
              <a:buNone/>
              <a:defRPr sz="7500" b="1"/>
            </a:lvl2pPr>
            <a:lvl3pPr marL="3443576" indent="0">
              <a:buNone/>
              <a:defRPr sz="6800" b="1"/>
            </a:lvl3pPr>
            <a:lvl4pPr marL="5165364" indent="0">
              <a:buNone/>
              <a:defRPr sz="6000" b="1"/>
            </a:lvl4pPr>
            <a:lvl5pPr marL="6887144" indent="0">
              <a:buNone/>
              <a:defRPr sz="6000" b="1"/>
            </a:lvl5pPr>
            <a:lvl6pPr marL="8608925" indent="0">
              <a:buNone/>
              <a:defRPr sz="6000" b="1"/>
            </a:lvl6pPr>
            <a:lvl7pPr marL="10330702" indent="0">
              <a:buNone/>
              <a:defRPr sz="6000" b="1"/>
            </a:lvl7pPr>
            <a:lvl8pPr marL="12052490" indent="0">
              <a:buNone/>
              <a:defRPr sz="6000" b="1"/>
            </a:lvl8pPr>
            <a:lvl9pPr marL="13774274"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3" y="6959601"/>
            <a:ext cx="14544677" cy="12644122"/>
          </a:xfrm>
        </p:spPr>
        <p:txBody>
          <a:bodyPr/>
          <a:lstStyle>
            <a:lvl1pPr>
              <a:defRPr sz="90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9000" b="1"/>
            </a:lvl1pPr>
            <a:lvl2pPr marL="1721788" indent="0">
              <a:buNone/>
              <a:defRPr sz="7500" b="1"/>
            </a:lvl2pPr>
            <a:lvl3pPr marL="3443576" indent="0">
              <a:buNone/>
              <a:defRPr sz="6800" b="1"/>
            </a:lvl3pPr>
            <a:lvl4pPr marL="5165364" indent="0">
              <a:buNone/>
              <a:defRPr sz="6000" b="1"/>
            </a:lvl4pPr>
            <a:lvl5pPr marL="6887144" indent="0">
              <a:buNone/>
              <a:defRPr sz="6000" b="1"/>
            </a:lvl5pPr>
            <a:lvl6pPr marL="8608925" indent="0">
              <a:buNone/>
              <a:defRPr sz="6000" b="1"/>
            </a:lvl6pPr>
            <a:lvl7pPr marL="10330702" indent="0">
              <a:buNone/>
              <a:defRPr sz="6000" b="1"/>
            </a:lvl7pPr>
            <a:lvl8pPr marL="12052490" indent="0">
              <a:buNone/>
              <a:defRPr sz="6000" b="1"/>
            </a:lvl8pPr>
            <a:lvl9pPr marL="13774274"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6959601"/>
            <a:ext cx="14550390" cy="12644122"/>
          </a:xfrm>
        </p:spPr>
        <p:txBody>
          <a:bodyPr/>
          <a:lstStyle>
            <a:lvl1pPr>
              <a:defRPr sz="90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712E4F-B370-4F9B-9C14-59226FB7E666}" type="datetimeFigureOut">
              <a:rPr lang="en-US" smtClean="0"/>
              <a:t>9/13/2013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26047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712E4F-B370-4F9B-9C14-59226FB7E666}" type="datetimeFigureOut">
              <a:rPr lang="en-US" smtClean="0"/>
              <a:t>9/13/2013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7753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12E4F-B370-4F9B-9C14-59226FB7E666}" type="datetimeFigureOut">
              <a:rPr lang="en-US" smtClean="0"/>
              <a:t>9/13/2013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272483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8" y="873760"/>
            <a:ext cx="10829927" cy="371856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873765"/>
            <a:ext cx="18402300" cy="18729962"/>
          </a:xfrm>
        </p:spPr>
        <p:txBody>
          <a:bodyPr/>
          <a:lstStyle>
            <a:lvl1pPr>
              <a:defRPr sz="12100"/>
            </a:lvl1pPr>
            <a:lvl2pPr>
              <a:defRPr sz="10500"/>
            </a:lvl2pPr>
            <a:lvl3pPr>
              <a:defRPr sz="90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8" y="4592325"/>
            <a:ext cx="10829927" cy="15011402"/>
          </a:xfrm>
        </p:spPr>
        <p:txBody>
          <a:bodyPr/>
          <a:lstStyle>
            <a:lvl1pPr marL="0" indent="0">
              <a:buNone/>
              <a:defRPr sz="5300"/>
            </a:lvl1pPr>
            <a:lvl2pPr marL="1721788" indent="0">
              <a:buNone/>
              <a:defRPr sz="4600"/>
            </a:lvl2pPr>
            <a:lvl3pPr marL="3443576" indent="0">
              <a:buNone/>
              <a:defRPr sz="3800"/>
            </a:lvl3pPr>
            <a:lvl4pPr marL="5165364" indent="0">
              <a:buNone/>
              <a:defRPr sz="3400"/>
            </a:lvl4pPr>
            <a:lvl5pPr marL="6887144" indent="0">
              <a:buNone/>
              <a:defRPr sz="3400"/>
            </a:lvl5pPr>
            <a:lvl6pPr marL="8608925" indent="0">
              <a:buNone/>
              <a:defRPr sz="3400"/>
            </a:lvl6pPr>
            <a:lvl7pPr marL="10330702" indent="0">
              <a:buNone/>
              <a:defRPr sz="3400"/>
            </a:lvl7pPr>
            <a:lvl8pPr marL="12052490" indent="0">
              <a:buNone/>
              <a:defRPr sz="3400"/>
            </a:lvl8pPr>
            <a:lvl9pPr marL="13774274"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12E4F-B370-4F9B-9C14-59226FB7E666}" type="datetimeFigureOut">
              <a:rPr lang="en-US" smtClean="0"/>
              <a:t>9/13/2013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113638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1"/>
            <a:ext cx="19751040" cy="181356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2100"/>
            </a:lvl1pPr>
            <a:lvl2pPr marL="1721788" indent="0">
              <a:buNone/>
              <a:defRPr sz="10500"/>
            </a:lvl2pPr>
            <a:lvl3pPr marL="3443576" indent="0">
              <a:buNone/>
              <a:defRPr sz="9000"/>
            </a:lvl3pPr>
            <a:lvl4pPr marL="5165364" indent="0">
              <a:buNone/>
              <a:defRPr sz="7500"/>
            </a:lvl4pPr>
            <a:lvl5pPr marL="6887144" indent="0">
              <a:buNone/>
              <a:defRPr sz="7500"/>
            </a:lvl5pPr>
            <a:lvl6pPr marL="8608925" indent="0">
              <a:buNone/>
              <a:defRPr sz="7500"/>
            </a:lvl6pPr>
            <a:lvl7pPr marL="10330702" indent="0">
              <a:buNone/>
              <a:defRPr sz="7500"/>
            </a:lvl7pPr>
            <a:lvl8pPr marL="12052490" indent="0">
              <a:buNone/>
              <a:defRPr sz="7500"/>
            </a:lvl8pPr>
            <a:lvl9pPr marL="13774274" indent="0">
              <a:buNone/>
              <a:defRPr sz="75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5300"/>
            </a:lvl1pPr>
            <a:lvl2pPr marL="1721788" indent="0">
              <a:buNone/>
              <a:defRPr sz="4600"/>
            </a:lvl2pPr>
            <a:lvl3pPr marL="3443576" indent="0">
              <a:buNone/>
              <a:defRPr sz="3800"/>
            </a:lvl3pPr>
            <a:lvl4pPr marL="5165364" indent="0">
              <a:buNone/>
              <a:defRPr sz="3400"/>
            </a:lvl4pPr>
            <a:lvl5pPr marL="6887144" indent="0">
              <a:buNone/>
              <a:defRPr sz="3400"/>
            </a:lvl5pPr>
            <a:lvl6pPr marL="8608925" indent="0">
              <a:buNone/>
              <a:defRPr sz="3400"/>
            </a:lvl6pPr>
            <a:lvl7pPr marL="10330702" indent="0">
              <a:buNone/>
              <a:defRPr sz="3400"/>
            </a:lvl7pPr>
            <a:lvl8pPr marL="12052490" indent="0">
              <a:buNone/>
              <a:defRPr sz="3400"/>
            </a:lvl8pPr>
            <a:lvl9pPr marL="13774274"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12E4F-B370-4F9B-9C14-59226FB7E666}" type="datetimeFigureOut">
              <a:rPr lang="en-US" smtClean="0"/>
              <a:t>9/13/2013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258FA-D4C0-4198-B5F1-B72773E905AA}" type="slidenum">
              <a:rPr lang="en-US" smtClean="0"/>
              <a:t>‹#›</a:t>
            </a:fld>
            <a:endParaRPr lang="en-US"/>
          </a:p>
        </p:txBody>
      </p:sp>
    </p:spTree>
    <p:extLst>
      <p:ext uri="{BB962C8B-B14F-4D97-AF65-F5344CB8AC3E}">
        <p14:creationId xmlns:p14="http://schemas.microsoft.com/office/powerpoint/2010/main" val="290966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44344" tIns="172189" rIns="344344" bIns="17218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5"/>
            <a:ext cx="29626560" cy="14483082"/>
          </a:xfrm>
          <a:prstGeom prst="rect">
            <a:avLst/>
          </a:prstGeom>
        </p:spPr>
        <p:txBody>
          <a:bodyPr vert="horz" lIns="344344" tIns="172189" rIns="344344" bIns="1721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44344" tIns="172189" rIns="344344" bIns="172189" rtlCol="0" anchor="ctr"/>
          <a:lstStyle>
            <a:lvl1pPr algn="l">
              <a:defRPr sz="4600">
                <a:solidFill>
                  <a:schemeClr val="tx1">
                    <a:tint val="75000"/>
                  </a:schemeClr>
                </a:solidFill>
              </a:defRPr>
            </a:lvl1pPr>
          </a:lstStyle>
          <a:p>
            <a:fld id="{25712E4F-B370-4F9B-9C14-59226FB7E666}" type="datetimeFigureOut">
              <a:rPr lang="en-US" smtClean="0"/>
              <a:t>9/13/2013</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44344" tIns="172189" rIns="344344" bIns="172189" rtlCol="0" anchor="ctr"/>
          <a:lstStyle>
            <a:lvl1pPr algn="ctr">
              <a:defRPr sz="4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44344" tIns="172189" rIns="344344" bIns="172189" rtlCol="0" anchor="ctr"/>
          <a:lstStyle>
            <a:lvl1pPr algn="r">
              <a:defRPr sz="4600">
                <a:solidFill>
                  <a:schemeClr val="tx1">
                    <a:tint val="75000"/>
                  </a:schemeClr>
                </a:solidFill>
              </a:defRPr>
            </a:lvl1pPr>
          </a:lstStyle>
          <a:p>
            <a:fld id="{DBF258FA-D4C0-4198-B5F1-B72773E905AA}" type="slidenum">
              <a:rPr lang="en-US" smtClean="0"/>
              <a:t>‹#›</a:t>
            </a:fld>
            <a:endParaRPr lang="en-US"/>
          </a:p>
        </p:txBody>
      </p:sp>
    </p:spTree>
    <p:extLst>
      <p:ext uri="{BB962C8B-B14F-4D97-AF65-F5344CB8AC3E}">
        <p14:creationId xmlns:p14="http://schemas.microsoft.com/office/powerpoint/2010/main" val="400367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3576" rtl="0" eaLnBrk="1" latinLnBrk="0" hangingPunct="1">
        <a:spcBef>
          <a:spcPct val="0"/>
        </a:spcBef>
        <a:buNone/>
        <a:defRPr sz="16600" kern="1200">
          <a:solidFill>
            <a:schemeClr val="tx1"/>
          </a:solidFill>
          <a:latin typeface="+mj-lt"/>
          <a:ea typeface="+mj-ea"/>
          <a:cs typeface="+mj-cs"/>
        </a:defRPr>
      </a:lvl1pPr>
    </p:titleStyle>
    <p:bodyStyle>
      <a:lvl1pPr marL="1291333" indent="-1291333" algn="l" defTabSz="3443576"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797893" indent="-1076105" algn="l" defTabSz="3443576" rtl="0" eaLnBrk="1" latinLnBrk="0" hangingPunct="1">
        <a:spcBef>
          <a:spcPct val="20000"/>
        </a:spcBef>
        <a:buFont typeface="Arial" pitchFamily="34" charset="0"/>
        <a:buChar char="–"/>
        <a:defRPr sz="10500" kern="1200">
          <a:solidFill>
            <a:schemeClr val="tx1"/>
          </a:solidFill>
          <a:latin typeface="+mn-lt"/>
          <a:ea typeface="+mn-ea"/>
          <a:cs typeface="+mn-cs"/>
        </a:defRPr>
      </a:lvl2pPr>
      <a:lvl3pPr marL="4304453" indent="-860888" algn="l" defTabSz="3443576" rtl="0" eaLnBrk="1" latinLnBrk="0" hangingPunct="1">
        <a:spcBef>
          <a:spcPct val="20000"/>
        </a:spcBef>
        <a:buFont typeface="Arial" pitchFamily="34" charset="0"/>
        <a:buChar char="•"/>
        <a:defRPr sz="9000" kern="1200">
          <a:solidFill>
            <a:schemeClr val="tx1"/>
          </a:solidFill>
          <a:latin typeface="+mn-lt"/>
          <a:ea typeface="+mn-ea"/>
          <a:cs typeface="+mn-cs"/>
        </a:defRPr>
      </a:lvl3pPr>
      <a:lvl4pPr marL="6026241" indent="-860888" algn="l" defTabSz="3443576"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48029" indent="-860888" algn="l" defTabSz="3443576"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69817" indent="-860888" algn="l" defTabSz="3443576"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191605" indent="-860888" algn="l" defTabSz="3443576"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13386" indent="-860888" algn="l" defTabSz="3443576"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35166" indent="-860888" algn="l" defTabSz="3443576"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3576" rtl="0" eaLnBrk="1" latinLnBrk="0" hangingPunct="1">
        <a:defRPr sz="6800" kern="1200">
          <a:solidFill>
            <a:schemeClr val="tx1"/>
          </a:solidFill>
          <a:latin typeface="+mn-lt"/>
          <a:ea typeface="+mn-ea"/>
          <a:cs typeface="+mn-cs"/>
        </a:defRPr>
      </a:lvl1pPr>
      <a:lvl2pPr marL="1721788" algn="l" defTabSz="3443576" rtl="0" eaLnBrk="1" latinLnBrk="0" hangingPunct="1">
        <a:defRPr sz="6800" kern="1200">
          <a:solidFill>
            <a:schemeClr val="tx1"/>
          </a:solidFill>
          <a:latin typeface="+mn-lt"/>
          <a:ea typeface="+mn-ea"/>
          <a:cs typeface="+mn-cs"/>
        </a:defRPr>
      </a:lvl2pPr>
      <a:lvl3pPr marL="3443576" algn="l" defTabSz="3443576" rtl="0" eaLnBrk="1" latinLnBrk="0" hangingPunct="1">
        <a:defRPr sz="6800" kern="1200">
          <a:solidFill>
            <a:schemeClr val="tx1"/>
          </a:solidFill>
          <a:latin typeface="+mn-lt"/>
          <a:ea typeface="+mn-ea"/>
          <a:cs typeface="+mn-cs"/>
        </a:defRPr>
      </a:lvl3pPr>
      <a:lvl4pPr marL="5165364" algn="l" defTabSz="3443576" rtl="0" eaLnBrk="1" latinLnBrk="0" hangingPunct="1">
        <a:defRPr sz="6800" kern="1200">
          <a:solidFill>
            <a:schemeClr val="tx1"/>
          </a:solidFill>
          <a:latin typeface="+mn-lt"/>
          <a:ea typeface="+mn-ea"/>
          <a:cs typeface="+mn-cs"/>
        </a:defRPr>
      </a:lvl4pPr>
      <a:lvl5pPr marL="6887144" algn="l" defTabSz="3443576" rtl="0" eaLnBrk="1" latinLnBrk="0" hangingPunct="1">
        <a:defRPr sz="6800" kern="1200">
          <a:solidFill>
            <a:schemeClr val="tx1"/>
          </a:solidFill>
          <a:latin typeface="+mn-lt"/>
          <a:ea typeface="+mn-ea"/>
          <a:cs typeface="+mn-cs"/>
        </a:defRPr>
      </a:lvl5pPr>
      <a:lvl6pPr marL="8608925" algn="l" defTabSz="3443576" rtl="0" eaLnBrk="1" latinLnBrk="0" hangingPunct="1">
        <a:defRPr sz="6800" kern="1200">
          <a:solidFill>
            <a:schemeClr val="tx1"/>
          </a:solidFill>
          <a:latin typeface="+mn-lt"/>
          <a:ea typeface="+mn-ea"/>
          <a:cs typeface="+mn-cs"/>
        </a:defRPr>
      </a:lvl6pPr>
      <a:lvl7pPr marL="10330702" algn="l" defTabSz="3443576" rtl="0" eaLnBrk="1" latinLnBrk="0" hangingPunct="1">
        <a:defRPr sz="6800" kern="1200">
          <a:solidFill>
            <a:schemeClr val="tx1"/>
          </a:solidFill>
          <a:latin typeface="+mn-lt"/>
          <a:ea typeface="+mn-ea"/>
          <a:cs typeface="+mn-cs"/>
        </a:defRPr>
      </a:lvl7pPr>
      <a:lvl8pPr marL="12052490" algn="l" defTabSz="3443576" rtl="0" eaLnBrk="1" latinLnBrk="0" hangingPunct="1">
        <a:defRPr sz="6800" kern="1200">
          <a:solidFill>
            <a:schemeClr val="tx1"/>
          </a:solidFill>
          <a:latin typeface="+mn-lt"/>
          <a:ea typeface="+mn-ea"/>
          <a:cs typeface="+mn-cs"/>
        </a:defRPr>
      </a:lvl8pPr>
      <a:lvl9pPr marL="13774274" algn="l" defTabSz="3443576"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149" y="2"/>
            <a:ext cx="32975550" cy="1676398"/>
          </a:xfrm>
          <a:prstGeom prst="rect">
            <a:avLst/>
          </a:prstGeom>
        </p:spPr>
        <p:style>
          <a:lnRef idx="2">
            <a:schemeClr val="dk1">
              <a:shade val="50000"/>
            </a:schemeClr>
          </a:lnRef>
          <a:fillRef idx="1">
            <a:schemeClr val="dk1"/>
          </a:fillRef>
          <a:effectRef idx="0">
            <a:schemeClr val="dk1"/>
          </a:effectRef>
          <a:fontRef idx="minor">
            <a:schemeClr val="lt1"/>
          </a:fontRef>
        </p:style>
        <p:txBody>
          <a:bodyPr lIns="71742" tIns="35866" rIns="71742" bIns="35866" spcCol="0" rtlCol="0" anchor="ctr"/>
          <a:lstStyle/>
          <a:p>
            <a:pPr algn="ctr"/>
            <a:endParaRPr lang="en-US" dirty="0"/>
          </a:p>
        </p:txBody>
      </p:sp>
      <p:sp>
        <p:nvSpPr>
          <p:cNvPr id="6" name="TextBox 5"/>
          <p:cNvSpPr txBox="1"/>
          <p:nvPr/>
        </p:nvSpPr>
        <p:spPr>
          <a:xfrm>
            <a:off x="7848600" y="-5162"/>
            <a:ext cx="18012607" cy="995762"/>
          </a:xfrm>
          <a:prstGeom prst="rect">
            <a:avLst/>
          </a:prstGeom>
          <a:noFill/>
        </p:spPr>
        <p:txBody>
          <a:bodyPr wrap="none" lIns="71742" tIns="35866" rIns="71742" bIns="35866" rtlCol="0">
            <a:spAutoFit/>
          </a:bodyPr>
          <a:lstStyle/>
          <a:p>
            <a:r>
              <a:rPr lang="en-US" sz="6000" dirty="0">
                <a:solidFill>
                  <a:schemeClr val="bg1"/>
                </a:solidFill>
              </a:rPr>
              <a:t>Programming Model for Spatial Low-Power Architectures</a:t>
            </a:r>
          </a:p>
        </p:txBody>
      </p:sp>
      <p:sp>
        <p:nvSpPr>
          <p:cNvPr id="7" name="TextBox 6"/>
          <p:cNvSpPr txBox="1"/>
          <p:nvPr/>
        </p:nvSpPr>
        <p:spPr>
          <a:xfrm>
            <a:off x="5943600" y="914400"/>
            <a:ext cx="22012988" cy="657208"/>
          </a:xfrm>
          <a:prstGeom prst="rect">
            <a:avLst/>
          </a:prstGeom>
          <a:noFill/>
        </p:spPr>
        <p:txBody>
          <a:bodyPr wrap="none" lIns="71742" tIns="35866" rIns="71742" bIns="35866" rtlCol="0">
            <a:spAutoFit/>
          </a:bodyPr>
          <a:lstStyle/>
          <a:p>
            <a:r>
              <a:rPr lang="en-US" sz="3800" dirty="0">
                <a:solidFill>
                  <a:schemeClr val="bg1"/>
                </a:solidFill>
              </a:rPr>
              <a:t>Phitchaya Mangpo </a:t>
            </a:r>
            <a:r>
              <a:rPr lang="en-US" sz="3800" dirty="0" smtClean="0">
                <a:solidFill>
                  <a:schemeClr val="bg1"/>
                </a:solidFill>
              </a:rPr>
              <a:t>Phothilimthana and Nishant </a:t>
            </a:r>
            <a:r>
              <a:rPr lang="en-US" sz="3800" dirty="0" err="1" smtClean="0">
                <a:solidFill>
                  <a:schemeClr val="bg1"/>
                </a:solidFill>
              </a:rPr>
              <a:t>Totla</a:t>
            </a:r>
            <a:r>
              <a:rPr lang="en-US" sz="3800" dirty="0" smtClean="0">
                <a:solidFill>
                  <a:schemeClr val="bg1"/>
                </a:solidFill>
              </a:rPr>
              <a:t>  </a:t>
            </a:r>
            <a:r>
              <a:rPr lang="en-US" sz="3800" dirty="0" smtClean="0">
                <a:solidFill>
                  <a:schemeClr val="bg1"/>
                </a:solidFill>
              </a:rPr>
              <a:t>     </a:t>
            </a:r>
            <a:r>
              <a:rPr lang="en-US" sz="3800" dirty="0" smtClean="0">
                <a:solidFill>
                  <a:schemeClr val="bg1"/>
                </a:solidFill>
              </a:rPr>
              <a:t>with Prof. </a:t>
            </a:r>
            <a:r>
              <a:rPr lang="en-US" sz="3800" dirty="0" err="1" smtClean="0">
                <a:solidFill>
                  <a:schemeClr val="bg1"/>
                </a:solidFill>
              </a:rPr>
              <a:t>Ras</a:t>
            </a:r>
            <a:r>
              <a:rPr lang="en-US" sz="3800" dirty="0" smtClean="0">
                <a:solidFill>
                  <a:schemeClr val="bg1"/>
                </a:solidFill>
              </a:rPr>
              <a:t> </a:t>
            </a:r>
            <a:r>
              <a:rPr lang="en-US" sz="3800" dirty="0" err="1" smtClean="0">
                <a:solidFill>
                  <a:schemeClr val="bg1"/>
                </a:solidFill>
              </a:rPr>
              <a:t>Bodik</a:t>
            </a:r>
            <a:r>
              <a:rPr lang="en-US" sz="3800" dirty="0" smtClean="0">
                <a:solidFill>
                  <a:schemeClr val="bg1"/>
                </a:solidFill>
              </a:rPr>
              <a:t>        mentored by </a:t>
            </a:r>
            <a:r>
              <a:rPr lang="en-US" sz="3800" dirty="0" err="1" smtClean="0">
                <a:solidFill>
                  <a:schemeClr val="bg1"/>
                </a:solidFill>
              </a:rPr>
              <a:t>Dinakar</a:t>
            </a:r>
            <a:r>
              <a:rPr lang="en-US" sz="3800" dirty="0" smtClean="0">
                <a:solidFill>
                  <a:schemeClr val="bg1"/>
                </a:solidFill>
              </a:rPr>
              <a:t>  </a:t>
            </a:r>
            <a:r>
              <a:rPr lang="en-US" sz="3800" dirty="0" err="1" smtClean="0">
                <a:solidFill>
                  <a:schemeClr val="bg1"/>
                </a:solidFill>
              </a:rPr>
              <a:t>Dhurjati</a:t>
            </a:r>
            <a:endParaRPr lang="en-US" sz="3800" dirty="0">
              <a:solidFill>
                <a:schemeClr val="bg1"/>
              </a:solidFill>
            </a:endParaRPr>
          </a:p>
        </p:txBody>
      </p:sp>
      <p:sp>
        <p:nvSpPr>
          <p:cNvPr id="9" name="AutoShape 2" descr="http://parlab.eecs.berkeley.edu/wiki/_media/internal/photos/parlab_logo_bridge_only_master_small.png"/>
          <p:cNvSpPr>
            <a:spLocks noChangeAspect="1" noChangeArrowheads="1"/>
          </p:cNvSpPr>
          <p:nvPr/>
        </p:nvSpPr>
        <p:spPr bwMode="auto">
          <a:xfrm>
            <a:off x="116680" y="-96307"/>
            <a:ext cx="228600" cy="203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1742" tIns="35866" rIns="71742" bIns="35866" numCol="1" anchor="t" anchorCtr="0" compatLnSpc="1">
            <a:prstTxWarp prst="textNoShape">
              <a:avLst/>
            </a:prstTxWarp>
          </a:bodyPr>
          <a:lstStyle/>
          <a:p>
            <a:endParaRPr lang="en-US" dirty="0"/>
          </a:p>
        </p:txBody>
      </p:sp>
      <p:sp>
        <p:nvSpPr>
          <p:cNvPr id="10" name="AutoShape 5" descr="http://parlab.eecs.berkeley.edu/wiki/_media/internal/photos/parlab_logo_bridge_only_master_small.png"/>
          <p:cNvSpPr>
            <a:spLocks noChangeAspect="1" noChangeArrowheads="1"/>
          </p:cNvSpPr>
          <p:nvPr/>
        </p:nvSpPr>
        <p:spPr bwMode="auto">
          <a:xfrm>
            <a:off x="230980" y="5293"/>
            <a:ext cx="228600" cy="203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1742" tIns="35866" rIns="71742" bIns="35866" numCol="1" anchor="t" anchorCtr="0" compatLnSpc="1">
            <a:prstTxWarp prst="textNoShape">
              <a:avLst/>
            </a:prstTxWarp>
          </a:bodyPr>
          <a:lstStyle/>
          <a:p>
            <a:endParaRPr lang="en-US" dirty="0"/>
          </a:p>
        </p:txBody>
      </p:sp>
      <p:sp>
        <p:nvSpPr>
          <p:cNvPr id="11" name="Rectangle 10"/>
          <p:cNvSpPr/>
          <p:nvPr/>
        </p:nvSpPr>
        <p:spPr>
          <a:xfrm>
            <a:off x="152400" y="1905000"/>
            <a:ext cx="10877591" cy="7239000"/>
          </a:xfrm>
          <a:prstGeom prst="rect">
            <a:avLst/>
          </a:prstGeom>
        </p:spPr>
        <p:style>
          <a:lnRef idx="2">
            <a:schemeClr val="dk1"/>
          </a:lnRef>
          <a:fillRef idx="1">
            <a:schemeClr val="lt1"/>
          </a:fillRef>
          <a:effectRef idx="0">
            <a:schemeClr val="dk1"/>
          </a:effectRef>
          <a:fontRef idx="minor">
            <a:schemeClr val="dk1"/>
          </a:fontRef>
        </p:style>
        <p:txBody>
          <a:bodyPr lIns="71742" tIns="35866" rIns="71742" bIns="35866" spcCol="0" rtlCol="0" anchor="ctr"/>
          <a:lstStyle/>
          <a:p>
            <a:pPr algn="ctr"/>
            <a:endParaRPr lang="en-US" dirty="0"/>
          </a:p>
        </p:txBody>
      </p:sp>
      <p:sp>
        <p:nvSpPr>
          <p:cNvPr id="12" name="TextBox 11"/>
          <p:cNvSpPr txBox="1"/>
          <p:nvPr/>
        </p:nvSpPr>
        <p:spPr>
          <a:xfrm>
            <a:off x="173177" y="1905000"/>
            <a:ext cx="10856812" cy="7187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71742" tIns="35866" rIns="71742" bIns="35866" rtlCol="0">
            <a:spAutoFit/>
          </a:bodyPr>
          <a:lstStyle/>
          <a:p>
            <a:pPr algn="ctr"/>
            <a:r>
              <a:rPr lang="en-US" sz="4200" dirty="0"/>
              <a:t>Introduction</a:t>
            </a:r>
          </a:p>
        </p:txBody>
      </p:sp>
      <p:sp>
        <p:nvSpPr>
          <p:cNvPr id="13" name="TextBox 12"/>
          <p:cNvSpPr txBox="1"/>
          <p:nvPr/>
        </p:nvSpPr>
        <p:spPr>
          <a:xfrm>
            <a:off x="571538" y="2731945"/>
            <a:ext cx="10001250" cy="6166408"/>
          </a:xfrm>
          <a:prstGeom prst="rect">
            <a:avLst/>
          </a:prstGeom>
          <a:noFill/>
        </p:spPr>
        <p:txBody>
          <a:bodyPr wrap="square" lIns="71742" tIns="35866" rIns="71742" bIns="35866" rtlCol="0">
            <a:spAutoFit/>
          </a:bodyPr>
          <a:lstStyle/>
          <a:p>
            <a:r>
              <a:rPr lang="en-US" sz="2200" dirty="0" smtClean="0"/>
              <a:t>Heterogeneous CPUs are the future of mobile computing because they promise high energy efficiency without sacrificing performance. To achieve better energy efficiency, heterogeneous architectures will include minimalistic hardware: tiny cores; simple interconnects; as well as more efficient ISAs.  The resulting spatial nature of the CPU and the lack of hardware support for programmability will complicate programming and will necessitate developing new programming models and compiler tools.</a:t>
            </a:r>
          </a:p>
          <a:p>
            <a:endParaRPr lang="en-US" sz="2200" dirty="0"/>
          </a:p>
          <a:p>
            <a:endParaRPr lang="en-US" sz="2200" dirty="0" smtClean="0"/>
          </a:p>
          <a:p>
            <a:endParaRPr lang="en-US" sz="2200" dirty="0" smtClean="0"/>
          </a:p>
          <a:p>
            <a:endParaRPr lang="en-US" sz="2200" dirty="0"/>
          </a:p>
          <a:p>
            <a:endParaRPr lang="en-US" sz="2200" dirty="0" smtClean="0"/>
          </a:p>
          <a:p>
            <a:endParaRPr lang="en-US" sz="2200" dirty="0"/>
          </a:p>
          <a:p>
            <a:endParaRPr lang="en-US" sz="2200" dirty="0"/>
          </a:p>
          <a:p>
            <a:endParaRPr lang="en-US" sz="2200" dirty="0" smtClean="0"/>
          </a:p>
          <a:p>
            <a:endParaRPr lang="en-US" sz="2200" dirty="0"/>
          </a:p>
          <a:p>
            <a:r>
              <a:rPr lang="en-US" sz="2200" dirty="0" smtClean="0"/>
              <a:t>We are working on a high-level programming model for heterogeneous architectures and a synthesis-based compiler </a:t>
            </a:r>
            <a:r>
              <a:rPr lang="en-US" sz="2200" dirty="0" err="1" smtClean="0"/>
              <a:t>toolchain</a:t>
            </a:r>
            <a:r>
              <a:rPr lang="en-US" sz="2200" dirty="0" smtClean="0"/>
              <a:t>. Our system helps the programmer with partitioning his code onto cores and is </a:t>
            </a:r>
            <a:r>
              <a:rPr lang="en-US" sz="2200" dirty="0" err="1" smtClean="0"/>
              <a:t>retargetable</a:t>
            </a:r>
            <a:r>
              <a:rPr lang="en-US" sz="2200" dirty="0" smtClean="0"/>
              <a:t> to a range of target architectures.</a:t>
            </a:r>
            <a:endParaRPr lang="en-US" sz="2200" dirty="0"/>
          </a:p>
        </p:txBody>
      </p:sp>
      <p:sp>
        <p:nvSpPr>
          <p:cNvPr id="40" name="Rectangle 39"/>
          <p:cNvSpPr/>
          <p:nvPr/>
        </p:nvSpPr>
        <p:spPr>
          <a:xfrm>
            <a:off x="152400" y="14118618"/>
            <a:ext cx="10877590" cy="7664896"/>
          </a:xfrm>
          <a:prstGeom prst="rect">
            <a:avLst/>
          </a:prstGeom>
        </p:spPr>
        <p:style>
          <a:lnRef idx="2">
            <a:schemeClr val="dk1"/>
          </a:lnRef>
          <a:fillRef idx="1">
            <a:schemeClr val="lt1"/>
          </a:fillRef>
          <a:effectRef idx="0">
            <a:schemeClr val="dk1"/>
          </a:effectRef>
          <a:fontRef idx="minor">
            <a:schemeClr val="dk1"/>
          </a:fontRef>
        </p:style>
        <p:txBody>
          <a:bodyPr lIns="71742" tIns="35866" rIns="71742" bIns="35866" spcCol="0" rtlCol="0" anchor="ctr"/>
          <a:lstStyle/>
          <a:p>
            <a:pPr algn="ctr"/>
            <a:endParaRPr lang="en-US" sz="1900" b="1" dirty="0"/>
          </a:p>
        </p:txBody>
      </p:sp>
      <p:sp>
        <p:nvSpPr>
          <p:cNvPr id="41" name="TextBox 40"/>
          <p:cNvSpPr txBox="1"/>
          <p:nvPr/>
        </p:nvSpPr>
        <p:spPr>
          <a:xfrm>
            <a:off x="152400" y="14097000"/>
            <a:ext cx="10877589" cy="7187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71742" tIns="35866" rIns="71742" bIns="35866" rtlCol="0">
            <a:spAutoFit/>
          </a:bodyPr>
          <a:lstStyle/>
          <a:p>
            <a:pPr algn="ctr"/>
            <a:r>
              <a:rPr lang="en-US" sz="4200" dirty="0"/>
              <a:t>Case Study</a:t>
            </a:r>
          </a:p>
        </p:txBody>
      </p:sp>
      <p:sp>
        <p:nvSpPr>
          <p:cNvPr id="42" name="TextBox 41"/>
          <p:cNvSpPr txBox="1"/>
          <p:nvPr/>
        </p:nvSpPr>
        <p:spPr>
          <a:xfrm>
            <a:off x="307743" y="15011400"/>
            <a:ext cx="10439400" cy="2780866"/>
          </a:xfrm>
          <a:prstGeom prst="rect">
            <a:avLst/>
          </a:prstGeom>
          <a:noFill/>
        </p:spPr>
        <p:txBody>
          <a:bodyPr wrap="square" lIns="71742" tIns="35866" rIns="71742" bIns="35866" rtlCol="0">
            <a:spAutoFit/>
          </a:bodyPr>
          <a:lstStyle/>
          <a:p>
            <a:r>
              <a:rPr lang="en-US" sz="2200" dirty="0"/>
              <a:t>As our case-study architecture, we have selected </a:t>
            </a:r>
            <a:r>
              <a:rPr lang="en-US" sz="2200" dirty="0" err="1"/>
              <a:t>GreenArrays</a:t>
            </a:r>
            <a:r>
              <a:rPr lang="en-US" sz="2200" dirty="0"/>
              <a:t> (GA) 144:</a:t>
            </a:r>
          </a:p>
          <a:p>
            <a:pPr marL="358996" indent="-358996">
              <a:buFont typeface="Arial" pitchFamily="34" charset="0"/>
              <a:buChar char="•"/>
            </a:pPr>
            <a:r>
              <a:rPr lang="en-US" sz="2200" dirty="0"/>
              <a:t>18-bit stack-based architecture</a:t>
            </a:r>
          </a:p>
          <a:p>
            <a:pPr marL="358996" indent="-358996">
              <a:buFont typeface="Arial" pitchFamily="34" charset="0"/>
              <a:buChar char="•"/>
            </a:pPr>
            <a:r>
              <a:rPr lang="en-US" sz="2200" dirty="0"/>
              <a:t>8 x 18 array of asynchronous cores</a:t>
            </a:r>
          </a:p>
          <a:p>
            <a:pPr marL="358996" indent="-358996">
              <a:buFont typeface="Arial" pitchFamily="34" charset="0"/>
              <a:buChar char="•"/>
            </a:pPr>
            <a:r>
              <a:rPr lang="en-US" sz="2200" dirty="0"/>
              <a:t>no shared resources (e.g. clock, cache, memory bus)</a:t>
            </a:r>
          </a:p>
          <a:p>
            <a:pPr marL="358996" indent="-358996">
              <a:buFont typeface="Arial" pitchFamily="34" charset="0"/>
              <a:buChar char="•"/>
            </a:pPr>
            <a:r>
              <a:rPr lang="en-US" sz="2200" dirty="0"/>
              <a:t>144-byte RAM, 144-byte ROM, two 8-word stacks per core</a:t>
            </a:r>
          </a:p>
          <a:p>
            <a:pPr marL="358996" indent="-358996">
              <a:buFont typeface="Arial" pitchFamily="34" charset="0"/>
              <a:buChar char="•"/>
            </a:pPr>
            <a:r>
              <a:rPr lang="en-US" sz="2200" dirty="0"/>
              <a:t>each core can only communicate </a:t>
            </a:r>
            <a:r>
              <a:rPr lang="en-US" sz="2200" dirty="0" smtClean="0"/>
              <a:t>to its neighbors</a:t>
            </a:r>
            <a:endParaRPr lang="en-US" sz="2200" dirty="0"/>
          </a:p>
          <a:p>
            <a:pPr marL="358996" indent="-358996">
              <a:buFont typeface="Arial" pitchFamily="34" charset="0"/>
              <a:buChar char="•"/>
            </a:pPr>
            <a:r>
              <a:rPr lang="en-US" sz="2200" dirty="0"/>
              <a:t>V</a:t>
            </a:r>
            <a:r>
              <a:rPr lang="en-US" sz="2200" baseline="-25000" dirty="0"/>
              <a:t>DD</a:t>
            </a:r>
            <a:r>
              <a:rPr lang="en-US" sz="2200" dirty="0"/>
              <a:t> = </a:t>
            </a:r>
            <a:r>
              <a:rPr lang="en-US" sz="2200" dirty="0" smtClean="0"/>
              <a:t>1.8V. Power </a:t>
            </a:r>
            <a:r>
              <a:rPr lang="en-US" sz="2200" dirty="0"/>
              <a:t>usage ranges from 14 </a:t>
            </a:r>
            <a:r>
              <a:rPr lang="en-US" sz="2200" dirty="0" err="1"/>
              <a:t>uW</a:t>
            </a:r>
            <a:r>
              <a:rPr lang="en-US" sz="2200" dirty="0"/>
              <a:t> – 650 </a:t>
            </a:r>
            <a:r>
              <a:rPr lang="en-US" sz="2200" dirty="0" err="1"/>
              <a:t>mW</a:t>
            </a:r>
            <a:endParaRPr lang="en-US" sz="2200" dirty="0"/>
          </a:p>
          <a:p>
            <a:pPr marL="358996" indent="-358996">
              <a:buFont typeface="Arial" pitchFamily="34" charset="0"/>
              <a:buChar char="•"/>
            </a:pPr>
            <a:r>
              <a:rPr lang="en-US" sz="2200" dirty="0"/>
              <a:t>Fewer than 20k transistors per core</a:t>
            </a:r>
          </a:p>
        </p:txBody>
      </p:sp>
      <p:sp>
        <p:nvSpPr>
          <p:cNvPr id="35" name="TextBox 34"/>
          <p:cNvSpPr txBox="1"/>
          <p:nvPr/>
        </p:nvSpPr>
        <p:spPr>
          <a:xfrm>
            <a:off x="6479944" y="17957867"/>
            <a:ext cx="4343400" cy="411045"/>
          </a:xfrm>
          <a:prstGeom prst="rect">
            <a:avLst/>
          </a:prstGeom>
          <a:noFill/>
        </p:spPr>
        <p:txBody>
          <a:bodyPr wrap="square" lIns="71799" tIns="35895" rIns="71799" bIns="35895" rtlCol="0">
            <a:spAutoFit/>
          </a:bodyPr>
          <a:lstStyle/>
          <a:p>
            <a:r>
              <a:rPr lang="en-US" sz="2200" b="1" dirty="0">
                <a:effectLst>
                  <a:outerShdw blurRad="38100" dist="38100" dir="2700000" algn="tl">
                    <a:srgbClr val="000000">
                      <a:alpha val="43137"/>
                    </a:srgbClr>
                  </a:outerShdw>
                </a:effectLst>
              </a:rPr>
              <a:t>Finite Impulse Response Benchmark</a:t>
            </a:r>
          </a:p>
        </p:txBody>
      </p:sp>
      <p:sp>
        <p:nvSpPr>
          <p:cNvPr id="37" name="TextBox 36"/>
          <p:cNvSpPr txBox="1"/>
          <p:nvPr/>
        </p:nvSpPr>
        <p:spPr>
          <a:xfrm>
            <a:off x="6251343" y="20420935"/>
            <a:ext cx="4675370" cy="1457486"/>
          </a:xfrm>
          <a:prstGeom prst="rect">
            <a:avLst/>
          </a:prstGeom>
          <a:noFill/>
        </p:spPr>
        <p:txBody>
          <a:bodyPr wrap="square" lIns="71799" tIns="35895" rIns="71799" bIns="35895" rtlCol="0">
            <a:spAutoFit/>
          </a:bodyPr>
          <a:lstStyle/>
          <a:p>
            <a:r>
              <a:rPr lang="en-US" sz="2200" dirty="0" err="1"/>
              <a:t>GreenArrays</a:t>
            </a:r>
            <a:r>
              <a:rPr lang="en-US" sz="2200" dirty="0"/>
              <a:t> 144 is </a:t>
            </a:r>
            <a:r>
              <a:rPr lang="en-US" sz="2200" b="1" dirty="0">
                <a:solidFill>
                  <a:schemeClr val="accent2"/>
                </a:solidFill>
              </a:rPr>
              <a:t>11x faster </a:t>
            </a:r>
            <a:r>
              <a:rPr lang="en-US" sz="2200" dirty="0"/>
              <a:t>and simultaneously </a:t>
            </a:r>
            <a:r>
              <a:rPr lang="en-US" sz="2200" b="1" dirty="0">
                <a:solidFill>
                  <a:schemeClr val="accent2"/>
                </a:solidFill>
              </a:rPr>
              <a:t>9x more </a:t>
            </a:r>
            <a:r>
              <a:rPr lang="en-US" sz="2200" b="1" dirty="0" smtClean="0">
                <a:solidFill>
                  <a:schemeClr val="accent2"/>
                </a:solidFill>
              </a:rPr>
              <a:t/>
            </a:r>
            <a:br>
              <a:rPr lang="en-US" sz="2200" b="1" dirty="0" smtClean="0">
                <a:solidFill>
                  <a:schemeClr val="accent2"/>
                </a:solidFill>
              </a:rPr>
            </a:br>
            <a:r>
              <a:rPr lang="en-US" sz="2200" b="1" dirty="0" smtClean="0">
                <a:solidFill>
                  <a:schemeClr val="accent2"/>
                </a:solidFill>
              </a:rPr>
              <a:t>energy-efficient </a:t>
            </a:r>
            <a:r>
              <a:rPr lang="en-US" sz="2200" dirty="0"/>
              <a:t>than MSP 430.</a:t>
            </a:r>
          </a:p>
          <a:p>
            <a:endParaRPr lang="en-US" sz="2400" dirty="0"/>
          </a:p>
        </p:txBody>
      </p:sp>
      <p:graphicFrame>
        <p:nvGraphicFramePr>
          <p:cNvPr id="52" name="Content Placeholder 23"/>
          <p:cNvGraphicFramePr>
            <a:graphicFrameLocks/>
          </p:cNvGraphicFramePr>
          <p:nvPr>
            <p:extLst>
              <p:ext uri="{D42A27DB-BD31-4B8C-83A1-F6EECF244321}">
                <p14:modId xmlns:p14="http://schemas.microsoft.com/office/powerpoint/2010/main" val="1602049656"/>
              </p:ext>
            </p:extLst>
          </p:nvPr>
        </p:nvGraphicFramePr>
        <p:xfrm>
          <a:off x="6118660" y="18612455"/>
          <a:ext cx="4704683" cy="1402080"/>
        </p:xfrm>
        <a:graphic>
          <a:graphicData uri="http://schemas.openxmlformats.org/drawingml/2006/table">
            <a:tbl>
              <a:tblPr firstRow="1" bandRow="1">
                <a:tableStyleId>{073A0DAA-6AF3-43AB-8588-CEC1D06C72B9}</a:tableStyleId>
              </a:tblPr>
              <a:tblGrid>
                <a:gridCol w="1732883"/>
                <a:gridCol w="1485900"/>
                <a:gridCol w="1485900"/>
              </a:tblGrid>
              <a:tr h="548640">
                <a:tc>
                  <a:txBody>
                    <a:bodyPr/>
                    <a:lstStyle/>
                    <a:p>
                      <a:r>
                        <a:rPr lang="en-US" sz="1600" dirty="0" smtClean="0">
                          <a:latin typeface="+mn-lt"/>
                        </a:rPr>
                        <a:t>Performance</a:t>
                      </a:r>
                      <a:endParaRPr lang="en-US" sz="1600" dirty="0">
                        <a:latin typeface="+mn-lt"/>
                      </a:endParaRPr>
                    </a:p>
                  </a:txBody>
                  <a:tcPr marL="68580" marR="68580" marT="30480" marB="30480"/>
                </a:tc>
                <a:tc>
                  <a:txBody>
                    <a:bodyPr/>
                    <a:lstStyle/>
                    <a:p>
                      <a:pPr algn="ctr"/>
                      <a:r>
                        <a:rPr lang="en-US" sz="1600" dirty="0" smtClean="0">
                          <a:latin typeface="+mn-lt"/>
                        </a:rPr>
                        <a:t>MSP430 (65nm)</a:t>
                      </a:r>
                      <a:endParaRPr lang="en-US" sz="1600" dirty="0">
                        <a:latin typeface="+mn-lt"/>
                      </a:endParaRPr>
                    </a:p>
                  </a:txBody>
                  <a:tcPr marL="68580" marR="68580" marT="30480" marB="30480"/>
                </a:tc>
                <a:tc>
                  <a:txBody>
                    <a:bodyPr/>
                    <a:lstStyle/>
                    <a:p>
                      <a:pPr algn="ctr"/>
                      <a:r>
                        <a:rPr lang="en-US" sz="1600" dirty="0" smtClean="0">
                          <a:latin typeface="+mn-lt"/>
                        </a:rPr>
                        <a:t>GA144 </a:t>
                      </a:r>
                      <a:br>
                        <a:rPr lang="en-US" sz="1600" dirty="0" smtClean="0">
                          <a:latin typeface="+mn-lt"/>
                        </a:rPr>
                      </a:br>
                      <a:r>
                        <a:rPr lang="en-US" sz="1600" dirty="0" smtClean="0">
                          <a:latin typeface="+mn-lt"/>
                        </a:rPr>
                        <a:t>(180nm)</a:t>
                      </a:r>
                      <a:endParaRPr lang="en-US" sz="1600" dirty="0">
                        <a:latin typeface="+mn-lt"/>
                      </a:endParaRPr>
                    </a:p>
                  </a:txBody>
                  <a:tcPr marL="68580" marR="68580" marT="30480" marB="30480"/>
                </a:tc>
              </a:tr>
              <a:tr h="548640">
                <a:tc>
                  <a:txBody>
                    <a:bodyPr/>
                    <a:lstStyle/>
                    <a:p>
                      <a:r>
                        <a:rPr lang="en-US" sz="1600" dirty="0" err="1" smtClean="0">
                          <a:latin typeface="+mn-lt"/>
                        </a:rPr>
                        <a:t>usec</a:t>
                      </a:r>
                      <a:r>
                        <a:rPr lang="en-US" sz="1600" baseline="0" dirty="0" smtClean="0">
                          <a:latin typeface="+mn-lt"/>
                        </a:rPr>
                        <a:t> / FIR output</a:t>
                      </a:r>
                      <a:endParaRPr lang="en-US" sz="1600" dirty="0">
                        <a:latin typeface="+mn-lt"/>
                      </a:endParaRPr>
                    </a:p>
                  </a:txBody>
                  <a:tcPr marL="68580" marR="68580" marT="30480" marB="30480"/>
                </a:tc>
                <a:tc>
                  <a:txBody>
                    <a:bodyPr/>
                    <a:lstStyle/>
                    <a:p>
                      <a:pPr algn="ctr"/>
                      <a:r>
                        <a:rPr lang="en-US" sz="1600" dirty="0" smtClean="0">
                          <a:latin typeface="+mn-lt"/>
                        </a:rPr>
                        <a:t>24.25</a:t>
                      </a:r>
                      <a:endParaRPr lang="en-US" sz="1600" dirty="0">
                        <a:latin typeface="+mn-lt"/>
                      </a:endParaRPr>
                    </a:p>
                  </a:txBody>
                  <a:tcPr marL="68580" marR="68580" marT="30480" marB="30480"/>
                </a:tc>
                <a:tc>
                  <a:txBody>
                    <a:bodyPr/>
                    <a:lstStyle/>
                    <a:p>
                      <a:pPr algn="ctr"/>
                      <a:r>
                        <a:rPr lang="en-US" sz="1600" dirty="0" smtClean="0">
                          <a:latin typeface="+mn-lt"/>
                        </a:rPr>
                        <a:t>2.18</a:t>
                      </a:r>
                      <a:endParaRPr lang="en-US" sz="1600" dirty="0">
                        <a:latin typeface="+mn-lt"/>
                      </a:endParaRPr>
                    </a:p>
                  </a:txBody>
                  <a:tcPr marL="68580" marR="68580" marT="30480" marB="30480"/>
                </a:tc>
              </a:tr>
              <a:tr h="304800">
                <a:tc>
                  <a:txBody>
                    <a:bodyPr/>
                    <a:lstStyle/>
                    <a:p>
                      <a:r>
                        <a:rPr lang="en-US" sz="1600" dirty="0" err="1" smtClean="0">
                          <a:latin typeface="+mn-lt"/>
                        </a:rPr>
                        <a:t>nJ</a:t>
                      </a:r>
                      <a:r>
                        <a:rPr lang="en-US" sz="1600" dirty="0" smtClean="0">
                          <a:latin typeface="+mn-lt"/>
                        </a:rPr>
                        <a:t> / FIR output</a:t>
                      </a:r>
                      <a:endParaRPr lang="en-US" sz="1600" dirty="0">
                        <a:latin typeface="+mn-lt"/>
                      </a:endParaRPr>
                    </a:p>
                  </a:txBody>
                  <a:tcPr marL="68580" marR="68580" marT="30480" marB="30480"/>
                </a:tc>
                <a:tc>
                  <a:txBody>
                    <a:bodyPr/>
                    <a:lstStyle/>
                    <a:p>
                      <a:pPr algn="ctr"/>
                      <a:r>
                        <a:rPr lang="en-US" sz="1600" dirty="0" smtClean="0">
                          <a:latin typeface="+mn-lt"/>
                        </a:rPr>
                        <a:t>152.80</a:t>
                      </a:r>
                      <a:endParaRPr lang="en-US" sz="1600" dirty="0">
                        <a:latin typeface="+mn-lt"/>
                      </a:endParaRPr>
                    </a:p>
                  </a:txBody>
                  <a:tcPr marL="68580" marR="68580" marT="30480" marB="30480"/>
                </a:tc>
                <a:tc>
                  <a:txBody>
                    <a:bodyPr/>
                    <a:lstStyle/>
                    <a:p>
                      <a:pPr algn="ctr"/>
                      <a:r>
                        <a:rPr lang="en-US" sz="1600" dirty="0" smtClean="0">
                          <a:latin typeface="+mn-lt"/>
                        </a:rPr>
                        <a:t>17.66</a:t>
                      </a:r>
                      <a:endParaRPr lang="en-US" sz="1600" dirty="0">
                        <a:latin typeface="+mn-lt"/>
                      </a:endParaRPr>
                    </a:p>
                  </a:txBody>
                  <a:tcPr marL="68580" marR="68580" marT="30480" marB="30480"/>
                </a:tc>
              </a:tr>
            </a:tbl>
          </a:graphicData>
        </a:graphic>
      </p:graphicFrame>
      <p:sp>
        <p:nvSpPr>
          <p:cNvPr id="56" name="TextBox 55"/>
          <p:cNvSpPr txBox="1"/>
          <p:nvPr/>
        </p:nvSpPr>
        <p:spPr>
          <a:xfrm>
            <a:off x="8833463" y="20031400"/>
            <a:ext cx="2066080" cy="287935"/>
          </a:xfrm>
          <a:prstGeom prst="rect">
            <a:avLst/>
          </a:prstGeom>
          <a:noFill/>
        </p:spPr>
        <p:txBody>
          <a:bodyPr wrap="none" lIns="71799" tIns="35895" rIns="71799" bIns="35895" rtlCol="0">
            <a:spAutoFit/>
          </a:bodyPr>
          <a:lstStyle/>
          <a:p>
            <a:r>
              <a:rPr lang="en-US" sz="1400" i="1" dirty="0">
                <a:latin typeface="Candara" pitchFamily="34" charset="0"/>
              </a:rPr>
              <a:t>Data from </a:t>
            </a:r>
            <a:r>
              <a:rPr lang="en-US" sz="1400" i="1" dirty="0" err="1">
                <a:latin typeface="Candara" pitchFamily="34" charset="0"/>
              </a:rPr>
              <a:t>Rimas</a:t>
            </a:r>
            <a:r>
              <a:rPr lang="en-US" sz="1400" i="1" dirty="0">
                <a:latin typeface="Candara" pitchFamily="34" charset="0"/>
              </a:rPr>
              <a:t> </a:t>
            </a:r>
            <a:r>
              <a:rPr lang="en-US" sz="1400" i="1" dirty="0" err="1">
                <a:latin typeface="Candara" pitchFamily="34" charset="0"/>
              </a:rPr>
              <a:t>Avizienis</a:t>
            </a:r>
            <a:endParaRPr lang="en-US" sz="1400" i="1" dirty="0">
              <a:latin typeface="Candara" pitchFamily="34" charset="0"/>
            </a:endParaRPr>
          </a:p>
        </p:txBody>
      </p:sp>
      <p:sp>
        <p:nvSpPr>
          <p:cNvPr id="58" name="Rectangle 57"/>
          <p:cNvSpPr/>
          <p:nvPr/>
        </p:nvSpPr>
        <p:spPr>
          <a:xfrm>
            <a:off x="11205055" y="1930398"/>
            <a:ext cx="7391399" cy="4419600"/>
          </a:xfrm>
          <a:prstGeom prst="rect">
            <a:avLst/>
          </a:prstGeom>
        </p:spPr>
        <p:style>
          <a:lnRef idx="2">
            <a:schemeClr val="dk1"/>
          </a:lnRef>
          <a:fillRef idx="1">
            <a:schemeClr val="lt1"/>
          </a:fillRef>
          <a:effectRef idx="0">
            <a:schemeClr val="dk1"/>
          </a:effectRef>
          <a:fontRef idx="minor">
            <a:schemeClr val="dk1"/>
          </a:fontRef>
        </p:style>
        <p:txBody>
          <a:bodyPr lIns="71742" tIns="35866" rIns="71742" bIns="35866" spcCol="0" rtlCol="0" anchor="ctr"/>
          <a:lstStyle/>
          <a:p>
            <a:pPr algn="ctr"/>
            <a:endParaRPr lang="en-US"/>
          </a:p>
        </p:txBody>
      </p:sp>
      <p:sp>
        <p:nvSpPr>
          <p:cNvPr id="59" name="TextBox 58"/>
          <p:cNvSpPr txBox="1"/>
          <p:nvPr/>
        </p:nvSpPr>
        <p:spPr>
          <a:xfrm>
            <a:off x="11201400" y="1905000"/>
            <a:ext cx="7395054" cy="7187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71742" tIns="35866" rIns="71742" bIns="35866" rtlCol="0">
            <a:spAutoFit/>
          </a:bodyPr>
          <a:lstStyle/>
          <a:p>
            <a:pPr algn="ctr"/>
            <a:r>
              <a:rPr lang="en-US" sz="4200" dirty="0"/>
              <a:t>Approach</a:t>
            </a:r>
          </a:p>
        </p:txBody>
      </p:sp>
      <p:sp>
        <p:nvSpPr>
          <p:cNvPr id="101" name="Rectangle 100"/>
          <p:cNvSpPr/>
          <p:nvPr/>
        </p:nvSpPr>
        <p:spPr>
          <a:xfrm>
            <a:off x="18821400" y="1904997"/>
            <a:ext cx="13868400" cy="11353803"/>
          </a:xfrm>
          <a:prstGeom prst="rect">
            <a:avLst/>
          </a:prstGeom>
        </p:spPr>
        <p:style>
          <a:lnRef idx="2">
            <a:schemeClr val="dk1"/>
          </a:lnRef>
          <a:fillRef idx="1">
            <a:schemeClr val="lt1"/>
          </a:fillRef>
          <a:effectRef idx="0">
            <a:schemeClr val="dk1"/>
          </a:effectRef>
          <a:fontRef idx="minor">
            <a:schemeClr val="dk1"/>
          </a:fontRef>
        </p:style>
        <p:txBody>
          <a:bodyPr lIns="71742" tIns="35866" rIns="71742" bIns="35866" spcCol="0" rtlCol="0" anchor="ctr"/>
          <a:lstStyle/>
          <a:p>
            <a:pPr algn="ctr"/>
            <a:endParaRPr lang="en-US" sz="2200" b="1" dirty="0"/>
          </a:p>
        </p:txBody>
      </p:sp>
      <p:sp>
        <p:nvSpPr>
          <p:cNvPr id="102" name="TextBox 101"/>
          <p:cNvSpPr txBox="1"/>
          <p:nvPr/>
        </p:nvSpPr>
        <p:spPr>
          <a:xfrm>
            <a:off x="18821400" y="1905000"/>
            <a:ext cx="13868400" cy="7187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71742" tIns="35866" rIns="71742" bIns="35866" rtlCol="0">
            <a:spAutoFit/>
          </a:bodyPr>
          <a:lstStyle/>
          <a:p>
            <a:pPr algn="ctr"/>
            <a:r>
              <a:rPr lang="en-US" sz="4200" dirty="0" smtClean="0"/>
              <a:t>Synthesis-based Code Generation</a:t>
            </a:r>
            <a:endParaRPr lang="en-US" sz="4200" dirty="0"/>
          </a:p>
        </p:txBody>
      </p:sp>
      <p:sp>
        <p:nvSpPr>
          <p:cNvPr id="39" name="TextBox 38"/>
          <p:cNvSpPr txBox="1"/>
          <p:nvPr/>
        </p:nvSpPr>
        <p:spPr>
          <a:xfrm>
            <a:off x="19217706" y="2743198"/>
            <a:ext cx="6995094" cy="3458088"/>
          </a:xfrm>
          <a:prstGeom prst="rect">
            <a:avLst/>
          </a:prstGeom>
          <a:noFill/>
        </p:spPr>
        <p:txBody>
          <a:bodyPr wrap="square" lIns="71844" tIns="35922" rIns="71844" bIns="35922" rtlCol="0">
            <a:spAutoFit/>
          </a:bodyPr>
          <a:lstStyle/>
          <a:p>
            <a:r>
              <a:rPr lang="en-US" sz="2200" b="1" dirty="0">
                <a:effectLst>
                  <a:outerShdw blurRad="38100" dist="38100" dir="2700000" algn="tl">
                    <a:srgbClr val="000000">
                      <a:alpha val="43137"/>
                    </a:srgbClr>
                  </a:outerShdw>
                </a:effectLst>
              </a:rPr>
              <a:t>Current Synthesizer</a:t>
            </a:r>
          </a:p>
          <a:p>
            <a:r>
              <a:rPr lang="en-US" sz="2200" u="sng" dirty="0"/>
              <a:t>Spec</a:t>
            </a:r>
            <a:r>
              <a:rPr lang="en-US" sz="2200" dirty="0"/>
              <a:t> </a:t>
            </a:r>
            <a:r>
              <a:rPr lang="en-US" sz="2200" dirty="0" smtClean="0"/>
              <a:t>       </a:t>
            </a:r>
            <a:r>
              <a:rPr lang="en-US" sz="2200" dirty="0" err="1" smtClean="0"/>
              <a:t>GreenArrays</a:t>
            </a:r>
            <a:r>
              <a:rPr lang="en-US" sz="2200" dirty="0" smtClean="0"/>
              <a:t> program </a:t>
            </a:r>
          </a:p>
          <a:p>
            <a:r>
              <a:rPr lang="en-US" sz="2200" dirty="0" smtClean="0"/>
              <a:t>                (sequence of instructions)</a:t>
            </a:r>
          </a:p>
          <a:p>
            <a:r>
              <a:rPr lang="en-US" sz="2200" u="sng" dirty="0" smtClean="0"/>
              <a:t>Output</a:t>
            </a:r>
            <a:r>
              <a:rPr lang="en-US" sz="2200" dirty="0" smtClean="0"/>
              <a:t>    </a:t>
            </a:r>
            <a:r>
              <a:rPr lang="en-US" sz="2200" dirty="0"/>
              <a:t>the fastest </a:t>
            </a:r>
            <a:r>
              <a:rPr lang="en-US" sz="2200" dirty="0" smtClean="0"/>
              <a:t>program </a:t>
            </a:r>
          </a:p>
          <a:p>
            <a:r>
              <a:rPr lang="en-US" sz="2200" dirty="0"/>
              <a:t> </a:t>
            </a:r>
            <a:r>
              <a:rPr lang="en-US" sz="2200" dirty="0" smtClean="0"/>
              <a:t>               (</a:t>
            </a:r>
            <a:r>
              <a:rPr lang="en-US" sz="2200" dirty="0"/>
              <a:t>can be modified to the most energy-efficient)</a:t>
            </a:r>
          </a:p>
          <a:p>
            <a:r>
              <a:rPr lang="en-US" sz="2200" u="sng" dirty="0"/>
              <a:t>Sketch</a:t>
            </a:r>
            <a:r>
              <a:rPr lang="en-US" sz="2200" dirty="0"/>
              <a:t>    </a:t>
            </a:r>
            <a:r>
              <a:rPr lang="en-US" sz="2200" dirty="0" smtClean="0"/>
              <a:t>optionally, we can provide a template of the </a:t>
            </a:r>
          </a:p>
          <a:p>
            <a:r>
              <a:rPr lang="en-US" sz="2200" dirty="0"/>
              <a:t>  </a:t>
            </a:r>
            <a:r>
              <a:rPr lang="en-US" sz="2200" dirty="0" smtClean="0"/>
              <a:t>             desired GreenArrays </a:t>
            </a:r>
            <a:r>
              <a:rPr lang="en-US" sz="2200" dirty="0"/>
              <a:t>program with holes</a:t>
            </a:r>
          </a:p>
          <a:p>
            <a:endParaRPr lang="en-US" sz="2200" dirty="0"/>
          </a:p>
          <a:p>
            <a:r>
              <a:rPr lang="en-US" sz="2200" dirty="0"/>
              <a:t>Our current </a:t>
            </a:r>
            <a:r>
              <a:rPr lang="en-US" sz="2200" dirty="0" smtClean="0"/>
              <a:t>prototype synthesizes </a:t>
            </a:r>
            <a:r>
              <a:rPr lang="en-US" sz="2200" dirty="0"/>
              <a:t>straight line </a:t>
            </a:r>
            <a:r>
              <a:rPr lang="en-US" sz="2200" dirty="0" smtClean="0"/>
              <a:t>programs</a:t>
            </a:r>
            <a:r>
              <a:rPr lang="en-US" sz="2200" dirty="0"/>
              <a:t> </a:t>
            </a:r>
            <a:r>
              <a:rPr lang="en-US" sz="2200" dirty="0" smtClean="0"/>
              <a:t>with no branches and loops.  </a:t>
            </a:r>
            <a:endParaRPr lang="en-US" sz="2200" dirty="0"/>
          </a:p>
        </p:txBody>
      </p:sp>
      <p:sp>
        <p:nvSpPr>
          <p:cNvPr id="53" name="TextBox 52"/>
          <p:cNvSpPr txBox="1"/>
          <p:nvPr/>
        </p:nvSpPr>
        <p:spPr>
          <a:xfrm>
            <a:off x="26323062" y="2667000"/>
            <a:ext cx="5193204" cy="411100"/>
          </a:xfrm>
          <a:prstGeom prst="rect">
            <a:avLst/>
          </a:prstGeom>
          <a:noFill/>
        </p:spPr>
        <p:txBody>
          <a:bodyPr wrap="none" lIns="71844" tIns="35922" rIns="71844" bIns="35922" rtlCol="0">
            <a:spAutoFit/>
          </a:bodyPr>
          <a:lstStyle/>
          <a:p>
            <a:r>
              <a:rPr lang="en-US" sz="2200" b="1" dirty="0" smtClean="0">
                <a:effectLst>
                  <a:outerShdw blurRad="38100" dist="38100" dir="2700000" algn="tl">
                    <a:srgbClr val="000000">
                      <a:alpha val="43137"/>
                    </a:srgbClr>
                  </a:outerShdw>
                </a:effectLst>
              </a:rPr>
              <a:t>Code generation Sketching-based Synthesis</a:t>
            </a:r>
            <a:endParaRPr lang="en-US" sz="2200" b="1" dirty="0">
              <a:effectLst>
                <a:outerShdw blurRad="38100" dist="38100" dir="2700000" algn="tl">
                  <a:srgbClr val="000000">
                    <a:alpha val="43137"/>
                  </a:srgbClr>
                </a:outerShdw>
              </a:effectLst>
            </a:endParaRPr>
          </a:p>
        </p:txBody>
      </p:sp>
      <p:sp>
        <p:nvSpPr>
          <p:cNvPr id="111" name="TextShape 2"/>
          <p:cNvSpPr txBox="1"/>
          <p:nvPr/>
        </p:nvSpPr>
        <p:spPr>
          <a:xfrm>
            <a:off x="26365200" y="6934200"/>
            <a:ext cx="4857750" cy="1066800"/>
          </a:xfrm>
          <a:prstGeom prst="rect">
            <a:avLst/>
          </a:prstGeom>
        </p:spPr>
        <p:txBody>
          <a:bodyPr lIns="71844" tIns="35922" rIns="71844" bIns="35922"/>
          <a:lstStyle/>
          <a:p>
            <a:r>
              <a:rPr lang="en-US" sz="2200" dirty="0"/>
              <a:t>Sketch is :  ?? </a:t>
            </a:r>
            <a:r>
              <a:rPr lang="en-US" sz="2200" dirty="0">
                <a:solidFill>
                  <a:srgbClr val="000000"/>
                </a:solidFill>
              </a:rPr>
              <a:t>* n &gt;&gt; ??</a:t>
            </a:r>
          </a:p>
          <a:p>
            <a:pPr algn="ctr"/>
            <a:endParaRPr lang="en-US" sz="2200" dirty="0"/>
          </a:p>
          <a:p>
            <a:endParaRPr lang="en-US" sz="2200" dirty="0"/>
          </a:p>
          <a:p>
            <a:endParaRPr lang="en-US" sz="2200" dirty="0"/>
          </a:p>
        </p:txBody>
      </p:sp>
      <p:sp>
        <p:nvSpPr>
          <p:cNvPr id="112" name="TextShape 2"/>
          <p:cNvSpPr txBox="1"/>
          <p:nvPr/>
        </p:nvSpPr>
        <p:spPr>
          <a:xfrm>
            <a:off x="26365201" y="3048000"/>
            <a:ext cx="6324600" cy="4114800"/>
          </a:xfrm>
          <a:prstGeom prst="rect">
            <a:avLst/>
          </a:prstGeom>
        </p:spPr>
        <p:txBody>
          <a:bodyPr lIns="71844" tIns="35922" rIns="71844" bIns="35922"/>
          <a:lstStyle/>
          <a:p>
            <a:pPr>
              <a:lnSpc>
                <a:spcPct val="100000"/>
              </a:lnSpc>
            </a:pPr>
            <a:r>
              <a:rPr lang="en-US" sz="2200" u="sng" dirty="0"/>
              <a:t>Naïve </a:t>
            </a:r>
            <a:r>
              <a:rPr lang="en-US" sz="2200" u="sng" dirty="0" smtClean="0"/>
              <a:t>Implementation of Division</a:t>
            </a:r>
            <a:endParaRPr lang="en-US" sz="2200" u="sng" dirty="0"/>
          </a:p>
          <a:p>
            <a:pPr>
              <a:lnSpc>
                <a:spcPct val="100000"/>
              </a:lnSpc>
            </a:pPr>
            <a:r>
              <a:rPr lang="en-US" sz="2200" dirty="0"/>
              <a:t>Subtract divisor until </a:t>
            </a:r>
            <a:r>
              <a:rPr lang="en-US" sz="2200" dirty="0" smtClean="0"/>
              <a:t>remainder </a:t>
            </a:r>
            <a:r>
              <a:rPr lang="en-US" sz="2200" dirty="0"/>
              <a:t>&lt; divisor.  </a:t>
            </a:r>
          </a:p>
          <a:p>
            <a:pPr>
              <a:lnSpc>
                <a:spcPct val="100000"/>
              </a:lnSpc>
            </a:pPr>
            <a:r>
              <a:rPr lang="en-US" sz="2200" dirty="0"/>
              <a:t># of iterations = output </a:t>
            </a:r>
            <a:r>
              <a:rPr lang="en-US" sz="2200" dirty="0" smtClean="0"/>
              <a:t>value</a:t>
            </a:r>
          </a:p>
          <a:p>
            <a:pPr>
              <a:lnSpc>
                <a:spcPct val="100000"/>
              </a:lnSpc>
            </a:pPr>
            <a:endParaRPr lang="en-US" sz="800" dirty="0"/>
          </a:p>
          <a:p>
            <a:pPr>
              <a:lnSpc>
                <a:spcPct val="100000"/>
              </a:lnSpc>
            </a:pPr>
            <a:r>
              <a:rPr lang="en-US" sz="2200" u="sng" dirty="0"/>
              <a:t>Better </a:t>
            </a:r>
            <a:r>
              <a:rPr lang="en-US" sz="2200" u="sng" dirty="0" smtClean="0"/>
              <a:t>Implementation (for constant divisors)</a:t>
            </a:r>
            <a:endParaRPr lang="en-US" sz="2200" u="sng" dirty="0"/>
          </a:p>
          <a:p>
            <a:pPr marL="359222" indent="-359222">
              <a:buFont typeface="Arial" pitchFamily="34" charset="0"/>
              <a:buChar char="•"/>
            </a:pPr>
            <a:endParaRPr lang="en-US" sz="2200" dirty="0"/>
          </a:p>
          <a:p>
            <a:pPr>
              <a:lnSpc>
                <a:spcPct val="100000"/>
              </a:lnSpc>
            </a:pPr>
            <a:endParaRPr lang="en-US" sz="2200" dirty="0"/>
          </a:p>
          <a:p>
            <a:pPr>
              <a:lnSpc>
                <a:spcPct val="100000"/>
              </a:lnSpc>
            </a:pPr>
            <a:r>
              <a:rPr lang="en-US" sz="2200" dirty="0"/>
              <a:t>n   -  input</a:t>
            </a:r>
          </a:p>
          <a:p>
            <a:pPr>
              <a:lnSpc>
                <a:spcPct val="100000"/>
              </a:lnSpc>
            </a:pPr>
            <a:r>
              <a:rPr lang="en-US" sz="2200" dirty="0"/>
              <a:t>M  -  “magic” number</a:t>
            </a:r>
          </a:p>
          <a:p>
            <a:pPr>
              <a:lnSpc>
                <a:spcPct val="100000"/>
              </a:lnSpc>
            </a:pPr>
            <a:r>
              <a:rPr lang="en-US" sz="2200" dirty="0"/>
              <a:t>S    -  shifting value</a:t>
            </a:r>
          </a:p>
          <a:p>
            <a:pPr>
              <a:lnSpc>
                <a:spcPct val="100000"/>
              </a:lnSpc>
            </a:pPr>
            <a:r>
              <a:rPr lang="en-US" sz="2200" dirty="0"/>
              <a:t>M and s depend on the number of bits and </a:t>
            </a:r>
            <a:r>
              <a:rPr lang="en-US" sz="2200" dirty="0" smtClean="0"/>
              <a:t/>
            </a:r>
            <a:br>
              <a:rPr lang="en-US" sz="2200" dirty="0" smtClean="0"/>
            </a:br>
            <a:r>
              <a:rPr lang="en-US" sz="2200" dirty="0" smtClean="0"/>
              <a:t>on the (constant) </a:t>
            </a:r>
            <a:r>
              <a:rPr lang="en-US" sz="2200" dirty="0"/>
              <a:t>divisor.</a:t>
            </a:r>
            <a:endParaRPr sz="2200" dirty="0"/>
          </a:p>
        </p:txBody>
      </p:sp>
      <p:sp>
        <p:nvSpPr>
          <p:cNvPr id="113" name="TextBox 112"/>
          <p:cNvSpPr txBox="1"/>
          <p:nvPr/>
        </p:nvSpPr>
        <p:spPr>
          <a:xfrm>
            <a:off x="26441400" y="4694300"/>
            <a:ext cx="2746239" cy="411100"/>
          </a:xfrm>
          <a:prstGeom prst="rect">
            <a:avLst/>
          </a:prstGeom>
          <a:noFill/>
          <a:ln>
            <a:solidFill>
              <a:schemeClr val="tx1"/>
            </a:solidFill>
          </a:ln>
        </p:spPr>
        <p:txBody>
          <a:bodyPr wrap="none" lIns="71844" tIns="35922" rIns="71844" bIns="35922" rtlCol="0">
            <a:spAutoFit/>
          </a:bodyPr>
          <a:lstStyle/>
          <a:p>
            <a:r>
              <a:rPr lang="en-US" sz="2200" dirty="0">
                <a:solidFill>
                  <a:srgbClr val="000000"/>
                </a:solidFill>
              </a:rPr>
              <a:t>quotient = (M * n) &gt;&gt; s</a:t>
            </a:r>
          </a:p>
        </p:txBody>
      </p:sp>
      <p:graphicFrame>
        <p:nvGraphicFramePr>
          <p:cNvPr id="114" name="Table 113"/>
          <p:cNvGraphicFramePr>
            <a:graphicFrameLocks noGrp="1"/>
          </p:cNvGraphicFramePr>
          <p:nvPr>
            <p:extLst>
              <p:ext uri="{D42A27DB-BD31-4B8C-83A1-F6EECF244321}">
                <p14:modId xmlns:p14="http://schemas.microsoft.com/office/powerpoint/2010/main" val="219674870"/>
              </p:ext>
            </p:extLst>
          </p:nvPr>
        </p:nvGraphicFramePr>
        <p:xfrm>
          <a:off x="26441400" y="7391400"/>
          <a:ext cx="4447547" cy="1524000"/>
        </p:xfrm>
        <a:graphic>
          <a:graphicData uri="http://schemas.openxmlformats.org/drawingml/2006/table">
            <a:tbl>
              <a:tblPr firstRow="1" bandRow="1">
                <a:tableStyleId>{073A0DAA-6AF3-43AB-8588-CEC1D06C72B9}</a:tableStyleId>
              </a:tblPr>
              <a:tblGrid>
                <a:gridCol w="2025930"/>
                <a:gridCol w="2421617"/>
              </a:tblGrid>
              <a:tr h="304800">
                <a:tc>
                  <a:txBody>
                    <a:bodyPr/>
                    <a:lstStyle/>
                    <a:p>
                      <a:pPr algn="ctr"/>
                      <a:r>
                        <a:rPr lang="en-US" sz="1600" dirty="0" smtClean="0"/>
                        <a:t>Spec</a:t>
                      </a:r>
                      <a:endParaRPr lang="en-US" sz="1600" dirty="0">
                        <a:latin typeface="+mn-lt"/>
                        <a:cs typeface="Calibri" pitchFamily="34" charset="0"/>
                      </a:endParaRPr>
                    </a:p>
                  </a:txBody>
                  <a:tcPr marL="68580" marR="68580" marT="30480" marB="30480"/>
                </a:tc>
                <a:tc>
                  <a:txBody>
                    <a:bodyPr/>
                    <a:lstStyle/>
                    <a:p>
                      <a:pPr algn="ctr"/>
                      <a:r>
                        <a:rPr lang="en-US" sz="1600" dirty="0" smtClean="0"/>
                        <a:t>Solution</a:t>
                      </a:r>
                      <a:endParaRPr lang="en-US" sz="1600" dirty="0">
                        <a:latin typeface="+mn-lt"/>
                        <a:cs typeface="Calibri" pitchFamily="34" charset="0"/>
                      </a:endParaRPr>
                    </a:p>
                  </a:txBody>
                  <a:tcPr marL="68580" marR="68580" marT="30480" marB="30480"/>
                </a:tc>
              </a:tr>
              <a:tr h="304800">
                <a:tc>
                  <a:txBody>
                    <a:bodyPr/>
                    <a:lstStyle/>
                    <a:p>
                      <a:r>
                        <a:rPr lang="en-US" sz="1600" dirty="0" smtClean="0"/>
                        <a:t>x/3</a:t>
                      </a:r>
                      <a:endParaRPr lang="en-US" sz="1600" dirty="0" smtClean="0">
                        <a:latin typeface="+mn-lt"/>
                        <a:cs typeface="Calibri" pitchFamily="34" charset="0"/>
                      </a:endParaRPr>
                    </a:p>
                  </a:txBody>
                  <a:tcPr marL="68580" marR="68580" marT="30480" marB="30480"/>
                </a:tc>
                <a:tc>
                  <a:txBody>
                    <a:bodyPr/>
                    <a:lstStyle/>
                    <a:p>
                      <a:r>
                        <a:rPr lang="en-US" sz="1600" dirty="0" smtClean="0"/>
                        <a:t>(43691 * x) &gt;&gt; 17</a:t>
                      </a:r>
                      <a:endParaRPr lang="en-US" sz="1600" dirty="0">
                        <a:latin typeface="+mn-lt"/>
                        <a:cs typeface="Calibri" pitchFamily="34" charset="0"/>
                      </a:endParaRPr>
                    </a:p>
                  </a:txBody>
                  <a:tcPr marL="68580" marR="68580" marT="30480" marB="30480"/>
                </a:tc>
              </a:tr>
              <a:tr h="304800">
                <a:tc>
                  <a:txBody>
                    <a:bodyPr/>
                    <a:lstStyle/>
                    <a:p>
                      <a:r>
                        <a:rPr lang="en-US" sz="1600" dirty="0" smtClean="0"/>
                        <a:t>x/5</a:t>
                      </a:r>
                      <a:endParaRPr lang="en-US" sz="1600" dirty="0">
                        <a:latin typeface="+mn-lt"/>
                        <a:cs typeface="Calibri" pitchFamily="34" charset="0"/>
                      </a:endParaRPr>
                    </a:p>
                  </a:txBody>
                  <a:tcPr marL="68580" marR="68580" marT="30480" marB="30480"/>
                </a:tc>
                <a:tc>
                  <a:txBody>
                    <a:bodyPr/>
                    <a:lstStyle/>
                    <a:p>
                      <a:r>
                        <a:rPr lang="en-US" sz="1600" dirty="0" smtClean="0"/>
                        <a:t>(209716 * x) &gt;&gt; 20</a:t>
                      </a:r>
                      <a:endParaRPr lang="en-US" sz="1600" dirty="0">
                        <a:latin typeface="+mn-lt"/>
                        <a:cs typeface="Calibri" pitchFamily="34" charset="0"/>
                      </a:endParaRPr>
                    </a:p>
                  </a:txBody>
                  <a:tcPr marL="68580" marR="68580" marT="30480" marB="30480"/>
                </a:tc>
              </a:tr>
              <a:tr h="304800">
                <a:tc>
                  <a:txBody>
                    <a:bodyPr/>
                    <a:lstStyle/>
                    <a:p>
                      <a:r>
                        <a:rPr lang="en-US" sz="1600" dirty="0" smtClean="0"/>
                        <a:t>x/6</a:t>
                      </a:r>
                      <a:endParaRPr lang="en-US" sz="1600" dirty="0">
                        <a:latin typeface="+mn-lt"/>
                        <a:cs typeface="Calibri" pitchFamily="34" charset="0"/>
                      </a:endParaRPr>
                    </a:p>
                  </a:txBody>
                  <a:tcPr marL="68580" marR="68580" marT="30480" marB="30480"/>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t>(43691 * x) &gt;&gt; 18</a:t>
                      </a:r>
                      <a:endParaRPr lang="en-US" sz="1600" dirty="0" smtClean="0">
                        <a:latin typeface="+mn-lt"/>
                        <a:cs typeface="Calibri" pitchFamily="34" charset="0"/>
                      </a:endParaRPr>
                    </a:p>
                  </a:txBody>
                  <a:tcPr marL="68580" marR="68580" marT="30480" marB="30480"/>
                </a:tc>
              </a:tr>
              <a:tr h="304800">
                <a:tc>
                  <a:txBody>
                    <a:bodyPr/>
                    <a:lstStyle/>
                    <a:p>
                      <a:r>
                        <a:rPr lang="en-US" sz="1600" dirty="0" smtClean="0"/>
                        <a:t>x/7</a:t>
                      </a:r>
                      <a:endParaRPr lang="en-US" sz="1600" dirty="0">
                        <a:latin typeface="+mn-lt"/>
                        <a:cs typeface="Calibri" pitchFamily="34" charset="0"/>
                      </a:endParaRPr>
                    </a:p>
                  </a:txBody>
                  <a:tcPr marL="68580" marR="68580" marT="30480" marB="30480"/>
                </a:tc>
                <a:tc>
                  <a:txBody>
                    <a:bodyPr/>
                    <a:lstStyle/>
                    <a:p>
                      <a:r>
                        <a:rPr lang="en-US" sz="1600" dirty="0" smtClean="0"/>
                        <a:t>(149797 * x) &gt;&gt; 20</a:t>
                      </a:r>
                      <a:endParaRPr lang="en-US" sz="1600" dirty="0">
                        <a:latin typeface="+mn-lt"/>
                        <a:cs typeface="Calibri" pitchFamily="34" charset="0"/>
                      </a:endParaRPr>
                    </a:p>
                  </a:txBody>
                  <a:tcPr marL="68580" marR="68580" marT="30480" marB="30480"/>
                </a:tc>
              </a:tr>
            </a:tbl>
          </a:graphicData>
        </a:graphic>
      </p:graphicFrame>
      <p:graphicFrame>
        <p:nvGraphicFramePr>
          <p:cNvPr id="117" name="Table 116"/>
          <p:cNvGraphicFramePr>
            <a:graphicFrameLocks noGrp="1"/>
          </p:cNvGraphicFramePr>
          <p:nvPr>
            <p:extLst>
              <p:ext uri="{D42A27DB-BD31-4B8C-83A1-F6EECF244321}">
                <p14:modId xmlns:p14="http://schemas.microsoft.com/office/powerpoint/2010/main" val="4019108211"/>
              </p:ext>
            </p:extLst>
          </p:nvPr>
        </p:nvGraphicFramePr>
        <p:xfrm>
          <a:off x="24003000" y="10485120"/>
          <a:ext cx="8383677" cy="2621280"/>
        </p:xfrm>
        <a:graphic>
          <a:graphicData uri="http://schemas.openxmlformats.org/drawingml/2006/table">
            <a:tbl>
              <a:tblPr firstRow="1" bandRow="1">
                <a:tableStyleId>{073A0DAA-6AF3-43AB-8588-CEC1D06C72B9}</a:tableStyleId>
              </a:tblPr>
              <a:tblGrid>
                <a:gridCol w="2386595"/>
                <a:gridCol w="1468673"/>
                <a:gridCol w="1468673"/>
                <a:gridCol w="1529868"/>
                <a:gridCol w="1529868"/>
              </a:tblGrid>
              <a:tr h="792480">
                <a:tc>
                  <a:txBody>
                    <a:bodyPr/>
                    <a:lstStyle/>
                    <a:p>
                      <a:pPr algn="ctr"/>
                      <a:r>
                        <a:rPr lang="en-US" sz="1600" dirty="0" smtClean="0"/>
                        <a:t>Program</a:t>
                      </a:r>
                      <a:endParaRPr lang="en-US" sz="1600" dirty="0">
                        <a:latin typeface="+mn-lt"/>
                        <a:cs typeface="Calibri" pitchFamily="34" charset="0"/>
                      </a:endParaRPr>
                    </a:p>
                  </a:txBody>
                  <a:tcPr marL="68580" marR="68580" marT="30480" marB="30480"/>
                </a:tc>
                <a:tc>
                  <a:txBody>
                    <a:bodyPr/>
                    <a:lstStyle/>
                    <a:p>
                      <a:pPr algn="ctr"/>
                      <a:r>
                        <a:rPr lang="en-US" sz="1600" dirty="0" smtClean="0"/>
                        <a:t>Approx. Speedup</a:t>
                      </a:r>
                      <a:endParaRPr lang="en-US" sz="1600" dirty="0">
                        <a:latin typeface="+mn-lt"/>
                        <a:cs typeface="Calibri" pitchFamily="34" charset="0"/>
                      </a:endParaRPr>
                    </a:p>
                  </a:txBody>
                  <a:tcPr marL="68580" marR="68580" marT="30480" marB="30480"/>
                </a:tc>
                <a:tc>
                  <a:txBody>
                    <a:bodyPr/>
                    <a:lstStyle/>
                    <a:p>
                      <a:pPr algn="ctr"/>
                      <a:r>
                        <a:rPr lang="en-US" sz="1600" dirty="0" smtClean="0"/>
                        <a:t>Code length reduction</a:t>
                      </a:r>
                      <a:endParaRPr lang="en-US" sz="1600" dirty="0">
                        <a:latin typeface="+mn-lt"/>
                        <a:cs typeface="Calibri" pitchFamily="34" charset="0"/>
                      </a:endParaRPr>
                    </a:p>
                  </a:txBody>
                  <a:tcPr marL="68580" marR="68580" marT="30480" marB="30480"/>
                </a:tc>
                <a:tc>
                  <a:txBody>
                    <a:bodyPr/>
                    <a:lstStyle/>
                    <a:p>
                      <a:pPr algn="ctr"/>
                      <a:r>
                        <a:rPr lang="en-US" sz="1600" dirty="0" smtClean="0"/>
                        <a:t>Original</a:t>
                      </a:r>
                      <a:r>
                        <a:rPr lang="en-US" sz="1600" baseline="0" dirty="0" smtClean="0"/>
                        <a:t> Code Length</a:t>
                      </a:r>
                      <a:endParaRPr lang="en-US" sz="1600" dirty="0">
                        <a:latin typeface="+mn-lt"/>
                        <a:cs typeface="Calibri" pitchFamily="34" charset="0"/>
                      </a:endParaRPr>
                    </a:p>
                  </a:txBody>
                  <a:tcPr marL="68580" marR="68580" marT="30480" marB="30480"/>
                </a:tc>
                <a:tc>
                  <a:txBody>
                    <a:bodyPr/>
                    <a:lstStyle/>
                    <a:p>
                      <a:pPr algn="ctr"/>
                      <a:r>
                        <a:rPr lang="en-US" sz="1600" dirty="0" smtClean="0">
                          <a:latin typeface="+mn-lt"/>
                          <a:cs typeface="Calibri" pitchFamily="34" charset="0"/>
                        </a:rPr>
                        <a:t>Synthesis Time</a:t>
                      </a:r>
                      <a:endParaRPr lang="en-US" sz="1600" dirty="0">
                        <a:latin typeface="+mn-lt"/>
                        <a:cs typeface="Calibri" pitchFamily="34" charset="0"/>
                      </a:endParaRPr>
                    </a:p>
                  </a:txBody>
                  <a:tcPr marL="68580" marR="68580" marT="30480" marB="30480"/>
                </a:tc>
              </a:tr>
              <a:tr h="304800">
                <a:tc>
                  <a:txBody>
                    <a:bodyPr/>
                    <a:lstStyle/>
                    <a:p>
                      <a:pPr>
                        <a:lnSpc>
                          <a:spcPct val="100000"/>
                        </a:lnSpc>
                      </a:pPr>
                      <a:r>
                        <a:rPr lang="en-US" sz="1600" dirty="0"/>
                        <a:t>x – (x &amp; y)</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a:t>5.2x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a:t>4x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t>8</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2 s</a:t>
                      </a:r>
                      <a:endParaRPr sz="1600" dirty="0">
                        <a:latin typeface="+mn-lt"/>
                        <a:cs typeface="Calibri" pitchFamily="34" charset="0"/>
                      </a:endParaRPr>
                    </a:p>
                  </a:txBody>
                  <a:tcPr marL="68580" marR="68580" marT="30480" marB="30480"/>
                </a:tc>
              </a:tr>
              <a:tr h="304800">
                <a:tc>
                  <a:txBody>
                    <a:bodyPr/>
                    <a:lstStyle/>
                    <a:p>
                      <a:pPr>
                        <a:lnSpc>
                          <a:spcPct val="100000"/>
                        </a:lnSpc>
                      </a:pPr>
                      <a:r>
                        <a:rPr lang="en-US" sz="1600" dirty="0"/>
                        <a:t>(x + 7) &amp; -8</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a:t>1.7x</a:t>
                      </a:r>
                      <a:endParaRPr sz="1600" dirty="0">
                        <a:latin typeface="+mn-lt"/>
                        <a:cs typeface="Calibri" pitchFamily="34" charset="0"/>
                      </a:endParaRPr>
                    </a:p>
                  </a:txBody>
                  <a:tcPr marL="68580" marR="68580" marT="30480" marB="30480"/>
                </a:tc>
                <a:tc>
                  <a:txBody>
                    <a:bodyPr/>
                    <a:lstStyle/>
                    <a:p>
                      <a:pPr algn="ctr">
                        <a:lnSpc>
                          <a:spcPct val="100000"/>
                        </a:lnSpc>
                      </a:pPr>
                      <a:r>
                        <a:rPr lang="en-US" sz="1600"/>
                        <a:t>1.8x</a:t>
                      </a:r>
                      <a:endParaRPr sz="1600">
                        <a:latin typeface="+mn-lt"/>
                        <a:cs typeface="Calibri" pitchFamily="34" charset="0"/>
                      </a:endParaRPr>
                    </a:p>
                  </a:txBody>
                  <a:tcPr marL="68580" marR="68580" marT="30480" marB="30480"/>
                </a:tc>
                <a:tc>
                  <a:txBody>
                    <a:bodyPr/>
                    <a:lstStyle/>
                    <a:p>
                      <a:pPr algn="ctr">
                        <a:lnSpc>
                          <a:spcPct val="100000"/>
                        </a:lnSpc>
                      </a:pPr>
                      <a:r>
                        <a:rPr lang="en-US" sz="1600" dirty="0" smtClean="0"/>
                        <a:t>9</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30 s</a:t>
                      </a:r>
                      <a:endParaRPr sz="1600" dirty="0">
                        <a:latin typeface="+mn-lt"/>
                        <a:cs typeface="Calibri" pitchFamily="34" charset="0"/>
                      </a:endParaRPr>
                    </a:p>
                  </a:txBody>
                  <a:tcPr marL="68580" marR="68580" marT="30480" marB="30480"/>
                </a:tc>
              </a:tr>
              <a:tr h="304800">
                <a:tc>
                  <a:txBody>
                    <a:bodyPr/>
                    <a:lstStyle/>
                    <a:p>
                      <a:pPr>
                        <a:lnSpc>
                          <a:spcPct val="100000"/>
                        </a:lnSpc>
                      </a:pPr>
                      <a:r>
                        <a:rPr lang="en-US" sz="1600" dirty="0"/>
                        <a:t>(x &amp; m) | (y &amp; ~m)</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a:t>2x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a:t>2x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t>22</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13</a:t>
                      </a:r>
                      <a:r>
                        <a:rPr lang="en-US" sz="1600" baseline="0" dirty="0" smtClean="0">
                          <a:latin typeface="+mn-lt"/>
                          <a:cs typeface="Calibri" pitchFamily="34" charset="0"/>
                        </a:rPr>
                        <a:t> m</a:t>
                      </a:r>
                      <a:endParaRPr sz="1600" dirty="0">
                        <a:latin typeface="+mn-lt"/>
                        <a:cs typeface="Calibri" pitchFamily="34" charset="0"/>
                      </a:endParaRPr>
                    </a:p>
                  </a:txBody>
                  <a:tcPr marL="68580" marR="68580" marT="30480" marB="30480"/>
                </a:tc>
              </a:tr>
              <a:tr h="304800">
                <a:tc>
                  <a:txBody>
                    <a:bodyPr/>
                    <a:lstStyle/>
                    <a:p>
                      <a:pPr>
                        <a:lnSpc>
                          <a:spcPct val="100000"/>
                        </a:lnSpc>
                      </a:pPr>
                      <a:r>
                        <a:rPr lang="en-US" sz="1600" dirty="0"/>
                        <a:t>(y &amp; m) | (x &amp; ~m)</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a:t>2.6x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a:t>2.6x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t>21</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4</a:t>
                      </a:r>
                      <a:r>
                        <a:rPr lang="en-US" sz="1600" baseline="0" dirty="0" smtClean="0">
                          <a:latin typeface="+mn-lt"/>
                          <a:cs typeface="Calibri" pitchFamily="34" charset="0"/>
                        </a:rPr>
                        <a:t> m</a:t>
                      </a:r>
                      <a:endParaRPr sz="1600" dirty="0">
                        <a:latin typeface="+mn-lt"/>
                        <a:cs typeface="Calibri" pitchFamily="34" charset="0"/>
                      </a:endParaRPr>
                    </a:p>
                  </a:txBody>
                  <a:tcPr marL="68580" marR="68580" marT="30480" marB="30480"/>
                </a:tc>
              </a:tr>
              <a:tr h="304800">
                <a:tc>
                  <a:txBody>
                    <a:bodyPr/>
                    <a:lstStyle/>
                    <a:p>
                      <a:pPr marL="0" marR="0" indent="0" algn="l" defTabSz="3443576" rtl="0" eaLnBrk="1" fontAlgn="auto" latinLnBrk="0" hangingPunct="1">
                        <a:lnSpc>
                          <a:spcPct val="100000"/>
                        </a:lnSpc>
                        <a:spcBef>
                          <a:spcPts val="0"/>
                        </a:spcBef>
                        <a:spcAft>
                          <a:spcPts val="0"/>
                        </a:spcAft>
                        <a:buClrTx/>
                        <a:buSzTx/>
                        <a:buFontTx/>
                        <a:buNone/>
                        <a:tabLst/>
                        <a:defRPr/>
                      </a:pPr>
                      <a:r>
                        <a:rPr lang="en-US" sz="1600" dirty="0" smtClean="0">
                          <a:latin typeface="Candara" pitchFamily="34" charset="0"/>
                          <a:cs typeface="Calibri" pitchFamily="34" charset="0"/>
                        </a:rPr>
                        <a:t>((x &amp; y) | (~x &amp; z)) &amp; 0xffff</a:t>
                      </a:r>
                    </a:p>
                  </a:txBody>
                  <a:tcPr marL="68580" marR="68580" marT="30480" marB="30480"/>
                </a:tc>
                <a:tc>
                  <a:txBody>
                    <a:bodyPr/>
                    <a:lstStyle/>
                    <a:p>
                      <a:pPr algn="ctr">
                        <a:lnSpc>
                          <a:spcPct val="100000"/>
                        </a:lnSpc>
                      </a:pPr>
                      <a:r>
                        <a:rPr lang="en-US" sz="1600" dirty="0" smtClean="0">
                          <a:latin typeface="+mn-lt"/>
                          <a:cs typeface="Calibri" pitchFamily="34" charset="0"/>
                        </a:rPr>
                        <a:t>1.4x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1.5x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15</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5h</a:t>
                      </a:r>
                      <a:r>
                        <a:rPr lang="en-US" sz="1600" baseline="0" dirty="0" smtClean="0">
                          <a:latin typeface="+mn-lt"/>
                          <a:cs typeface="Calibri" pitchFamily="34" charset="0"/>
                        </a:rPr>
                        <a:t> 15m</a:t>
                      </a:r>
                      <a:endParaRPr sz="1600" dirty="0">
                        <a:latin typeface="+mn-lt"/>
                        <a:cs typeface="Calibri" pitchFamily="34" charset="0"/>
                      </a:endParaRPr>
                    </a:p>
                  </a:txBody>
                  <a:tcPr marL="68580" marR="68580" marT="30480" marB="30480"/>
                </a:tc>
              </a:tr>
              <a:tr h="304800">
                <a:tc>
                  <a:txBody>
                    <a:bodyPr/>
                    <a:lstStyle/>
                    <a:p>
                      <a:pPr marL="0" marR="0" indent="0" algn="l" defTabSz="3443576" rtl="0" eaLnBrk="1" fontAlgn="auto" latinLnBrk="0" hangingPunct="1">
                        <a:lnSpc>
                          <a:spcPct val="100000"/>
                        </a:lnSpc>
                        <a:spcBef>
                          <a:spcPts val="0"/>
                        </a:spcBef>
                        <a:spcAft>
                          <a:spcPts val="0"/>
                        </a:spcAft>
                        <a:buClrTx/>
                        <a:buSzTx/>
                        <a:buFontTx/>
                        <a:buNone/>
                        <a:tabLst/>
                        <a:defRPr/>
                      </a:pPr>
                      <a:r>
                        <a:rPr lang="en-US" sz="1600" dirty="0" smtClean="0">
                          <a:latin typeface="Candara" pitchFamily="34" charset="0"/>
                          <a:cs typeface="Calibri" pitchFamily="34" charset="0"/>
                        </a:rPr>
                        <a:t>(y</a:t>
                      </a:r>
                      <a:r>
                        <a:rPr lang="en-US" sz="1600" baseline="0" dirty="0" smtClean="0">
                          <a:latin typeface="Candara" pitchFamily="34" charset="0"/>
                          <a:cs typeface="Calibri" pitchFamily="34" charset="0"/>
                        </a:rPr>
                        <a:t> ^ (x | ~z)) &amp; 0xffff</a:t>
                      </a:r>
                      <a:endParaRPr lang="en-US" sz="1600" dirty="0" smtClean="0">
                        <a:latin typeface="Candara" pitchFamily="34" charset="0"/>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1.1x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1.4x</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14</a:t>
                      </a:r>
                      <a:endParaRPr sz="1600" dirty="0">
                        <a:latin typeface="+mn-lt"/>
                        <a:cs typeface="Calibri" pitchFamily="34" charset="0"/>
                      </a:endParaRPr>
                    </a:p>
                  </a:txBody>
                  <a:tcPr marL="68580" marR="68580" marT="30480" marB="30480"/>
                </a:tc>
                <a:tc>
                  <a:txBody>
                    <a:bodyPr/>
                    <a:lstStyle/>
                    <a:p>
                      <a:pPr algn="ctr">
                        <a:lnSpc>
                          <a:spcPct val="100000"/>
                        </a:lnSpc>
                      </a:pPr>
                      <a:r>
                        <a:rPr lang="en-US" sz="1600" dirty="0" smtClean="0">
                          <a:latin typeface="+mn-lt"/>
                          <a:cs typeface="Calibri" pitchFamily="34" charset="0"/>
                        </a:rPr>
                        <a:t>1h 46m</a:t>
                      </a:r>
                      <a:endParaRPr sz="1600" dirty="0">
                        <a:latin typeface="+mn-lt"/>
                        <a:cs typeface="Calibri" pitchFamily="34" charset="0"/>
                      </a:endParaRPr>
                    </a:p>
                  </a:txBody>
                  <a:tcPr marL="68580" marR="68580" marT="30480" marB="30480"/>
                </a:tc>
              </a:tr>
            </a:tbl>
          </a:graphicData>
        </a:graphic>
      </p:graphicFrame>
      <p:sp>
        <p:nvSpPr>
          <p:cNvPr id="77" name="Rectangle 76"/>
          <p:cNvSpPr/>
          <p:nvPr/>
        </p:nvSpPr>
        <p:spPr>
          <a:xfrm>
            <a:off x="152402" y="9372600"/>
            <a:ext cx="10877591" cy="4386637"/>
          </a:xfrm>
          <a:prstGeom prst="rect">
            <a:avLst/>
          </a:prstGeom>
        </p:spPr>
        <p:style>
          <a:lnRef idx="2">
            <a:schemeClr val="dk1"/>
          </a:lnRef>
          <a:fillRef idx="1">
            <a:schemeClr val="lt1"/>
          </a:fillRef>
          <a:effectRef idx="0">
            <a:schemeClr val="dk1"/>
          </a:effectRef>
          <a:fontRef idx="minor">
            <a:schemeClr val="dk1"/>
          </a:fontRef>
        </p:style>
        <p:txBody>
          <a:bodyPr lIns="71742" tIns="35866" rIns="71742" bIns="35866" spcCol="0" rtlCol="0" anchor="ctr"/>
          <a:lstStyle/>
          <a:p>
            <a:pPr algn="ctr"/>
            <a:endParaRPr lang="en-US"/>
          </a:p>
        </p:txBody>
      </p:sp>
      <p:sp>
        <p:nvSpPr>
          <p:cNvPr id="78" name="TextBox 77"/>
          <p:cNvSpPr txBox="1"/>
          <p:nvPr/>
        </p:nvSpPr>
        <p:spPr>
          <a:xfrm>
            <a:off x="152400" y="9372601"/>
            <a:ext cx="10856812" cy="7187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71742" tIns="35866" rIns="71742" bIns="35866" rtlCol="0">
            <a:spAutoFit/>
          </a:bodyPr>
          <a:lstStyle/>
          <a:p>
            <a:pPr algn="ctr"/>
            <a:r>
              <a:rPr lang="en-US" sz="4200" dirty="0"/>
              <a:t>Goals</a:t>
            </a:r>
          </a:p>
        </p:txBody>
      </p:sp>
      <p:sp>
        <p:nvSpPr>
          <p:cNvPr id="72" name="TextBox 71"/>
          <p:cNvSpPr txBox="1"/>
          <p:nvPr/>
        </p:nvSpPr>
        <p:spPr>
          <a:xfrm>
            <a:off x="514390" y="10287000"/>
            <a:ext cx="10115550" cy="3211867"/>
          </a:xfrm>
          <a:prstGeom prst="rect">
            <a:avLst/>
          </a:prstGeom>
          <a:noFill/>
        </p:spPr>
        <p:txBody>
          <a:bodyPr wrap="square" lIns="71844" tIns="35922" rIns="71844" bIns="35922" rtlCol="0">
            <a:spAutoFit/>
          </a:bodyPr>
          <a:lstStyle/>
          <a:p>
            <a:pPr marL="404125" indent="-404125">
              <a:buAutoNum type="arabicParenR"/>
            </a:pPr>
            <a:r>
              <a:rPr lang="en-US" sz="2200" dirty="0"/>
              <a:t>Design and implement </a:t>
            </a:r>
            <a:r>
              <a:rPr lang="en-US" sz="2200" dirty="0" smtClean="0"/>
              <a:t>an easy-to-use </a:t>
            </a:r>
            <a:r>
              <a:rPr lang="en-US" sz="2200" dirty="0"/>
              <a:t>programming model </a:t>
            </a:r>
            <a:r>
              <a:rPr lang="en-US" sz="2200" dirty="0" smtClean="0"/>
              <a:t>for programming heterogeneous hardware, </a:t>
            </a:r>
            <a:r>
              <a:rPr lang="en-US" sz="2200" dirty="0" smtClean="0">
                <a:solidFill>
                  <a:schemeClr val="accent2"/>
                </a:solidFill>
              </a:rPr>
              <a:t>eliminating the  </a:t>
            </a:r>
            <a:r>
              <a:rPr lang="en-US" sz="2200" dirty="0">
                <a:solidFill>
                  <a:schemeClr val="accent2"/>
                </a:solidFill>
              </a:rPr>
              <a:t>need for the programmer to </a:t>
            </a:r>
            <a:r>
              <a:rPr lang="en-US" sz="2200" dirty="0" smtClean="0">
                <a:solidFill>
                  <a:schemeClr val="accent2"/>
                </a:solidFill>
              </a:rPr>
              <a:t>program at the </a:t>
            </a:r>
            <a:r>
              <a:rPr lang="en-US" sz="2200" dirty="0">
                <a:solidFill>
                  <a:schemeClr val="accent2"/>
                </a:solidFill>
              </a:rPr>
              <a:t>machine level</a:t>
            </a:r>
            <a:r>
              <a:rPr lang="en-US" sz="2200" dirty="0" smtClean="0">
                <a:solidFill>
                  <a:schemeClr val="accent2"/>
                </a:solidFill>
              </a:rPr>
              <a:t>.</a:t>
            </a:r>
            <a:br>
              <a:rPr lang="en-US" sz="2200" dirty="0" smtClean="0">
                <a:solidFill>
                  <a:schemeClr val="accent2"/>
                </a:solidFill>
              </a:rPr>
            </a:br>
            <a:endParaRPr lang="en-US" sz="1400" dirty="0"/>
          </a:p>
          <a:p>
            <a:pPr marL="404125" indent="-404125">
              <a:buAutoNum type="arabicParenR"/>
            </a:pPr>
            <a:r>
              <a:rPr lang="en-US" sz="2200" dirty="0" smtClean="0"/>
              <a:t>Develop algorithms for </a:t>
            </a:r>
            <a:r>
              <a:rPr lang="en-US" sz="2200" dirty="0" smtClean="0">
                <a:solidFill>
                  <a:schemeClr val="accent2"/>
                </a:solidFill>
              </a:rPr>
              <a:t>partitioning and placement</a:t>
            </a:r>
            <a:r>
              <a:rPr lang="en-US" sz="2200" dirty="0" smtClean="0"/>
              <a:t> of the high-level program to maximize parallelism while minimizing the communication cost.</a:t>
            </a:r>
          </a:p>
          <a:p>
            <a:pPr marL="404125" indent="-404125">
              <a:buAutoNum type="arabicParenR"/>
            </a:pPr>
            <a:endParaRPr lang="en-US" sz="1400" dirty="0"/>
          </a:p>
          <a:p>
            <a:pPr marL="404125" indent="-404125">
              <a:buAutoNum type="arabicParenR"/>
            </a:pPr>
            <a:r>
              <a:rPr lang="en-US" sz="2200" dirty="0" smtClean="0"/>
              <a:t>Apply </a:t>
            </a:r>
            <a:r>
              <a:rPr lang="en-US" sz="2200" dirty="0"/>
              <a:t>program synthesis to generate very </a:t>
            </a:r>
            <a:r>
              <a:rPr lang="en-US" sz="2200" dirty="0">
                <a:solidFill>
                  <a:schemeClr val="accent2"/>
                </a:solidFill>
              </a:rPr>
              <a:t>efficient executable code.</a:t>
            </a:r>
            <a:r>
              <a:rPr lang="en-US" sz="2200" dirty="0"/>
              <a:t> Synthesis </a:t>
            </a:r>
            <a:r>
              <a:rPr lang="en-US" sz="2200" dirty="0" smtClean="0"/>
              <a:t>is </a:t>
            </a:r>
            <a:r>
              <a:rPr lang="en-US" sz="2200" dirty="0"/>
              <a:t>an alternative to building traditional compilers </a:t>
            </a:r>
            <a:r>
              <a:rPr lang="en-US" sz="2200" dirty="0" smtClean="0"/>
              <a:t>that eliminates the </a:t>
            </a:r>
            <a:r>
              <a:rPr lang="en-US" sz="2200" dirty="0"/>
              <a:t>need to implement a new compiler that targets a specific hardware</a:t>
            </a:r>
            <a:r>
              <a:rPr lang="en-US" sz="2200" dirty="0" smtClean="0"/>
              <a:t>.</a:t>
            </a:r>
            <a:endParaRPr lang="en-US" sz="2200" dirty="0"/>
          </a:p>
        </p:txBody>
      </p:sp>
      <p:sp>
        <p:nvSpPr>
          <p:cNvPr id="76" name="Rectangle 75"/>
          <p:cNvSpPr/>
          <p:nvPr/>
        </p:nvSpPr>
        <p:spPr>
          <a:xfrm>
            <a:off x="23806546" y="13464122"/>
            <a:ext cx="8883254" cy="8024278"/>
          </a:xfrm>
          <a:prstGeom prst="rect">
            <a:avLst/>
          </a:prstGeom>
        </p:spPr>
        <p:style>
          <a:lnRef idx="2">
            <a:schemeClr val="dk1"/>
          </a:lnRef>
          <a:fillRef idx="1">
            <a:schemeClr val="lt1"/>
          </a:fillRef>
          <a:effectRef idx="0">
            <a:schemeClr val="dk1"/>
          </a:effectRef>
          <a:fontRef idx="minor">
            <a:schemeClr val="dk1"/>
          </a:fontRef>
        </p:style>
        <p:txBody>
          <a:bodyPr lIns="71742" tIns="35866" rIns="71742" bIns="35866" spcCol="0" rtlCol="0" anchor="ctr"/>
          <a:lstStyle/>
          <a:p>
            <a:pPr algn="ctr"/>
            <a:endParaRPr lang="en-US" sz="2200" dirty="0"/>
          </a:p>
        </p:txBody>
      </p:sp>
      <p:sp>
        <p:nvSpPr>
          <p:cNvPr id="79" name="TextBox 78"/>
          <p:cNvSpPr txBox="1"/>
          <p:nvPr/>
        </p:nvSpPr>
        <p:spPr>
          <a:xfrm>
            <a:off x="23806546" y="13464123"/>
            <a:ext cx="8883254" cy="7187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71742" tIns="35866" rIns="71742" bIns="35866" rtlCol="0">
            <a:spAutoFit/>
          </a:bodyPr>
          <a:lstStyle/>
          <a:p>
            <a:pPr algn="ctr"/>
            <a:r>
              <a:rPr lang="en-US" sz="4200" dirty="0" smtClean="0"/>
              <a:t>Current status and Future plans</a:t>
            </a:r>
            <a:endParaRPr lang="en-US" sz="4200" dirty="0"/>
          </a:p>
        </p:txBody>
      </p:sp>
      <p:sp>
        <p:nvSpPr>
          <p:cNvPr id="86" name="TextBox 85"/>
          <p:cNvSpPr txBox="1"/>
          <p:nvPr/>
        </p:nvSpPr>
        <p:spPr>
          <a:xfrm>
            <a:off x="24460200" y="14474969"/>
            <a:ext cx="8231276" cy="1765317"/>
          </a:xfrm>
          <a:prstGeom prst="rect">
            <a:avLst/>
          </a:prstGeom>
          <a:noFill/>
        </p:spPr>
        <p:txBody>
          <a:bodyPr wrap="square" lIns="71844" tIns="35922" rIns="71844" bIns="35922" rtlCol="0">
            <a:spAutoFit/>
          </a:bodyPr>
          <a:lstStyle/>
          <a:p>
            <a:r>
              <a:rPr lang="en-US" sz="2200" b="1" dirty="0" smtClean="0"/>
              <a:t>Current </a:t>
            </a:r>
            <a:r>
              <a:rPr lang="en-US" sz="2200" b="1" dirty="0" smtClean="0"/>
              <a:t>Status</a:t>
            </a:r>
          </a:p>
          <a:p>
            <a:pPr marL="342900" indent="-342900">
              <a:buFont typeface="Arial"/>
              <a:buChar char="•"/>
            </a:pPr>
            <a:r>
              <a:rPr lang="en-US" sz="2200" dirty="0" smtClean="0"/>
              <a:t>Completely functioning  </a:t>
            </a:r>
            <a:r>
              <a:rPr lang="en-US" sz="2200" dirty="0"/>
              <a:t>prototype compiler</a:t>
            </a:r>
          </a:p>
          <a:p>
            <a:pPr marL="342900" indent="-342900">
              <a:buFont typeface="Arial"/>
              <a:buChar char="•"/>
            </a:pPr>
            <a:r>
              <a:rPr lang="en-US" sz="2200" dirty="0" err="1"/>
              <a:t>Superoptimizer</a:t>
            </a:r>
            <a:r>
              <a:rPr lang="en-US" sz="2200" dirty="0"/>
              <a:t> for straight-line </a:t>
            </a:r>
            <a:r>
              <a:rPr lang="en-US" sz="2200" dirty="0" smtClean="0"/>
              <a:t>code</a:t>
            </a:r>
          </a:p>
          <a:p>
            <a:pPr marL="342900" indent="-342900">
              <a:buFont typeface="Arial"/>
              <a:buChar char="•"/>
            </a:pPr>
            <a:r>
              <a:rPr lang="en-US" sz="2200" dirty="0" smtClean="0"/>
              <a:t>Data-flow language support for streaming applications</a:t>
            </a:r>
          </a:p>
          <a:p>
            <a:pPr marL="342900" indent="-342900">
              <a:buFont typeface="Arial"/>
              <a:buChar char="•"/>
            </a:pPr>
            <a:r>
              <a:rPr lang="en-US" sz="2200" dirty="0" smtClean="0"/>
              <a:t>Working MD5 Program compiled by the prototype compiler</a:t>
            </a:r>
            <a:endParaRPr lang="en-US" sz="2200" dirty="0"/>
          </a:p>
        </p:txBody>
      </p:sp>
      <p:grpSp>
        <p:nvGrpSpPr>
          <p:cNvPr id="75" name="Group 74"/>
          <p:cNvGrpSpPr/>
          <p:nvPr/>
        </p:nvGrpSpPr>
        <p:grpSpPr>
          <a:xfrm>
            <a:off x="419138" y="5029200"/>
            <a:ext cx="10210800" cy="2514600"/>
            <a:chOff x="797222" y="8436846"/>
            <a:chExt cx="11956877" cy="3097660"/>
          </a:xfrm>
        </p:grpSpPr>
        <p:grpSp>
          <p:nvGrpSpPr>
            <p:cNvPr id="81" name="Group 80"/>
            <p:cNvGrpSpPr/>
            <p:nvPr/>
          </p:nvGrpSpPr>
          <p:grpSpPr>
            <a:xfrm>
              <a:off x="797222" y="8686800"/>
              <a:ext cx="4003378" cy="2847706"/>
              <a:chOff x="13716000" y="3935276"/>
              <a:chExt cx="9367233" cy="6663152"/>
            </a:xfrm>
          </p:grpSpPr>
          <p:pic>
            <p:nvPicPr>
              <p:cNvPr id="91" name="Picture 2" descr="C:\Users\mangpo\Dropbox\Berkeley\animation\hap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26200" y="5978435"/>
                <a:ext cx="3957033" cy="4619993"/>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 descr="http://www.xda-developers.com/wp-content/uploads/2012/06/CPU.jpg?f39c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97400" y="5987846"/>
                <a:ext cx="205740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3" descr="C:\Users\mangpo\Dropbox\Berkeley\animation\battery_sa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0" y="3935276"/>
                <a:ext cx="4676335" cy="5648190"/>
              </a:xfrm>
              <a:prstGeom prst="rect">
                <a:avLst/>
              </a:prstGeom>
              <a:noFill/>
              <a:extLst>
                <a:ext uri="{909E8E84-426E-40DD-AFC4-6F175D3DCCD1}">
                  <a14:hiddenFill xmlns:a14="http://schemas.microsoft.com/office/drawing/2010/main">
                    <a:solidFill>
                      <a:srgbClr val="FFFFFF"/>
                    </a:solidFill>
                  </a14:hiddenFill>
                </a:ext>
              </a:extLst>
            </p:spPr>
          </p:pic>
        </p:grpSp>
        <p:pic>
          <p:nvPicPr>
            <p:cNvPr id="82"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36914" t="23885" r="21863" b="20207"/>
            <a:stretch/>
          </p:blipFill>
          <p:spPr bwMode="auto">
            <a:xfrm>
              <a:off x="4800600" y="8534412"/>
              <a:ext cx="3816710" cy="29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8"/>
            <p:cNvPicPr>
              <a:picLocks noChangeAspect="1" noChangeArrowheads="1"/>
            </p:cNvPicPr>
            <p:nvPr/>
          </p:nvPicPr>
          <p:blipFill rotWithShape="1">
            <a:blip r:embed="rId6">
              <a:extLst>
                <a:ext uri="{28A0092B-C50C-407E-A947-70E740481C1C}">
                  <a14:useLocalDpi xmlns:a14="http://schemas.microsoft.com/office/drawing/2010/main" val="0"/>
                </a:ext>
              </a:extLst>
            </a:blip>
            <a:srcRect l="35601" t="22222" r="21016" b="18528"/>
            <a:stretch/>
          </p:blipFill>
          <p:spPr bwMode="auto">
            <a:xfrm>
              <a:off x="8845139" y="8523649"/>
              <a:ext cx="3804062" cy="29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Rectangle 87"/>
            <p:cNvSpPr/>
            <p:nvPr/>
          </p:nvSpPr>
          <p:spPr>
            <a:xfrm>
              <a:off x="914400" y="8438501"/>
              <a:ext cx="11839699" cy="30960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9" name="Straight Connector 88"/>
            <p:cNvCxnSpPr/>
            <p:nvPr/>
          </p:nvCxnSpPr>
          <p:spPr>
            <a:xfrm>
              <a:off x="4648200" y="8438501"/>
              <a:ext cx="0" cy="3096005"/>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a:off x="8686800" y="8436846"/>
              <a:ext cx="0" cy="3096005"/>
            </a:xfrm>
            <a:prstGeom prst="line">
              <a:avLst/>
            </a:prstGeom>
          </p:spPr>
          <p:style>
            <a:lnRef idx="2">
              <a:schemeClr val="dk1"/>
            </a:lnRef>
            <a:fillRef idx="0">
              <a:schemeClr val="dk1"/>
            </a:fillRef>
            <a:effectRef idx="1">
              <a:schemeClr val="dk1"/>
            </a:effectRef>
            <a:fontRef idx="minor">
              <a:schemeClr val="tx1"/>
            </a:fontRef>
          </p:style>
        </p:cxnSp>
      </p:grpSp>
      <p:pic>
        <p:nvPicPr>
          <p:cNvPr id="109" name="Picture 46" descr="ucb-sea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165800" y="76200"/>
            <a:ext cx="1524000" cy="1449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64"/>
          <p:cNvSpPr/>
          <p:nvPr/>
        </p:nvSpPr>
        <p:spPr>
          <a:xfrm>
            <a:off x="13042067" y="3378198"/>
            <a:ext cx="3352800" cy="67056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000" dirty="0" err="1" smtClean="0">
                <a:solidFill>
                  <a:prstClr val="white"/>
                </a:solidFill>
              </a:rPr>
              <a:t>Partitioner</a:t>
            </a:r>
            <a:endParaRPr lang="en-US" sz="3000" dirty="0">
              <a:solidFill>
                <a:prstClr val="white"/>
              </a:solidFill>
            </a:endParaRPr>
          </a:p>
        </p:txBody>
      </p:sp>
      <p:sp>
        <p:nvSpPr>
          <p:cNvPr id="66" name="Rectangle 65"/>
          <p:cNvSpPr/>
          <p:nvPr/>
        </p:nvSpPr>
        <p:spPr>
          <a:xfrm>
            <a:off x="13042067" y="4825998"/>
            <a:ext cx="3352800" cy="67056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000" dirty="0" smtClean="0">
                <a:solidFill>
                  <a:prstClr val="white"/>
                </a:solidFill>
              </a:rPr>
              <a:t>Code Generator</a:t>
            </a:r>
            <a:endParaRPr lang="en-US" sz="3000" dirty="0">
              <a:solidFill>
                <a:prstClr val="white"/>
              </a:solidFill>
            </a:endParaRPr>
          </a:p>
        </p:txBody>
      </p:sp>
      <p:sp>
        <p:nvSpPr>
          <p:cNvPr id="67" name="Down Arrow 66"/>
          <p:cNvSpPr/>
          <p:nvPr/>
        </p:nvSpPr>
        <p:spPr>
          <a:xfrm>
            <a:off x="14527967" y="2844798"/>
            <a:ext cx="381000" cy="42672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prstClr val="black"/>
              </a:solidFill>
            </a:endParaRPr>
          </a:p>
        </p:txBody>
      </p:sp>
      <p:sp>
        <p:nvSpPr>
          <p:cNvPr id="68" name="TextBox 67"/>
          <p:cNvSpPr txBox="1"/>
          <p:nvPr/>
        </p:nvSpPr>
        <p:spPr>
          <a:xfrm>
            <a:off x="11447839" y="2692398"/>
            <a:ext cx="2636810" cy="461665"/>
          </a:xfrm>
          <a:prstGeom prst="rect">
            <a:avLst/>
          </a:prstGeom>
          <a:noFill/>
        </p:spPr>
        <p:txBody>
          <a:bodyPr wrap="none" rtlCol="0">
            <a:spAutoFit/>
          </a:bodyPr>
          <a:lstStyle/>
          <a:p>
            <a:pPr algn="ctr"/>
            <a:r>
              <a:rPr lang="en-US" sz="2400" dirty="0" smtClean="0">
                <a:solidFill>
                  <a:prstClr val="white">
                    <a:lumMod val="50000"/>
                  </a:prstClr>
                </a:solidFill>
              </a:rPr>
              <a:t>High-Level Program</a:t>
            </a:r>
            <a:endParaRPr lang="en-US" sz="2400" dirty="0">
              <a:solidFill>
                <a:prstClr val="white">
                  <a:lumMod val="50000"/>
                </a:prstClr>
              </a:solidFill>
            </a:endParaRPr>
          </a:p>
        </p:txBody>
      </p:sp>
      <p:sp>
        <p:nvSpPr>
          <p:cNvPr id="69" name="Down Arrow 68"/>
          <p:cNvSpPr/>
          <p:nvPr/>
        </p:nvSpPr>
        <p:spPr>
          <a:xfrm>
            <a:off x="14557854" y="4292598"/>
            <a:ext cx="381000" cy="42672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prstClr val="black"/>
              </a:solidFill>
            </a:endParaRPr>
          </a:p>
        </p:txBody>
      </p:sp>
      <p:sp>
        <p:nvSpPr>
          <p:cNvPr id="70" name="Down Arrow 69"/>
          <p:cNvSpPr/>
          <p:nvPr/>
        </p:nvSpPr>
        <p:spPr>
          <a:xfrm>
            <a:off x="14527967" y="5740398"/>
            <a:ext cx="381000" cy="42672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prstClr val="black"/>
              </a:solidFill>
            </a:endParaRPr>
          </a:p>
        </p:txBody>
      </p:sp>
      <p:sp>
        <p:nvSpPr>
          <p:cNvPr id="71" name="TextBox 70"/>
          <p:cNvSpPr txBox="1"/>
          <p:nvPr/>
        </p:nvSpPr>
        <p:spPr>
          <a:xfrm>
            <a:off x="10642600" y="4045803"/>
            <a:ext cx="4216400" cy="830997"/>
          </a:xfrm>
          <a:prstGeom prst="rect">
            <a:avLst/>
          </a:prstGeom>
          <a:noFill/>
        </p:spPr>
        <p:txBody>
          <a:bodyPr wrap="square" rtlCol="0">
            <a:spAutoFit/>
          </a:bodyPr>
          <a:lstStyle/>
          <a:p>
            <a:pPr algn="ctr"/>
            <a:r>
              <a:rPr lang="en-US" sz="2400" dirty="0" smtClean="0">
                <a:solidFill>
                  <a:prstClr val="white">
                    <a:lumMod val="50000"/>
                  </a:prstClr>
                </a:solidFill>
              </a:rPr>
              <a:t>Per-core High-Level</a:t>
            </a:r>
            <a:br>
              <a:rPr lang="en-US" sz="2400" dirty="0" smtClean="0">
                <a:solidFill>
                  <a:prstClr val="white">
                    <a:lumMod val="50000"/>
                  </a:prstClr>
                </a:solidFill>
              </a:rPr>
            </a:br>
            <a:r>
              <a:rPr lang="en-US" sz="2400" dirty="0" smtClean="0">
                <a:solidFill>
                  <a:prstClr val="white">
                    <a:lumMod val="50000"/>
                  </a:prstClr>
                </a:solidFill>
              </a:rPr>
              <a:t>Programs</a:t>
            </a:r>
            <a:endParaRPr lang="en-US" sz="2400" dirty="0">
              <a:solidFill>
                <a:prstClr val="white">
                  <a:lumMod val="50000"/>
                </a:prstClr>
              </a:solidFill>
            </a:endParaRPr>
          </a:p>
        </p:txBody>
      </p:sp>
      <p:sp>
        <p:nvSpPr>
          <p:cNvPr id="73" name="TextBox 72"/>
          <p:cNvSpPr txBox="1"/>
          <p:nvPr/>
        </p:nvSpPr>
        <p:spPr>
          <a:xfrm>
            <a:off x="11413793" y="5435598"/>
            <a:ext cx="2610661" cy="830997"/>
          </a:xfrm>
          <a:prstGeom prst="rect">
            <a:avLst/>
          </a:prstGeom>
          <a:noFill/>
        </p:spPr>
        <p:txBody>
          <a:bodyPr wrap="none" rtlCol="0">
            <a:spAutoFit/>
          </a:bodyPr>
          <a:lstStyle/>
          <a:p>
            <a:pPr algn="ctr"/>
            <a:r>
              <a:rPr lang="en-US" sz="2400" dirty="0" smtClean="0">
                <a:solidFill>
                  <a:prstClr val="white">
                    <a:lumMod val="50000"/>
                  </a:prstClr>
                </a:solidFill>
              </a:rPr>
              <a:t>Per-core Optimized </a:t>
            </a:r>
            <a:br>
              <a:rPr lang="en-US" sz="2400" dirty="0" smtClean="0">
                <a:solidFill>
                  <a:prstClr val="white">
                    <a:lumMod val="50000"/>
                  </a:prstClr>
                </a:solidFill>
              </a:rPr>
            </a:br>
            <a:r>
              <a:rPr lang="en-US" sz="2400" dirty="0" smtClean="0">
                <a:solidFill>
                  <a:prstClr val="white">
                    <a:lumMod val="50000"/>
                  </a:prstClr>
                </a:solidFill>
              </a:rPr>
              <a:t>Machine Code</a:t>
            </a:r>
            <a:endParaRPr lang="en-US" sz="2400" dirty="0">
              <a:solidFill>
                <a:prstClr val="white">
                  <a:lumMod val="50000"/>
                </a:prstClr>
              </a:solidFill>
            </a:endParaRPr>
          </a:p>
        </p:txBody>
      </p:sp>
      <p:sp>
        <p:nvSpPr>
          <p:cNvPr id="74" name="Right Brace 73"/>
          <p:cNvSpPr/>
          <p:nvPr/>
        </p:nvSpPr>
        <p:spPr>
          <a:xfrm>
            <a:off x="16488254" y="2844798"/>
            <a:ext cx="228600" cy="396240"/>
          </a:xfrm>
          <a:prstGeom prst="rightBrac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94" name="Right Brace 93"/>
          <p:cNvSpPr/>
          <p:nvPr/>
        </p:nvSpPr>
        <p:spPr>
          <a:xfrm>
            <a:off x="16488254" y="3301998"/>
            <a:ext cx="228600" cy="2804160"/>
          </a:xfrm>
          <a:prstGeom prst="rightBrac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98" name="TextBox 97"/>
          <p:cNvSpPr txBox="1"/>
          <p:nvPr/>
        </p:nvSpPr>
        <p:spPr>
          <a:xfrm>
            <a:off x="16782284" y="2702004"/>
            <a:ext cx="1829247" cy="1107996"/>
          </a:xfrm>
          <a:prstGeom prst="rect">
            <a:avLst/>
          </a:prstGeom>
          <a:noFill/>
        </p:spPr>
        <p:txBody>
          <a:bodyPr wrap="none" rtlCol="0">
            <a:spAutoFit/>
          </a:bodyPr>
          <a:lstStyle/>
          <a:p>
            <a:pPr algn="ctr"/>
            <a:r>
              <a:rPr lang="en-US" sz="2200" b="1" i="1" dirty="0" smtClean="0">
                <a:solidFill>
                  <a:srgbClr val="C0504D"/>
                </a:solidFill>
              </a:rPr>
              <a:t>New</a:t>
            </a:r>
            <a:r>
              <a:rPr lang="en-US" sz="2200" i="1" dirty="0" smtClean="0">
                <a:solidFill>
                  <a:srgbClr val="C0504D"/>
                </a:solidFill>
              </a:rPr>
              <a:t/>
            </a:r>
            <a:br>
              <a:rPr lang="en-US" sz="2200" i="1" dirty="0" smtClean="0">
                <a:solidFill>
                  <a:srgbClr val="C0504D"/>
                </a:solidFill>
              </a:rPr>
            </a:br>
            <a:r>
              <a:rPr lang="en-US" sz="2200" i="1" dirty="0" smtClean="0">
                <a:solidFill>
                  <a:srgbClr val="C0504D"/>
                </a:solidFill>
              </a:rPr>
              <a:t>Programming</a:t>
            </a:r>
          </a:p>
          <a:p>
            <a:pPr algn="ctr"/>
            <a:r>
              <a:rPr lang="en-US" sz="2200" i="1" dirty="0" smtClean="0">
                <a:solidFill>
                  <a:srgbClr val="C0504D"/>
                </a:solidFill>
              </a:rPr>
              <a:t>Model</a:t>
            </a:r>
            <a:endParaRPr lang="en-US" sz="2200" b="1" i="1" dirty="0">
              <a:solidFill>
                <a:srgbClr val="C0504D"/>
              </a:solidFill>
            </a:endParaRPr>
          </a:p>
        </p:txBody>
      </p:sp>
      <p:sp>
        <p:nvSpPr>
          <p:cNvPr id="99" name="TextBox 98"/>
          <p:cNvSpPr txBox="1"/>
          <p:nvPr/>
        </p:nvSpPr>
        <p:spPr>
          <a:xfrm>
            <a:off x="16935331" y="4082296"/>
            <a:ext cx="1356323" cy="1785104"/>
          </a:xfrm>
          <a:prstGeom prst="rect">
            <a:avLst/>
          </a:prstGeom>
          <a:noFill/>
        </p:spPr>
        <p:txBody>
          <a:bodyPr wrap="none" rtlCol="0">
            <a:spAutoFit/>
          </a:bodyPr>
          <a:lstStyle/>
          <a:p>
            <a:pPr algn="ctr"/>
            <a:r>
              <a:rPr lang="en-US" sz="2200" b="1" i="1" dirty="0" smtClean="0">
                <a:solidFill>
                  <a:srgbClr val="C0504D"/>
                </a:solidFill>
              </a:rPr>
              <a:t>New</a:t>
            </a:r>
            <a:r>
              <a:rPr lang="en-US" sz="2200" i="1" dirty="0" smtClean="0">
                <a:solidFill>
                  <a:srgbClr val="C0504D"/>
                </a:solidFill>
              </a:rPr>
              <a:t/>
            </a:r>
            <a:br>
              <a:rPr lang="en-US" sz="2200" i="1" dirty="0" smtClean="0">
                <a:solidFill>
                  <a:srgbClr val="C0504D"/>
                </a:solidFill>
              </a:rPr>
            </a:br>
            <a:r>
              <a:rPr lang="en-US" sz="2200" i="1" dirty="0" smtClean="0">
                <a:solidFill>
                  <a:srgbClr val="C0504D"/>
                </a:solidFill>
              </a:rPr>
              <a:t>Approach</a:t>
            </a:r>
          </a:p>
          <a:p>
            <a:pPr algn="ctr"/>
            <a:r>
              <a:rPr lang="en-US" sz="2200" b="1" i="1" dirty="0" smtClean="0">
                <a:solidFill>
                  <a:srgbClr val="C0504D"/>
                </a:solidFill>
              </a:rPr>
              <a:t>Using</a:t>
            </a:r>
          </a:p>
          <a:p>
            <a:pPr algn="ctr"/>
            <a:r>
              <a:rPr lang="en-US" sz="2200" i="1" dirty="0" smtClean="0">
                <a:solidFill>
                  <a:srgbClr val="C0504D"/>
                </a:solidFill>
              </a:rPr>
              <a:t>Synthesis</a:t>
            </a:r>
          </a:p>
          <a:p>
            <a:pPr algn="ctr"/>
            <a:endParaRPr lang="en-US" sz="2200" i="1" dirty="0">
              <a:solidFill>
                <a:srgbClr val="C0504D"/>
              </a:solidFill>
            </a:endParaRPr>
          </a:p>
        </p:txBody>
      </p:sp>
      <p:sp>
        <p:nvSpPr>
          <p:cNvPr id="124" name="TextBox 123"/>
          <p:cNvSpPr txBox="1"/>
          <p:nvPr/>
        </p:nvSpPr>
        <p:spPr>
          <a:xfrm>
            <a:off x="24426378" y="16316486"/>
            <a:ext cx="8231276" cy="2780979"/>
          </a:xfrm>
          <a:prstGeom prst="rect">
            <a:avLst/>
          </a:prstGeom>
          <a:noFill/>
        </p:spPr>
        <p:txBody>
          <a:bodyPr wrap="square" lIns="71844" tIns="35922" rIns="71844" bIns="35922" rtlCol="0">
            <a:spAutoFit/>
          </a:bodyPr>
          <a:lstStyle/>
          <a:p>
            <a:r>
              <a:rPr lang="en-US" sz="2200" b="1" dirty="0" smtClean="0"/>
              <a:t>Future Plan</a:t>
            </a:r>
            <a:endParaRPr lang="en-US" sz="2200" b="1" dirty="0" smtClean="0"/>
          </a:p>
          <a:p>
            <a:pPr marL="342900" indent="-342900">
              <a:buFont typeface="Arial" pitchFamily="34" charset="0"/>
              <a:buChar char="•"/>
            </a:pPr>
            <a:r>
              <a:rPr lang="en-US" sz="2200" dirty="0" smtClean="0"/>
              <a:t>Develop scalable </a:t>
            </a:r>
            <a:r>
              <a:rPr lang="en-US" sz="2200" dirty="0" err="1" smtClean="0"/>
              <a:t>superoptimizer</a:t>
            </a:r>
            <a:r>
              <a:rPr lang="en-US" sz="2200" dirty="0" smtClean="0"/>
              <a:t> for larger block of code</a:t>
            </a:r>
          </a:p>
          <a:p>
            <a:pPr marL="342900" indent="-342900">
              <a:buFont typeface="Arial"/>
              <a:buChar char="•"/>
            </a:pPr>
            <a:r>
              <a:rPr lang="en-US" sz="2200" dirty="0" smtClean="0"/>
              <a:t>Test </a:t>
            </a:r>
            <a:r>
              <a:rPr lang="en-US" sz="2200" dirty="0" err="1" smtClean="0"/>
              <a:t>retargetability</a:t>
            </a:r>
            <a:r>
              <a:rPr lang="en-US" sz="2200" dirty="0" smtClean="0"/>
              <a:t> of </a:t>
            </a:r>
            <a:r>
              <a:rPr lang="en-US" sz="2200" dirty="0" smtClean="0"/>
              <a:t>synthesizer</a:t>
            </a:r>
          </a:p>
          <a:p>
            <a:pPr marL="342900" indent="-342900">
              <a:buFont typeface="Arial"/>
              <a:buChar char="•"/>
            </a:pPr>
            <a:r>
              <a:rPr lang="en-US" sz="2200" dirty="0" smtClean="0"/>
              <a:t>Design </a:t>
            </a:r>
            <a:r>
              <a:rPr lang="en-US" sz="2200" dirty="0" smtClean="0"/>
              <a:t>reusable spatial data structures</a:t>
            </a:r>
          </a:p>
          <a:p>
            <a:pPr marL="342900" indent="-342900">
              <a:buFont typeface="Arial"/>
              <a:buChar char="•"/>
            </a:pPr>
            <a:r>
              <a:rPr lang="en-US" sz="2200" dirty="0" smtClean="0"/>
              <a:t>Build low-power gadgets for audio, vision, </a:t>
            </a:r>
            <a:r>
              <a:rPr lang="en-US" sz="2200" dirty="0" smtClean="0"/>
              <a:t>health</a:t>
            </a:r>
          </a:p>
          <a:p>
            <a:pPr marL="342900" indent="-342900">
              <a:buFont typeface="Arial"/>
              <a:buChar char="•"/>
            </a:pPr>
            <a:r>
              <a:rPr lang="en-US" sz="2200" dirty="0" smtClean="0"/>
              <a:t>Evaluate ISA performance </a:t>
            </a:r>
            <a:br>
              <a:rPr lang="en-US" sz="2200" dirty="0" smtClean="0"/>
            </a:br>
            <a:r>
              <a:rPr lang="en-US" sz="2200" dirty="0" smtClean="0"/>
              <a:t>- when deciding to add new instructions</a:t>
            </a:r>
            <a:br>
              <a:rPr lang="en-US" sz="2200" dirty="0" smtClean="0"/>
            </a:br>
            <a:r>
              <a:rPr lang="en-US" sz="2200" dirty="0" smtClean="0"/>
              <a:t>- when choosing a set of instructions</a:t>
            </a:r>
          </a:p>
        </p:txBody>
      </p:sp>
      <p:pic>
        <p:nvPicPr>
          <p:cNvPr id="126" name="Picture 2" descr="C:\Users\mangpo\Dropbox\Berkeley\QInF\Screen Shot 2013-03-01 at 3.26.58 P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926800" y="19212086"/>
            <a:ext cx="2819401"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3" descr="C:\Users\mangpo\Dropbox\Berkeley\QInF\Screen Shot 2013-03-01 at 3.29.23 PM.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822400" y="19165322"/>
            <a:ext cx="2819401" cy="1875564"/>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4" descr="C:\Users\mangpo\Dropbox\Berkeley\QInF\Screen Shot 2013-03-01 at 3.27.55 P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718000" y="19212086"/>
            <a:ext cx="2819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09" name="TextBox 708"/>
          <p:cNvSpPr txBox="1"/>
          <p:nvPr/>
        </p:nvSpPr>
        <p:spPr>
          <a:xfrm>
            <a:off x="19659600" y="16308050"/>
            <a:ext cx="4495800" cy="1446550"/>
          </a:xfrm>
          <a:prstGeom prst="rect">
            <a:avLst/>
          </a:prstGeom>
          <a:noFill/>
        </p:spPr>
        <p:txBody>
          <a:bodyPr wrap="square" rtlCol="0">
            <a:spAutoFit/>
          </a:bodyPr>
          <a:lstStyle/>
          <a:p>
            <a:pPr marL="285750" indent="-285750">
              <a:buFont typeface="Arial" pitchFamily="34" charset="0"/>
              <a:buChar char="•"/>
            </a:pPr>
            <a:r>
              <a:rPr lang="en-US" sz="2200" dirty="0" smtClean="0">
                <a:solidFill>
                  <a:prstClr val="black"/>
                </a:solidFill>
              </a:rPr>
              <a:t>Example: simplified MD5 </a:t>
            </a:r>
            <a:br>
              <a:rPr lang="en-US" sz="2200" dirty="0" smtClean="0">
                <a:solidFill>
                  <a:prstClr val="black"/>
                </a:solidFill>
              </a:rPr>
            </a:br>
            <a:r>
              <a:rPr lang="en-US" sz="2200" dirty="0" smtClean="0">
                <a:solidFill>
                  <a:prstClr val="black"/>
                </a:solidFill>
              </a:rPr>
              <a:t>(one iteration)</a:t>
            </a:r>
            <a:endParaRPr lang="en-US" dirty="0">
              <a:solidFill>
                <a:prstClr val="black"/>
              </a:solidFill>
            </a:endParaRPr>
          </a:p>
          <a:p>
            <a:pPr marL="285750" indent="-285750">
              <a:buFont typeface="Arial" pitchFamily="34" charset="0"/>
              <a:buChar char="•"/>
            </a:pPr>
            <a:r>
              <a:rPr lang="en-US" sz="2200" dirty="0" smtClean="0">
                <a:solidFill>
                  <a:prstClr val="black"/>
                </a:solidFill>
              </a:rPr>
              <a:t>Partitions are automatically generated.</a:t>
            </a:r>
          </a:p>
        </p:txBody>
      </p:sp>
      <p:sp>
        <p:nvSpPr>
          <p:cNvPr id="291" name="TextBox 290"/>
          <p:cNvSpPr txBox="1"/>
          <p:nvPr/>
        </p:nvSpPr>
        <p:spPr>
          <a:xfrm>
            <a:off x="23930371" y="8915400"/>
            <a:ext cx="8677427" cy="411100"/>
          </a:xfrm>
          <a:prstGeom prst="rect">
            <a:avLst/>
          </a:prstGeom>
          <a:noFill/>
        </p:spPr>
        <p:txBody>
          <a:bodyPr wrap="none" lIns="71844" tIns="35922" rIns="71844" bIns="35922" rtlCol="0">
            <a:spAutoFit/>
          </a:bodyPr>
          <a:lstStyle/>
          <a:p>
            <a:r>
              <a:rPr lang="en-US" sz="2200" b="1" dirty="0" smtClean="0">
                <a:effectLst>
                  <a:outerShdw blurRad="38100" dist="38100" dir="2700000" algn="tl">
                    <a:srgbClr val="000000">
                      <a:alpha val="43137"/>
                    </a:srgbClr>
                  </a:outerShdw>
                </a:effectLst>
              </a:rPr>
              <a:t>Synthesis via </a:t>
            </a:r>
            <a:r>
              <a:rPr lang="en-US" sz="2200" b="1" dirty="0" err="1" smtClean="0">
                <a:effectLst>
                  <a:outerShdw blurRad="38100" dist="38100" dir="2700000" algn="tl">
                    <a:srgbClr val="000000">
                      <a:alpha val="43137"/>
                    </a:srgbClr>
                  </a:outerShdw>
                </a:effectLst>
              </a:rPr>
              <a:t>Superoptimization</a:t>
            </a:r>
            <a:r>
              <a:rPr lang="en-US" sz="2200" b="1" dirty="0" smtClean="0">
                <a:effectLst>
                  <a:outerShdw blurRad="38100" dist="38100" dir="2700000" algn="tl">
                    <a:srgbClr val="000000">
                      <a:alpha val="43137"/>
                    </a:srgbClr>
                  </a:outerShdw>
                </a:effectLst>
              </a:rPr>
              <a:t> (i.e., searching all instruction sequences)</a:t>
            </a:r>
            <a:endParaRPr lang="en-US" sz="2200" b="1" dirty="0">
              <a:effectLst>
                <a:outerShdw blurRad="38100" dist="38100" dir="2700000" algn="tl">
                  <a:srgbClr val="000000">
                    <a:alpha val="43137"/>
                  </a:srgbClr>
                </a:outerShdw>
              </a:effectLst>
            </a:endParaRPr>
          </a:p>
        </p:txBody>
      </p:sp>
      <p:sp>
        <p:nvSpPr>
          <p:cNvPr id="2" name="TextBox 1"/>
          <p:cNvSpPr txBox="1"/>
          <p:nvPr/>
        </p:nvSpPr>
        <p:spPr>
          <a:xfrm>
            <a:off x="24003000" y="9326500"/>
            <a:ext cx="8382000" cy="1446550"/>
          </a:xfrm>
          <a:prstGeom prst="rect">
            <a:avLst/>
          </a:prstGeom>
          <a:noFill/>
        </p:spPr>
        <p:txBody>
          <a:bodyPr wrap="square" rtlCol="0">
            <a:spAutoFit/>
          </a:bodyPr>
          <a:lstStyle/>
          <a:p>
            <a:r>
              <a:rPr lang="en-US" sz="2200" dirty="0" smtClean="0"/>
              <a:t>The table shows speedup and code length reduction of the synthesized code against naïve implementation</a:t>
            </a:r>
            <a:r>
              <a:rPr lang="en-US" sz="2200" dirty="0"/>
              <a:t>,</a:t>
            </a:r>
            <a:r>
              <a:rPr lang="en-US" sz="2200" dirty="0" smtClean="0"/>
              <a:t> except in the last two rows, which compare against expert-hand-optimized code.</a:t>
            </a:r>
            <a:endParaRPr lang="en-US" sz="2200" dirty="0"/>
          </a:p>
          <a:p>
            <a:endParaRPr lang="en-US" sz="2200" dirty="0"/>
          </a:p>
        </p:txBody>
      </p:sp>
      <p:sp>
        <p:nvSpPr>
          <p:cNvPr id="14" name="TextBox 13"/>
          <p:cNvSpPr txBox="1"/>
          <p:nvPr/>
        </p:nvSpPr>
        <p:spPr>
          <a:xfrm>
            <a:off x="23926800" y="20964686"/>
            <a:ext cx="8686800" cy="430887"/>
          </a:xfrm>
          <a:prstGeom prst="rect">
            <a:avLst/>
          </a:prstGeom>
          <a:noFill/>
        </p:spPr>
        <p:txBody>
          <a:bodyPr wrap="square" rtlCol="0">
            <a:spAutoFit/>
          </a:bodyPr>
          <a:lstStyle/>
          <a:p>
            <a:r>
              <a:rPr lang="en-US" sz="2200" dirty="0" smtClean="0"/>
              <a:t>Demo: synthesized program running on GA144 with lemon-bleach battery</a:t>
            </a:r>
            <a:endParaRPr lang="en-US" sz="2200" dirty="0"/>
          </a:p>
        </p:txBody>
      </p:sp>
      <p:grpSp>
        <p:nvGrpSpPr>
          <p:cNvPr id="15" name="Group 14"/>
          <p:cNvGrpSpPr/>
          <p:nvPr/>
        </p:nvGrpSpPr>
        <p:grpSpPr>
          <a:xfrm>
            <a:off x="532045" y="18478219"/>
            <a:ext cx="4957298" cy="3119914"/>
            <a:chOff x="304800" y="18621598"/>
            <a:chExt cx="4957298" cy="3119914"/>
          </a:xfrm>
        </p:grpSpPr>
        <p:pic>
          <p:nvPicPr>
            <p:cNvPr id="1026" name="Picture 2" descr="C:\Users\mangpo\Dropbox\Berkeley\QInF\per-experimen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4800" y="18621598"/>
              <a:ext cx="4957298" cy="2943002"/>
            </a:xfrm>
            <a:prstGeom prst="rect">
              <a:avLst/>
            </a:prstGeom>
            <a:noFill/>
            <a:extLst>
              <a:ext uri="{909E8E84-426E-40DD-AFC4-6F175D3DCCD1}">
                <a14:hiddenFill xmlns:a14="http://schemas.microsoft.com/office/drawing/2010/main">
                  <a:solidFill>
                    <a:srgbClr val="FFFFFF"/>
                  </a:solidFill>
                </a14:hiddenFill>
              </a:ext>
            </a:extLst>
          </p:spPr>
        </p:pic>
        <p:sp>
          <p:nvSpPr>
            <p:cNvPr id="118" name="Oval 117"/>
            <p:cNvSpPr/>
            <p:nvPr/>
          </p:nvSpPr>
          <p:spPr>
            <a:xfrm>
              <a:off x="3506916" y="20394304"/>
              <a:ext cx="1600200" cy="152400"/>
            </a:xfrm>
            <a:prstGeom prst="ellipse">
              <a:avLst/>
            </a:prstGeom>
            <a:noFill/>
            <a:ln w="28575">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prstClr val="black"/>
                </a:solidFill>
              </a:endParaRPr>
            </a:p>
          </p:txBody>
        </p:sp>
        <p:sp>
          <p:nvSpPr>
            <p:cNvPr id="119" name="Oval 118"/>
            <p:cNvSpPr/>
            <p:nvPr/>
          </p:nvSpPr>
          <p:spPr>
            <a:xfrm>
              <a:off x="3456296" y="19368811"/>
              <a:ext cx="1600200" cy="942523"/>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endParaRPr>
            </a:p>
          </p:txBody>
        </p:sp>
        <p:sp>
          <p:nvSpPr>
            <p:cNvPr id="120" name="Oval 119"/>
            <p:cNvSpPr/>
            <p:nvPr/>
          </p:nvSpPr>
          <p:spPr>
            <a:xfrm rot="1989724">
              <a:off x="2779038" y="19478588"/>
              <a:ext cx="318695" cy="485981"/>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prstClr val="black"/>
                </a:solidFill>
              </a:endParaRPr>
            </a:p>
          </p:txBody>
        </p:sp>
        <p:sp>
          <p:nvSpPr>
            <p:cNvPr id="121" name="Oval 120"/>
            <p:cNvSpPr/>
            <p:nvPr/>
          </p:nvSpPr>
          <p:spPr>
            <a:xfrm rot="18430454">
              <a:off x="2030887" y="19358368"/>
              <a:ext cx="1308288" cy="200728"/>
            </a:xfrm>
            <a:prstGeom prst="ellipse">
              <a:avLst/>
            </a:prstGeom>
            <a:noFill/>
            <a:ln w="28575">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prstClr val="black"/>
                </a:solidFill>
              </a:endParaRPr>
            </a:p>
          </p:txBody>
        </p:sp>
        <p:sp>
          <p:nvSpPr>
            <p:cNvPr id="122" name="Rectangle 121"/>
            <p:cNvSpPr/>
            <p:nvPr/>
          </p:nvSpPr>
          <p:spPr>
            <a:xfrm>
              <a:off x="3429000" y="21433735"/>
              <a:ext cx="1782476" cy="307777"/>
            </a:xfrm>
            <a:prstGeom prst="rect">
              <a:avLst/>
            </a:prstGeom>
          </p:spPr>
          <p:txBody>
            <a:bodyPr wrap="none">
              <a:spAutoFit/>
            </a:bodyPr>
            <a:lstStyle/>
            <a:p>
              <a:r>
                <a:rPr lang="en-US" sz="1400" i="1" dirty="0" smtClean="0">
                  <a:solidFill>
                    <a:prstClr val="black"/>
                  </a:solidFill>
                </a:rPr>
                <a:t>Figure from Per </a:t>
              </a:r>
              <a:r>
                <a:rPr lang="en-US" sz="1400" i="1" dirty="0">
                  <a:solidFill>
                    <a:prstClr val="black"/>
                  </a:solidFill>
                </a:rPr>
                <a:t>Ljung </a:t>
              </a:r>
            </a:p>
          </p:txBody>
        </p:sp>
        <p:sp>
          <p:nvSpPr>
            <p:cNvPr id="123" name="TextBox 122"/>
            <p:cNvSpPr txBox="1"/>
            <p:nvPr/>
          </p:nvSpPr>
          <p:spPr>
            <a:xfrm>
              <a:off x="1772717" y="18866202"/>
              <a:ext cx="946093" cy="461665"/>
            </a:xfrm>
            <a:prstGeom prst="rect">
              <a:avLst/>
            </a:prstGeom>
            <a:noFill/>
          </p:spPr>
          <p:txBody>
            <a:bodyPr wrap="none" rtlCol="0">
              <a:spAutoFit/>
            </a:bodyPr>
            <a:lstStyle/>
            <a:p>
              <a:r>
                <a:rPr lang="en-US" sz="2400" b="1" dirty="0" smtClean="0">
                  <a:solidFill>
                    <a:prstClr val="black"/>
                  </a:solidFill>
                </a:rPr>
                <a:t>~100x</a:t>
              </a:r>
            </a:p>
          </p:txBody>
        </p:sp>
      </p:grpSp>
      <p:sp>
        <p:nvSpPr>
          <p:cNvPr id="36" name="TextBox 35"/>
          <p:cNvSpPr txBox="1"/>
          <p:nvPr/>
        </p:nvSpPr>
        <p:spPr>
          <a:xfrm>
            <a:off x="304800" y="17834600"/>
            <a:ext cx="5565543" cy="1088154"/>
          </a:xfrm>
          <a:prstGeom prst="rect">
            <a:avLst/>
          </a:prstGeom>
          <a:noFill/>
        </p:spPr>
        <p:txBody>
          <a:bodyPr wrap="square" lIns="71799" tIns="35895" rIns="71799" bIns="35895" rtlCol="0">
            <a:spAutoFit/>
          </a:bodyPr>
          <a:lstStyle/>
          <a:p>
            <a:pPr algn="ctr"/>
            <a:r>
              <a:rPr lang="en-US" sz="2200" b="1" dirty="0">
                <a:effectLst>
                  <a:outerShdw blurRad="38100" dist="38100" dir="2700000" algn="tl">
                    <a:srgbClr val="000000">
                      <a:alpha val="43137"/>
                    </a:srgbClr>
                  </a:outerShdw>
                </a:effectLst>
              </a:rPr>
              <a:t>Computational rate </a:t>
            </a:r>
            <a:r>
              <a:rPr lang="en-US" sz="2200" b="1" dirty="0" err="1">
                <a:effectLst>
                  <a:outerShdw blurRad="38100" dist="38100" dir="2700000" algn="tl">
                    <a:srgbClr val="000000">
                      <a:alpha val="43137"/>
                    </a:srgbClr>
                  </a:outerShdw>
                </a:effectLst>
              </a:rPr>
              <a:t>vs</a:t>
            </a:r>
            <a:r>
              <a:rPr lang="en-US" sz="2200" b="1" dirty="0">
                <a:effectLst>
                  <a:outerShdw blurRad="38100" dist="38100" dir="2700000" algn="tl">
                    <a:srgbClr val="000000">
                      <a:alpha val="43137"/>
                    </a:srgbClr>
                  </a:outerShdw>
                </a:effectLst>
              </a:rPr>
              <a:t> power consumption of </a:t>
            </a:r>
          </a:p>
          <a:p>
            <a:pPr algn="ctr"/>
            <a:r>
              <a:rPr lang="en-US" sz="2200" b="1" dirty="0">
                <a:effectLst>
                  <a:outerShdw blurRad="38100" dist="38100" dir="2700000" algn="tl">
                    <a:srgbClr val="000000">
                      <a:alpha val="43137"/>
                    </a:srgbClr>
                  </a:outerShdw>
                </a:effectLst>
              </a:rPr>
              <a:t>different low-power devices</a:t>
            </a:r>
          </a:p>
          <a:p>
            <a:endParaRPr lang="en-US" sz="2200" dirty="0">
              <a:effectLst>
                <a:outerShdw blurRad="38100" dist="38100" dir="2700000" algn="tl">
                  <a:srgbClr val="000000">
                    <a:alpha val="43137"/>
                  </a:srgbClr>
                </a:outerShdw>
              </a:effectLst>
            </a:endParaRPr>
          </a:p>
        </p:txBody>
      </p:sp>
      <p:grpSp>
        <p:nvGrpSpPr>
          <p:cNvPr id="23" name="Group 22"/>
          <p:cNvGrpSpPr/>
          <p:nvPr/>
        </p:nvGrpSpPr>
        <p:grpSpPr>
          <a:xfrm>
            <a:off x="18723044" y="6349998"/>
            <a:ext cx="5062180" cy="7730603"/>
            <a:chOff x="18723044" y="6349998"/>
            <a:chExt cx="5062180" cy="7730603"/>
          </a:xfrm>
        </p:grpSpPr>
        <p:sp>
          <p:nvSpPr>
            <p:cNvPr id="16" name="Rectangle 15"/>
            <p:cNvSpPr/>
            <p:nvPr/>
          </p:nvSpPr>
          <p:spPr>
            <a:xfrm>
              <a:off x="18723044" y="6349998"/>
              <a:ext cx="5062180" cy="77306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8821400" y="6349998"/>
              <a:ext cx="4963824" cy="0"/>
            </a:xfrm>
            <a:prstGeom prst="line">
              <a:avLst/>
            </a:prstGeom>
            <a:effectLst/>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23785224" y="6366397"/>
              <a:ext cx="0" cy="6892403"/>
            </a:xfrm>
            <a:prstGeom prst="line">
              <a:avLst/>
            </a:prstGeom>
            <a:effectLst/>
          </p:spPr>
          <p:style>
            <a:lnRef idx="2">
              <a:schemeClr val="dk1"/>
            </a:lnRef>
            <a:fillRef idx="0">
              <a:schemeClr val="dk1"/>
            </a:fillRef>
            <a:effectRef idx="1">
              <a:schemeClr val="dk1"/>
            </a:effectRef>
            <a:fontRef idx="minor">
              <a:schemeClr val="tx1"/>
            </a:fontRef>
          </p:style>
        </p:cxnSp>
      </p:grpSp>
      <p:sp>
        <p:nvSpPr>
          <p:cNvPr id="103" name="Rectangle 102"/>
          <p:cNvSpPr/>
          <p:nvPr/>
        </p:nvSpPr>
        <p:spPr>
          <a:xfrm>
            <a:off x="11201400" y="6553200"/>
            <a:ext cx="12395595" cy="8435281"/>
          </a:xfrm>
          <a:prstGeom prst="rect">
            <a:avLst/>
          </a:prstGeom>
        </p:spPr>
        <p:style>
          <a:lnRef idx="2">
            <a:schemeClr val="dk1"/>
          </a:lnRef>
          <a:fillRef idx="1">
            <a:schemeClr val="lt1"/>
          </a:fillRef>
          <a:effectRef idx="0">
            <a:schemeClr val="dk1"/>
          </a:effectRef>
          <a:fontRef idx="minor">
            <a:schemeClr val="dk1"/>
          </a:fontRef>
        </p:style>
        <p:txBody>
          <a:bodyPr lIns="71742" tIns="35866" rIns="71742" bIns="35866" spcCol="0" rtlCol="0" anchor="ctr"/>
          <a:lstStyle/>
          <a:p>
            <a:pPr algn="ctr"/>
            <a:endParaRPr lang="en-US"/>
          </a:p>
        </p:txBody>
      </p:sp>
      <p:sp>
        <p:nvSpPr>
          <p:cNvPr id="104" name="TextBox 103"/>
          <p:cNvSpPr txBox="1"/>
          <p:nvPr/>
        </p:nvSpPr>
        <p:spPr>
          <a:xfrm>
            <a:off x="11201400" y="6553201"/>
            <a:ext cx="12395595" cy="7187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71742" tIns="35866" rIns="71742" bIns="35866" rtlCol="0">
            <a:spAutoFit/>
          </a:bodyPr>
          <a:lstStyle/>
          <a:p>
            <a:pPr algn="ctr"/>
            <a:r>
              <a:rPr lang="en-US" sz="4200" dirty="0" smtClean="0"/>
              <a:t>Programming Model for Code Partitioning</a:t>
            </a:r>
            <a:endParaRPr lang="en-US" sz="4200" dirty="0"/>
          </a:p>
        </p:txBody>
      </p:sp>
      <p:sp>
        <p:nvSpPr>
          <p:cNvPr id="134" name="Content Placeholder 2"/>
          <p:cNvSpPr txBox="1">
            <a:spLocks/>
          </p:cNvSpPr>
          <p:nvPr/>
        </p:nvSpPr>
        <p:spPr>
          <a:xfrm>
            <a:off x="11372850" y="8262564"/>
            <a:ext cx="5486397" cy="3733800"/>
          </a:xfrm>
          <a:prstGeom prst="rect">
            <a:avLst/>
          </a:prstGeom>
        </p:spPr>
        <p:txBody>
          <a:bodyPr vert="horz" lIns="71844" tIns="35922" rIns="71844" bIns="35922"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defTabSz="718444">
              <a:buClr>
                <a:srgbClr val="93A299"/>
              </a:buClr>
              <a:buNone/>
              <a:defRPr/>
            </a:pPr>
            <a:r>
              <a:rPr lang="en-US" sz="2200" b="1" dirty="0" smtClean="0">
                <a:effectLst>
                  <a:outerShdw blurRad="38100" dist="38100" dir="2700000" algn="tl">
                    <a:srgbClr val="000000">
                      <a:alpha val="43137"/>
                    </a:srgbClr>
                  </a:outerShdw>
                </a:effectLst>
              </a:rPr>
              <a:t>Features</a:t>
            </a:r>
            <a:endParaRPr lang="en-US" sz="2200" u="sng" dirty="0"/>
          </a:p>
          <a:p>
            <a:pPr marL="143689" indent="-143689" defTabSz="718444">
              <a:buClr>
                <a:srgbClr val="93A299"/>
              </a:buClr>
              <a:defRPr/>
            </a:pPr>
            <a:r>
              <a:rPr lang="en-US" sz="2200" dirty="0" smtClean="0"/>
              <a:t>Users can specify: </a:t>
            </a:r>
            <a:r>
              <a:rPr lang="en-US" sz="2200" dirty="0"/>
              <a:t>exact </a:t>
            </a:r>
            <a:r>
              <a:rPr lang="en-US" sz="2200" dirty="0" smtClean="0">
                <a:solidFill>
                  <a:schemeClr val="accent2"/>
                </a:solidFill>
              </a:rPr>
              <a:t>places,</a:t>
            </a:r>
            <a:r>
              <a:rPr lang="en-US" sz="2200" dirty="0" smtClean="0"/>
              <a:t> </a:t>
            </a:r>
            <a:r>
              <a:rPr lang="en-US" sz="2200" dirty="0"/>
              <a:t>if </a:t>
            </a:r>
            <a:r>
              <a:rPr lang="en-US" sz="2200" dirty="0" smtClean="0"/>
              <a:t>known; only the </a:t>
            </a:r>
            <a:r>
              <a:rPr lang="en-US" sz="2200" dirty="0" smtClean="0">
                <a:solidFill>
                  <a:schemeClr val="accent2"/>
                </a:solidFill>
              </a:rPr>
              <a:t>partitioning;</a:t>
            </a:r>
            <a:r>
              <a:rPr lang="en-US" sz="2200" dirty="0" smtClean="0"/>
              <a:t> or no constraints.</a:t>
            </a:r>
          </a:p>
          <a:p>
            <a:pPr marL="143689" indent="-143689" defTabSz="718444">
              <a:buClr>
                <a:srgbClr val="93A299"/>
              </a:buClr>
              <a:defRPr/>
            </a:pPr>
            <a:r>
              <a:rPr lang="en-US" sz="2200" dirty="0" smtClean="0"/>
              <a:t>Unknown </a:t>
            </a:r>
            <a:r>
              <a:rPr lang="en-US" sz="2200" dirty="0"/>
              <a:t>places will be inferred by the synthesizer such </a:t>
            </a:r>
            <a:r>
              <a:rPr lang="en-US" sz="2200" dirty="0" smtClean="0"/>
              <a:t>that </a:t>
            </a:r>
            <a:br>
              <a:rPr lang="en-US" sz="2200" dirty="0" smtClean="0"/>
            </a:br>
            <a:r>
              <a:rPr lang="en-US" sz="2200" dirty="0" smtClean="0"/>
              <a:t>- number of </a:t>
            </a:r>
            <a:r>
              <a:rPr lang="en-US" sz="2200" dirty="0"/>
              <a:t>messages </a:t>
            </a:r>
            <a:r>
              <a:rPr lang="en-US" sz="2200" dirty="0" smtClean="0"/>
              <a:t>is minimized</a:t>
            </a:r>
            <a:br>
              <a:rPr lang="en-US" sz="2200" dirty="0" smtClean="0"/>
            </a:br>
            <a:r>
              <a:rPr lang="en-US" sz="2200" dirty="0" smtClean="0"/>
              <a:t>- code fits </a:t>
            </a:r>
            <a:r>
              <a:rPr lang="en-US" sz="2200" dirty="0"/>
              <a:t>in each </a:t>
            </a:r>
            <a:r>
              <a:rPr lang="en-US" sz="2200" dirty="0" smtClean="0"/>
              <a:t>core</a:t>
            </a:r>
          </a:p>
          <a:p>
            <a:pPr marL="143689" indent="-143689" defTabSz="718444">
              <a:buClr>
                <a:srgbClr val="93A299"/>
              </a:buClr>
              <a:defRPr/>
            </a:pPr>
            <a:r>
              <a:rPr lang="en-US" sz="2200" dirty="0"/>
              <a:t>Users do not need to code </a:t>
            </a:r>
            <a:r>
              <a:rPr lang="en-US" sz="2200" dirty="0" smtClean="0"/>
              <a:t/>
            </a:r>
            <a:br>
              <a:rPr lang="en-US" sz="2200" dirty="0" smtClean="0"/>
            </a:br>
            <a:r>
              <a:rPr lang="en-US" sz="2200" dirty="0" smtClean="0"/>
              <a:t>communication </a:t>
            </a:r>
            <a:r>
              <a:rPr lang="en-US" sz="2200" dirty="0"/>
              <a:t>explicitly.  </a:t>
            </a:r>
          </a:p>
        </p:txBody>
      </p:sp>
      <p:sp>
        <p:nvSpPr>
          <p:cNvPr id="96" name="TextBox 95"/>
          <p:cNvSpPr txBox="1"/>
          <p:nvPr/>
        </p:nvSpPr>
        <p:spPr>
          <a:xfrm>
            <a:off x="11334878" y="11702292"/>
            <a:ext cx="4209922" cy="411100"/>
          </a:xfrm>
          <a:prstGeom prst="rect">
            <a:avLst/>
          </a:prstGeom>
          <a:noFill/>
        </p:spPr>
        <p:txBody>
          <a:bodyPr wrap="none" lIns="71844" tIns="35922" rIns="71844" bIns="35922" rtlCol="0">
            <a:spAutoFit/>
          </a:bodyPr>
          <a:lstStyle/>
          <a:p>
            <a:r>
              <a:rPr lang="en-US" sz="2200" b="1" dirty="0">
                <a:effectLst>
                  <a:outerShdw blurRad="38100" dist="38100" dir="2700000" algn="tl">
                    <a:srgbClr val="000000">
                      <a:alpha val="43137"/>
                    </a:srgbClr>
                  </a:outerShdw>
                </a:effectLst>
              </a:rPr>
              <a:t>Annotation at Variable Declaration</a:t>
            </a:r>
          </a:p>
        </p:txBody>
      </p:sp>
      <p:sp>
        <p:nvSpPr>
          <p:cNvPr id="141" name="TextBox 140"/>
          <p:cNvSpPr txBox="1"/>
          <p:nvPr/>
        </p:nvSpPr>
        <p:spPr>
          <a:xfrm>
            <a:off x="20269200" y="7675266"/>
            <a:ext cx="3208302" cy="411100"/>
          </a:xfrm>
          <a:prstGeom prst="rect">
            <a:avLst/>
          </a:prstGeom>
          <a:noFill/>
        </p:spPr>
        <p:txBody>
          <a:bodyPr wrap="none" lIns="71844" tIns="35922" rIns="71844" bIns="35922" rtlCol="0">
            <a:spAutoFit/>
          </a:bodyPr>
          <a:lstStyle/>
          <a:p>
            <a:r>
              <a:rPr lang="en-US" sz="2200" b="1" dirty="0">
                <a:effectLst>
                  <a:outerShdw blurRad="38100" dist="38100" dir="2700000" algn="tl">
                    <a:srgbClr val="000000">
                      <a:alpha val="43137"/>
                    </a:srgbClr>
                  </a:outerShdw>
                </a:effectLst>
              </a:rPr>
              <a:t>Various Place Annotations</a:t>
            </a:r>
          </a:p>
        </p:txBody>
      </p:sp>
      <p:sp>
        <p:nvSpPr>
          <p:cNvPr id="142" name="TextBox 141"/>
          <p:cNvSpPr txBox="1"/>
          <p:nvPr/>
        </p:nvSpPr>
        <p:spPr>
          <a:xfrm>
            <a:off x="21345338" y="10532992"/>
            <a:ext cx="2200462" cy="411100"/>
          </a:xfrm>
          <a:prstGeom prst="rect">
            <a:avLst/>
          </a:prstGeom>
          <a:noFill/>
        </p:spPr>
        <p:txBody>
          <a:bodyPr wrap="none" lIns="71844" tIns="35922" rIns="71844" bIns="35922" rtlCol="0">
            <a:spAutoFit/>
          </a:bodyPr>
          <a:lstStyle/>
          <a:p>
            <a:r>
              <a:rPr lang="en-US" sz="2200" b="1" dirty="0">
                <a:effectLst>
                  <a:outerShdw blurRad="38100" dist="38100" dir="2700000" algn="tl">
                    <a:srgbClr val="000000">
                      <a:alpha val="43137"/>
                    </a:srgbClr>
                  </a:outerShdw>
                </a:effectLst>
              </a:rPr>
              <a:t>Example Program</a:t>
            </a:r>
          </a:p>
        </p:txBody>
      </p:sp>
      <p:sp>
        <p:nvSpPr>
          <p:cNvPr id="131" name="TextBox 130"/>
          <p:cNvSpPr txBox="1"/>
          <p:nvPr/>
        </p:nvSpPr>
        <p:spPr>
          <a:xfrm>
            <a:off x="11430092" y="7469716"/>
            <a:ext cx="5396669" cy="749654"/>
          </a:xfrm>
          <a:prstGeom prst="rect">
            <a:avLst/>
          </a:prstGeom>
        </p:spPr>
        <p:style>
          <a:lnRef idx="1">
            <a:schemeClr val="dk1"/>
          </a:lnRef>
          <a:fillRef idx="2">
            <a:schemeClr val="dk1"/>
          </a:fillRef>
          <a:effectRef idx="1">
            <a:schemeClr val="dk1"/>
          </a:effectRef>
          <a:fontRef idx="minor">
            <a:schemeClr val="dk1"/>
          </a:fontRef>
        </p:style>
        <p:txBody>
          <a:bodyPr wrap="square" lIns="71844" tIns="35922" rIns="71844" bIns="35922" rtlCol="0">
            <a:spAutoFit/>
          </a:bodyPr>
          <a:lstStyle/>
          <a:p>
            <a:pPr algn="ctr"/>
            <a:r>
              <a:rPr lang="en-US" sz="2200" i="1" dirty="0" smtClean="0"/>
              <a:t>Language allowing to define placement of data </a:t>
            </a:r>
            <a:r>
              <a:rPr lang="en-US" sz="2200" i="1" dirty="0"/>
              <a:t>and </a:t>
            </a:r>
            <a:r>
              <a:rPr lang="en-US" sz="2200" i="1" dirty="0" smtClean="0"/>
              <a:t>code on cores.</a:t>
            </a:r>
            <a:endParaRPr lang="en-US" sz="2200" i="1" dirty="0"/>
          </a:p>
        </p:txBody>
      </p:sp>
      <p:pic>
        <p:nvPicPr>
          <p:cNvPr id="95" name="Picture 14"/>
          <p:cNvPicPr>
            <a:picLocks noChangeAspect="1" noChangeArrowheads="1"/>
          </p:cNvPicPr>
          <p:nvPr/>
        </p:nvPicPr>
        <p:blipFill rotWithShape="1">
          <a:blip r:embed="rId12">
            <a:extLst>
              <a:ext uri="{28A0092B-C50C-407E-A947-70E740481C1C}">
                <a14:useLocalDpi xmlns:a14="http://schemas.microsoft.com/office/drawing/2010/main" val="0"/>
              </a:ext>
            </a:extLst>
          </a:blip>
          <a:srcRect l="16000" t="16315" r="38905" b="18597"/>
          <a:stretch/>
        </p:blipFill>
        <p:spPr bwMode="auto">
          <a:xfrm>
            <a:off x="11372847" y="12057510"/>
            <a:ext cx="4246724" cy="2758254"/>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97" name="Picture 18"/>
          <p:cNvPicPr>
            <a:picLocks noChangeAspect="1" noChangeArrowheads="1"/>
          </p:cNvPicPr>
          <p:nvPr/>
        </p:nvPicPr>
        <p:blipFill rotWithShape="1">
          <a:blip r:embed="rId13">
            <a:extLst>
              <a:ext uri="{28A0092B-C50C-407E-A947-70E740481C1C}">
                <a14:useLocalDpi xmlns:a14="http://schemas.microsoft.com/office/drawing/2010/main" val="0"/>
              </a:ext>
            </a:extLst>
          </a:blip>
          <a:srcRect l="16000" t="17439" r="13461"/>
          <a:stretch/>
        </p:blipFill>
        <p:spPr bwMode="auto">
          <a:xfrm>
            <a:off x="16002000" y="10888210"/>
            <a:ext cx="7456990" cy="3927554"/>
          </a:xfrm>
          <a:prstGeom prst="rect">
            <a:avLst/>
          </a:prstGeom>
          <a:ln/>
        </p:spPr>
        <p:style>
          <a:lnRef idx="2">
            <a:schemeClr val="dk1"/>
          </a:lnRef>
          <a:fillRef idx="1">
            <a:schemeClr val="lt1"/>
          </a:fillRef>
          <a:effectRef idx="0">
            <a:schemeClr val="dk1"/>
          </a:effectRef>
          <a:fontRef idx="minor">
            <a:schemeClr val="dk1"/>
          </a:fontRef>
        </p:style>
      </p:pic>
      <p:pic>
        <p:nvPicPr>
          <p:cNvPr id="100" name="Picture 16"/>
          <p:cNvPicPr>
            <a:picLocks noChangeAspect="1" noChangeArrowheads="1"/>
          </p:cNvPicPr>
          <p:nvPr/>
        </p:nvPicPr>
        <p:blipFill rotWithShape="1">
          <a:blip r:embed="rId14">
            <a:extLst>
              <a:ext uri="{28A0092B-C50C-407E-A947-70E740481C1C}">
                <a14:useLocalDpi xmlns:a14="http://schemas.microsoft.com/office/drawing/2010/main" val="0"/>
              </a:ext>
            </a:extLst>
          </a:blip>
          <a:srcRect l="16000" t="8457" r="22833" b="38444"/>
          <a:stretch/>
        </p:blipFill>
        <p:spPr bwMode="auto">
          <a:xfrm>
            <a:off x="16992600" y="8030484"/>
            <a:ext cx="6445914" cy="2518080"/>
          </a:xfrm>
          <a:prstGeom prst="rect">
            <a:avLst/>
          </a:prstGeom>
          <a:ln/>
        </p:spPr>
        <p:style>
          <a:lnRef idx="2">
            <a:schemeClr val="dk1"/>
          </a:lnRef>
          <a:fillRef idx="1">
            <a:schemeClr val="lt1"/>
          </a:fillRef>
          <a:effectRef idx="0">
            <a:schemeClr val="dk1"/>
          </a:effectRef>
          <a:fontRef idx="minor">
            <a:schemeClr val="dk1"/>
          </a:fontRef>
        </p:style>
      </p:pic>
      <p:sp>
        <p:nvSpPr>
          <p:cNvPr id="344" name="Rectangle 343"/>
          <p:cNvSpPr/>
          <p:nvPr/>
        </p:nvSpPr>
        <p:spPr>
          <a:xfrm>
            <a:off x="11201400" y="15163800"/>
            <a:ext cx="12395594" cy="6619714"/>
          </a:xfrm>
          <a:prstGeom prst="rect">
            <a:avLst/>
          </a:prstGeom>
        </p:spPr>
        <p:style>
          <a:lnRef idx="2">
            <a:schemeClr val="dk1"/>
          </a:lnRef>
          <a:fillRef idx="1">
            <a:schemeClr val="lt1"/>
          </a:fillRef>
          <a:effectRef idx="0">
            <a:schemeClr val="dk1"/>
          </a:effectRef>
          <a:fontRef idx="minor">
            <a:schemeClr val="dk1"/>
          </a:fontRef>
        </p:style>
        <p:txBody>
          <a:bodyPr lIns="71742" tIns="35866" rIns="71742" bIns="35866" spcCol="0" rtlCol="0" anchor="ctr"/>
          <a:lstStyle/>
          <a:p>
            <a:pPr algn="ctr"/>
            <a:endParaRPr lang="en-US"/>
          </a:p>
        </p:txBody>
      </p:sp>
      <p:sp>
        <p:nvSpPr>
          <p:cNvPr id="345" name="TextBox 344"/>
          <p:cNvSpPr txBox="1"/>
          <p:nvPr/>
        </p:nvSpPr>
        <p:spPr>
          <a:xfrm>
            <a:off x="11201399" y="15163800"/>
            <a:ext cx="12395595" cy="7187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71742" tIns="35866" rIns="71742" bIns="35866" rtlCol="0">
            <a:spAutoFit/>
          </a:bodyPr>
          <a:lstStyle/>
          <a:p>
            <a:pPr algn="ctr"/>
            <a:r>
              <a:rPr lang="en-US" sz="4200" dirty="0" smtClean="0"/>
              <a:t>Partitioning Synthesizer</a:t>
            </a:r>
            <a:endParaRPr lang="en-US" sz="4200" dirty="0"/>
          </a:p>
        </p:txBody>
      </p:sp>
      <p:grpSp>
        <p:nvGrpSpPr>
          <p:cNvPr id="347" name="Group 346"/>
          <p:cNvGrpSpPr/>
          <p:nvPr/>
        </p:nvGrpSpPr>
        <p:grpSpPr>
          <a:xfrm>
            <a:off x="11506200" y="16154400"/>
            <a:ext cx="2519232" cy="2688811"/>
            <a:chOff x="1057276" y="848731"/>
            <a:chExt cx="2519232" cy="2688811"/>
          </a:xfrm>
        </p:grpSpPr>
        <p:pic>
          <p:nvPicPr>
            <p:cNvPr id="348" name="Picture 4" descr="File:MD5.sv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9690" y="848731"/>
              <a:ext cx="2446818" cy="2688811"/>
            </a:xfrm>
            <a:prstGeom prst="rect">
              <a:avLst/>
            </a:prstGeom>
            <a:noFill/>
            <a:extLst>
              <a:ext uri="{909E8E84-426E-40DD-AFC4-6F175D3DCCD1}">
                <a14:hiddenFill xmlns:a14="http://schemas.microsoft.com/office/drawing/2010/main">
                  <a:solidFill>
                    <a:srgbClr val="FFFFFF"/>
                  </a:solidFill>
                </a14:hiddenFill>
              </a:ext>
            </a:extLst>
          </p:spPr>
        </p:pic>
        <p:sp>
          <p:nvSpPr>
            <p:cNvPr id="349" name="TextBox 348"/>
            <p:cNvSpPr txBox="1"/>
            <p:nvPr/>
          </p:nvSpPr>
          <p:spPr>
            <a:xfrm>
              <a:off x="1057276" y="2247899"/>
              <a:ext cx="314324" cy="276999"/>
            </a:xfrm>
            <a:prstGeom prst="rect">
              <a:avLst/>
            </a:prstGeom>
            <a:noFill/>
          </p:spPr>
          <p:txBody>
            <a:bodyPr wrap="square" rtlCol="0">
              <a:spAutoFit/>
            </a:bodyPr>
            <a:lstStyle/>
            <a:p>
              <a:r>
                <a:rPr lang="en-US" sz="1200" b="1" dirty="0" err="1" smtClean="0">
                  <a:solidFill>
                    <a:prstClr val="black"/>
                  </a:solidFill>
                  <a:latin typeface="Candara" pitchFamily="34" charset="0"/>
                </a:rPr>
                <a:t>R</a:t>
              </a:r>
              <a:r>
                <a:rPr lang="en-US" sz="1200" b="1" baseline="-25000" dirty="0" err="1" smtClean="0">
                  <a:solidFill>
                    <a:prstClr val="black"/>
                  </a:solidFill>
                  <a:latin typeface="Candara" pitchFamily="34" charset="0"/>
                </a:rPr>
                <a:t>i</a:t>
              </a:r>
              <a:endParaRPr lang="en-US" sz="1200" b="1" dirty="0">
                <a:solidFill>
                  <a:prstClr val="black"/>
                </a:solidFill>
                <a:latin typeface="Candara" pitchFamily="34" charset="0"/>
              </a:endParaRPr>
            </a:p>
          </p:txBody>
        </p:sp>
        <p:cxnSp>
          <p:nvCxnSpPr>
            <p:cNvPr id="350" name="Straight Arrow Connector 349"/>
            <p:cNvCxnSpPr/>
            <p:nvPr/>
          </p:nvCxnSpPr>
          <p:spPr bwMode="auto">
            <a:xfrm>
              <a:off x="1274375" y="2384234"/>
              <a:ext cx="115500" cy="1"/>
            </a:xfrm>
            <a:prstGeom prst="straightConnector1">
              <a:avLst/>
            </a:prstGeom>
            <a:noFill/>
            <a:ln w="19050" cap="flat" cmpd="sng" algn="ctr">
              <a:solidFill>
                <a:schemeClr val="tx1"/>
              </a:solidFill>
              <a:prstDash val="solid"/>
              <a:round/>
              <a:headEnd type="none" w="med" len="med"/>
              <a:tailEnd type="triangle" w="med" len="med"/>
            </a:ln>
            <a:effectLst/>
          </p:spPr>
        </p:cxnSp>
        <p:grpSp>
          <p:nvGrpSpPr>
            <p:cNvPr id="351" name="Group 350"/>
            <p:cNvGrpSpPr/>
            <p:nvPr/>
          </p:nvGrpSpPr>
          <p:grpSpPr>
            <a:xfrm>
              <a:off x="1422926" y="2609242"/>
              <a:ext cx="232838" cy="240268"/>
              <a:chOff x="5640550" y="4941332"/>
              <a:chExt cx="327096" cy="337534"/>
            </a:xfrm>
            <a:solidFill>
              <a:schemeClr val="accent4">
                <a:lumMod val="40000"/>
                <a:lumOff val="60000"/>
              </a:schemeClr>
            </a:solidFill>
          </p:grpSpPr>
          <p:sp>
            <p:nvSpPr>
              <p:cNvPr id="352" name="Rectangle 351"/>
              <p:cNvSpPr/>
              <p:nvPr/>
            </p:nvSpPr>
            <p:spPr>
              <a:xfrm>
                <a:off x="5640550" y="4941332"/>
                <a:ext cx="327096" cy="337534"/>
              </a:xfrm>
              <a:prstGeom prst="rect">
                <a:avLst/>
              </a:prstGeom>
              <a:grp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353" name="Straight Connector 352"/>
              <p:cNvCxnSpPr>
                <a:stCxn id="352" idx="0"/>
                <a:endCxn id="352" idx="2"/>
              </p:cNvCxnSpPr>
              <p:nvPr/>
            </p:nvCxnSpPr>
            <p:spPr>
              <a:xfrm>
                <a:off x="5804098" y="4941332"/>
                <a:ext cx="0" cy="337534"/>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52" idx="1"/>
                <a:endCxn id="352" idx="3"/>
              </p:cNvCxnSpPr>
              <p:nvPr/>
            </p:nvCxnSpPr>
            <p:spPr>
              <a:xfrm>
                <a:off x="5640550" y="5110099"/>
                <a:ext cx="327096"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14630400" y="16269567"/>
            <a:ext cx="4724399" cy="2438400"/>
            <a:chOff x="11887200" y="19126200"/>
            <a:chExt cx="4724399" cy="2438400"/>
          </a:xfrm>
        </p:grpSpPr>
        <p:sp>
          <p:nvSpPr>
            <p:cNvPr id="510" name="Rectangle 509"/>
            <p:cNvSpPr/>
            <p:nvPr/>
          </p:nvSpPr>
          <p:spPr>
            <a:xfrm>
              <a:off x="11887200" y="19126200"/>
              <a:ext cx="4724399" cy="2438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grpSp>
          <p:nvGrpSpPr>
            <p:cNvPr id="511" name="Group 510"/>
            <p:cNvGrpSpPr/>
            <p:nvPr/>
          </p:nvGrpSpPr>
          <p:grpSpPr>
            <a:xfrm>
              <a:off x="15773399" y="19976221"/>
              <a:ext cx="654192" cy="1447800"/>
              <a:chOff x="5628640" y="3566160"/>
              <a:chExt cx="1239520" cy="2743200"/>
            </a:xfrm>
          </p:grpSpPr>
          <p:sp>
            <p:nvSpPr>
              <p:cNvPr id="512" name="Rectangle 511"/>
              <p:cNvSpPr/>
              <p:nvPr/>
            </p:nvSpPr>
            <p:spPr bwMode="auto">
              <a:xfrm>
                <a:off x="5628640" y="356616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106</a:t>
                </a:r>
                <a:endParaRPr lang="en-US" sz="1400" b="1" kern="0" dirty="0">
                  <a:solidFill>
                    <a:srgbClr val="FFFFFF">
                      <a:lumMod val="65000"/>
                    </a:srgbClr>
                  </a:solidFill>
                  <a:latin typeface="Candara" pitchFamily="34" charset="0"/>
                </a:endParaRPr>
              </a:p>
            </p:txBody>
          </p:sp>
          <p:sp>
            <p:nvSpPr>
              <p:cNvPr id="513" name="Rectangle 512"/>
              <p:cNvSpPr/>
              <p:nvPr/>
            </p:nvSpPr>
            <p:spPr bwMode="auto">
              <a:xfrm>
                <a:off x="5628640" y="509016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6</a:t>
                </a:r>
                <a:endParaRPr lang="en-US" sz="1400" b="1" kern="0" dirty="0">
                  <a:solidFill>
                    <a:srgbClr val="FFFFFF">
                      <a:lumMod val="65000"/>
                    </a:srgbClr>
                  </a:solidFill>
                  <a:latin typeface="Candara" pitchFamily="34" charset="0"/>
                </a:endParaRPr>
              </a:p>
            </p:txBody>
          </p:sp>
          <p:sp>
            <p:nvSpPr>
              <p:cNvPr id="514" name="Rectangle 513"/>
              <p:cNvSpPr/>
              <p:nvPr/>
            </p:nvSpPr>
            <p:spPr bwMode="auto">
              <a:xfrm>
                <a:off x="57150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15" name="Rectangle 514"/>
              <p:cNvSpPr/>
              <p:nvPr/>
            </p:nvSpPr>
            <p:spPr bwMode="auto">
              <a:xfrm>
                <a:off x="59436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16" name="Rectangle 515"/>
              <p:cNvSpPr/>
              <p:nvPr/>
            </p:nvSpPr>
            <p:spPr bwMode="auto">
              <a:xfrm>
                <a:off x="61722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17" name="Rectangle 516"/>
              <p:cNvSpPr/>
              <p:nvPr/>
            </p:nvSpPr>
            <p:spPr bwMode="auto">
              <a:xfrm>
                <a:off x="64008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18" name="Rectangle 517"/>
              <p:cNvSpPr/>
              <p:nvPr/>
            </p:nvSpPr>
            <p:spPr bwMode="auto">
              <a:xfrm>
                <a:off x="66294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19" name="Rectangle 518"/>
              <p:cNvSpPr/>
              <p:nvPr/>
            </p:nvSpPr>
            <p:spPr bwMode="auto">
              <a:xfrm>
                <a:off x="57150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20" name="Rectangle 519"/>
              <p:cNvSpPr/>
              <p:nvPr/>
            </p:nvSpPr>
            <p:spPr bwMode="auto">
              <a:xfrm>
                <a:off x="59436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21" name="Rectangle 520"/>
              <p:cNvSpPr/>
              <p:nvPr/>
            </p:nvSpPr>
            <p:spPr bwMode="auto">
              <a:xfrm>
                <a:off x="61722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22" name="Rectangle 521"/>
              <p:cNvSpPr/>
              <p:nvPr/>
            </p:nvSpPr>
            <p:spPr bwMode="auto">
              <a:xfrm>
                <a:off x="64008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23" name="Rectangle 522"/>
              <p:cNvSpPr/>
              <p:nvPr/>
            </p:nvSpPr>
            <p:spPr bwMode="auto">
              <a:xfrm>
                <a:off x="66294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grpSp>
        <p:sp>
          <p:nvSpPr>
            <p:cNvPr id="524" name="TextBox 523"/>
            <p:cNvSpPr txBox="1"/>
            <p:nvPr/>
          </p:nvSpPr>
          <p:spPr>
            <a:xfrm>
              <a:off x="15939628" y="21119068"/>
              <a:ext cx="351629"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K</a:t>
              </a:r>
              <a:endParaRPr lang="en-US" sz="2200" dirty="0">
                <a:solidFill>
                  <a:prstClr val="white">
                    <a:lumMod val="50000"/>
                  </a:prstClr>
                </a:solidFill>
                <a:latin typeface="Candara" pitchFamily="34" charset="0"/>
              </a:endParaRPr>
            </a:p>
          </p:txBody>
        </p:sp>
        <p:grpSp>
          <p:nvGrpSpPr>
            <p:cNvPr id="525" name="Group 524"/>
            <p:cNvGrpSpPr/>
            <p:nvPr/>
          </p:nvGrpSpPr>
          <p:grpSpPr>
            <a:xfrm>
              <a:off x="13401101" y="19976221"/>
              <a:ext cx="654192" cy="1447800"/>
              <a:chOff x="5628640" y="3566160"/>
              <a:chExt cx="1239520" cy="2743200"/>
            </a:xfrm>
          </p:grpSpPr>
          <p:sp>
            <p:nvSpPr>
              <p:cNvPr id="526" name="Rectangle 525"/>
              <p:cNvSpPr/>
              <p:nvPr/>
            </p:nvSpPr>
            <p:spPr bwMode="auto">
              <a:xfrm>
                <a:off x="5628640" y="356616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103</a:t>
                </a:r>
                <a:endParaRPr lang="en-US" sz="1400" b="1" kern="0" dirty="0">
                  <a:solidFill>
                    <a:srgbClr val="FFFFFF">
                      <a:lumMod val="65000"/>
                    </a:srgbClr>
                  </a:solidFill>
                  <a:latin typeface="Candara" pitchFamily="34" charset="0"/>
                </a:endParaRPr>
              </a:p>
            </p:txBody>
          </p:sp>
          <p:sp>
            <p:nvSpPr>
              <p:cNvPr id="527" name="Rectangle 526"/>
              <p:cNvSpPr/>
              <p:nvPr/>
            </p:nvSpPr>
            <p:spPr bwMode="auto">
              <a:xfrm>
                <a:off x="5628640" y="509016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a:solidFill>
                      <a:srgbClr val="FFFFFF">
                        <a:lumMod val="65000"/>
                      </a:srgbClr>
                    </a:solidFill>
                    <a:latin typeface="Candara" pitchFamily="34" charset="0"/>
                  </a:rPr>
                  <a:t>3</a:t>
                </a:r>
              </a:p>
            </p:txBody>
          </p:sp>
          <p:sp>
            <p:nvSpPr>
              <p:cNvPr id="528" name="Rectangle 527"/>
              <p:cNvSpPr/>
              <p:nvPr/>
            </p:nvSpPr>
            <p:spPr bwMode="auto">
              <a:xfrm>
                <a:off x="57150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29" name="Rectangle 528"/>
              <p:cNvSpPr/>
              <p:nvPr/>
            </p:nvSpPr>
            <p:spPr bwMode="auto">
              <a:xfrm>
                <a:off x="59436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30" name="Rectangle 529"/>
              <p:cNvSpPr/>
              <p:nvPr/>
            </p:nvSpPr>
            <p:spPr bwMode="auto">
              <a:xfrm>
                <a:off x="61722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31" name="Rectangle 530"/>
              <p:cNvSpPr/>
              <p:nvPr/>
            </p:nvSpPr>
            <p:spPr bwMode="auto">
              <a:xfrm>
                <a:off x="64008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32" name="Rectangle 531"/>
              <p:cNvSpPr/>
              <p:nvPr/>
            </p:nvSpPr>
            <p:spPr bwMode="auto">
              <a:xfrm>
                <a:off x="66294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33" name="Rectangle 532"/>
              <p:cNvSpPr/>
              <p:nvPr/>
            </p:nvSpPr>
            <p:spPr bwMode="auto">
              <a:xfrm>
                <a:off x="57150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34" name="Rectangle 533"/>
              <p:cNvSpPr/>
              <p:nvPr/>
            </p:nvSpPr>
            <p:spPr bwMode="auto">
              <a:xfrm>
                <a:off x="59436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35" name="Rectangle 534"/>
              <p:cNvSpPr/>
              <p:nvPr/>
            </p:nvSpPr>
            <p:spPr bwMode="auto">
              <a:xfrm>
                <a:off x="61722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36" name="Rectangle 535"/>
              <p:cNvSpPr/>
              <p:nvPr/>
            </p:nvSpPr>
            <p:spPr bwMode="auto">
              <a:xfrm>
                <a:off x="64008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37" name="Rectangle 536"/>
              <p:cNvSpPr/>
              <p:nvPr/>
            </p:nvSpPr>
            <p:spPr bwMode="auto">
              <a:xfrm>
                <a:off x="66294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grpSp>
        <p:grpSp>
          <p:nvGrpSpPr>
            <p:cNvPr id="538" name="Group 537"/>
            <p:cNvGrpSpPr/>
            <p:nvPr/>
          </p:nvGrpSpPr>
          <p:grpSpPr>
            <a:xfrm>
              <a:off x="12621947" y="19976221"/>
              <a:ext cx="654190" cy="643466"/>
              <a:chOff x="1066800" y="2365915"/>
              <a:chExt cx="888323" cy="873760"/>
            </a:xfrm>
          </p:grpSpPr>
          <p:sp>
            <p:nvSpPr>
              <p:cNvPr id="539" name="Rectangle 538"/>
              <p:cNvSpPr/>
              <p:nvPr/>
            </p:nvSpPr>
            <p:spPr bwMode="auto">
              <a:xfrm>
                <a:off x="1066800" y="2365915"/>
                <a:ext cx="888323" cy="87376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102</a:t>
                </a:r>
                <a:endParaRPr lang="en-US" sz="1400" b="1" kern="0" dirty="0">
                  <a:solidFill>
                    <a:srgbClr val="FFFFFF">
                      <a:lumMod val="65000"/>
                    </a:srgbClr>
                  </a:solidFill>
                  <a:latin typeface="Candara" pitchFamily="34" charset="0"/>
                </a:endParaRPr>
              </a:p>
            </p:txBody>
          </p:sp>
          <p:sp>
            <p:nvSpPr>
              <p:cNvPr id="540" name="Rectangle 539"/>
              <p:cNvSpPr/>
              <p:nvPr/>
            </p:nvSpPr>
            <p:spPr bwMode="auto">
              <a:xfrm>
                <a:off x="1128691"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41" name="Rectangle 540"/>
              <p:cNvSpPr/>
              <p:nvPr/>
            </p:nvSpPr>
            <p:spPr bwMode="auto">
              <a:xfrm>
                <a:off x="1292521"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42" name="Rectangle 541"/>
              <p:cNvSpPr/>
              <p:nvPr/>
            </p:nvSpPr>
            <p:spPr bwMode="auto">
              <a:xfrm>
                <a:off x="1456351"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43" name="Rectangle 542"/>
              <p:cNvSpPr/>
              <p:nvPr/>
            </p:nvSpPr>
            <p:spPr bwMode="auto">
              <a:xfrm>
                <a:off x="1620182"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44" name="Rectangle 543"/>
              <p:cNvSpPr/>
              <p:nvPr/>
            </p:nvSpPr>
            <p:spPr bwMode="auto">
              <a:xfrm>
                <a:off x="1784012"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grpSp>
        <p:grpSp>
          <p:nvGrpSpPr>
            <p:cNvPr id="545" name="Group 544"/>
            <p:cNvGrpSpPr/>
            <p:nvPr/>
          </p:nvGrpSpPr>
          <p:grpSpPr>
            <a:xfrm>
              <a:off x="14195233" y="19976221"/>
              <a:ext cx="654192" cy="1447800"/>
              <a:chOff x="1981200" y="3581400"/>
              <a:chExt cx="1239520" cy="2743200"/>
            </a:xfrm>
          </p:grpSpPr>
          <p:sp>
            <p:nvSpPr>
              <p:cNvPr id="546" name="Rectangle 545"/>
              <p:cNvSpPr/>
              <p:nvPr/>
            </p:nvSpPr>
            <p:spPr bwMode="auto">
              <a:xfrm>
                <a:off x="1981200" y="358140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104</a:t>
                </a:r>
                <a:endParaRPr lang="en-US" sz="1400" b="1" kern="0" dirty="0">
                  <a:solidFill>
                    <a:srgbClr val="FFFFFF">
                      <a:lumMod val="65000"/>
                    </a:srgbClr>
                  </a:solidFill>
                  <a:latin typeface="Candara" pitchFamily="34" charset="0"/>
                </a:endParaRPr>
              </a:p>
            </p:txBody>
          </p:sp>
          <p:sp>
            <p:nvSpPr>
              <p:cNvPr id="547" name="Rectangle 546"/>
              <p:cNvSpPr/>
              <p:nvPr/>
            </p:nvSpPr>
            <p:spPr bwMode="auto">
              <a:xfrm>
                <a:off x="1981200" y="510540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4</a:t>
                </a:r>
                <a:endParaRPr lang="en-US" sz="1400" b="1" kern="0" dirty="0">
                  <a:solidFill>
                    <a:srgbClr val="FFFFFF">
                      <a:lumMod val="65000"/>
                    </a:srgbClr>
                  </a:solidFill>
                  <a:latin typeface="Candara" pitchFamily="34" charset="0"/>
                </a:endParaRPr>
              </a:p>
            </p:txBody>
          </p:sp>
        </p:grpSp>
        <p:grpSp>
          <p:nvGrpSpPr>
            <p:cNvPr id="548" name="Group 547"/>
            <p:cNvGrpSpPr/>
            <p:nvPr/>
          </p:nvGrpSpPr>
          <p:grpSpPr>
            <a:xfrm>
              <a:off x="14981279" y="19976221"/>
              <a:ext cx="654192" cy="1447800"/>
              <a:chOff x="1981200" y="3581400"/>
              <a:chExt cx="1239520" cy="2743200"/>
            </a:xfrm>
          </p:grpSpPr>
          <p:sp>
            <p:nvSpPr>
              <p:cNvPr id="549" name="Rectangle 548"/>
              <p:cNvSpPr/>
              <p:nvPr/>
            </p:nvSpPr>
            <p:spPr bwMode="auto">
              <a:xfrm>
                <a:off x="1981200" y="358140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105</a:t>
                </a:r>
                <a:endParaRPr lang="en-US" sz="1400" b="1" kern="0" dirty="0">
                  <a:solidFill>
                    <a:srgbClr val="FFFFFF">
                      <a:lumMod val="65000"/>
                    </a:srgbClr>
                  </a:solidFill>
                  <a:latin typeface="Candara" pitchFamily="34" charset="0"/>
                </a:endParaRPr>
              </a:p>
            </p:txBody>
          </p:sp>
          <p:sp>
            <p:nvSpPr>
              <p:cNvPr id="550" name="Rectangle 549"/>
              <p:cNvSpPr/>
              <p:nvPr/>
            </p:nvSpPr>
            <p:spPr bwMode="auto">
              <a:xfrm>
                <a:off x="1981200" y="510540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a:solidFill>
                      <a:srgbClr val="FFFFFF">
                        <a:lumMod val="65000"/>
                      </a:srgbClr>
                    </a:solidFill>
                    <a:latin typeface="Candara" pitchFamily="34" charset="0"/>
                  </a:rPr>
                  <a:t>5</a:t>
                </a:r>
              </a:p>
            </p:txBody>
          </p:sp>
        </p:grpSp>
        <p:sp>
          <p:nvSpPr>
            <p:cNvPr id="551" name="Rectangle 550"/>
            <p:cNvSpPr/>
            <p:nvPr/>
          </p:nvSpPr>
          <p:spPr bwMode="auto">
            <a:xfrm>
              <a:off x="12621947" y="20780554"/>
              <a:ext cx="654192" cy="643467"/>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a:solidFill>
                    <a:srgbClr val="FFFFFF">
                      <a:lumMod val="65000"/>
                    </a:srgbClr>
                  </a:solidFill>
                  <a:latin typeface="Candara" pitchFamily="34" charset="0"/>
                </a:rPr>
                <a:t>2</a:t>
              </a:r>
            </a:p>
          </p:txBody>
        </p:sp>
        <p:sp>
          <p:nvSpPr>
            <p:cNvPr id="552" name="Rectangle 551"/>
            <p:cNvSpPr/>
            <p:nvPr/>
          </p:nvSpPr>
          <p:spPr>
            <a:xfrm>
              <a:off x="14145947" y="19888200"/>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200" b="1" i="1" dirty="0" smtClean="0">
                  <a:solidFill>
                    <a:prstClr val="black"/>
                  </a:solidFill>
                </a:rPr>
                <a:t>F</a:t>
              </a:r>
              <a:endParaRPr lang="en-US" sz="2200" b="1" i="1" dirty="0">
                <a:solidFill>
                  <a:prstClr val="black"/>
                </a:solidFill>
              </a:endParaRPr>
            </a:p>
          </p:txBody>
        </p:sp>
        <p:grpSp>
          <p:nvGrpSpPr>
            <p:cNvPr id="553" name="Group 552"/>
            <p:cNvGrpSpPr/>
            <p:nvPr/>
          </p:nvGrpSpPr>
          <p:grpSpPr>
            <a:xfrm>
              <a:off x="14289226" y="20342195"/>
              <a:ext cx="466205" cy="231805"/>
              <a:chOff x="7263046" y="3766851"/>
              <a:chExt cx="466205" cy="231805"/>
            </a:xfrm>
          </p:grpSpPr>
          <p:pic>
            <p:nvPicPr>
              <p:cNvPr id="554"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5535" r="70357" b="91604"/>
              <a:stretch/>
            </p:blipFill>
            <p:spPr bwMode="auto">
              <a:xfrm>
                <a:off x="7263046" y="3781407"/>
                <a:ext cx="216624" cy="8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55" name="Picture 4" descr="File:MD5.sv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76190" b="89804"/>
              <a:stretch/>
            </p:blipFill>
            <p:spPr bwMode="auto">
              <a:xfrm>
                <a:off x="7515302" y="3897979"/>
                <a:ext cx="213949" cy="1006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56" name="Picture 4" descr="File:MD5.sv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52500" r="23750" b="89851"/>
              <a:stretch/>
            </p:blipFill>
            <p:spPr bwMode="auto">
              <a:xfrm>
                <a:off x="7515410" y="3766851"/>
                <a:ext cx="213415" cy="1002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57"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29345" r="47441" b="90596"/>
              <a:stretch/>
            </p:blipFill>
            <p:spPr bwMode="auto">
              <a:xfrm>
                <a:off x="7271496" y="3895340"/>
                <a:ext cx="208600" cy="928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558" name="Group 557"/>
            <p:cNvGrpSpPr/>
            <p:nvPr/>
          </p:nvGrpSpPr>
          <p:grpSpPr>
            <a:xfrm>
              <a:off x="14273951" y="21162485"/>
              <a:ext cx="466205" cy="231805"/>
              <a:chOff x="7263046" y="3766851"/>
              <a:chExt cx="466205" cy="231805"/>
            </a:xfrm>
          </p:grpSpPr>
          <p:pic>
            <p:nvPicPr>
              <p:cNvPr id="559"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5535" r="70357" b="91604"/>
              <a:stretch/>
            </p:blipFill>
            <p:spPr bwMode="auto">
              <a:xfrm>
                <a:off x="7263046" y="3781407"/>
                <a:ext cx="216624" cy="8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60" name="Picture 4" descr="File:MD5.sv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76190" b="89804"/>
              <a:stretch/>
            </p:blipFill>
            <p:spPr bwMode="auto">
              <a:xfrm>
                <a:off x="7515302" y="3897979"/>
                <a:ext cx="213949" cy="1006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61" name="Picture 4" descr="File:MD5.sv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52500" r="23750" b="89851"/>
              <a:stretch/>
            </p:blipFill>
            <p:spPr bwMode="auto">
              <a:xfrm>
                <a:off x="7515410" y="3766851"/>
                <a:ext cx="213415" cy="1002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62"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29345" r="47441" b="90596"/>
              <a:stretch/>
            </p:blipFill>
            <p:spPr bwMode="auto">
              <a:xfrm>
                <a:off x="7271496" y="3895340"/>
                <a:ext cx="208600" cy="928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563" name="TextBox 562"/>
            <p:cNvSpPr txBox="1"/>
            <p:nvPr/>
          </p:nvSpPr>
          <p:spPr>
            <a:xfrm>
              <a:off x="13547445" y="20310944"/>
              <a:ext cx="425467"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M</a:t>
              </a:r>
              <a:endParaRPr lang="en-US" sz="2200" dirty="0">
                <a:solidFill>
                  <a:prstClr val="white">
                    <a:lumMod val="50000"/>
                  </a:prstClr>
                </a:solidFill>
                <a:latin typeface="Candara" pitchFamily="34" charset="0"/>
              </a:endParaRPr>
            </a:p>
          </p:txBody>
        </p:sp>
        <p:sp>
          <p:nvSpPr>
            <p:cNvPr id="564" name="TextBox 563"/>
            <p:cNvSpPr txBox="1"/>
            <p:nvPr/>
          </p:nvSpPr>
          <p:spPr>
            <a:xfrm>
              <a:off x="12790428" y="20319988"/>
              <a:ext cx="355486"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R</a:t>
              </a:r>
              <a:endParaRPr lang="en-US" sz="2200" dirty="0">
                <a:solidFill>
                  <a:prstClr val="white">
                    <a:lumMod val="50000"/>
                  </a:prstClr>
                </a:solidFill>
                <a:latin typeface="Candara" pitchFamily="34" charset="0"/>
              </a:endParaRPr>
            </a:p>
          </p:txBody>
        </p:sp>
        <p:sp>
          <p:nvSpPr>
            <p:cNvPr id="565" name="TextBox 564"/>
            <p:cNvSpPr txBox="1"/>
            <p:nvPr/>
          </p:nvSpPr>
          <p:spPr>
            <a:xfrm>
              <a:off x="13547445" y="21105548"/>
              <a:ext cx="425467"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M</a:t>
              </a:r>
              <a:endParaRPr lang="en-US" sz="2200" dirty="0">
                <a:solidFill>
                  <a:prstClr val="white">
                    <a:lumMod val="50000"/>
                  </a:prstClr>
                </a:solidFill>
                <a:latin typeface="Candara" pitchFamily="34" charset="0"/>
              </a:endParaRPr>
            </a:p>
          </p:txBody>
        </p:sp>
        <p:sp>
          <p:nvSpPr>
            <p:cNvPr id="566" name="TextBox 565"/>
            <p:cNvSpPr txBox="1"/>
            <p:nvPr/>
          </p:nvSpPr>
          <p:spPr>
            <a:xfrm>
              <a:off x="15939628" y="20301426"/>
              <a:ext cx="351629"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K</a:t>
              </a:r>
              <a:endParaRPr lang="en-US" sz="2200" dirty="0">
                <a:solidFill>
                  <a:prstClr val="white">
                    <a:lumMod val="50000"/>
                  </a:prstClr>
                </a:solidFill>
                <a:latin typeface="Candara" pitchFamily="34" charset="0"/>
              </a:endParaRPr>
            </a:p>
          </p:txBody>
        </p:sp>
        <p:sp>
          <p:nvSpPr>
            <p:cNvPr id="567" name="TextBox 566"/>
            <p:cNvSpPr txBox="1"/>
            <p:nvPr/>
          </p:nvSpPr>
          <p:spPr>
            <a:xfrm>
              <a:off x="12769469" y="19126200"/>
              <a:ext cx="3836106" cy="769441"/>
            </a:xfrm>
            <a:prstGeom prst="rect">
              <a:avLst/>
            </a:prstGeom>
            <a:noFill/>
          </p:spPr>
          <p:txBody>
            <a:bodyPr wrap="none" rtlCol="0">
              <a:spAutoFit/>
            </a:bodyPr>
            <a:lstStyle/>
            <a:p>
              <a:pPr algn="r"/>
              <a:r>
                <a:rPr lang="en-US" sz="2200" b="1" dirty="0" smtClean="0">
                  <a:solidFill>
                    <a:prstClr val="black"/>
                  </a:solidFill>
                </a:rPr>
                <a:t>256-byte </a:t>
              </a:r>
              <a:r>
                <a:rPr lang="en-US" sz="2200" b="1" dirty="0" err="1" smtClean="0">
                  <a:solidFill>
                    <a:prstClr val="black"/>
                  </a:solidFill>
                </a:rPr>
                <a:t>mem</a:t>
              </a:r>
              <a:r>
                <a:rPr lang="en-US" sz="2200" b="1" dirty="0" smtClean="0">
                  <a:solidFill>
                    <a:prstClr val="black"/>
                  </a:solidFill>
                </a:rPr>
                <a:t> per core</a:t>
              </a:r>
            </a:p>
            <a:p>
              <a:pPr algn="r"/>
              <a:r>
                <a:rPr lang="en-US" sz="2200" i="1" dirty="0" smtClean="0">
                  <a:solidFill>
                    <a:prstClr val="black"/>
                  </a:solidFill>
                </a:rPr>
                <a:t>initial data placement specified</a:t>
              </a:r>
              <a:endParaRPr lang="en-US" sz="2200" i="1" dirty="0">
                <a:solidFill>
                  <a:prstClr val="black"/>
                </a:solidFill>
              </a:endParaRPr>
            </a:p>
          </p:txBody>
        </p:sp>
        <p:sp>
          <p:nvSpPr>
            <p:cNvPr id="568" name="Rectangle 567"/>
            <p:cNvSpPr/>
            <p:nvPr/>
          </p:nvSpPr>
          <p:spPr>
            <a:xfrm>
              <a:off x="14145947" y="20738068"/>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200" b="1" i="1" dirty="0" smtClean="0">
                  <a:solidFill>
                    <a:prstClr val="black"/>
                  </a:solidFill>
                </a:rPr>
                <a:t>F</a:t>
              </a:r>
              <a:endParaRPr lang="en-US" sz="2200" b="1" i="1" dirty="0">
                <a:solidFill>
                  <a:prstClr val="black"/>
                </a:solidFill>
              </a:endParaRPr>
            </a:p>
          </p:txBody>
        </p:sp>
        <p:grpSp>
          <p:nvGrpSpPr>
            <p:cNvPr id="569" name="Group 568"/>
            <p:cNvGrpSpPr/>
            <p:nvPr/>
          </p:nvGrpSpPr>
          <p:grpSpPr>
            <a:xfrm>
              <a:off x="14559998" y="20020289"/>
              <a:ext cx="232838" cy="240268"/>
              <a:chOff x="5640550" y="4941332"/>
              <a:chExt cx="327096" cy="337534"/>
            </a:xfrm>
          </p:grpSpPr>
          <p:sp>
            <p:nvSpPr>
              <p:cNvPr id="570" name="Rectangle 569"/>
              <p:cNvSpPr/>
              <p:nvPr/>
            </p:nvSpPr>
            <p:spPr>
              <a:xfrm>
                <a:off x="5640550" y="4941332"/>
                <a:ext cx="327096" cy="33753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571" name="Straight Connector 570"/>
              <p:cNvCxnSpPr>
                <a:stCxn id="570" idx="0"/>
                <a:endCxn id="570" idx="2"/>
              </p:cNvCxnSpPr>
              <p:nvPr/>
            </p:nvCxnSpPr>
            <p:spPr>
              <a:xfrm>
                <a:off x="5804098" y="4941332"/>
                <a:ext cx="0" cy="3375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a:stCxn id="570" idx="1"/>
                <a:endCxn id="570" idx="3"/>
              </p:cNvCxnSpPr>
              <p:nvPr/>
            </p:nvCxnSpPr>
            <p:spPr>
              <a:xfrm>
                <a:off x="5640550" y="5110099"/>
                <a:ext cx="327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73" name="Group 572"/>
            <p:cNvGrpSpPr/>
            <p:nvPr/>
          </p:nvGrpSpPr>
          <p:grpSpPr>
            <a:xfrm>
              <a:off x="14559998" y="20861772"/>
              <a:ext cx="232838" cy="240268"/>
              <a:chOff x="5640550" y="4941332"/>
              <a:chExt cx="327096" cy="337534"/>
            </a:xfrm>
          </p:grpSpPr>
          <p:sp>
            <p:nvSpPr>
              <p:cNvPr id="574" name="Rectangle 573"/>
              <p:cNvSpPr/>
              <p:nvPr/>
            </p:nvSpPr>
            <p:spPr>
              <a:xfrm>
                <a:off x="5640550" y="4941332"/>
                <a:ext cx="327096" cy="33753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575" name="Straight Connector 574"/>
              <p:cNvCxnSpPr>
                <a:stCxn id="574" idx="0"/>
                <a:endCxn id="574" idx="2"/>
              </p:cNvCxnSpPr>
              <p:nvPr/>
            </p:nvCxnSpPr>
            <p:spPr>
              <a:xfrm>
                <a:off x="5804098" y="4941332"/>
                <a:ext cx="0" cy="3375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a:stCxn id="574" idx="1"/>
                <a:endCxn id="574" idx="3"/>
              </p:cNvCxnSpPr>
              <p:nvPr/>
            </p:nvCxnSpPr>
            <p:spPr>
              <a:xfrm>
                <a:off x="5640550" y="5110099"/>
                <a:ext cx="327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77" name="Rectangle 576"/>
            <p:cNvSpPr/>
            <p:nvPr/>
          </p:nvSpPr>
          <p:spPr>
            <a:xfrm>
              <a:off x="15042934" y="20313134"/>
              <a:ext cx="530882" cy="260866"/>
            </a:xfrm>
            <a:prstGeom prst="rect">
              <a:avLst/>
            </a:prstGeom>
            <a:solidFill>
              <a:srgbClr val="FFFF00"/>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smtClean="0">
                  <a:solidFill>
                    <a:prstClr val="black"/>
                  </a:solidFill>
                </a:rPr>
                <a:t>&lt;&lt;&lt;</a:t>
              </a:r>
              <a:endParaRPr lang="en-US" sz="1600" b="1" dirty="0">
                <a:solidFill>
                  <a:prstClr val="black"/>
                </a:solidFill>
              </a:endParaRPr>
            </a:p>
          </p:txBody>
        </p:sp>
        <p:sp>
          <p:nvSpPr>
            <p:cNvPr id="578" name="Rectangle 577"/>
            <p:cNvSpPr/>
            <p:nvPr/>
          </p:nvSpPr>
          <p:spPr>
            <a:xfrm>
              <a:off x="15041686" y="21109236"/>
              <a:ext cx="530882" cy="260866"/>
            </a:xfrm>
            <a:prstGeom prst="rect">
              <a:avLst/>
            </a:prstGeom>
            <a:solidFill>
              <a:srgbClr val="FFFF00"/>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smtClean="0">
                  <a:solidFill>
                    <a:prstClr val="black"/>
                  </a:solidFill>
                </a:rPr>
                <a:t>&lt;&lt;&lt;</a:t>
              </a:r>
              <a:endParaRPr lang="en-US" sz="1600" b="1" dirty="0">
                <a:solidFill>
                  <a:prstClr val="black"/>
                </a:solidFill>
              </a:endParaRPr>
            </a:p>
          </p:txBody>
        </p:sp>
        <p:grpSp>
          <p:nvGrpSpPr>
            <p:cNvPr id="579" name="Group 578"/>
            <p:cNvGrpSpPr/>
            <p:nvPr/>
          </p:nvGrpSpPr>
          <p:grpSpPr>
            <a:xfrm>
              <a:off x="15448628" y="20140423"/>
              <a:ext cx="232838" cy="240268"/>
              <a:chOff x="5640550" y="4941332"/>
              <a:chExt cx="327096" cy="337534"/>
            </a:xfrm>
            <a:solidFill>
              <a:schemeClr val="accent4">
                <a:lumMod val="40000"/>
                <a:lumOff val="60000"/>
              </a:schemeClr>
            </a:solidFill>
          </p:grpSpPr>
          <p:sp>
            <p:nvSpPr>
              <p:cNvPr id="580" name="Rectangle 579"/>
              <p:cNvSpPr/>
              <p:nvPr/>
            </p:nvSpPr>
            <p:spPr>
              <a:xfrm>
                <a:off x="5640550" y="4941332"/>
                <a:ext cx="327096" cy="337534"/>
              </a:xfrm>
              <a:prstGeom prst="rect">
                <a:avLst/>
              </a:prstGeom>
              <a:grp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581" name="Straight Connector 580"/>
              <p:cNvCxnSpPr>
                <a:stCxn id="580" idx="0"/>
                <a:endCxn id="580" idx="2"/>
              </p:cNvCxnSpPr>
              <p:nvPr/>
            </p:nvCxnSpPr>
            <p:spPr>
              <a:xfrm>
                <a:off x="5804098" y="4941332"/>
                <a:ext cx="0" cy="337534"/>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a:stCxn id="580" idx="1"/>
                <a:endCxn id="580" idx="3"/>
              </p:cNvCxnSpPr>
              <p:nvPr/>
            </p:nvCxnSpPr>
            <p:spPr>
              <a:xfrm>
                <a:off x="5640550" y="5110099"/>
                <a:ext cx="327096"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3" name="Group 582"/>
            <p:cNvGrpSpPr/>
            <p:nvPr/>
          </p:nvGrpSpPr>
          <p:grpSpPr>
            <a:xfrm>
              <a:off x="15441347" y="20909230"/>
              <a:ext cx="232838" cy="240268"/>
              <a:chOff x="5640550" y="4941332"/>
              <a:chExt cx="327096" cy="337534"/>
            </a:xfrm>
            <a:solidFill>
              <a:schemeClr val="accent4">
                <a:lumMod val="40000"/>
                <a:lumOff val="60000"/>
              </a:schemeClr>
            </a:solidFill>
          </p:grpSpPr>
          <p:sp>
            <p:nvSpPr>
              <p:cNvPr id="584" name="Rectangle 583"/>
              <p:cNvSpPr/>
              <p:nvPr/>
            </p:nvSpPr>
            <p:spPr>
              <a:xfrm>
                <a:off x="5640550" y="4941332"/>
                <a:ext cx="327096" cy="337534"/>
              </a:xfrm>
              <a:prstGeom prst="rect">
                <a:avLst/>
              </a:prstGeom>
              <a:grp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585" name="Straight Connector 584"/>
              <p:cNvCxnSpPr>
                <a:stCxn id="584" idx="0"/>
                <a:endCxn id="584" idx="2"/>
              </p:cNvCxnSpPr>
              <p:nvPr/>
            </p:nvCxnSpPr>
            <p:spPr>
              <a:xfrm>
                <a:off x="5804098" y="4941332"/>
                <a:ext cx="0" cy="337534"/>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a:stCxn id="584" idx="1"/>
                <a:endCxn id="584" idx="3"/>
              </p:cNvCxnSpPr>
              <p:nvPr/>
            </p:nvCxnSpPr>
            <p:spPr>
              <a:xfrm>
                <a:off x="5640550" y="5110099"/>
                <a:ext cx="327096"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87" name="TextBox 586"/>
            <p:cNvSpPr txBox="1"/>
            <p:nvPr/>
          </p:nvSpPr>
          <p:spPr>
            <a:xfrm>
              <a:off x="12002481" y="20084534"/>
              <a:ext cx="703876" cy="430887"/>
            </a:xfrm>
            <a:prstGeom prst="rect">
              <a:avLst/>
            </a:prstGeom>
            <a:noFill/>
          </p:spPr>
          <p:txBody>
            <a:bodyPr wrap="none" rtlCol="0">
              <a:spAutoFit/>
            </a:bodyPr>
            <a:lstStyle/>
            <a:p>
              <a:r>
                <a:rPr lang="en-US" sz="2200" dirty="0" smtClean="0">
                  <a:solidFill>
                    <a:prstClr val="black"/>
                  </a:solidFill>
                  <a:latin typeface="Candara" pitchFamily="34" charset="0"/>
                </a:rPr>
                <a:t>high</a:t>
              </a:r>
              <a:endParaRPr lang="en-US" sz="2200" dirty="0">
                <a:solidFill>
                  <a:prstClr val="black"/>
                </a:solidFill>
                <a:latin typeface="Candara" pitchFamily="34" charset="0"/>
              </a:endParaRPr>
            </a:p>
          </p:txBody>
        </p:sp>
        <p:sp>
          <p:nvSpPr>
            <p:cNvPr id="588" name="TextBox 587"/>
            <p:cNvSpPr txBox="1"/>
            <p:nvPr/>
          </p:nvSpPr>
          <p:spPr>
            <a:xfrm>
              <a:off x="12032070" y="20931632"/>
              <a:ext cx="623012" cy="430887"/>
            </a:xfrm>
            <a:prstGeom prst="rect">
              <a:avLst/>
            </a:prstGeom>
            <a:noFill/>
          </p:spPr>
          <p:txBody>
            <a:bodyPr wrap="none" rtlCol="0">
              <a:spAutoFit/>
            </a:bodyPr>
            <a:lstStyle/>
            <a:p>
              <a:r>
                <a:rPr lang="en-US" sz="2200" dirty="0" smtClean="0">
                  <a:solidFill>
                    <a:prstClr val="black"/>
                  </a:solidFill>
                  <a:latin typeface="Candara" pitchFamily="34" charset="0"/>
                </a:rPr>
                <a:t>low</a:t>
              </a:r>
            </a:p>
          </p:txBody>
        </p:sp>
      </p:grpSp>
      <p:grpSp>
        <p:nvGrpSpPr>
          <p:cNvPr id="4" name="Group 3"/>
          <p:cNvGrpSpPr/>
          <p:nvPr/>
        </p:nvGrpSpPr>
        <p:grpSpPr>
          <a:xfrm>
            <a:off x="17983200" y="19126465"/>
            <a:ext cx="3810000" cy="2438400"/>
            <a:chOff x="16884792" y="19126465"/>
            <a:chExt cx="3810000" cy="2438400"/>
          </a:xfrm>
        </p:grpSpPr>
        <p:sp>
          <p:nvSpPr>
            <p:cNvPr id="589" name="Rectangle 588"/>
            <p:cNvSpPr/>
            <p:nvPr/>
          </p:nvSpPr>
          <p:spPr>
            <a:xfrm>
              <a:off x="16884792" y="19126465"/>
              <a:ext cx="3786082" cy="2438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grpSp>
          <p:nvGrpSpPr>
            <p:cNvPr id="590" name="Group 589"/>
            <p:cNvGrpSpPr/>
            <p:nvPr/>
          </p:nvGrpSpPr>
          <p:grpSpPr>
            <a:xfrm>
              <a:off x="17121991" y="20573340"/>
              <a:ext cx="654190" cy="643466"/>
              <a:chOff x="1066800" y="2365915"/>
              <a:chExt cx="888323" cy="873760"/>
            </a:xfrm>
          </p:grpSpPr>
          <p:sp>
            <p:nvSpPr>
              <p:cNvPr id="591" name="Rectangle 590"/>
              <p:cNvSpPr/>
              <p:nvPr/>
            </p:nvSpPr>
            <p:spPr bwMode="auto">
              <a:xfrm>
                <a:off x="1066800" y="2365915"/>
                <a:ext cx="888323" cy="87376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102</a:t>
                </a:r>
                <a:endParaRPr lang="en-US" sz="1400" b="1" kern="0" dirty="0">
                  <a:solidFill>
                    <a:srgbClr val="FFFFFF">
                      <a:lumMod val="65000"/>
                    </a:srgbClr>
                  </a:solidFill>
                  <a:latin typeface="Candara" pitchFamily="34" charset="0"/>
                </a:endParaRPr>
              </a:p>
            </p:txBody>
          </p:sp>
          <p:sp>
            <p:nvSpPr>
              <p:cNvPr id="592" name="Rectangle 591"/>
              <p:cNvSpPr/>
              <p:nvPr/>
            </p:nvSpPr>
            <p:spPr bwMode="auto">
              <a:xfrm>
                <a:off x="1128691"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93" name="Rectangle 592"/>
              <p:cNvSpPr/>
              <p:nvPr/>
            </p:nvSpPr>
            <p:spPr bwMode="auto">
              <a:xfrm>
                <a:off x="1292521"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94" name="Rectangle 593"/>
              <p:cNvSpPr/>
              <p:nvPr/>
            </p:nvSpPr>
            <p:spPr bwMode="auto">
              <a:xfrm>
                <a:off x="1456351"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95" name="Rectangle 594"/>
              <p:cNvSpPr/>
              <p:nvPr/>
            </p:nvSpPr>
            <p:spPr bwMode="auto">
              <a:xfrm>
                <a:off x="1620182"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596" name="Rectangle 595"/>
              <p:cNvSpPr/>
              <p:nvPr/>
            </p:nvSpPr>
            <p:spPr bwMode="auto">
              <a:xfrm>
                <a:off x="1784012"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grpSp>
        <p:sp>
          <p:nvSpPr>
            <p:cNvPr id="597" name="Rectangle 596"/>
            <p:cNvSpPr/>
            <p:nvPr/>
          </p:nvSpPr>
          <p:spPr bwMode="auto">
            <a:xfrm>
              <a:off x="17121991" y="19780809"/>
              <a:ext cx="654192" cy="643467"/>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202</a:t>
              </a:r>
              <a:endParaRPr lang="en-US" sz="1400" b="1" kern="0" dirty="0">
                <a:solidFill>
                  <a:srgbClr val="FFFFFF">
                    <a:lumMod val="65000"/>
                  </a:srgbClr>
                </a:solidFill>
                <a:latin typeface="Candara" pitchFamily="34" charset="0"/>
              </a:endParaRPr>
            </a:p>
          </p:txBody>
        </p:sp>
        <p:grpSp>
          <p:nvGrpSpPr>
            <p:cNvPr id="598" name="Group 597"/>
            <p:cNvGrpSpPr/>
            <p:nvPr/>
          </p:nvGrpSpPr>
          <p:grpSpPr>
            <a:xfrm>
              <a:off x="17215984" y="20146783"/>
              <a:ext cx="466205" cy="231805"/>
              <a:chOff x="7263046" y="3766851"/>
              <a:chExt cx="466205" cy="231805"/>
            </a:xfrm>
          </p:grpSpPr>
          <p:pic>
            <p:nvPicPr>
              <p:cNvPr id="599"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5535" r="70357" b="91604"/>
              <a:stretch/>
            </p:blipFill>
            <p:spPr bwMode="auto">
              <a:xfrm>
                <a:off x="7263046" y="3781407"/>
                <a:ext cx="216624" cy="8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00" name="Picture 4" descr="File:MD5.sv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76190" b="89804"/>
              <a:stretch/>
            </p:blipFill>
            <p:spPr bwMode="auto">
              <a:xfrm>
                <a:off x="7515302" y="3897979"/>
                <a:ext cx="213949" cy="1006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01" name="Picture 4" descr="File:MD5.sv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52500" r="23750" b="89851"/>
              <a:stretch/>
            </p:blipFill>
            <p:spPr bwMode="auto">
              <a:xfrm>
                <a:off x="7515410" y="3766851"/>
                <a:ext cx="213415" cy="1002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02"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29345" r="47441" b="90596"/>
              <a:stretch/>
            </p:blipFill>
            <p:spPr bwMode="auto">
              <a:xfrm>
                <a:off x="7271496" y="3895340"/>
                <a:ext cx="208600" cy="928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603" name="Group 602"/>
            <p:cNvGrpSpPr/>
            <p:nvPr/>
          </p:nvGrpSpPr>
          <p:grpSpPr>
            <a:xfrm>
              <a:off x="17901145" y="20573340"/>
              <a:ext cx="654192" cy="765610"/>
              <a:chOff x="1083954" y="4617669"/>
              <a:chExt cx="654192" cy="765610"/>
            </a:xfrm>
          </p:grpSpPr>
          <p:sp>
            <p:nvSpPr>
              <p:cNvPr id="604" name="Rectangle 603"/>
              <p:cNvSpPr/>
              <p:nvPr/>
            </p:nvSpPr>
            <p:spPr bwMode="auto">
              <a:xfrm>
                <a:off x="1083954" y="4617669"/>
                <a:ext cx="654192" cy="643467"/>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103</a:t>
                </a:r>
                <a:endParaRPr lang="en-US" sz="1400" b="1" kern="0" dirty="0">
                  <a:solidFill>
                    <a:srgbClr val="FFFFFF">
                      <a:lumMod val="65000"/>
                    </a:srgbClr>
                  </a:solidFill>
                  <a:latin typeface="Candara" pitchFamily="34" charset="0"/>
                </a:endParaRPr>
              </a:p>
            </p:txBody>
          </p:sp>
          <p:sp>
            <p:nvSpPr>
              <p:cNvPr id="605" name="Rectangle 604"/>
              <p:cNvSpPr/>
              <p:nvPr/>
            </p:nvSpPr>
            <p:spPr bwMode="auto">
              <a:xfrm>
                <a:off x="1129534"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06" name="Rectangle 605"/>
              <p:cNvSpPr/>
              <p:nvPr/>
            </p:nvSpPr>
            <p:spPr bwMode="auto">
              <a:xfrm>
                <a:off x="1250184"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07" name="Rectangle 606"/>
              <p:cNvSpPr/>
              <p:nvPr/>
            </p:nvSpPr>
            <p:spPr bwMode="auto">
              <a:xfrm>
                <a:off x="1370834"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08" name="Rectangle 607"/>
              <p:cNvSpPr/>
              <p:nvPr/>
            </p:nvSpPr>
            <p:spPr bwMode="auto">
              <a:xfrm>
                <a:off x="1491484"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09" name="Rectangle 608"/>
              <p:cNvSpPr/>
              <p:nvPr/>
            </p:nvSpPr>
            <p:spPr bwMode="auto">
              <a:xfrm>
                <a:off x="1612135"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10" name="TextBox 609"/>
              <p:cNvSpPr txBox="1"/>
              <p:nvPr/>
            </p:nvSpPr>
            <p:spPr>
              <a:xfrm>
                <a:off x="1230298" y="4952392"/>
                <a:ext cx="425467"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M</a:t>
                </a:r>
                <a:endParaRPr lang="en-US" sz="2200" dirty="0">
                  <a:solidFill>
                    <a:prstClr val="white">
                      <a:lumMod val="50000"/>
                    </a:prstClr>
                  </a:solidFill>
                  <a:latin typeface="Candara" pitchFamily="34" charset="0"/>
                </a:endParaRPr>
              </a:p>
            </p:txBody>
          </p:sp>
        </p:grpSp>
        <p:sp>
          <p:nvSpPr>
            <p:cNvPr id="611" name="TextBox 610"/>
            <p:cNvSpPr txBox="1"/>
            <p:nvPr/>
          </p:nvSpPr>
          <p:spPr>
            <a:xfrm>
              <a:off x="17290472" y="20917107"/>
              <a:ext cx="355486"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R</a:t>
              </a:r>
              <a:endParaRPr lang="en-US" sz="2200" dirty="0">
                <a:solidFill>
                  <a:prstClr val="white">
                    <a:lumMod val="50000"/>
                  </a:prstClr>
                </a:solidFill>
                <a:latin typeface="Candara" pitchFamily="34" charset="0"/>
              </a:endParaRPr>
            </a:p>
          </p:txBody>
        </p:sp>
        <p:grpSp>
          <p:nvGrpSpPr>
            <p:cNvPr id="612" name="Group 611"/>
            <p:cNvGrpSpPr/>
            <p:nvPr/>
          </p:nvGrpSpPr>
          <p:grpSpPr>
            <a:xfrm>
              <a:off x="19735800" y="20574000"/>
              <a:ext cx="654192" cy="756092"/>
              <a:chOff x="3456252" y="4617669"/>
              <a:chExt cx="654192" cy="756092"/>
            </a:xfrm>
          </p:grpSpPr>
          <p:sp>
            <p:nvSpPr>
              <p:cNvPr id="613" name="Rectangle 612"/>
              <p:cNvSpPr/>
              <p:nvPr/>
            </p:nvSpPr>
            <p:spPr bwMode="auto">
              <a:xfrm>
                <a:off x="3456252" y="4617669"/>
                <a:ext cx="654192" cy="643467"/>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106</a:t>
                </a:r>
                <a:endParaRPr lang="en-US" sz="1400" b="1" kern="0" dirty="0">
                  <a:solidFill>
                    <a:srgbClr val="FFFFFF">
                      <a:lumMod val="65000"/>
                    </a:srgbClr>
                  </a:solidFill>
                  <a:latin typeface="Candara" pitchFamily="34" charset="0"/>
                </a:endParaRPr>
              </a:p>
            </p:txBody>
          </p:sp>
          <p:sp>
            <p:nvSpPr>
              <p:cNvPr id="614" name="Rectangle 613"/>
              <p:cNvSpPr/>
              <p:nvPr/>
            </p:nvSpPr>
            <p:spPr bwMode="auto">
              <a:xfrm>
                <a:off x="3501831"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15" name="Rectangle 614"/>
              <p:cNvSpPr/>
              <p:nvPr/>
            </p:nvSpPr>
            <p:spPr bwMode="auto">
              <a:xfrm>
                <a:off x="3622481"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16" name="Rectangle 615"/>
              <p:cNvSpPr/>
              <p:nvPr/>
            </p:nvSpPr>
            <p:spPr bwMode="auto">
              <a:xfrm>
                <a:off x="3743131"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17" name="Rectangle 616"/>
              <p:cNvSpPr/>
              <p:nvPr/>
            </p:nvSpPr>
            <p:spPr bwMode="auto">
              <a:xfrm>
                <a:off x="3863781"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18" name="Rectangle 617"/>
              <p:cNvSpPr/>
              <p:nvPr/>
            </p:nvSpPr>
            <p:spPr bwMode="auto">
              <a:xfrm>
                <a:off x="3984432" y="4907229"/>
                <a:ext cx="80433" cy="80433"/>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19" name="TextBox 618"/>
              <p:cNvSpPr txBox="1"/>
              <p:nvPr/>
            </p:nvSpPr>
            <p:spPr>
              <a:xfrm>
                <a:off x="3622481" y="4942874"/>
                <a:ext cx="351629"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K</a:t>
                </a:r>
                <a:endParaRPr lang="en-US" sz="2200" dirty="0">
                  <a:solidFill>
                    <a:prstClr val="white">
                      <a:lumMod val="50000"/>
                    </a:prstClr>
                  </a:solidFill>
                  <a:latin typeface="Candara" pitchFamily="34" charset="0"/>
                </a:endParaRPr>
              </a:p>
            </p:txBody>
          </p:sp>
        </p:grpSp>
        <p:sp>
          <p:nvSpPr>
            <p:cNvPr id="620" name="TextBox 619"/>
            <p:cNvSpPr txBox="1"/>
            <p:nvPr/>
          </p:nvSpPr>
          <p:spPr>
            <a:xfrm>
              <a:off x="17771771" y="19126465"/>
              <a:ext cx="2923021" cy="1107996"/>
            </a:xfrm>
            <a:prstGeom prst="rect">
              <a:avLst/>
            </a:prstGeom>
            <a:noFill/>
          </p:spPr>
          <p:txBody>
            <a:bodyPr wrap="none" rtlCol="0">
              <a:spAutoFit/>
            </a:bodyPr>
            <a:lstStyle/>
            <a:p>
              <a:pPr algn="r"/>
              <a:r>
                <a:rPr lang="en-US" sz="2200" b="1" dirty="0" smtClean="0">
                  <a:solidFill>
                    <a:prstClr val="black"/>
                  </a:solidFill>
                </a:rPr>
                <a:t>512-byte </a:t>
              </a:r>
              <a:r>
                <a:rPr lang="en-US" sz="2200" b="1" dirty="0" err="1" smtClean="0">
                  <a:solidFill>
                    <a:prstClr val="black"/>
                  </a:solidFill>
                </a:rPr>
                <a:t>mem</a:t>
              </a:r>
              <a:r>
                <a:rPr lang="en-US" sz="2200" b="1" dirty="0" smtClean="0">
                  <a:solidFill>
                    <a:prstClr val="black"/>
                  </a:solidFill>
                </a:rPr>
                <a:t> per core</a:t>
              </a:r>
            </a:p>
            <a:p>
              <a:pPr algn="r"/>
              <a:r>
                <a:rPr lang="en-US" sz="2200" i="1" dirty="0">
                  <a:solidFill>
                    <a:prstClr val="black"/>
                  </a:solidFill>
                </a:rPr>
                <a:t>d</a:t>
              </a:r>
              <a:r>
                <a:rPr lang="en-US" sz="2200" i="1" dirty="0" smtClean="0">
                  <a:solidFill>
                    <a:prstClr val="black"/>
                  </a:solidFill>
                </a:rPr>
                <a:t>ifferent </a:t>
              </a:r>
            </a:p>
            <a:p>
              <a:pPr algn="r"/>
              <a:r>
                <a:rPr lang="en-US" sz="2200" i="1" dirty="0" smtClean="0">
                  <a:solidFill>
                    <a:prstClr val="black"/>
                  </a:solidFill>
                </a:rPr>
                <a:t>initial data placement</a:t>
              </a:r>
              <a:endParaRPr lang="en-US" sz="2200" i="1" dirty="0">
                <a:solidFill>
                  <a:prstClr val="black"/>
                </a:solidFill>
              </a:endParaRPr>
            </a:p>
          </p:txBody>
        </p:sp>
        <p:sp>
          <p:nvSpPr>
            <p:cNvPr id="621" name="Rectangle 620"/>
            <p:cNvSpPr/>
            <p:nvPr/>
          </p:nvSpPr>
          <p:spPr>
            <a:xfrm>
              <a:off x="17037192" y="19699042"/>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200" b="1" i="1" dirty="0" smtClean="0">
                  <a:solidFill>
                    <a:prstClr val="black"/>
                  </a:solidFill>
                </a:rPr>
                <a:t>F</a:t>
              </a:r>
              <a:endParaRPr lang="en-US" sz="2200" b="1" i="1" dirty="0">
                <a:solidFill>
                  <a:prstClr val="black"/>
                </a:solidFill>
              </a:endParaRPr>
            </a:p>
          </p:txBody>
        </p:sp>
        <p:grpSp>
          <p:nvGrpSpPr>
            <p:cNvPr id="622" name="Group 621"/>
            <p:cNvGrpSpPr/>
            <p:nvPr/>
          </p:nvGrpSpPr>
          <p:grpSpPr>
            <a:xfrm>
              <a:off x="17459842" y="19875872"/>
              <a:ext cx="232838" cy="240268"/>
              <a:chOff x="5640550" y="4941332"/>
              <a:chExt cx="327096" cy="337534"/>
            </a:xfrm>
          </p:grpSpPr>
          <p:sp>
            <p:nvSpPr>
              <p:cNvPr id="623" name="Rectangle 622"/>
              <p:cNvSpPr/>
              <p:nvPr/>
            </p:nvSpPr>
            <p:spPr>
              <a:xfrm>
                <a:off x="5640550" y="4941332"/>
                <a:ext cx="327096" cy="33753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624" name="Straight Connector 623"/>
              <p:cNvCxnSpPr>
                <a:stCxn id="623" idx="0"/>
                <a:endCxn id="623" idx="2"/>
              </p:cNvCxnSpPr>
              <p:nvPr/>
            </p:nvCxnSpPr>
            <p:spPr>
              <a:xfrm>
                <a:off x="5804098" y="4941332"/>
                <a:ext cx="0" cy="3375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p:cNvCxnSpPr>
                <a:stCxn id="623" idx="1"/>
                <a:endCxn id="623" idx="3"/>
              </p:cNvCxnSpPr>
              <p:nvPr/>
            </p:nvCxnSpPr>
            <p:spPr>
              <a:xfrm>
                <a:off x="5640550" y="5110099"/>
                <a:ext cx="327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17459842" y="19569337"/>
              <a:ext cx="232838" cy="240268"/>
              <a:chOff x="5640550" y="4941332"/>
              <a:chExt cx="327096" cy="337534"/>
            </a:xfrm>
            <a:solidFill>
              <a:schemeClr val="accent4">
                <a:lumMod val="40000"/>
                <a:lumOff val="60000"/>
              </a:schemeClr>
            </a:solidFill>
          </p:grpSpPr>
          <p:sp>
            <p:nvSpPr>
              <p:cNvPr id="627" name="Rectangle 626"/>
              <p:cNvSpPr/>
              <p:nvPr/>
            </p:nvSpPr>
            <p:spPr>
              <a:xfrm>
                <a:off x="5640550" y="4941332"/>
                <a:ext cx="327096" cy="337534"/>
              </a:xfrm>
              <a:prstGeom prst="rect">
                <a:avLst/>
              </a:prstGeom>
              <a:grp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628" name="Straight Connector 627"/>
              <p:cNvCxnSpPr>
                <a:stCxn id="627" idx="0"/>
                <a:endCxn id="627" idx="2"/>
              </p:cNvCxnSpPr>
              <p:nvPr/>
            </p:nvCxnSpPr>
            <p:spPr>
              <a:xfrm>
                <a:off x="5804098" y="4941332"/>
                <a:ext cx="0" cy="337534"/>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9" name="Straight Connector 628"/>
              <p:cNvCxnSpPr>
                <a:stCxn id="627" idx="1"/>
                <a:endCxn id="627" idx="3"/>
              </p:cNvCxnSpPr>
              <p:nvPr/>
            </p:nvCxnSpPr>
            <p:spPr>
              <a:xfrm>
                <a:off x="5640550" y="5110099"/>
                <a:ext cx="327096"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30" name="Rectangle 629"/>
            <p:cNvSpPr/>
            <p:nvPr/>
          </p:nvSpPr>
          <p:spPr>
            <a:xfrm>
              <a:off x="17183644" y="20584317"/>
              <a:ext cx="530882" cy="260866"/>
            </a:xfrm>
            <a:prstGeom prst="rect">
              <a:avLst/>
            </a:prstGeom>
            <a:solidFill>
              <a:srgbClr val="FFFF00"/>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smtClean="0">
                  <a:solidFill>
                    <a:prstClr val="black"/>
                  </a:solidFill>
                </a:rPr>
                <a:t>&lt;&lt;&lt;</a:t>
              </a:r>
              <a:endParaRPr lang="en-US" sz="1600" b="1" dirty="0">
                <a:solidFill>
                  <a:prstClr val="black"/>
                </a:solidFill>
              </a:endParaRPr>
            </a:p>
          </p:txBody>
        </p:sp>
      </p:grpSp>
      <p:grpSp>
        <p:nvGrpSpPr>
          <p:cNvPr id="5" name="Group 4"/>
          <p:cNvGrpSpPr/>
          <p:nvPr/>
        </p:nvGrpSpPr>
        <p:grpSpPr>
          <a:xfrm>
            <a:off x="12863374" y="19050000"/>
            <a:ext cx="4724400" cy="2564651"/>
            <a:chOff x="14446392" y="16154400"/>
            <a:chExt cx="4724400" cy="2564651"/>
          </a:xfrm>
        </p:grpSpPr>
        <p:sp>
          <p:nvSpPr>
            <p:cNvPr id="631" name="Rectangle 630"/>
            <p:cNvSpPr/>
            <p:nvPr/>
          </p:nvSpPr>
          <p:spPr>
            <a:xfrm>
              <a:off x="14446392" y="16230600"/>
              <a:ext cx="4724399" cy="248845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grpSp>
          <p:nvGrpSpPr>
            <p:cNvPr id="632" name="Group 631"/>
            <p:cNvGrpSpPr/>
            <p:nvPr/>
          </p:nvGrpSpPr>
          <p:grpSpPr>
            <a:xfrm>
              <a:off x="18364200" y="17145000"/>
              <a:ext cx="654192" cy="1447800"/>
              <a:chOff x="5628640" y="3566160"/>
              <a:chExt cx="1239520" cy="2743200"/>
            </a:xfrm>
          </p:grpSpPr>
          <p:sp>
            <p:nvSpPr>
              <p:cNvPr id="633" name="Rectangle 632"/>
              <p:cNvSpPr/>
              <p:nvPr/>
            </p:nvSpPr>
            <p:spPr bwMode="auto">
              <a:xfrm>
                <a:off x="5628640" y="356616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106</a:t>
                </a:r>
                <a:endParaRPr lang="en-US" sz="1400" b="1" kern="0" dirty="0">
                  <a:solidFill>
                    <a:srgbClr val="FFFFFF">
                      <a:lumMod val="65000"/>
                    </a:srgbClr>
                  </a:solidFill>
                  <a:latin typeface="Candara" pitchFamily="34" charset="0"/>
                </a:endParaRPr>
              </a:p>
            </p:txBody>
          </p:sp>
          <p:sp>
            <p:nvSpPr>
              <p:cNvPr id="634" name="Rectangle 633"/>
              <p:cNvSpPr/>
              <p:nvPr/>
            </p:nvSpPr>
            <p:spPr bwMode="auto">
              <a:xfrm>
                <a:off x="5628640" y="509016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6</a:t>
                </a:r>
                <a:endParaRPr lang="en-US" sz="1400" b="1" kern="0" dirty="0">
                  <a:solidFill>
                    <a:srgbClr val="FFFFFF">
                      <a:lumMod val="65000"/>
                    </a:srgbClr>
                  </a:solidFill>
                  <a:latin typeface="Candara" pitchFamily="34" charset="0"/>
                </a:endParaRPr>
              </a:p>
            </p:txBody>
          </p:sp>
          <p:sp>
            <p:nvSpPr>
              <p:cNvPr id="635" name="Rectangle 634"/>
              <p:cNvSpPr/>
              <p:nvPr/>
            </p:nvSpPr>
            <p:spPr bwMode="auto">
              <a:xfrm>
                <a:off x="57150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36" name="Rectangle 635"/>
              <p:cNvSpPr/>
              <p:nvPr/>
            </p:nvSpPr>
            <p:spPr bwMode="auto">
              <a:xfrm>
                <a:off x="59436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37" name="Rectangle 636"/>
              <p:cNvSpPr/>
              <p:nvPr/>
            </p:nvSpPr>
            <p:spPr bwMode="auto">
              <a:xfrm>
                <a:off x="61722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38" name="Rectangle 637"/>
              <p:cNvSpPr/>
              <p:nvPr/>
            </p:nvSpPr>
            <p:spPr bwMode="auto">
              <a:xfrm>
                <a:off x="64008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39" name="Rectangle 638"/>
              <p:cNvSpPr/>
              <p:nvPr/>
            </p:nvSpPr>
            <p:spPr bwMode="auto">
              <a:xfrm>
                <a:off x="66294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40" name="Rectangle 639"/>
              <p:cNvSpPr/>
              <p:nvPr/>
            </p:nvSpPr>
            <p:spPr bwMode="auto">
              <a:xfrm>
                <a:off x="57150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41" name="Rectangle 640"/>
              <p:cNvSpPr/>
              <p:nvPr/>
            </p:nvSpPr>
            <p:spPr bwMode="auto">
              <a:xfrm>
                <a:off x="59436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42" name="Rectangle 641"/>
              <p:cNvSpPr/>
              <p:nvPr/>
            </p:nvSpPr>
            <p:spPr bwMode="auto">
              <a:xfrm>
                <a:off x="61722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43" name="Rectangle 642"/>
              <p:cNvSpPr/>
              <p:nvPr/>
            </p:nvSpPr>
            <p:spPr bwMode="auto">
              <a:xfrm>
                <a:off x="64008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44" name="Rectangle 643"/>
              <p:cNvSpPr/>
              <p:nvPr/>
            </p:nvSpPr>
            <p:spPr bwMode="auto">
              <a:xfrm>
                <a:off x="66294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grpSp>
        <p:sp>
          <p:nvSpPr>
            <p:cNvPr id="645" name="TextBox 644"/>
            <p:cNvSpPr txBox="1"/>
            <p:nvPr/>
          </p:nvSpPr>
          <p:spPr>
            <a:xfrm>
              <a:off x="18530429" y="18287847"/>
              <a:ext cx="351629"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K</a:t>
              </a:r>
              <a:endParaRPr lang="en-US" sz="2200" dirty="0">
                <a:solidFill>
                  <a:prstClr val="white">
                    <a:lumMod val="50000"/>
                  </a:prstClr>
                </a:solidFill>
                <a:latin typeface="Candara" pitchFamily="34" charset="0"/>
              </a:endParaRPr>
            </a:p>
          </p:txBody>
        </p:sp>
        <p:grpSp>
          <p:nvGrpSpPr>
            <p:cNvPr id="646" name="Group 645"/>
            <p:cNvGrpSpPr/>
            <p:nvPr/>
          </p:nvGrpSpPr>
          <p:grpSpPr>
            <a:xfrm>
              <a:off x="15991902" y="17145000"/>
              <a:ext cx="654192" cy="1447800"/>
              <a:chOff x="5628640" y="3566160"/>
              <a:chExt cx="1239520" cy="2743200"/>
            </a:xfrm>
          </p:grpSpPr>
          <p:sp>
            <p:nvSpPr>
              <p:cNvPr id="647" name="Rectangle 646"/>
              <p:cNvSpPr/>
              <p:nvPr/>
            </p:nvSpPr>
            <p:spPr bwMode="auto">
              <a:xfrm>
                <a:off x="5628640" y="356616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103</a:t>
                </a:r>
                <a:endParaRPr lang="en-US" sz="1400" b="1" kern="0" dirty="0">
                  <a:solidFill>
                    <a:srgbClr val="FFFFFF">
                      <a:lumMod val="65000"/>
                    </a:srgbClr>
                  </a:solidFill>
                  <a:latin typeface="Candara" pitchFamily="34" charset="0"/>
                </a:endParaRPr>
              </a:p>
            </p:txBody>
          </p:sp>
          <p:sp>
            <p:nvSpPr>
              <p:cNvPr id="648" name="Rectangle 647"/>
              <p:cNvSpPr/>
              <p:nvPr/>
            </p:nvSpPr>
            <p:spPr bwMode="auto">
              <a:xfrm>
                <a:off x="5628640" y="509016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a:solidFill>
                      <a:srgbClr val="FFFFFF">
                        <a:lumMod val="65000"/>
                      </a:srgbClr>
                    </a:solidFill>
                    <a:latin typeface="Candara" pitchFamily="34" charset="0"/>
                  </a:rPr>
                  <a:t>3</a:t>
                </a:r>
              </a:p>
            </p:txBody>
          </p:sp>
          <p:sp>
            <p:nvSpPr>
              <p:cNvPr id="649" name="Rectangle 648"/>
              <p:cNvSpPr/>
              <p:nvPr/>
            </p:nvSpPr>
            <p:spPr bwMode="auto">
              <a:xfrm>
                <a:off x="57150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50" name="Rectangle 649"/>
              <p:cNvSpPr/>
              <p:nvPr/>
            </p:nvSpPr>
            <p:spPr bwMode="auto">
              <a:xfrm>
                <a:off x="59436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51" name="Rectangle 650"/>
              <p:cNvSpPr/>
              <p:nvPr/>
            </p:nvSpPr>
            <p:spPr bwMode="auto">
              <a:xfrm>
                <a:off x="61722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52" name="Rectangle 651"/>
              <p:cNvSpPr/>
              <p:nvPr/>
            </p:nvSpPr>
            <p:spPr bwMode="auto">
              <a:xfrm>
                <a:off x="64008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53" name="Rectangle 652"/>
              <p:cNvSpPr/>
              <p:nvPr/>
            </p:nvSpPr>
            <p:spPr bwMode="auto">
              <a:xfrm>
                <a:off x="6629400" y="411480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54" name="Rectangle 653"/>
              <p:cNvSpPr/>
              <p:nvPr/>
            </p:nvSpPr>
            <p:spPr bwMode="auto">
              <a:xfrm>
                <a:off x="57150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55" name="Rectangle 654"/>
              <p:cNvSpPr/>
              <p:nvPr/>
            </p:nvSpPr>
            <p:spPr bwMode="auto">
              <a:xfrm>
                <a:off x="59436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56" name="Rectangle 655"/>
              <p:cNvSpPr/>
              <p:nvPr/>
            </p:nvSpPr>
            <p:spPr bwMode="auto">
              <a:xfrm>
                <a:off x="61722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57" name="Rectangle 656"/>
              <p:cNvSpPr/>
              <p:nvPr/>
            </p:nvSpPr>
            <p:spPr bwMode="auto">
              <a:xfrm>
                <a:off x="64008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58" name="Rectangle 657"/>
              <p:cNvSpPr/>
              <p:nvPr/>
            </p:nvSpPr>
            <p:spPr bwMode="auto">
              <a:xfrm>
                <a:off x="6629400" y="5623560"/>
                <a:ext cx="152400" cy="15240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grpSp>
        <p:grpSp>
          <p:nvGrpSpPr>
            <p:cNvPr id="659" name="Group 658"/>
            <p:cNvGrpSpPr/>
            <p:nvPr/>
          </p:nvGrpSpPr>
          <p:grpSpPr>
            <a:xfrm>
              <a:off x="15212748" y="17145000"/>
              <a:ext cx="654190" cy="643466"/>
              <a:chOff x="1066800" y="2365915"/>
              <a:chExt cx="888323" cy="873760"/>
            </a:xfrm>
          </p:grpSpPr>
          <p:sp>
            <p:nvSpPr>
              <p:cNvPr id="660" name="Rectangle 659"/>
              <p:cNvSpPr/>
              <p:nvPr/>
            </p:nvSpPr>
            <p:spPr bwMode="auto">
              <a:xfrm>
                <a:off x="1066800" y="2365915"/>
                <a:ext cx="888323" cy="87376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102</a:t>
                </a:r>
                <a:endParaRPr lang="en-US" sz="1400" b="1" kern="0" dirty="0">
                  <a:solidFill>
                    <a:srgbClr val="FFFFFF">
                      <a:lumMod val="65000"/>
                    </a:srgbClr>
                  </a:solidFill>
                  <a:latin typeface="Candara" pitchFamily="34" charset="0"/>
                </a:endParaRPr>
              </a:p>
            </p:txBody>
          </p:sp>
          <p:sp>
            <p:nvSpPr>
              <p:cNvPr id="661" name="Rectangle 660"/>
              <p:cNvSpPr/>
              <p:nvPr/>
            </p:nvSpPr>
            <p:spPr bwMode="auto">
              <a:xfrm>
                <a:off x="1128691"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62" name="Rectangle 661"/>
              <p:cNvSpPr/>
              <p:nvPr/>
            </p:nvSpPr>
            <p:spPr bwMode="auto">
              <a:xfrm>
                <a:off x="1292521"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63" name="Rectangle 662"/>
              <p:cNvSpPr/>
              <p:nvPr/>
            </p:nvSpPr>
            <p:spPr bwMode="auto">
              <a:xfrm>
                <a:off x="1456351"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64" name="Rectangle 663"/>
              <p:cNvSpPr/>
              <p:nvPr/>
            </p:nvSpPr>
            <p:spPr bwMode="auto">
              <a:xfrm>
                <a:off x="1620182"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sp>
            <p:nvSpPr>
              <p:cNvPr id="665" name="Rectangle 664"/>
              <p:cNvSpPr/>
              <p:nvPr/>
            </p:nvSpPr>
            <p:spPr bwMode="auto">
              <a:xfrm>
                <a:off x="1784012" y="2759107"/>
                <a:ext cx="109220" cy="109220"/>
              </a:xfrm>
              <a:prstGeom prst="rect">
                <a:avLst/>
              </a:prstGeom>
              <a:solidFill>
                <a:schemeClr val="bg1"/>
              </a:solidFill>
              <a:ln w="38100" cap="flat" cmpd="sng" algn="ctr">
                <a:solidFill>
                  <a:schemeClr val="bg1"/>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bodyPr>
              <a:lstStyle/>
              <a:p>
                <a:pPr algn="ctr" eaLnBrk="0" hangingPunct="0">
                  <a:defRPr/>
                </a:pPr>
                <a:endParaRPr lang="en-US" sz="1400" b="1" kern="0" dirty="0">
                  <a:solidFill>
                    <a:srgbClr val="FFFFFF"/>
                  </a:solidFill>
                  <a:latin typeface="Candara" pitchFamily="34" charset="0"/>
                </a:endParaRPr>
              </a:p>
            </p:txBody>
          </p:sp>
        </p:grpSp>
        <p:grpSp>
          <p:nvGrpSpPr>
            <p:cNvPr id="666" name="Group 665"/>
            <p:cNvGrpSpPr/>
            <p:nvPr/>
          </p:nvGrpSpPr>
          <p:grpSpPr>
            <a:xfrm>
              <a:off x="16786034" y="17145000"/>
              <a:ext cx="654192" cy="1447800"/>
              <a:chOff x="1981200" y="3581400"/>
              <a:chExt cx="1239520" cy="2743200"/>
            </a:xfrm>
          </p:grpSpPr>
          <p:sp>
            <p:nvSpPr>
              <p:cNvPr id="667" name="Rectangle 666"/>
              <p:cNvSpPr/>
              <p:nvPr/>
            </p:nvSpPr>
            <p:spPr bwMode="auto">
              <a:xfrm>
                <a:off x="1981200" y="358140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104</a:t>
                </a:r>
                <a:endParaRPr lang="en-US" sz="1400" b="1" kern="0" dirty="0">
                  <a:solidFill>
                    <a:srgbClr val="FFFFFF">
                      <a:lumMod val="65000"/>
                    </a:srgbClr>
                  </a:solidFill>
                  <a:latin typeface="Candara" pitchFamily="34" charset="0"/>
                </a:endParaRPr>
              </a:p>
            </p:txBody>
          </p:sp>
          <p:sp>
            <p:nvSpPr>
              <p:cNvPr id="668" name="Rectangle 667"/>
              <p:cNvSpPr/>
              <p:nvPr/>
            </p:nvSpPr>
            <p:spPr bwMode="auto">
              <a:xfrm>
                <a:off x="1981200" y="510540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4</a:t>
                </a:r>
                <a:endParaRPr lang="en-US" sz="1400" b="1" kern="0" dirty="0">
                  <a:solidFill>
                    <a:srgbClr val="FFFFFF">
                      <a:lumMod val="65000"/>
                    </a:srgbClr>
                  </a:solidFill>
                  <a:latin typeface="Candara" pitchFamily="34" charset="0"/>
                </a:endParaRPr>
              </a:p>
            </p:txBody>
          </p:sp>
        </p:grpSp>
        <p:sp>
          <p:nvSpPr>
            <p:cNvPr id="669" name="Rectangle 668"/>
            <p:cNvSpPr/>
            <p:nvPr/>
          </p:nvSpPr>
          <p:spPr bwMode="auto">
            <a:xfrm>
              <a:off x="15212748" y="17949333"/>
              <a:ext cx="654192" cy="643467"/>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a:solidFill>
                    <a:srgbClr val="FFFFFF">
                      <a:lumMod val="65000"/>
                    </a:srgbClr>
                  </a:solidFill>
                  <a:latin typeface="Candara" pitchFamily="34" charset="0"/>
                </a:rPr>
                <a:t>2</a:t>
              </a:r>
            </a:p>
          </p:txBody>
        </p:sp>
        <p:sp>
          <p:nvSpPr>
            <p:cNvPr id="670" name="Rectangle 669"/>
            <p:cNvSpPr/>
            <p:nvPr/>
          </p:nvSpPr>
          <p:spPr>
            <a:xfrm>
              <a:off x="16736748" y="17056979"/>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200" b="1" i="1" dirty="0" smtClean="0">
                  <a:solidFill>
                    <a:prstClr val="black"/>
                  </a:solidFill>
                </a:rPr>
                <a:t>F</a:t>
              </a:r>
              <a:endParaRPr lang="en-US" sz="2200" b="1" i="1" dirty="0">
                <a:solidFill>
                  <a:prstClr val="black"/>
                </a:solidFill>
              </a:endParaRPr>
            </a:p>
          </p:txBody>
        </p:sp>
        <p:grpSp>
          <p:nvGrpSpPr>
            <p:cNvPr id="671" name="Group 670"/>
            <p:cNvGrpSpPr/>
            <p:nvPr/>
          </p:nvGrpSpPr>
          <p:grpSpPr>
            <a:xfrm>
              <a:off x="16880027" y="17510974"/>
              <a:ext cx="466205" cy="231805"/>
              <a:chOff x="7263046" y="3766851"/>
              <a:chExt cx="466205" cy="231805"/>
            </a:xfrm>
          </p:grpSpPr>
          <p:pic>
            <p:nvPicPr>
              <p:cNvPr id="672"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5535" r="70357" b="91604"/>
              <a:stretch/>
            </p:blipFill>
            <p:spPr bwMode="auto">
              <a:xfrm>
                <a:off x="7263046" y="3781407"/>
                <a:ext cx="216624" cy="8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73" name="Picture 4" descr="File:MD5.sv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76190" b="89804"/>
              <a:stretch/>
            </p:blipFill>
            <p:spPr bwMode="auto">
              <a:xfrm>
                <a:off x="7515302" y="3897979"/>
                <a:ext cx="213949" cy="1006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74" name="Picture 4" descr="File:MD5.sv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52500" r="23750" b="89851"/>
              <a:stretch/>
            </p:blipFill>
            <p:spPr bwMode="auto">
              <a:xfrm>
                <a:off x="7515410" y="3766851"/>
                <a:ext cx="213415" cy="1002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75"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29345" r="47441" b="90596"/>
              <a:stretch/>
            </p:blipFill>
            <p:spPr bwMode="auto">
              <a:xfrm>
                <a:off x="7271496" y="3895340"/>
                <a:ext cx="208600" cy="928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676" name="Group 675"/>
            <p:cNvGrpSpPr/>
            <p:nvPr/>
          </p:nvGrpSpPr>
          <p:grpSpPr>
            <a:xfrm>
              <a:off x="16864752" y="18331264"/>
              <a:ext cx="466205" cy="231805"/>
              <a:chOff x="7263046" y="3766851"/>
              <a:chExt cx="466205" cy="231805"/>
            </a:xfrm>
          </p:grpSpPr>
          <p:pic>
            <p:nvPicPr>
              <p:cNvPr id="677"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5535" r="70357" b="91604"/>
              <a:stretch/>
            </p:blipFill>
            <p:spPr bwMode="auto">
              <a:xfrm>
                <a:off x="7263046" y="3781407"/>
                <a:ext cx="216624" cy="8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78" name="Picture 4" descr="File:MD5.sv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76190" b="89804"/>
              <a:stretch/>
            </p:blipFill>
            <p:spPr bwMode="auto">
              <a:xfrm>
                <a:off x="7515302" y="3897979"/>
                <a:ext cx="213949" cy="1006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79" name="Picture 4" descr="File:MD5.sv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52500" r="23750" b="89851"/>
              <a:stretch/>
            </p:blipFill>
            <p:spPr bwMode="auto">
              <a:xfrm>
                <a:off x="7515410" y="3766851"/>
                <a:ext cx="213415" cy="1002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80" name="Picture 4" descr="File:MD5.sv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29345" r="47441" b="90596"/>
              <a:stretch/>
            </p:blipFill>
            <p:spPr bwMode="auto">
              <a:xfrm>
                <a:off x="7271496" y="3895340"/>
                <a:ext cx="208600" cy="928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681" name="TextBox 680"/>
            <p:cNvSpPr txBox="1"/>
            <p:nvPr/>
          </p:nvSpPr>
          <p:spPr>
            <a:xfrm>
              <a:off x="16138246" y="17479723"/>
              <a:ext cx="425467"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M</a:t>
              </a:r>
              <a:endParaRPr lang="en-US" sz="2200" dirty="0">
                <a:solidFill>
                  <a:prstClr val="white">
                    <a:lumMod val="50000"/>
                  </a:prstClr>
                </a:solidFill>
                <a:latin typeface="Candara" pitchFamily="34" charset="0"/>
              </a:endParaRPr>
            </a:p>
          </p:txBody>
        </p:sp>
        <p:sp>
          <p:nvSpPr>
            <p:cNvPr id="682" name="TextBox 681"/>
            <p:cNvSpPr txBox="1"/>
            <p:nvPr/>
          </p:nvSpPr>
          <p:spPr>
            <a:xfrm>
              <a:off x="15381229" y="17488767"/>
              <a:ext cx="355486"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R</a:t>
              </a:r>
              <a:endParaRPr lang="en-US" sz="2200" dirty="0">
                <a:solidFill>
                  <a:prstClr val="white">
                    <a:lumMod val="50000"/>
                  </a:prstClr>
                </a:solidFill>
                <a:latin typeface="Candara" pitchFamily="34" charset="0"/>
              </a:endParaRPr>
            </a:p>
          </p:txBody>
        </p:sp>
        <p:sp>
          <p:nvSpPr>
            <p:cNvPr id="683" name="TextBox 682"/>
            <p:cNvSpPr txBox="1"/>
            <p:nvPr/>
          </p:nvSpPr>
          <p:spPr>
            <a:xfrm>
              <a:off x="16138246" y="18274327"/>
              <a:ext cx="425467"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M</a:t>
              </a:r>
              <a:endParaRPr lang="en-US" sz="2200" dirty="0">
                <a:solidFill>
                  <a:prstClr val="white">
                    <a:lumMod val="50000"/>
                  </a:prstClr>
                </a:solidFill>
                <a:latin typeface="Candara" pitchFamily="34" charset="0"/>
              </a:endParaRPr>
            </a:p>
          </p:txBody>
        </p:sp>
        <p:sp>
          <p:nvSpPr>
            <p:cNvPr id="684" name="TextBox 683"/>
            <p:cNvSpPr txBox="1"/>
            <p:nvPr/>
          </p:nvSpPr>
          <p:spPr>
            <a:xfrm>
              <a:off x="18530429" y="17470205"/>
              <a:ext cx="351629" cy="430887"/>
            </a:xfrm>
            <a:prstGeom prst="rect">
              <a:avLst/>
            </a:prstGeom>
            <a:noFill/>
          </p:spPr>
          <p:txBody>
            <a:bodyPr wrap="none" rtlCol="0">
              <a:spAutoFit/>
            </a:bodyPr>
            <a:lstStyle/>
            <a:p>
              <a:r>
                <a:rPr lang="en-US" sz="2200" dirty="0" smtClean="0">
                  <a:solidFill>
                    <a:prstClr val="white">
                      <a:lumMod val="50000"/>
                    </a:prstClr>
                  </a:solidFill>
                  <a:latin typeface="Candara" pitchFamily="34" charset="0"/>
                </a:rPr>
                <a:t>K</a:t>
              </a:r>
              <a:endParaRPr lang="en-US" sz="2200" dirty="0">
                <a:solidFill>
                  <a:prstClr val="white">
                    <a:lumMod val="50000"/>
                  </a:prstClr>
                </a:solidFill>
                <a:latin typeface="Candara" pitchFamily="34" charset="0"/>
              </a:endParaRPr>
            </a:p>
          </p:txBody>
        </p:sp>
        <p:sp>
          <p:nvSpPr>
            <p:cNvPr id="685" name="Rectangle 684"/>
            <p:cNvSpPr/>
            <p:nvPr/>
          </p:nvSpPr>
          <p:spPr>
            <a:xfrm>
              <a:off x="16736748" y="17906847"/>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200" b="1" i="1" dirty="0" smtClean="0">
                  <a:solidFill>
                    <a:prstClr val="black"/>
                  </a:solidFill>
                </a:rPr>
                <a:t>F</a:t>
              </a:r>
              <a:endParaRPr lang="en-US" sz="2200" b="1" i="1" dirty="0">
                <a:solidFill>
                  <a:prstClr val="black"/>
                </a:solidFill>
              </a:endParaRPr>
            </a:p>
          </p:txBody>
        </p:sp>
        <p:grpSp>
          <p:nvGrpSpPr>
            <p:cNvPr id="686" name="Group 685"/>
            <p:cNvGrpSpPr/>
            <p:nvPr/>
          </p:nvGrpSpPr>
          <p:grpSpPr>
            <a:xfrm>
              <a:off x="17150799" y="17189068"/>
              <a:ext cx="232838" cy="240268"/>
              <a:chOff x="5640550" y="4941332"/>
              <a:chExt cx="327096" cy="337534"/>
            </a:xfrm>
          </p:grpSpPr>
          <p:sp>
            <p:nvSpPr>
              <p:cNvPr id="687" name="Rectangle 686"/>
              <p:cNvSpPr/>
              <p:nvPr/>
            </p:nvSpPr>
            <p:spPr>
              <a:xfrm>
                <a:off x="5640550" y="4941332"/>
                <a:ext cx="327096" cy="33753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688" name="Straight Connector 687"/>
              <p:cNvCxnSpPr>
                <a:stCxn id="687" idx="0"/>
                <a:endCxn id="687" idx="2"/>
              </p:cNvCxnSpPr>
              <p:nvPr/>
            </p:nvCxnSpPr>
            <p:spPr>
              <a:xfrm>
                <a:off x="5804098" y="4941332"/>
                <a:ext cx="0" cy="3375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a:stCxn id="687" idx="1"/>
                <a:endCxn id="687" idx="3"/>
              </p:cNvCxnSpPr>
              <p:nvPr/>
            </p:nvCxnSpPr>
            <p:spPr>
              <a:xfrm>
                <a:off x="5640550" y="5110099"/>
                <a:ext cx="327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0" name="Group 689"/>
            <p:cNvGrpSpPr/>
            <p:nvPr/>
          </p:nvGrpSpPr>
          <p:grpSpPr>
            <a:xfrm>
              <a:off x="17150799" y="18090065"/>
              <a:ext cx="232838" cy="240268"/>
              <a:chOff x="5640550" y="4941332"/>
              <a:chExt cx="327096" cy="337534"/>
            </a:xfrm>
          </p:grpSpPr>
          <p:sp>
            <p:nvSpPr>
              <p:cNvPr id="691" name="Rectangle 690"/>
              <p:cNvSpPr/>
              <p:nvPr/>
            </p:nvSpPr>
            <p:spPr>
              <a:xfrm>
                <a:off x="5640550" y="4941332"/>
                <a:ext cx="327096" cy="33753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692" name="Straight Connector 691"/>
              <p:cNvCxnSpPr>
                <a:stCxn id="691" idx="0"/>
                <a:endCxn id="691" idx="2"/>
              </p:cNvCxnSpPr>
              <p:nvPr/>
            </p:nvCxnSpPr>
            <p:spPr>
              <a:xfrm>
                <a:off x="5804098" y="4941332"/>
                <a:ext cx="0" cy="3375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a:stCxn id="691" idx="1"/>
                <a:endCxn id="691" idx="3"/>
              </p:cNvCxnSpPr>
              <p:nvPr/>
            </p:nvCxnSpPr>
            <p:spPr>
              <a:xfrm>
                <a:off x="5640550" y="5110099"/>
                <a:ext cx="327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4" name="Rectangle 693"/>
            <p:cNvSpPr/>
            <p:nvPr/>
          </p:nvSpPr>
          <p:spPr>
            <a:xfrm>
              <a:off x="15277607" y="17153169"/>
              <a:ext cx="530882" cy="260866"/>
            </a:xfrm>
            <a:prstGeom prst="rect">
              <a:avLst/>
            </a:prstGeom>
            <a:solidFill>
              <a:srgbClr val="FFFF00"/>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smtClean="0">
                  <a:solidFill>
                    <a:prstClr val="black"/>
                  </a:solidFill>
                </a:rPr>
                <a:t>&lt;&lt;&lt;</a:t>
              </a:r>
              <a:endParaRPr lang="en-US" sz="1600" b="1" dirty="0">
                <a:solidFill>
                  <a:prstClr val="black"/>
                </a:solidFill>
              </a:endParaRPr>
            </a:p>
          </p:txBody>
        </p:sp>
        <p:grpSp>
          <p:nvGrpSpPr>
            <p:cNvPr id="695" name="Group 694"/>
            <p:cNvGrpSpPr/>
            <p:nvPr/>
          </p:nvGrpSpPr>
          <p:grpSpPr>
            <a:xfrm>
              <a:off x="17150799" y="16882533"/>
              <a:ext cx="232838" cy="240268"/>
              <a:chOff x="5640550" y="4941332"/>
              <a:chExt cx="327096" cy="337534"/>
            </a:xfrm>
            <a:solidFill>
              <a:schemeClr val="accent4">
                <a:lumMod val="40000"/>
                <a:lumOff val="60000"/>
              </a:schemeClr>
            </a:solidFill>
          </p:grpSpPr>
          <p:sp>
            <p:nvSpPr>
              <p:cNvPr id="696" name="Rectangle 695"/>
              <p:cNvSpPr/>
              <p:nvPr/>
            </p:nvSpPr>
            <p:spPr>
              <a:xfrm>
                <a:off x="5640550" y="4941332"/>
                <a:ext cx="327096" cy="337534"/>
              </a:xfrm>
              <a:prstGeom prst="rect">
                <a:avLst/>
              </a:prstGeom>
              <a:grp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697" name="Straight Connector 696"/>
              <p:cNvCxnSpPr>
                <a:stCxn id="696" idx="0"/>
                <a:endCxn id="696" idx="2"/>
              </p:cNvCxnSpPr>
              <p:nvPr/>
            </p:nvCxnSpPr>
            <p:spPr>
              <a:xfrm>
                <a:off x="5804098" y="4941332"/>
                <a:ext cx="0" cy="337534"/>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8" name="Straight Connector 697"/>
              <p:cNvCxnSpPr>
                <a:stCxn id="696" idx="1"/>
                <a:endCxn id="696" idx="3"/>
              </p:cNvCxnSpPr>
              <p:nvPr/>
            </p:nvCxnSpPr>
            <p:spPr>
              <a:xfrm>
                <a:off x="5640550" y="5110099"/>
                <a:ext cx="327096"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9" name="Group 698"/>
            <p:cNvGrpSpPr/>
            <p:nvPr/>
          </p:nvGrpSpPr>
          <p:grpSpPr>
            <a:xfrm>
              <a:off x="17150799" y="17775817"/>
              <a:ext cx="232838" cy="240268"/>
              <a:chOff x="5640550" y="4941332"/>
              <a:chExt cx="327096" cy="337534"/>
            </a:xfrm>
            <a:solidFill>
              <a:schemeClr val="accent4">
                <a:lumMod val="40000"/>
                <a:lumOff val="60000"/>
              </a:schemeClr>
            </a:solidFill>
          </p:grpSpPr>
          <p:sp>
            <p:nvSpPr>
              <p:cNvPr id="700" name="Rectangle 699"/>
              <p:cNvSpPr/>
              <p:nvPr/>
            </p:nvSpPr>
            <p:spPr>
              <a:xfrm>
                <a:off x="5640550" y="4941332"/>
                <a:ext cx="327096" cy="337534"/>
              </a:xfrm>
              <a:prstGeom prst="rect">
                <a:avLst/>
              </a:prstGeom>
              <a:grp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cxnSp>
            <p:nvCxnSpPr>
              <p:cNvPr id="701" name="Straight Connector 700"/>
              <p:cNvCxnSpPr>
                <a:stCxn id="700" idx="0"/>
                <a:endCxn id="700" idx="2"/>
              </p:cNvCxnSpPr>
              <p:nvPr/>
            </p:nvCxnSpPr>
            <p:spPr>
              <a:xfrm>
                <a:off x="5804098" y="4941332"/>
                <a:ext cx="0" cy="337534"/>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2" name="Straight Connector 701"/>
              <p:cNvCxnSpPr>
                <a:stCxn id="700" idx="1"/>
                <a:endCxn id="700" idx="3"/>
              </p:cNvCxnSpPr>
              <p:nvPr/>
            </p:nvCxnSpPr>
            <p:spPr>
              <a:xfrm>
                <a:off x="5640550" y="5110099"/>
                <a:ext cx="327096"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03" name="TextBox 702"/>
            <p:cNvSpPr txBox="1"/>
            <p:nvPr/>
          </p:nvSpPr>
          <p:spPr>
            <a:xfrm>
              <a:off x="15732231" y="16154400"/>
              <a:ext cx="3438561" cy="769441"/>
            </a:xfrm>
            <a:prstGeom prst="rect">
              <a:avLst/>
            </a:prstGeom>
            <a:noFill/>
          </p:spPr>
          <p:txBody>
            <a:bodyPr wrap="none" rtlCol="0">
              <a:spAutoFit/>
            </a:bodyPr>
            <a:lstStyle/>
            <a:p>
              <a:pPr algn="r"/>
              <a:r>
                <a:rPr lang="en-US" sz="2200" b="1" dirty="0" smtClean="0">
                  <a:solidFill>
                    <a:prstClr val="black"/>
                  </a:solidFill>
                </a:rPr>
                <a:t>512-byte </a:t>
              </a:r>
              <a:r>
                <a:rPr lang="en-US" sz="2200" b="1" dirty="0" err="1" smtClean="0">
                  <a:solidFill>
                    <a:prstClr val="black"/>
                  </a:solidFill>
                </a:rPr>
                <a:t>mem</a:t>
              </a:r>
              <a:r>
                <a:rPr lang="en-US" sz="2200" b="1" dirty="0" smtClean="0">
                  <a:solidFill>
                    <a:prstClr val="black"/>
                  </a:solidFill>
                </a:rPr>
                <a:t> per core </a:t>
              </a:r>
            </a:p>
            <a:p>
              <a:pPr algn="r"/>
              <a:r>
                <a:rPr lang="en-US" sz="2200" i="1" dirty="0" smtClean="0">
                  <a:solidFill>
                    <a:prstClr val="black"/>
                  </a:solidFill>
                </a:rPr>
                <a:t>same initial data placement</a:t>
              </a:r>
              <a:endParaRPr lang="en-US" sz="2200" i="1" dirty="0">
                <a:solidFill>
                  <a:prstClr val="black"/>
                </a:solidFill>
              </a:endParaRPr>
            </a:p>
          </p:txBody>
        </p:sp>
        <p:sp>
          <p:nvSpPr>
            <p:cNvPr id="704" name="TextBox 703"/>
            <p:cNvSpPr txBox="1"/>
            <p:nvPr/>
          </p:nvSpPr>
          <p:spPr>
            <a:xfrm>
              <a:off x="14603286" y="17282067"/>
              <a:ext cx="703876" cy="430887"/>
            </a:xfrm>
            <a:prstGeom prst="rect">
              <a:avLst/>
            </a:prstGeom>
            <a:noFill/>
          </p:spPr>
          <p:txBody>
            <a:bodyPr wrap="none" rtlCol="0">
              <a:spAutoFit/>
            </a:bodyPr>
            <a:lstStyle/>
            <a:p>
              <a:r>
                <a:rPr lang="en-US" sz="2200" dirty="0" smtClean="0">
                  <a:solidFill>
                    <a:prstClr val="black"/>
                  </a:solidFill>
                  <a:latin typeface="Candara" pitchFamily="34" charset="0"/>
                </a:rPr>
                <a:t>high</a:t>
              </a:r>
              <a:endParaRPr lang="en-US" sz="2200" dirty="0">
                <a:solidFill>
                  <a:prstClr val="black"/>
                </a:solidFill>
                <a:latin typeface="Candara" pitchFamily="34" charset="0"/>
              </a:endParaRPr>
            </a:p>
          </p:txBody>
        </p:sp>
        <p:sp>
          <p:nvSpPr>
            <p:cNvPr id="705" name="TextBox 704"/>
            <p:cNvSpPr txBox="1"/>
            <p:nvPr/>
          </p:nvSpPr>
          <p:spPr>
            <a:xfrm>
              <a:off x="14670612" y="18097347"/>
              <a:ext cx="623012" cy="430887"/>
            </a:xfrm>
            <a:prstGeom prst="rect">
              <a:avLst/>
            </a:prstGeom>
            <a:noFill/>
          </p:spPr>
          <p:txBody>
            <a:bodyPr wrap="none" rtlCol="0">
              <a:spAutoFit/>
            </a:bodyPr>
            <a:lstStyle/>
            <a:p>
              <a:r>
                <a:rPr lang="en-US" sz="2200" dirty="0" smtClean="0">
                  <a:solidFill>
                    <a:prstClr val="black"/>
                  </a:solidFill>
                  <a:latin typeface="Candara" pitchFamily="34" charset="0"/>
                </a:rPr>
                <a:t>low</a:t>
              </a:r>
            </a:p>
          </p:txBody>
        </p:sp>
        <p:grpSp>
          <p:nvGrpSpPr>
            <p:cNvPr id="706" name="Group 705"/>
            <p:cNvGrpSpPr/>
            <p:nvPr/>
          </p:nvGrpSpPr>
          <p:grpSpPr>
            <a:xfrm>
              <a:off x="17570579" y="17140275"/>
              <a:ext cx="654192" cy="1447800"/>
              <a:chOff x="1981200" y="3581400"/>
              <a:chExt cx="1239520" cy="2743200"/>
            </a:xfrm>
          </p:grpSpPr>
          <p:sp>
            <p:nvSpPr>
              <p:cNvPr id="707" name="Rectangle 706"/>
              <p:cNvSpPr/>
              <p:nvPr/>
            </p:nvSpPr>
            <p:spPr bwMode="auto">
              <a:xfrm>
                <a:off x="1981200" y="358140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smtClean="0">
                    <a:solidFill>
                      <a:srgbClr val="FFFFFF">
                        <a:lumMod val="65000"/>
                      </a:srgbClr>
                    </a:solidFill>
                    <a:latin typeface="Candara" pitchFamily="34" charset="0"/>
                  </a:rPr>
                  <a:t>105</a:t>
                </a:r>
                <a:endParaRPr lang="en-US" sz="1400" b="1" kern="0" dirty="0">
                  <a:solidFill>
                    <a:srgbClr val="FFFFFF">
                      <a:lumMod val="65000"/>
                    </a:srgbClr>
                  </a:solidFill>
                  <a:latin typeface="Candara" pitchFamily="34" charset="0"/>
                </a:endParaRPr>
              </a:p>
            </p:txBody>
          </p:sp>
          <p:sp>
            <p:nvSpPr>
              <p:cNvPr id="708" name="Rectangle 707"/>
              <p:cNvSpPr/>
              <p:nvPr/>
            </p:nvSpPr>
            <p:spPr bwMode="auto">
              <a:xfrm>
                <a:off x="1981200" y="5105400"/>
                <a:ext cx="1239520" cy="1219200"/>
              </a:xfrm>
              <a:prstGeom prst="rect">
                <a:avLst/>
              </a:prstGeom>
              <a:solidFill>
                <a:srgbClr val="AAE2CA">
                  <a:lumMod val="20000"/>
                  <a:lumOff val="80000"/>
                </a:srgbClr>
              </a:solidFill>
              <a:ln w="1905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algn="ctr" eaLnBrk="0" hangingPunct="0">
                  <a:defRPr/>
                </a:pPr>
                <a:r>
                  <a:rPr lang="en-US" sz="1400" b="1" kern="0" dirty="0">
                    <a:solidFill>
                      <a:srgbClr val="FFFFFF">
                        <a:lumMod val="65000"/>
                      </a:srgbClr>
                    </a:solidFill>
                    <a:latin typeface="Candara" pitchFamily="34" charset="0"/>
                  </a:rPr>
                  <a:t>5</a:t>
                </a:r>
              </a:p>
            </p:txBody>
          </p:sp>
        </p:grpSp>
      </p:grpSp>
      <p:sp>
        <p:nvSpPr>
          <p:cNvPr id="302" name="TextBox 128"/>
          <p:cNvSpPr txBox="1"/>
          <p:nvPr/>
        </p:nvSpPr>
        <p:spPr>
          <a:xfrm>
            <a:off x="19600720" y="16139279"/>
            <a:ext cx="3868880" cy="31393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b="1" dirty="0" smtClean="0">
                <a:solidFill>
                  <a:prstClr val="black"/>
                </a:solidFill>
              </a:rPr>
              <a:t>Example</a:t>
            </a:r>
            <a:r>
              <a:rPr lang="en-US" sz="2200" dirty="0" smtClean="0">
                <a:solidFill>
                  <a:prstClr val="black"/>
                </a:solidFill>
              </a:rPr>
              <a:t>: </a:t>
            </a:r>
            <a:r>
              <a:rPr lang="en-US" sz="2200" dirty="0">
                <a:solidFill>
                  <a:prstClr val="black"/>
                </a:solidFill>
              </a:rPr>
              <a:t/>
            </a:r>
            <a:br>
              <a:rPr lang="en-US" sz="2200" dirty="0">
                <a:solidFill>
                  <a:prstClr val="black"/>
                </a:solidFill>
              </a:rPr>
            </a:br>
            <a:r>
              <a:rPr lang="en-US" sz="2200" dirty="0" smtClean="0">
                <a:solidFill>
                  <a:prstClr val="black"/>
                </a:solidFill>
              </a:rPr>
              <a:t>simplified MD5 (one iteration)</a:t>
            </a:r>
          </a:p>
          <a:p>
            <a:r>
              <a:rPr lang="en-US" sz="2200" b="1" dirty="0" smtClean="0">
                <a:solidFill>
                  <a:prstClr val="black"/>
                </a:solidFill>
              </a:rPr>
              <a:t>Input</a:t>
            </a:r>
            <a:r>
              <a:rPr lang="en-US" sz="2200" dirty="0" smtClean="0">
                <a:solidFill>
                  <a:prstClr val="black"/>
                </a:solidFill>
              </a:rPr>
              <a:t>:</a:t>
            </a:r>
            <a:br>
              <a:rPr lang="en-US" sz="2200" dirty="0" smtClean="0">
                <a:solidFill>
                  <a:prstClr val="black"/>
                </a:solidFill>
              </a:rPr>
            </a:br>
            <a:r>
              <a:rPr lang="en-US" sz="2200" dirty="0" smtClean="0">
                <a:solidFill>
                  <a:prstClr val="black"/>
                </a:solidFill>
              </a:rPr>
              <a:t>initial data placement</a:t>
            </a:r>
          </a:p>
          <a:p>
            <a:r>
              <a:rPr lang="en-US" sz="2200" b="1" dirty="0" smtClean="0">
                <a:solidFill>
                  <a:prstClr val="black"/>
                </a:solidFill>
              </a:rPr>
              <a:t>Output</a:t>
            </a:r>
            <a:r>
              <a:rPr lang="en-US" sz="2200" dirty="0" smtClean="0">
                <a:solidFill>
                  <a:prstClr val="black"/>
                </a:solidFill>
              </a:rPr>
              <a:t>:</a:t>
            </a:r>
            <a:br>
              <a:rPr lang="en-US" sz="2200" dirty="0" smtClean="0">
                <a:solidFill>
                  <a:prstClr val="black"/>
                </a:solidFill>
              </a:rPr>
            </a:br>
            <a:r>
              <a:rPr lang="en-US" sz="2200" dirty="0" smtClean="0">
                <a:solidFill>
                  <a:prstClr val="black"/>
                </a:solidFill>
              </a:rPr>
              <a:t>optimal computation placement</a:t>
            </a:r>
            <a:br>
              <a:rPr lang="en-US" sz="2200" dirty="0" smtClean="0">
                <a:solidFill>
                  <a:prstClr val="black"/>
                </a:solidFill>
              </a:rPr>
            </a:br>
            <a:r>
              <a:rPr lang="en-US" sz="2200" smtClean="0">
                <a:solidFill>
                  <a:prstClr val="black"/>
                </a:solidFill>
              </a:rPr>
              <a:t>that minimizes </a:t>
            </a:r>
            <a:r>
              <a:rPr lang="en-US" sz="2200" dirty="0" smtClean="0">
                <a:solidFill>
                  <a:prstClr val="black"/>
                </a:solidFill>
              </a:rPr>
              <a:t># of messages</a:t>
            </a:r>
            <a:br>
              <a:rPr lang="en-US" sz="2200" dirty="0" smtClean="0">
                <a:solidFill>
                  <a:prstClr val="black"/>
                </a:solidFill>
              </a:rPr>
            </a:br>
            <a:r>
              <a:rPr lang="en-US" sz="2200" dirty="0" smtClean="0">
                <a:solidFill>
                  <a:prstClr val="black"/>
                </a:solidFill>
              </a:rPr>
              <a:t>passing between cores</a:t>
            </a:r>
          </a:p>
          <a:p>
            <a:pPr marL="285750" indent="-285750">
              <a:buFont typeface="Arial" pitchFamily="34" charset="0"/>
              <a:buChar char="•"/>
            </a:pPr>
            <a:endParaRPr lang="en-US" sz="2200" dirty="0">
              <a:solidFill>
                <a:prstClr val="black"/>
              </a:solidFill>
            </a:endParaRPr>
          </a:p>
        </p:txBody>
      </p:sp>
      <p:sp>
        <p:nvSpPr>
          <p:cNvPr id="18" name="TextBox 17"/>
          <p:cNvSpPr txBox="1"/>
          <p:nvPr/>
        </p:nvSpPr>
        <p:spPr>
          <a:xfrm>
            <a:off x="25085884" y="21488400"/>
            <a:ext cx="7680116" cy="430887"/>
          </a:xfrm>
          <a:prstGeom prst="rect">
            <a:avLst/>
          </a:prstGeom>
          <a:noFill/>
        </p:spPr>
        <p:txBody>
          <a:bodyPr wrap="none" rtlCol="0">
            <a:spAutoFit/>
          </a:bodyPr>
          <a:lstStyle/>
          <a:p>
            <a:r>
              <a:rPr lang="en-US" sz="2200" dirty="0" smtClean="0"/>
              <a:t>Acknowledgement:  </a:t>
            </a:r>
            <a:r>
              <a:rPr lang="en-US" sz="2200" dirty="0" err="1" smtClean="0"/>
              <a:t>Rohin</a:t>
            </a:r>
            <a:r>
              <a:rPr lang="en-US" sz="2200" dirty="0" smtClean="0"/>
              <a:t> Shah, </a:t>
            </a:r>
            <a:r>
              <a:rPr lang="en-US" sz="2200" dirty="0" err="1" smtClean="0"/>
              <a:t>Tikhon</a:t>
            </a:r>
            <a:r>
              <a:rPr lang="en-US" sz="2200" dirty="0" smtClean="0"/>
              <a:t> </a:t>
            </a:r>
            <a:r>
              <a:rPr lang="en-US" sz="2200" dirty="0" err="1" smtClean="0"/>
              <a:t>Jelvis</a:t>
            </a:r>
            <a:r>
              <a:rPr lang="en-US" sz="2200" dirty="0" smtClean="0"/>
              <a:t>, and Andres </a:t>
            </a:r>
            <a:r>
              <a:rPr lang="en-US" sz="2200" dirty="0" err="1" smtClean="0"/>
              <a:t>RioFrio</a:t>
            </a:r>
            <a:endParaRPr lang="en-US" sz="2200" dirty="0"/>
          </a:p>
        </p:txBody>
      </p:sp>
    </p:spTree>
    <p:extLst>
      <p:ext uri="{BB962C8B-B14F-4D97-AF65-F5344CB8AC3E}">
        <p14:creationId xmlns:p14="http://schemas.microsoft.com/office/powerpoint/2010/main" val="830172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1773</TotalTime>
  <Words>821</Words>
  <Application>Microsoft Office PowerPoint</Application>
  <PresentationFormat>Custom</PresentationFormat>
  <Paragraphs>214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Phitchaya Phothilimthana</dc:creator>
  <cp:lastModifiedBy>mangpo</cp:lastModifiedBy>
  <cp:revision>186</cp:revision>
  <cp:lastPrinted>2013-01-08T23:07:48Z</cp:lastPrinted>
  <dcterms:created xsi:type="dcterms:W3CDTF">2013-01-06T18:49:29Z</dcterms:created>
  <dcterms:modified xsi:type="dcterms:W3CDTF">2013-09-13T21:15:31Z</dcterms:modified>
</cp:coreProperties>
</file>