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DB4CB0-3A0A-4F4D-8863-72361DF3DC8B}">
  <a:tblStyle styleId="{BCDB4CB0-3A0A-4F4D-8863-72361DF3DC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996b2f71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996b2f71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996b2f71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6996b2f71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6996b2f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6996b2f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6996b2f7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6996b2f7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6996b2f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6996b2f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6996b2f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6996b2f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6996b2f7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6996b2f7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6996b2f7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6996b2f7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6996b2f71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6996b2f71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3071d06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3071d06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6996b2f71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6996b2f71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3071d06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3071d06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6996b2f71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6996b2f71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f31c878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f31c878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6996b2f7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6996b2f7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6996b2f7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6996b2f7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b9a0b074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b9a0b074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Sentiment Analysis / Amazon Reviews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Data Mining Project</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231325" y="436550"/>
            <a:ext cx="8912676" cy="3958600"/>
          </a:xfrm>
          <a:prstGeom prst="rect">
            <a:avLst/>
          </a:prstGeom>
          <a:noFill/>
          <a:ln>
            <a:noFill/>
          </a:ln>
        </p:spPr>
      </p:pic>
      <p:sp>
        <p:nvSpPr>
          <p:cNvPr id="135" name="Google Shape;135;p22"/>
          <p:cNvSpPr txBox="1"/>
          <p:nvPr/>
        </p:nvSpPr>
        <p:spPr>
          <a:xfrm>
            <a:off x="435725" y="4338350"/>
            <a:ext cx="82032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chemeClr val="dk2"/>
                </a:solidFill>
                <a:highlight>
                  <a:srgbClr val="FFFFFF"/>
                </a:highlight>
              </a:rPr>
              <a:t>This answers the first question that certain ASINs (products) have better sales, while other ASINs have lower sale, and in turn dictates which products should be kept or dropped.</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nvSpPr>
        <p:spPr>
          <a:xfrm>
            <a:off x="435725" y="4338350"/>
            <a:ext cx="82032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chemeClr val="dk2"/>
                </a:solidFill>
                <a:highlight>
                  <a:srgbClr val="FFFFFF"/>
                </a:highlight>
              </a:rPr>
              <a:t>The most frequently reviewed products have their average review ratings in the 4.5 - 4.8 range, with little variance.</a:t>
            </a:r>
            <a:endParaRPr b="1">
              <a:latin typeface="Lato"/>
              <a:ea typeface="Lato"/>
              <a:cs typeface="Lato"/>
              <a:sym typeface="Lato"/>
            </a:endParaRPr>
          </a:p>
        </p:txBody>
      </p:sp>
      <p:pic>
        <p:nvPicPr>
          <p:cNvPr id="141" name="Google Shape;141;p23"/>
          <p:cNvPicPr preferRelativeResize="0"/>
          <p:nvPr/>
        </p:nvPicPr>
        <p:blipFill>
          <a:blip r:embed="rId3">
            <a:alphaModFix/>
          </a:blip>
          <a:stretch>
            <a:fillRect/>
          </a:stretch>
        </p:blipFill>
        <p:spPr>
          <a:xfrm>
            <a:off x="152400" y="152400"/>
            <a:ext cx="8486525" cy="4033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4294967295" type="title"/>
          </p:nvPr>
        </p:nvSpPr>
        <p:spPr>
          <a:xfrm>
            <a:off x="535775" y="712150"/>
            <a:ext cx="452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Correlation</a:t>
            </a:r>
            <a:endParaRPr sz="2400"/>
          </a:p>
        </p:txBody>
      </p:sp>
      <p:sp>
        <p:nvSpPr>
          <p:cNvPr id="147" name="Google Shape;147;p24"/>
          <p:cNvSpPr txBox="1"/>
          <p:nvPr>
            <p:ph idx="4294967295" type="title"/>
          </p:nvPr>
        </p:nvSpPr>
        <p:spPr>
          <a:xfrm>
            <a:off x="201000" y="3102600"/>
            <a:ext cx="8402100" cy="1482900"/>
          </a:xfrm>
          <a:prstGeom prst="rect">
            <a:avLst/>
          </a:prstGeom>
        </p:spPr>
        <p:txBody>
          <a:bodyPr anchorCtr="0" anchor="t" bIns="91425" lIns="91425" spcFirstLastPara="1" rIns="91425" wrap="square" tIns="91425">
            <a:noAutofit/>
          </a:bodyPr>
          <a:lstStyle/>
          <a:p>
            <a:pPr indent="0" lvl="0" marL="0" marR="279400" rtl="0" algn="l">
              <a:lnSpc>
                <a:spcPct val="142857"/>
              </a:lnSpc>
              <a:spcBef>
                <a:spcPts val="0"/>
              </a:spcBef>
              <a:spcAft>
                <a:spcPts val="0"/>
              </a:spcAft>
              <a:buNone/>
            </a:pPr>
            <a:r>
              <a:rPr b="0" lang="en" sz="1400">
                <a:highlight>
                  <a:srgbClr val="FFFFFF"/>
                </a:highlight>
                <a:latin typeface="Arial"/>
                <a:ea typeface="Arial"/>
                <a:cs typeface="Arial"/>
                <a:sym typeface="Arial"/>
              </a:rPr>
              <a:t>We see that there is almost no correlation which is consistent with our findings.</a:t>
            </a:r>
            <a:endParaRPr b="0" sz="1400" u="sng">
              <a:highlight>
                <a:srgbClr val="FFFFFF"/>
              </a:highlight>
              <a:latin typeface="Arial"/>
              <a:ea typeface="Arial"/>
              <a:cs typeface="Arial"/>
              <a:sym typeface="Arial"/>
            </a:endParaRPr>
          </a:p>
        </p:txBody>
      </p:sp>
      <p:pic>
        <p:nvPicPr>
          <p:cNvPr id="148" name="Google Shape;148;p24"/>
          <p:cNvPicPr preferRelativeResize="0"/>
          <p:nvPr/>
        </p:nvPicPr>
        <p:blipFill>
          <a:blip r:embed="rId3">
            <a:alphaModFix/>
          </a:blip>
          <a:stretch>
            <a:fillRect/>
          </a:stretch>
        </p:blipFill>
        <p:spPr>
          <a:xfrm>
            <a:off x="201000" y="1518075"/>
            <a:ext cx="7029374" cy="148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4294967295" type="title"/>
          </p:nvPr>
        </p:nvSpPr>
        <p:spPr>
          <a:xfrm>
            <a:off x="535775" y="712150"/>
            <a:ext cx="452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Sentiment Analysis</a:t>
            </a:r>
            <a:endParaRPr sz="2400"/>
          </a:p>
        </p:txBody>
      </p:sp>
      <p:sp>
        <p:nvSpPr>
          <p:cNvPr id="154" name="Google Shape;154;p25"/>
          <p:cNvSpPr txBox="1"/>
          <p:nvPr>
            <p:ph idx="4294967295" type="title"/>
          </p:nvPr>
        </p:nvSpPr>
        <p:spPr>
          <a:xfrm>
            <a:off x="201000" y="1518075"/>
            <a:ext cx="8402100" cy="3067500"/>
          </a:xfrm>
          <a:prstGeom prst="rect">
            <a:avLst/>
          </a:prstGeom>
        </p:spPr>
        <p:txBody>
          <a:bodyPr anchorCtr="0" anchor="t" bIns="91425" lIns="91425" spcFirstLastPara="1" rIns="91425" wrap="square" tIns="91425">
            <a:noAutofit/>
          </a:bodyPr>
          <a:lstStyle/>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Segregate ratings from 1-5 into positive, neutral, and negative.</a:t>
            </a:r>
            <a:endParaRPr b="0" sz="1450">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Turn content into numerical feature vectors using the </a:t>
            </a:r>
            <a:r>
              <a:rPr lang="en" sz="1450" u="sng">
                <a:highlight>
                  <a:srgbClr val="FFFFFF"/>
                </a:highlight>
                <a:latin typeface="Arial"/>
                <a:ea typeface="Arial"/>
                <a:cs typeface="Arial"/>
                <a:sym typeface="Arial"/>
              </a:rPr>
              <a:t>Bag of Words</a:t>
            </a:r>
            <a:r>
              <a:rPr b="0" lang="en" sz="1450">
                <a:highlight>
                  <a:srgbClr val="FFFFFF"/>
                </a:highlight>
                <a:latin typeface="Arial"/>
                <a:ea typeface="Arial"/>
                <a:cs typeface="Arial"/>
                <a:sym typeface="Arial"/>
              </a:rPr>
              <a:t> strategy. (Implemented using SciKit-Learn's CountVectorizer)</a:t>
            </a:r>
            <a:endParaRPr b="0" sz="14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450">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rPr b="0" lang="en" sz="1450" u="sng">
                <a:highlight>
                  <a:srgbClr val="FFFFFF"/>
                </a:highlight>
                <a:latin typeface="Arial"/>
                <a:ea typeface="Arial"/>
                <a:cs typeface="Arial"/>
                <a:sym typeface="Arial"/>
              </a:rPr>
              <a:t>Text preprocessing</a:t>
            </a:r>
            <a:endParaRPr b="0" sz="1450" u="sng">
              <a:highlight>
                <a:srgbClr val="FFFFFF"/>
              </a:highlight>
              <a:latin typeface="Arial"/>
              <a:ea typeface="Arial"/>
              <a:cs typeface="Arial"/>
              <a:sym typeface="Arial"/>
            </a:endParaRPr>
          </a:p>
          <a:p>
            <a:pPr indent="-320675" lvl="1" marL="914400" marR="279400" rtl="0" algn="l">
              <a:lnSpc>
                <a:spcPct val="142857"/>
              </a:lnSpc>
              <a:spcBef>
                <a:spcPts val="0"/>
              </a:spcBef>
              <a:spcAft>
                <a:spcPts val="0"/>
              </a:spcAft>
              <a:buSzPts val="1450"/>
              <a:buFont typeface="Arial"/>
              <a:buAutoNum type="alphaLcPeriod"/>
            </a:pPr>
            <a:r>
              <a:rPr b="0" lang="en" sz="1450">
                <a:highlight>
                  <a:srgbClr val="FFFFFF"/>
                </a:highlight>
                <a:latin typeface="Arial"/>
                <a:ea typeface="Arial"/>
                <a:cs typeface="Arial"/>
                <a:sym typeface="Arial"/>
              </a:rPr>
              <a:t>Tokenization (breaking sentences into words)</a:t>
            </a:r>
            <a:endParaRPr b="0" sz="1450">
              <a:highlight>
                <a:srgbClr val="FFFFFF"/>
              </a:highlight>
              <a:latin typeface="Arial"/>
              <a:ea typeface="Arial"/>
              <a:cs typeface="Arial"/>
              <a:sym typeface="Arial"/>
            </a:endParaRPr>
          </a:p>
          <a:p>
            <a:pPr indent="-320675" lvl="1" marL="914400" marR="279400" rtl="0" algn="l">
              <a:lnSpc>
                <a:spcPct val="142857"/>
              </a:lnSpc>
              <a:spcBef>
                <a:spcPts val="0"/>
              </a:spcBef>
              <a:spcAft>
                <a:spcPts val="0"/>
              </a:spcAft>
              <a:buSzPts val="1450"/>
              <a:buFont typeface="Arial"/>
              <a:buAutoNum type="alphaLcPeriod"/>
            </a:pPr>
            <a:r>
              <a:rPr b="0" lang="en" sz="1450">
                <a:highlight>
                  <a:srgbClr val="FFFFFF"/>
                </a:highlight>
                <a:latin typeface="Arial"/>
                <a:ea typeface="Arial"/>
                <a:cs typeface="Arial"/>
                <a:sym typeface="Arial"/>
              </a:rPr>
              <a:t>Stopwords (filtering "the", "are", etc)</a:t>
            </a:r>
            <a:endParaRPr b="0" sz="1450">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rPr b="0" lang="en" sz="1450" u="sng">
                <a:highlight>
                  <a:srgbClr val="FFFFFF"/>
                </a:highlight>
                <a:latin typeface="Arial"/>
                <a:ea typeface="Arial"/>
                <a:cs typeface="Arial"/>
                <a:sym typeface="Arial"/>
              </a:rPr>
              <a:t>Occurrence counting</a:t>
            </a:r>
            <a:endParaRPr b="0" sz="1450" u="sng">
              <a:highlight>
                <a:srgbClr val="FFFFFF"/>
              </a:highlight>
              <a:latin typeface="Arial"/>
              <a:ea typeface="Arial"/>
              <a:cs typeface="Arial"/>
              <a:sym typeface="Arial"/>
            </a:endParaRPr>
          </a:p>
          <a:p>
            <a:pPr indent="0" lvl="0" marL="457200" marR="279400" rtl="0" algn="l">
              <a:lnSpc>
                <a:spcPct val="142857"/>
              </a:lnSpc>
              <a:spcBef>
                <a:spcPts val="0"/>
              </a:spcBef>
              <a:spcAft>
                <a:spcPts val="0"/>
              </a:spcAft>
              <a:buNone/>
            </a:pPr>
            <a:r>
              <a:rPr b="0" lang="en" sz="1450" u="sng">
                <a:highlight>
                  <a:srgbClr val="FFFFFF"/>
                </a:highlight>
                <a:latin typeface="Arial"/>
                <a:ea typeface="Arial"/>
                <a:cs typeface="Arial"/>
                <a:sym typeface="Arial"/>
              </a:rPr>
              <a:t>Feature Vector</a:t>
            </a:r>
            <a:endParaRPr b="0" sz="1450" u="sng">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4294967295" type="title"/>
          </p:nvPr>
        </p:nvSpPr>
        <p:spPr>
          <a:xfrm>
            <a:off x="535775" y="712150"/>
            <a:ext cx="806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Different Models and their Accuracy</a:t>
            </a:r>
            <a:endParaRPr sz="2400"/>
          </a:p>
        </p:txBody>
      </p:sp>
      <p:graphicFrame>
        <p:nvGraphicFramePr>
          <p:cNvPr id="160" name="Google Shape;160;p26"/>
          <p:cNvGraphicFramePr/>
          <p:nvPr/>
        </p:nvGraphicFramePr>
        <p:xfrm>
          <a:off x="905950" y="1995075"/>
          <a:ext cx="3000000" cy="3000000"/>
        </p:xfrm>
        <a:graphic>
          <a:graphicData uri="http://schemas.openxmlformats.org/drawingml/2006/table">
            <a:tbl>
              <a:tblPr>
                <a:noFill/>
                <a:tableStyleId>{BCDB4CB0-3A0A-4F4D-8863-72361DF3DC8B}</a:tableStyleId>
              </a:tblPr>
              <a:tblGrid>
                <a:gridCol w="3619500"/>
                <a:gridCol w="3619500"/>
              </a:tblGrid>
              <a:tr h="381000">
                <a:tc>
                  <a:txBody>
                    <a:bodyPr/>
                    <a:lstStyle/>
                    <a:p>
                      <a:pPr indent="0" lvl="0" marL="0" rtl="0" algn="l">
                        <a:spcBef>
                          <a:spcPts val="0"/>
                        </a:spcBef>
                        <a:spcAft>
                          <a:spcPts val="0"/>
                        </a:spcAft>
                        <a:buNone/>
                      </a:pPr>
                      <a:r>
                        <a:rPr lang="en" u="sng"/>
                        <a:t>Algorithm</a:t>
                      </a:r>
                      <a:endParaRPr u="sng"/>
                    </a:p>
                  </a:txBody>
                  <a:tcPr marT="91425" marB="91425" marR="91425" marL="91425"/>
                </a:tc>
                <a:tc>
                  <a:txBody>
                    <a:bodyPr/>
                    <a:lstStyle/>
                    <a:p>
                      <a:pPr indent="0" lvl="0" marL="0" rtl="0" algn="l">
                        <a:spcBef>
                          <a:spcPts val="0"/>
                        </a:spcBef>
                        <a:spcAft>
                          <a:spcPts val="0"/>
                        </a:spcAft>
                        <a:buNone/>
                      </a:pPr>
                      <a:r>
                        <a:rPr lang="en" u="sng"/>
                        <a:t>Accuracy</a:t>
                      </a:r>
                      <a:endParaRPr u="sng"/>
                    </a:p>
                  </a:txBody>
                  <a:tcPr marT="91425" marB="91425" marR="91425" marL="91425"/>
                </a:tc>
              </a:tr>
              <a:tr h="381000">
                <a:tc>
                  <a:txBody>
                    <a:bodyPr/>
                    <a:lstStyle/>
                    <a:p>
                      <a:pPr indent="0" lvl="0" marL="0" rtl="0" algn="l">
                        <a:spcBef>
                          <a:spcPts val="0"/>
                        </a:spcBef>
                        <a:spcAft>
                          <a:spcPts val="0"/>
                        </a:spcAft>
                        <a:buNone/>
                      </a:pPr>
                      <a:r>
                        <a:rPr lang="en"/>
                        <a:t>Multinominal Naive Bayes Classifier</a:t>
                      </a:r>
                      <a:endParaRPr/>
                    </a:p>
                  </a:txBody>
                  <a:tcPr marT="91425" marB="91425" marR="91425" marL="91425"/>
                </a:tc>
                <a:tc>
                  <a:txBody>
                    <a:bodyPr/>
                    <a:lstStyle/>
                    <a:p>
                      <a:pPr indent="0" lvl="0" marL="0" rtl="0" algn="l">
                        <a:spcBef>
                          <a:spcPts val="0"/>
                        </a:spcBef>
                        <a:spcAft>
                          <a:spcPts val="0"/>
                        </a:spcAft>
                        <a:buNone/>
                      </a:pPr>
                      <a:r>
                        <a:rPr lang="en"/>
                        <a:t>93.45%</a:t>
                      </a:r>
                      <a:endParaRPr/>
                    </a:p>
                  </a:txBody>
                  <a:tcPr marT="91425" marB="91425" marR="91425" marL="91425"/>
                </a:tc>
              </a:tr>
              <a:tr h="381000">
                <a:tc>
                  <a:txBody>
                    <a:bodyPr/>
                    <a:lstStyle/>
                    <a:p>
                      <a:pPr indent="0" lvl="0" marL="0" rtl="0" algn="l">
                        <a:spcBef>
                          <a:spcPts val="0"/>
                        </a:spcBef>
                        <a:spcAft>
                          <a:spcPts val="0"/>
                        </a:spcAft>
                        <a:buNone/>
                      </a:pPr>
                      <a:r>
                        <a:rPr lang="en"/>
                        <a:t>Logistic Regression Classifier</a:t>
                      </a:r>
                      <a:endParaRPr/>
                    </a:p>
                  </a:txBody>
                  <a:tcPr marT="91425" marB="91425" marR="91425" marL="91425"/>
                </a:tc>
                <a:tc>
                  <a:txBody>
                    <a:bodyPr/>
                    <a:lstStyle/>
                    <a:p>
                      <a:pPr indent="0" lvl="0" marL="0" rtl="0" algn="l">
                        <a:spcBef>
                          <a:spcPts val="0"/>
                        </a:spcBef>
                        <a:spcAft>
                          <a:spcPts val="0"/>
                        </a:spcAft>
                        <a:buNone/>
                      </a:pPr>
                      <a:r>
                        <a:rPr lang="en"/>
                        <a:t>93.70%</a:t>
                      </a:r>
                      <a:endParaRPr/>
                    </a:p>
                  </a:txBody>
                  <a:tcPr marT="91425" marB="91425" marR="91425" marL="91425"/>
                </a:tc>
              </a:tr>
              <a:tr h="381000">
                <a:tc>
                  <a:txBody>
                    <a:bodyPr/>
                    <a:lstStyle/>
                    <a:p>
                      <a:pPr indent="0" lvl="0" marL="0" rtl="0" algn="l">
                        <a:spcBef>
                          <a:spcPts val="0"/>
                        </a:spcBef>
                        <a:spcAft>
                          <a:spcPts val="0"/>
                        </a:spcAft>
                        <a:buNone/>
                      </a:pPr>
                      <a:r>
                        <a:rPr lang="en"/>
                        <a:t>Support Vector Machine Classifier</a:t>
                      </a:r>
                      <a:endParaRPr/>
                    </a:p>
                  </a:txBody>
                  <a:tcPr marT="91425" marB="91425" marR="91425" marL="91425"/>
                </a:tc>
                <a:tc>
                  <a:txBody>
                    <a:bodyPr/>
                    <a:lstStyle/>
                    <a:p>
                      <a:pPr indent="0" lvl="0" marL="0" rtl="0" algn="l">
                        <a:spcBef>
                          <a:spcPts val="0"/>
                        </a:spcBef>
                        <a:spcAft>
                          <a:spcPts val="0"/>
                        </a:spcAft>
                        <a:buNone/>
                      </a:pPr>
                      <a:r>
                        <a:rPr lang="en"/>
                        <a:t>93.94%</a:t>
                      </a:r>
                      <a:endParaRPr/>
                    </a:p>
                  </a:txBody>
                  <a:tcPr marT="91425" marB="91425" marR="91425" marL="91425"/>
                </a:tc>
              </a:tr>
              <a:tr h="381000">
                <a:tc>
                  <a:txBody>
                    <a:bodyPr/>
                    <a:lstStyle/>
                    <a:p>
                      <a:pPr indent="0" lvl="0" marL="0" rtl="0" algn="l">
                        <a:spcBef>
                          <a:spcPts val="0"/>
                        </a:spcBef>
                        <a:spcAft>
                          <a:spcPts val="0"/>
                        </a:spcAft>
                        <a:buNone/>
                      </a:pPr>
                      <a:r>
                        <a:rPr lang="en"/>
                        <a:t>Decision Tree Classifier</a:t>
                      </a:r>
                      <a:endParaRPr/>
                    </a:p>
                  </a:txBody>
                  <a:tcPr marT="91425" marB="91425" marR="91425" marL="91425"/>
                </a:tc>
                <a:tc>
                  <a:txBody>
                    <a:bodyPr/>
                    <a:lstStyle/>
                    <a:p>
                      <a:pPr indent="0" lvl="0" marL="0" rtl="0" algn="l">
                        <a:spcBef>
                          <a:spcPts val="0"/>
                        </a:spcBef>
                        <a:spcAft>
                          <a:spcPts val="0"/>
                        </a:spcAft>
                        <a:buNone/>
                      </a:pPr>
                      <a:r>
                        <a:rPr lang="en"/>
                        <a:t>90.18%</a:t>
                      </a:r>
                      <a:endParaRPr/>
                    </a:p>
                  </a:txBody>
                  <a:tcPr marT="91425" marB="91425" marR="91425" marL="91425"/>
                </a:tc>
              </a:tr>
              <a:tr h="381000">
                <a:tc>
                  <a:txBody>
                    <a:bodyPr/>
                    <a:lstStyle/>
                    <a:p>
                      <a:pPr indent="0" lvl="0" marL="0" rtl="0" algn="l">
                        <a:spcBef>
                          <a:spcPts val="0"/>
                        </a:spcBef>
                        <a:spcAft>
                          <a:spcPts val="0"/>
                        </a:spcAft>
                        <a:buNone/>
                      </a:pPr>
                      <a:r>
                        <a:rPr lang="en"/>
                        <a:t>Random Forest Classifier</a:t>
                      </a:r>
                      <a:endParaRPr/>
                    </a:p>
                  </a:txBody>
                  <a:tcPr marT="91425" marB="91425" marR="91425" marL="91425"/>
                </a:tc>
                <a:tc>
                  <a:txBody>
                    <a:bodyPr/>
                    <a:lstStyle/>
                    <a:p>
                      <a:pPr indent="0" lvl="0" marL="0" rtl="0" algn="l">
                        <a:spcBef>
                          <a:spcPts val="0"/>
                        </a:spcBef>
                        <a:spcAft>
                          <a:spcPts val="0"/>
                        </a:spcAft>
                        <a:buNone/>
                      </a:pPr>
                      <a:r>
                        <a:rPr lang="en"/>
                        <a:t>93.46%</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idx="4294967295" type="title"/>
          </p:nvPr>
        </p:nvSpPr>
        <p:spPr>
          <a:xfrm>
            <a:off x="535775" y="712150"/>
            <a:ext cx="806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Fine Tuning in SVM Classifier</a:t>
            </a:r>
            <a:endParaRPr sz="2400"/>
          </a:p>
        </p:txBody>
      </p:sp>
      <p:sp>
        <p:nvSpPr>
          <p:cNvPr id="166" name="Google Shape;166;p27"/>
          <p:cNvSpPr txBox="1"/>
          <p:nvPr>
            <p:ph idx="4294967295" type="title"/>
          </p:nvPr>
        </p:nvSpPr>
        <p:spPr>
          <a:xfrm>
            <a:off x="201000" y="1518075"/>
            <a:ext cx="8402100" cy="3067500"/>
          </a:xfrm>
          <a:prstGeom prst="rect">
            <a:avLst/>
          </a:prstGeom>
        </p:spPr>
        <p:txBody>
          <a:bodyPr anchorCtr="0" anchor="t" bIns="91425" lIns="91425" spcFirstLastPara="1" rIns="91425" wrap="square" tIns="91425">
            <a:noAutofit/>
          </a:bodyPr>
          <a:lstStyle/>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We will run a </a:t>
            </a:r>
            <a:r>
              <a:rPr lang="en" sz="1450">
                <a:highlight>
                  <a:srgbClr val="FFFFFF"/>
                </a:highlight>
                <a:latin typeface="Arial"/>
                <a:ea typeface="Arial"/>
                <a:cs typeface="Arial"/>
                <a:sym typeface="Arial"/>
              </a:rPr>
              <a:t>Grid Search</a:t>
            </a:r>
            <a:r>
              <a:rPr b="0" lang="en" sz="1450">
                <a:highlight>
                  <a:srgbClr val="FFFFFF"/>
                </a:highlight>
                <a:latin typeface="Arial"/>
                <a:ea typeface="Arial"/>
                <a:cs typeface="Arial"/>
                <a:sym typeface="Arial"/>
              </a:rPr>
              <a:t> of the best parameters on a grid of possible values.</a:t>
            </a:r>
            <a:endParaRPr b="0" sz="1450">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Then we will fit the grid search to our training data set.</a:t>
            </a:r>
            <a:endParaRPr b="0" sz="1450">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Next we will use our final classifier (after fine-tuning) to test some arbitrary reviews.</a:t>
            </a:r>
            <a:endParaRPr b="0" sz="1450">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Finally we will test the accuracy of our final classifier (after fine-tuning).</a:t>
            </a:r>
            <a:endParaRPr b="0" sz="14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4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rPr b="0" lang="en" sz="1450">
                <a:highlight>
                  <a:srgbClr val="FFFFFF"/>
                </a:highlight>
                <a:latin typeface="Arial"/>
                <a:ea typeface="Arial"/>
                <a:cs typeface="Arial"/>
                <a:sym typeface="Arial"/>
              </a:rPr>
              <a:t>After running the grid search, our SVM Classifier has improved to </a:t>
            </a:r>
            <a:r>
              <a:rPr lang="en" sz="1450">
                <a:highlight>
                  <a:srgbClr val="FFFFFF"/>
                </a:highlight>
                <a:latin typeface="Arial"/>
                <a:ea typeface="Arial"/>
                <a:cs typeface="Arial"/>
                <a:sym typeface="Arial"/>
              </a:rPr>
              <a:t>94.08%</a:t>
            </a:r>
            <a:r>
              <a:rPr b="0" lang="en" sz="1450">
                <a:highlight>
                  <a:srgbClr val="FFFFFF"/>
                </a:highlight>
                <a:latin typeface="Arial"/>
                <a:ea typeface="Arial"/>
                <a:cs typeface="Arial"/>
                <a:sym typeface="Arial"/>
              </a:rPr>
              <a:t> accuracy level.</a:t>
            </a:r>
            <a:endParaRPr b="0" sz="14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450">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idx="4294967295" type="title"/>
          </p:nvPr>
        </p:nvSpPr>
        <p:spPr>
          <a:xfrm>
            <a:off x="368375" y="766625"/>
            <a:ext cx="806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Performance Analysis</a:t>
            </a:r>
            <a:endParaRPr sz="2400"/>
          </a:p>
        </p:txBody>
      </p:sp>
      <p:sp>
        <p:nvSpPr>
          <p:cNvPr id="172" name="Google Shape;172;p28"/>
          <p:cNvSpPr txBox="1"/>
          <p:nvPr>
            <p:ph idx="4294967295" type="title"/>
          </p:nvPr>
        </p:nvSpPr>
        <p:spPr>
          <a:xfrm>
            <a:off x="368375" y="3385150"/>
            <a:ext cx="8402100" cy="1162500"/>
          </a:xfrm>
          <a:prstGeom prst="rect">
            <a:avLst/>
          </a:prstGeom>
        </p:spPr>
        <p:txBody>
          <a:bodyPr anchorCtr="0" anchor="t" bIns="91425" lIns="91425" spcFirstLastPara="1" rIns="91425" wrap="square" tIns="91425">
            <a:noAutofit/>
          </a:bodyPr>
          <a:lstStyle/>
          <a:p>
            <a:pPr indent="0" lvl="0" marL="0" marR="279400" rtl="0" algn="l">
              <a:lnSpc>
                <a:spcPct val="142857"/>
              </a:lnSpc>
              <a:spcBef>
                <a:spcPts val="2200"/>
              </a:spcBef>
              <a:spcAft>
                <a:spcPts val="0"/>
              </a:spcAft>
              <a:buNone/>
            </a:pPr>
            <a:r>
              <a:rPr b="0" lang="en" sz="1400">
                <a:highlight>
                  <a:srgbClr val="FFFFFF"/>
                </a:highlight>
                <a:latin typeface="Arial"/>
                <a:ea typeface="Arial"/>
                <a:cs typeface="Arial"/>
                <a:sym typeface="Arial"/>
              </a:rPr>
              <a:t>However, despite that Neutral and Negative results are not very strong predictors in this data set, it still shows a 94.08% accuracy level in predicting the sentiment analysis. </a:t>
            </a:r>
            <a:endParaRPr b="0" sz="1550">
              <a:highlight>
                <a:srgbClr val="FFFFFF"/>
              </a:highlight>
              <a:latin typeface="Arial"/>
              <a:ea typeface="Arial"/>
              <a:cs typeface="Arial"/>
              <a:sym typeface="Arial"/>
            </a:endParaRPr>
          </a:p>
          <a:p>
            <a:pPr indent="0" lvl="0" marL="0" marR="279400" rtl="0" algn="l">
              <a:lnSpc>
                <a:spcPct val="142857"/>
              </a:lnSpc>
              <a:spcBef>
                <a:spcPts val="2200"/>
              </a:spcBef>
              <a:spcAft>
                <a:spcPts val="0"/>
              </a:spcAft>
              <a:buNone/>
            </a:pPr>
            <a:r>
              <a:t/>
            </a:r>
            <a:endParaRPr b="0" sz="1550">
              <a:highlight>
                <a:srgbClr val="FFFFFF"/>
              </a:highlight>
              <a:latin typeface="Arial"/>
              <a:ea typeface="Arial"/>
              <a:cs typeface="Arial"/>
              <a:sym typeface="Arial"/>
            </a:endParaRPr>
          </a:p>
          <a:p>
            <a:pPr indent="0" lvl="0" marL="0" marR="279400" rtl="0" algn="l">
              <a:lnSpc>
                <a:spcPct val="142857"/>
              </a:lnSpc>
              <a:spcBef>
                <a:spcPts val="2200"/>
              </a:spcBef>
              <a:spcAft>
                <a:spcPts val="0"/>
              </a:spcAft>
              <a:buNone/>
            </a:pPr>
            <a:r>
              <a:t/>
            </a:r>
            <a:endParaRPr b="0" sz="1550">
              <a:highlight>
                <a:srgbClr val="FFFFFF"/>
              </a:highlight>
              <a:latin typeface="Arial"/>
              <a:ea typeface="Arial"/>
              <a:cs typeface="Arial"/>
              <a:sym typeface="Arial"/>
            </a:endParaRPr>
          </a:p>
          <a:p>
            <a:pPr indent="0" lvl="0" marL="0" marR="279400" rtl="0" algn="l">
              <a:lnSpc>
                <a:spcPct val="142857"/>
              </a:lnSpc>
              <a:spcBef>
                <a:spcPts val="2200"/>
              </a:spcBef>
              <a:spcAft>
                <a:spcPts val="0"/>
              </a:spcAft>
              <a:buNone/>
            </a:pPr>
            <a:r>
              <a:t/>
            </a:r>
            <a:endParaRPr b="0" sz="1550">
              <a:highlight>
                <a:srgbClr val="FFFFFF"/>
              </a:highlight>
              <a:latin typeface="Arial"/>
              <a:ea typeface="Arial"/>
              <a:cs typeface="Arial"/>
              <a:sym typeface="Arial"/>
            </a:endParaRPr>
          </a:p>
          <a:p>
            <a:pPr indent="0" lvl="0" marL="457200" marR="279400" rtl="0" algn="l">
              <a:lnSpc>
                <a:spcPct val="142857"/>
              </a:lnSpc>
              <a:spcBef>
                <a:spcPts val="2200"/>
              </a:spcBef>
              <a:spcAft>
                <a:spcPts val="0"/>
              </a:spcAft>
              <a:buNone/>
            </a:pPr>
            <a:r>
              <a:t/>
            </a:r>
            <a:endParaRPr b="0" sz="1550">
              <a:highlight>
                <a:srgbClr val="FFFFFF"/>
              </a:highlight>
              <a:latin typeface="Arial"/>
              <a:ea typeface="Arial"/>
              <a:cs typeface="Arial"/>
              <a:sym typeface="Arial"/>
            </a:endParaRPr>
          </a:p>
          <a:p>
            <a:pPr indent="0" lvl="0" marL="457200" marR="279400" rtl="0" algn="l">
              <a:lnSpc>
                <a:spcPct val="142857"/>
              </a:lnSpc>
              <a:spcBef>
                <a:spcPts val="2200"/>
              </a:spcBef>
              <a:spcAft>
                <a:spcPts val="0"/>
              </a:spcAft>
              <a:buNone/>
            </a:pPr>
            <a:r>
              <a:t/>
            </a:r>
            <a:endParaRPr b="0" sz="1550">
              <a:highlight>
                <a:srgbClr val="FFFFFF"/>
              </a:highlight>
              <a:latin typeface="Arial"/>
              <a:ea typeface="Arial"/>
              <a:cs typeface="Arial"/>
              <a:sym typeface="Arial"/>
            </a:endParaRPr>
          </a:p>
          <a:p>
            <a:pPr indent="0" lvl="0" marL="457200" rtl="0" algn="l">
              <a:spcBef>
                <a:spcPts val="0"/>
              </a:spcBef>
              <a:spcAft>
                <a:spcPts val="0"/>
              </a:spcAft>
              <a:buNone/>
            </a:pPr>
            <a:r>
              <a:t/>
            </a:r>
            <a:endParaRPr b="0" sz="1550">
              <a:highlight>
                <a:srgbClr val="FFFFFF"/>
              </a:highlight>
              <a:latin typeface="Arial"/>
              <a:ea typeface="Arial"/>
              <a:cs typeface="Arial"/>
              <a:sym typeface="Arial"/>
            </a:endParaRPr>
          </a:p>
        </p:txBody>
      </p:sp>
      <p:pic>
        <p:nvPicPr>
          <p:cNvPr id="173" name="Google Shape;173;p28"/>
          <p:cNvPicPr preferRelativeResize="0"/>
          <p:nvPr/>
        </p:nvPicPr>
        <p:blipFill>
          <a:blip r:embed="rId3">
            <a:alphaModFix/>
          </a:blip>
          <a:stretch>
            <a:fillRect/>
          </a:stretch>
        </p:blipFill>
        <p:spPr>
          <a:xfrm>
            <a:off x="623438" y="1480150"/>
            <a:ext cx="4714875" cy="1905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idx="4294967295" type="title"/>
          </p:nvPr>
        </p:nvSpPr>
        <p:spPr>
          <a:xfrm>
            <a:off x="535775" y="712150"/>
            <a:ext cx="806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Confusion Matrix</a:t>
            </a:r>
            <a:endParaRPr sz="2400"/>
          </a:p>
        </p:txBody>
      </p:sp>
      <p:sp>
        <p:nvSpPr>
          <p:cNvPr id="179" name="Google Shape;179;p29"/>
          <p:cNvSpPr txBox="1"/>
          <p:nvPr>
            <p:ph idx="4294967295" type="title"/>
          </p:nvPr>
        </p:nvSpPr>
        <p:spPr>
          <a:xfrm>
            <a:off x="201000" y="2546775"/>
            <a:ext cx="8402100" cy="2038800"/>
          </a:xfrm>
          <a:prstGeom prst="rect">
            <a:avLst/>
          </a:prstGeom>
        </p:spPr>
        <p:txBody>
          <a:bodyPr anchorCtr="0" anchor="t" bIns="91425" lIns="91425" spcFirstLastPara="1" rIns="91425" wrap="square" tIns="91425">
            <a:noAutofit/>
          </a:bodyPr>
          <a:lstStyle/>
          <a:p>
            <a:pPr indent="-304800" lvl="0" marL="457200" marR="279400" rtl="0" algn="l">
              <a:lnSpc>
                <a:spcPct val="142857"/>
              </a:lnSpc>
              <a:spcBef>
                <a:spcPts val="0"/>
              </a:spcBef>
              <a:spcAft>
                <a:spcPts val="0"/>
              </a:spcAft>
              <a:buSzPts val="1200"/>
              <a:buFont typeface="Arial"/>
              <a:buChar char="●"/>
            </a:pPr>
            <a:r>
              <a:rPr b="0" lang="en" sz="1200">
                <a:latin typeface="Arial"/>
                <a:ea typeface="Arial"/>
                <a:cs typeface="Arial"/>
                <a:sym typeface="Arial"/>
              </a:rPr>
              <a:t>We see that positive sentiment can sometimes be confused for one another with neutral and negative ratings, with scores of 246 and 104 respectively. However, based on the overall number of significant positive sentiment at a score 6445, then confusion score of 246 and 104 for neutral and negative ratings respectively are considered insignificant.</a:t>
            </a:r>
            <a:endParaRPr b="0" sz="1200">
              <a:latin typeface="Arial"/>
              <a:ea typeface="Arial"/>
              <a:cs typeface="Arial"/>
              <a:sym typeface="Arial"/>
            </a:endParaRPr>
          </a:p>
          <a:p>
            <a:pPr indent="-304800" lvl="0" marL="457200" marR="279400" rtl="0" algn="l">
              <a:lnSpc>
                <a:spcPct val="142857"/>
              </a:lnSpc>
              <a:spcBef>
                <a:spcPts val="0"/>
              </a:spcBef>
              <a:spcAft>
                <a:spcPts val="0"/>
              </a:spcAft>
              <a:buSzPts val="1200"/>
              <a:buFont typeface="Arial"/>
              <a:buChar char="●"/>
            </a:pPr>
            <a:r>
              <a:rPr b="0" lang="en" sz="1200">
                <a:latin typeface="Arial"/>
                <a:ea typeface="Arial"/>
                <a:cs typeface="Arial"/>
                <a:sym typeface="Arial"/>
              </a:rPr>
              <a:t>Therefore, we conclude that the products in this dataset are generally positively rated, and should be kept from Amazon's product roster.</a:t>
            </a:r>
            <a:endParaRPr b="0" sz="1200">
              <a:latin typeface="Arial"/>
              <a:ea typeface="Arial"/>
              <a:cs typeface="Arial"/>
              <a:sym typeface="Arial"/>
            </a:endParaRPr>
          </a:p>
        </p:txBody>
      </p:sp>
      <p:pic>
        <p:nvPicPr>
          <p:cNvPr id="180" name="Google Shape;180;p29"/>
          <p:cNvPicPr preferRelativeResize="0"/>
          <p:nvPr/>
        </p:nvPicPr>
        <p:blipFill>
          <a:blip r:embed="rId3">
            <a:alphaModFix/>
          </a:blip>
          <a:stretch>
            <a:fillRect/>
          </a:stretch>
        </p:blipFill>
        <p:spPr>
          <a:xfrm>
            <a:off x="200988" y="1518075"/>
            <a:ext cx="5534025" cy="102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idx="4294967295" type="title"/>
          </p:nvPr>
        </p:nvSpPr>
        <p:spPr>
          <a:xfrm>
            <a:off x="535775" y="712150"/>
            <a:ext cx="80673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Final Conclusions</a:t>
            </a:r>
            <a:endParaRPr sz="2400"/>
          </a:p>
        </p:txBody>
      </p:sp>
      <p:sp>
        <p:nvSpPr>
          <p:cNvPr id="186" name="Google Shape;186;p30"/>
          <p:cNvSpPr txBox="1"/>
          <p:nvPr>
            <p:ph idx="4294967295" type="title"/>
          </p:nvPr>
        </p:nvSpPr>
        <p:spPr>
          <a:xfrm>
            <a:off x="201000" y="1518075"/>
            <a:ext cx="8402100" cy="3067500"/>
          </a:xfrm>
          <a:prstGeom prst="rect">
            <a:avLst/>
          </a:prstGeom>
        </p:spPr>
        <p:txBody>
          <a:bodyPr anchorCtr="0" anchor="t" bIns="91425" lIns="91425" spcFirstLastPara="1" rIns="91425" wrap="square" tIns="91425">
            <a:noAutofit/>
          </a:bodyPr>
          <a:lstStyle/>
          <a:p>
            <a:pPr indent="-358775" lvl="0" marL="457200" marR="279400" rtl="0" algn="l">
              <a:lnSpc>
                <a:spcPct val="142857"/>
              </a:lnSpc>
              <a:spcBef>
                <a:spcPts val="0"/>
              </a:spcBef>
              <a:spcAft>
                <a:spcPts val="0"/>
              </a:spcAft>
              <a:buSzPts val="2050"/>
              <a:buFont typeface="Arial"/>
              <a:buChar char="●"/>
            </a:pPr>
            <a:r>
              <a:rPr b="0" lang="en" sz="1550">
                <a:highlight>
                  <a:srgbClr val="FFFFFF"/>
                </a:highlight>
                <a:latin typeface="Arial"/>
                <a:ea typeface="Arial"/>
                <a:cs typeface="Arial"/>
                <a:sym typeface="Arial"/>
              </a:rPr>
              <a:t>Despite the skewed dataset, we were still able to build a Sentiment Analysis machine learning system to determine if the reviews are positive or negative. This is possible as the machine learning system was able to learn from all the positive, neutral and negative reviews, and fine tune the algorithm in order to avoid bias sentiments.</a:t>
            </a:r>
            <a:endParaRPr b="0" sz="2050">
              <a:highlight>
                <a:srgbClr val="FFFFFF"/>
              </a:highlight>
              <a:latin typeface="Arial"/>
              <a:ea typeface="Arial"/>
              <a:cs typeface="Arial"/>
              <a:sym typeface="Arial"/>
            </a:endParaRPr>
          </a:p>
          <a:p>
            <a:pPr indent="-358775" lvl="0" marL="457200" marR="279400" rtl="0" algn="l">
              <a:lnSpc>
                <a:spcPct val="142857"/>
              </a:lnSpc>
              <a:spcBef>
                <a:spcPts val="0"/>
              </a:spcBef>
              <a:spcAft>
                <a:spcPts val="0"/>
              </a:spcAft>
              <a:buSzPts val="2050"/>
              <a:buFont typeface="Arial"/>
              <a:buChar char="●"/>
            </a:pPr>
            <a:r>
              <a:rPr b="0" lang="en" sz="1550">
                <a:highlight>
                  <a:srgbClr val="FFFFFF"/>
                </a:highlight>
                <a:latin typeface="Arial"/>
                <a:ea typeface="Arial"/>
                <a:cs typeface="Arial"/>
                <a:sym typeface="Arial"/>
              </a:rPr>
              <a:t>In conclusion, although we need more data to balance out the lower rated products to consider their significance, however we were still able to successfully associate positive, neutral and negative sentiments for each product in Amazon's Catalog.</a:t>
            </a:r>
            <a:endParaRPr b="0" sz="20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3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350">
              <a:highlight>
                <a:srgbClr val="FFFFFF"/>
              </a:highlight>
              <a:latin typeface="Arial"/>
              <a:ea typeface="Arial"/>
              <a:cs typeface="Arial"/>
              <a:sym typeface="Arial"/>
            </a:endParaRPr>
          </a:p>
          <a:p>
            <a:pPr indent="0" lvl="0" marL="0" marR="279400" rtl="0" algn="l">
              <a:lnSpc>
                <a:spcPct val="142857"/>
              </a:lnSpc>
              <a:spcBef>
                <a:spcPts val="0"/>
              </a:spcBef>
              <a:spcAft>
                <a:spcPts val="0"/>
              </a:spcAft>
              <a:buNone/>
            </a:pPr>
            <a:r>
              <a:t/>
            </a:r>
            <a:endParaRPr b="0" sz="1650">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idx="4294967295" type="title"/>
          </p:nvPr>
        </p:nvSpPr>
        <p:spPr>
          <a:xfrm>
            <a:off x="37900" y="77500"/>
            <a:ext cx="8922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Comparison</a:t>
            </a:r>
            <a:r>
              <a:rPr lang="en" sz="2400">
                <a:solidFill>
                  <a:schemeClr val="dk1"/>
                </a:solidFill>
              </a:rPr>
              <a:t> With Different Sentiment Analysis Approaches </a:t>
            </a:r>
            <a:endParaRPr sz="2400">
              <a:solidFill>
                <a:schemeClr val="dk1"/>
              </a:solidFill>
            </a:endParaRPr>
          </a:p>
        </p:txBody>
      </p:sp>
      <p:sp>
        <p:nvSpPr>
          <p:cNvPr id="192" name="Google Shape;192;p31"/>
          <p:cNvSpPr txBox="1"/>
          <p:nvPr>
            <p:ph idx="4294967295" type="title"/>
          </p:nvPr>
        </p:nvSpPr>
        <p:spPr>
          <a:xfrm>
            <a:off x="96800" y="712925"/>
            <a:ext cx="8333700" cy="480600"/>
          </a:xfrm>
          <a:prstGeom prst="rect">
            <a:avLst/>
          </a:prstGeom>
        </p:spPr>
        <p:txBody>
          <a:bodyPr anchorCtr="0" anchor="t" bIns="91425" lIns="91425" spcFirstLastPara="1" rIns="91425" wrap="square" tIns="91425">
            <a:noAutofit/>
          </a:bodyPr>
          <a:lstStyle/>
          <a:p>
            <a:pPr indent="0" lvl="0" marL="0" marR="279400" rtl="0" algn="ctr">
              <a:lnSpc>
                <a:spcPct val="142857"/>
              </a:lnSpc>
              <a:spcBef>
                <a:spcPts val="0"/>
              </a:spcBef>
              <a:spcAft>
                <a:spcPts val="0"/>
              </a:spcAft>
              <a:buNone/>
            </a:pPr>
            <a:r>
              <a:rPr b="0" lang="en" sz="1550" u="sng">
                <a:solidFill>
                  <a:srgbClr val="0000FF"/>
                </a:solidFill>
                <a:highlight>
                  <a:srgbClr val="FFFFFF"/>
                </a:highlight>
                <a:latin typeface="Arial"/>
                <a:ea typeface="Arial"/>
                <a:cs typeface="Arial"/>
                <a:sym typeface="Arial"/>
              </a:rPr>
              <a:t>Using </a:t>
            </a:r>
            <a:r>
              <a:rPr b="0" lang="en" sz="1600" u="sng">
                <a:solidFill>
                  <a:srgbClr val="0000FF"/>
                </a:solidFill>
                <a:highlight>
                  <a:srgbClr val="FFFFFF"/>
                </a:highlight>
                <a:latin typeface="Arial"/>
                <a:ea typeface="Arial"/>
                <a:cs typeface="Arial"/>
                <a:sym typeface="Arial"/>
              </a:rPr>
              <a:t> Convolutional neural network (CNN)</a:t>
            </a:r>
            <a:endParaRPr b="0" sz="1650" u="sng">
              <a:solidFill>
                <a:srgbClr val="0000FF"/>
              </a:solidFill>
              <a:highlight>
                <a:srgbClr val="FFFFFF"/>
              </a:highlight>
              <a:latin typeface="Arial"/>
              <a:ea typeface="Arial"/>
              <a:cs typeface="Arial"/>
              <a:sym typeface="Arial"/>
            </a:endParaRPr>
          </a:p>
        </p:txBody>
      </p:sp>
      <p:pic>
        <p:nvPicPr>
          <p:cNvPr id="193" name="Google Shape;193;p31"/>
          <p:cNvPicPr preferRelativeResize="0"/>
          <p:nvPr/>
        </p:nvPicPr>
        <p:blipFill>
          <a:blip r:embed="rId3">
            <a:alphaModFix/>
          </a:blip>
          <a:stretch>
            <a:fillRect/>
          </a:stretch>
        </p:blipFill>
        <p:spPr>
          <a:xfrm>
            <a:off x="1307550" y="1278776"/>
            <a:ext cx="5912200" cy="2755225"/>
          </a:xfrm>
          <a:prstGeom prst="rect">
            <a:avLst/>
          </a:prstGeom>
          <a:noFill/>
          <a:ln>
            <a:noFill/>
          </a:ln>
        </p:spPr>
      </p:pic>
      <p:sp>
        <p:nvSpPr>
          <p:cNvPr id="194" name="Google Shape;194;p31"/>
          <p:cNvSpPr txBox="1"/>
          <p:nvPr>
            <p:ph idx="4294967295" type="title"/>
          </p:nvPr>
        </p:nvSpPr>
        <p:spPr>
          <a:xfrm>
            <a:off x="96800" y="4161700"/>
            <a:ext cx="8333700" cy="981900"/>
          </a:xfrm>
          <a:prstGeom prst="rect">
            <a:avLst/>
          </a:prstGeom>
        </p:spPr>
        <p:txBody>
          <a:bodyPr anchorCtr="0" anchor="t" bIns="91425" lIns="91425" spcFirstLastPara="1" rIns="91425" wrap="square" tIns="91425">
            <a:noAutofit/>
          </a:bodyPr>
          <a:lstStyle/>
          <a:p>
            <a:pPr indent="-327025" lvl="0" marL="457200" marR="279400" rtl="0" algn="l">
              <a:lnSpc>
                <a:spcPct val="142857"/>
              </a:lnSpc>
              <a:spcBef>
                <a:spcPts val="0"/>
              </a:spcBef>
              <a:spcAft>
                <a:spcPts val="0"/>
              </a:spcAft>
              <a:buClr>
                <a:srgbClr val="000000"/>
              </a:buClr>
              <a:buSzPts val="1550"/>
              <a:buFont typeface="Arial"/>
              <a:buChar char="●"/>
            </a:pPr>
            <a:r>
              <a:rPr b="0" lang="en" sz="1550">
                <a:solidFill>
                  <a:srgbClr val="000000"/>
                </a:solidFill>
                <a:highlight>
                  <a:srgbClr val="FFFFFF"/>
                </a:highlight>
                <a:latin typeface="Arial"/>
                <a:ea typeface="Arial"/>
                <a:cs typeface="Arial"/>
                <a:sym typeface="Arial"/>
              </a:rPr>
              <a:t>With This approach a maximum accuracy of 94.4% was achieved.</a:t>
            </a:r>
            <a:endParaRPr b="0" sz="1550">
              <a:solidFill>
                <a:srgbClr val="000000"/>
              </a:solidFill>
              <a:highlight>
                <a:srgbClr val="FFFFFF"/>
              </a:highlight>
              <a:latin typeface="Arial"/>
              <a:ea typeface="Arial"/>
              <a:cs typeface="Arial"/>
              <a:sym typeface="Arial"/>
            </a:endParaRPr>
          </a:p>
          <a:p>
            <a:pPr indent="-327025" lvl="0" marL="457200" marR="279400" rtl="0" algn="l">
              <a:lnSpc>
                <a:spcPct val="142857"/>
              </a:lnSpc>
              <a:spcBef>
                <a:spcPts val="0"/>
              </a:spcBef>
              <a:spcAft>
                <a:spcPts val="0"/>
              </a:spcAft>
              <a:buClr>
                <a:srgbClr val="000000"/>
              </a:buClr>
              <a:buSzPts val="1550"/>
              <a:buFont typeface="Arial"/>
              <a:buChar char="●"/>
            </a:pPr>
            <a:r>
              <a:rPr b="0" lang="en" sz="1550">
                <a:solidFill>
                  <a:srgbClr val="000000"/>
                </a:solidFill>
                <a:highlight>
                  <a:srgbClr val="FFFFFF"/>
                </a:highlight>
                <a:latin typeface="Arial"/>
                <a:ea typeface="Arial"/>
                <a:cs typeface="Arial"/>
                <a:sym typeface="Arial"/>
              </a:rPr>
              <a:t>Link :https://www.kaggle.com/kevinautin/fully-convolutional-accuracy-94-4-15-min</a:t>
            </a:r>
            <a:endParaRPr b="0" sz="1550">
              <a:solidFill>
                <a:srgbClr val="000000"/>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28175" y="1506950"/>
            <a:ext cx="8296275" cy="1543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idx="4294967295" type="title"/>
          </p:nvPr>
        </p:nvSpPr>
        <p:spPr>
          <a:xfrm>
            <a:off x="37900" y="77500"/>
            <a:ext cx="8922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Comparison With Different Sentiment Analysis Approaches </a:t>
            </a:r>
            <a:endParaRPr sz="2400">
              <a:solidFill>
                <a:schemeClr val="dk1"/>
              </a:solidFill>
            </a:endParaRPr>
          </a:p>
        </p:txBody>
      </p:sp>
      <p:sp>
        <p:nvSpPr>
          <p:cNvPr id="200" name="Google Shape;200;p32"/>
          <p:cNvSpPr txBox="1"/>
          <p:nvPr>
            <p:ph idx="4294967295" type="title"/>
          </p:nvPr>
        </p:nvSpPr>
        <p:spPr>
          <a:xfrm>
            <a:off x="96800" y="712925"/>
            <a:ext cx="8333700" cy="480600"/>
          </a:xfrm>
          <a:prstGeom prst="rect">
            <a:avLst/>
          </a:prstGeom>
        </p:spPr>
        <p:txBody>
          <a:bodyPr anchorCtr="0" anchor="t" bIns="91425" lIns="91425" spcFirstLastPara="1" rIns="91425" wrap="square" tIns="91425">
            <a:noAutofit/>
          </a:bodyPr>
          <a:lstStyle/>
          <a:p>
            <a:pPr indent="0" lvl="0" marL="0" marR="279400" rtl="0" algn="ctr">
              <a:lnSpc>
                <a:spcPct val="142857"/>
              </a:lnSpc>
              <a:spcBef>
                <a:spcPts val="0"/>
              </a:spcBef>
              <a:spcAft>
                <a:spcPts val="0"/>
              </a:spcAft>
              <a:buNone/>
            </a:pPr>
            <a:r>
              <a:rPr b="0" lang="en" sz="1550" u="sng">
                <a:solidFill>
                  <a:srgbClr val="0000FF"/>
                </a:solidFill>
                <a:highlight>
                  <a:srgbClr val="FFFFFF"/>
                </a:highlight>
                <a:latin typeface="Arial"/>
                <a:ea typeface="Arial"/>
                <a:cs typeface="Arial"/>
                <a:sym typeface="Arial"/>
              </a:rPr>
              <a:t>Using </a:t>
            </a:r>
            <a:r>
              <a:rPr b="0" lang="en" sz="1600" u="sng">
                <a:solidFill>
                  <a:srgbClr val="0000FF"/>
                </a:solidFill>
                <a:highlight>
                  <a:srgbClr val="FFFFFF"/>
                </a:highlight>
                <a:latin typeface="Arial"/>
                <a:ea typeface="Arial"/>
                <a:cs typeface="Arial"/>
                <a:sym typeface="Arial"/>
              </a:rPr>
              <a:t> Recurrent neural network (CNN) based </a:t>
            </a:r>
            <a:r>
              <a:rPr b="0" lang="en" sz="1600" u="sng">
                <a:solidFill>
                  <a:srgbClr val="0000FF"/>
                </a:solidFill>
                <a:highlight>
                  <a:srgbClr val="FFFFFF"/>
                </a:highlight>
                <a:latin typeface="Arial"/>
                <a:ea typeface="Arial"/>
                <a:cs typeface="Arial"/>
                <a:sym typeface="Arial"/>
              </a:rPr>
              <a:t>CuDNNLSTM Implementation</a:t>
            </a:r>
            <a:endParaRPr b="0" sz="1600" u="sng">
              <a:solidFill>
                <a:srgbClr val="0000FF"/>
              </a:solidFill>
              <a:highlight>
                <a:srgbClr val="FFFFFF"/>
              </a:highlight>
              <a:latin typeface="Arial"/>
              <a:ea typeface="Arial"/>
              <a:cs typeface="Arial"/>
              <a:sym typeface="Arial"/>
            </a:endParaRPr>
          </a:p>
        </p:txBody>
      </p:sp>
      <p:sp>
        <p:nvSpPr>
          <p:cNvPr id="201" name="Google Shape;201;p32"/>
          <p:cNvSpPr txBox="1"/>
          <p:nvPr>
            <p:ph idx="4294967295" type="title"/>
          </p:nvPr>
        </p:nvSpPr>
        <p:spPr>
          <a:xfrm>
            <a:off x="96800" y="4161700"/>
            <a:ext cx="8333700" cy="981900"/>
          </a:xfrm>
          <a:prstGeom prst="rect">
            <a:avLst/>
          </a:prstGeom>
        </p:spPr>
        <p:txBody>
          <a:bodyPr anchorCtr="0" anchor="t" bIns="91425" lIns="91425" spcFirstLastPara="1" rIns="91425" wrap="square" tIns="91425">
            <a:noAutofit/>
          </a:bodyPr>
          <a:lstStyle/>
          <a:p>
            <a:pPr indent="-327025" lvl="0" marL="457200" marR="279400" rtl="0" algn="l">
              <a:lnSpc>
                <a:spcPct val="142857"/>
              </a:lnSpc>
              <a:spcBef>
                <a:spcPts val="0"/>
              </a:spcBef>
              <a:spcAft>
                <a:spcPts val="0"/>
              </a:spcAft>
              <a:buClr>
                <a:srgbClr val="000000"/>
              </a:buClr>
              <a:buSzPts val="1550"/>
              <a:buFont typeface="Arial"/>
              <a:buChar char="●"/>
            </a:pPr>
            <a:r>
              <a:rPr b="0" lang="en" sz="1550">
                <a:solidFill>
                  <a:srgbClr val="000000"/>
                </a:solidFill>
                <a:highlight>
                  <a:srgbClr val="FFFFFF"/>
                </a:highlight>
                <a:latin typeface="Arial"/>
                <a:ea typeface="Arial"/>
                <a:cs typeface="Arial"/>
                <a:sym typeface="Arial"/>
              </a:rPr>
              <a:t>With This approach a maximum accuracy of 93.7% was achieved.</a:t>
            </a:r>
            <a:endParaRPr b="0" sz="1550">
              <a:solidFill>
                <a:srgbClr val="000000"/>
              </a:solidFill>
              <a:highlight>
                <a:srgbClr val="FFFFFF"/>
              </a:highlight>
              <a:latin typeface="Arial"/>
              <a:ea typeface="Arial"/>
              <a:cs typeface="Arial"/>
              <a:sym typeface="Arial"/>
            </a:endParaRPr>
          </a:p>
          <a:p>
            <a:pPr indent="-327025" lvl="0" marL="457200" marR="279400" rtl="0" algn="l">
              <a:lnSpc>
                <a:spcPct val="142857"/>
              </a:lnSpc>
              <a:spcBef>
                <a:spcPts val="0"/>
              </a:spcBef>
              <a:spcAft>
                <a:spcPts val="0"/>
              </a:spcAft>
              <a:buClr>
                <a:srgbClr val="000000"/>
              </a:buClr>
              <a:buSzPts val="1550"/>
              <a:buFont typeface="Arial"/>
              <a:buChar char="●"/>
            </a:pPr>
            <a:r>
              <a:rPr b="0" lang="en" sz="1550">
                <a:solidFill>
                  <a:srgbClr val="000000"/>
                </a:solidFill>
                <a:highlight>
                  <a:srgbClr val="FFFFFF"/>
                </a:highlight>
                <a:latin typeface="Arial"/>
                <a:ea typeface="Arial"/>
                <a:cs typeface="Arial"/>
                <a:sym typeface="Arial"/>
              </a:rPr>
              <a:t>Link : </a:t>
            </a:r>
            <a:r>
              <a:rPr b="0" lang="en" sz="1550">
                <a:solidFill>
                  <a:srgbClr val="000000"/>
                </a:solidFill>
                <a:highlight>
                  <a:srgbClr val="FFFFFF"/>
                </a:highlight>
                <a:latin typeface="Arial"/>
                <a:ea typeface="Arial"/>
                <a:cs typeface="Arial"/>
                <a:sym typeface="Arial"/>
              </a:rPr>
              <a:t>https://www.kaggle.com/anshulrai/cudnnlstm-implementation-93-7-accuracy</a:t>
            </a:r>
            <a:endParaRPr b="0" sz="1550">
              <a:solidFill>
                <a:srgbClr val="000000"/>
              </a:solidFill>
              <a:highlight>
                <a:srgbClr val="FFFFFF"/>
              </a:highlight>
              <a:latin typeface="Arial"/>
              <a:ea typeface="Arial"/>
              <a:cs typeface="Arial"/>
              <a:sym typeface="Arial"/>
            </a:endParaRPr>
          </a:p>
        </p:txBody>
      </p:sp>
      <p:pic>
        <p:nvPicPr>
          <p:cNvPr id="202" name="Google Shape;202;p32"/>
          <p:cNvPicPr preferRelativeResize="0"/>
          <p:nvPr/>
        </p:nvPicPr>
        <p:blipFill>
          <a:blip r:embed="rId3">
            <a:alphaModFix/>
          </a:blip>
          <a:stretch>
            <a:fillRect/>
          </a:stretch>
        </p:blipFill>
        <p:spPr>
          <a:xfrm>
            <a:off x="765238" y="1345925"/>
            <a:ext cx="7117131" cy="2663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pic>
        <p:nvPicPr>
          <p:cNvPr id="207" name="Google Shape;207;p3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08" name="Google Shape;208;p3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09" name="Google Shape;209;p33"/>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Thank You!</a:t>
            </a:r>
            <a:endParaRPr b="1" sz="3000">
              <a:solidFill>
                <a:schemeClr val="lt2"/>
              </a:solidFill>
              <a:latin typeface="Raleway"/>
              <a:ea typeface="Raleway"/>
              <a:cs typeface="Raleway"/>
              <a:sym typeface="Raleway"/>
            </a:endParaRPr>
          </a:p>
        </p:txBody>
      </p:sp>
      <p:sp>
        <p:nvSpPr>
          <p:cNvPr id="210" name="Google Shape;210;p33"/>
          <p:cNvSpPr txBox="1"/>
          <p:nvPr>
            <p:ph idx="4294967295" type="body"/>
          </p:nvPr>
        </p:nvSpPr>
        <p:spPr>
          <a:xfrm>
            <a:off x="2855550" y="1377478"/>
            <a:ext cx="3432900" cy="163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aleway"/>
              <a:buChar char="-"/>
            </a:pPr>
            <a:r>
              <a:rPr lang="en" sz="1200">
                <a:latin typeface="Raleway"/>
                <a:ea typeface="Raleway"/>
                <a:cs typeface="Raleway"/>
                <a:sym typeface="Raleway"/>
              </a:rPr>
              <a:t>Nishant Mittal (18074013)</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Mudit Bhardwaj (18074011)</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Aditya Patidar (18075006)</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Ayush Damele (18075014)</a:t>
            </a:r>
            <a:endParaRPr sz="1200">
              <a:latin typeface="Raleway"/>
              <a:ea typeface="Raleway"/>
              <a:cs typeface="Raleway"/>
              <a:sym typeface="Raleway"/>
            </a:endParaRPr>
          </a:p>
        </p:txBody>
      </p:sp>
      <p:sp>
        <p:nvSpPr>
          <p:cNvPr id="211" name="Google Shape;211;p33"/>
          <p:cNvSpPr txBox="1"/>
          <p:nvPr/>
        </p:nvSpPr>
        <p:spPr>
          <a:xfrm>
            <a:off x="2855550" y="3495513"/>
            <a:ext cx="2103000" cy="10122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5"/>
          <p:cNvPicPr preferRelativeResize="0"/>
          <p:nvPr/>
        </p:nvPicPr>
        <p:blipFill>
          <a:blip r:embed="rId3">
            <a:alphaModFix/>
          </a:blip>
          <a:stretch>
            <a:fillRect/>
          </a:stretch>
        </p:blipFill>
        <p:spPr>
          <a:xfrm>
            <a:off x="152400" y="152400"/>
            <a:ext cx="8839199" cy="44361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4294967295" type="title"/>
          </p:nvPr>
        </p:nvSpPr>
        <p:spPr>
          <a:xfrm>
            <a:off x="535775" y="712150"/>
            <a:ext cx="452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Business</a:t>
            </a:r>
            <a:r>
              <a:rPr lang="en" sz="3600">
                <a:solidFill>
                  <a:schemeClr val="dk1"/>
                </a:solidFill>
              </a:rPr>
              <a:t> Problem</a:t>
            </a:r>
            <a:endParaRPr sz="2400"/>
          </a:p>
        </p:txBody>
      </p:sp>
      <p:sp>
        <p:nvSpPr>
          <p:cNvPr id="89" name="Google Shape;89;p16"/>
          <p:cNvSpPr txBox="1"/>
          <p:nvPr>
            <p:ph idx="4294967295" type="title"/>
          </p:nvPr>
        </p:nvSpPr>
        <p:spPr>
          <a:xfrm>
            <a:off x="201000" y="1518075"/>
            <a:ext cx="4371000" cy="3067500"/>
          </a:xfrm>
          <a:prstGeom prst="rect">
            <a:avLst/>
          </a:prstGeom>
        </p:spPr>
        <p:txBody>
          <a:bodyPr anchorCtr="0" anchor="t" bIns="91425" lIns="91425" spcFirstLastPara="1" rIns="91425" wrap="square" tIns="91425">
            <a:noAutofit/>
          </a:bodyPr>
          <a:lstStyle/>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Which product categories has lower reviews / maybe inferior products? (ie. electronics, iPad)</a:t>
            </a:r>
            <a:endParaRPr b="0" sz="1450">
              <a:highlight>
                <a:srgbClr val="FFFFFF"/>
              </a:highlight>
              <a:latin typeface="Arial"/>
              <a:ea typeface="Arial"/>
              <a:cs typeface="Arial"/>
              <a:sym typeface="Arial"/>
            </a:endParaRPr>
          </a:p>
          <a:p>
            <a:pPr indent="-320675" lvl="0" marL="736600" marR="279400" rtl="0" algn="l">
              <a:lnSpc>
                <a:spcPct val="142857"/>
              </a:lnSpc>
              <a:spcBef>
                <a:spcPts val="0"/>
              </a:spcBef>
              <a:spcAft>
                <a:spcPts val="0"/>
              </a:spcAft>
              <a:buSzPts val="1450"/>
              <a:buFont typeface="Arial"/>
              <a:buChar char="●"/>
            </a:pPr>
            <a:r>
              <a:rPr b="0" lang="en" sz="1450">
                <a:highlight>
                  <a:srgbClr val="FFFFFF"/>
                </a:highlight>
                <a:latin typeface="Arial"/>
                <a:ea typeface="Arial"/>
                <a:cs typeface="Arial"/>
                <a:sym typeface="Arial"/>
              </a:rPr>
              <a:t>Which product have higher reviews / maybe superior products?</a:t>
            </a:r>
            <a:endParaRPr b="0" sz="2200">
              <a:latin typeface="Lato"/>
              <a:ea typeface="Lato"/>
              <a:cs typeface="Lato"/>
              <a:sym typeface="Lato"/>
            </a:endParaRPr>
          </a:p>
        </p:txBody>
      </p:sp>
      <p:sp>
        <p:nvSpPr>
          <p:cNvPr id="90" name="Google Shape;90;p16"/>
          <p:cNvSpPr txBox="1"/>
          <p:nvPr>
            <p:ph idx="4294967295" type="title"/>
          </p:nvPr>
        </p:nvSpPr>
        <p:spPr>
          <a:xfrm>
            <a:off x="4831000" y="712150"/>
            <a:ext cx="452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Business Solutions</a:t>
            </a:r>
            <a:endParaRPr sz="2400"/>
          </a:p>
        </p:txBody>
      </p:sp>
      <p:sp>
        <p:nvSpPr>
          <p:cNvPr id="91" name="Google Shape;91;p16"/>
          <p:cNvSpPr txBox="1"/>
          <p:nvPr/>
        </p:nvSpPr>
        <p:spPr>
          <a:xfrm>
            <a:off x="4442650" y="1250350"/>
            <a:ext cx="4160400" cy="3067500"/>
          </a:xfrm>
          <a:prstGeom prst="rect">
            <a:avLst/>
          </a:prstGeom>
          <a:noFill/>
          <a:ln>
            <a:noFill/>
          </a:ln>
        </p:spPr>
        <p:txBody>
          <a:bodyPr anchorCtr="0" anchor="t" bIns="91425" lIns="91425" spcFirstLastPara="1" rIns="91425" wrap="square" tIns="91425">
            <a:noAutofit/>
          </a:bodyPr>
          <a:lstStyle/>
          <a:p>
            <a:pPr indent="-307975" lvl="0" marL="736600" marR="279400" rtl="0" algn="l">
              <a:lnSpc>
                <a:spcPct val="142857"/>
              </a:lnSpc>
              <a:spcBef>
                <a:spcPts val="2200"/>
              </a:spcBef>
              <a:spcAft>
                <a:spcPts val="0"/>
              </a:spcAft>
              <a:buClr>
                <a:schemeClr val="dk2"/>
              </a:buClr>
              <a:buSzPts val="1250"/>
              <a:buChar char="●"/>
            </a:pPr>
            <a:r>
              <a:rPr lang="en" sz="1250">
                <a:solidFill>
                  <a:schemeClr val="dk2"/>
                </a:solidFill>
                <a:highlight>
                  <a:srgbClr val="FFFFFF"/>
                </a:highlight>
              </a:rPr>
              <a:t>Which products should be kept, dropped from Amazon's product roster (which ones are junk?)</a:t>
            </a:r>
            <a:endParaRPr sz="1250">
              <a:solidFill>
                <a:schemeClr val="dk2"/>
              </a:solidFill>
              <a:highlight>
                <a:srgbClr val="FFFFFF"/>
              </a:highlight>
            </a:endParaRPr>
          </a:p>
          <a:p>
            <a:pPr indent="-307975" lvl="0" marL="736600" marR="279400" rtl="0" algn="l">
              <a:lnSpc>
                <a:spcPct val="142857"/>
              </a:lnSpc>
              <a:spcBef>
                <a:spcPts val="0"/>
              </a:spcBef>
              <a:spcAft>
                <a:spcPts val="0"/>
              </a:spcAft>
              <a:buClr>
                <a:schemeClr val="dk2"/>
              </a:buClr>
              <a:buSzPts val="1250"/>
              <a:buChar char="●"/>
            </a:pPr>
            <a:r>
              <a:rPr lang="en" sz="1250">
                <a:solidFill>
                  <a:schemeClr val="dk2"/>
                </a:solidFill>
                <a:highlight>
                  <a:srgbClr val="FFFFFF"/>
                </a:highlight>
              </a:rPr>
              <a:t>Also: can we associate positive and negative words/sentiments for each product in Amazon's Catalog</a:t>
            </a:r>
            <a:endParaRPr sz="1250">
              <a:solidFill>
                <a:schemeClr val="dk2"/>
              </a:solidFill>
              <a:highlight>
                <a:srgbClr val="FFFFFF"/>
              </a:highlight>
            </a:endParaRPr>
          </a:p>
          <a:p>
            <a:pPr indent="-307975" lvl="0" marL="736600" marR="279400" rtl="0" algn="l">
              <a:lnSpc>
                <a:spcPct val="142857"/>
              </a:lnSpc>
              <a:spcBef>
                <a:spcPts val="0"/>
              </a:spcBef>
              <a:spcAft>
                <a:spcPts val="0"/>
              </a:spcAft>
              <a:buClr>
                <a:schemeClr val="dk2"/>
              </a:buClr>
              <a:buSzPts val="1250"/>
              <a:buChar char="●"/>
            </a:pPr>
            <a:r>
              <a:rPr lang="en" sz="1250">
                <a:solidFill>
                  <a:schemeClr val="dk2"/>
                </a:solidFill>
                <a:highlight>
                  <a:srgbClr val="FFFFFF"/>
                </a:highlight>
              </a:rPr>
              <a:t>By using Sentiment analysis, can we predict scores for reviews based on certain words</a:t>
            </a:r>
            <a:endParaRPr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7" name="Google Shape;97;p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8" name="Google Shape;98;p17"/>
          <p:cNvSpPr txBox="1"/>
          <p:nvPr/>
        </p:nvSpPr>
        <p:spPr>
          <a:xfrm>
            <a:off x="2855550" y="4850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chemeClr val="lt2"/>
                </a:solidFill>
                <a:latin typeface="Raleway"/>
                <a:ea typeface="Raleway"/>
                <a:cs typeface="Raleway"/>
                <a:sym typeface="Raleway"/>
              </a:rPr>
              <a:t>Dataset</a:t>
            </a:r>
            <a:endParaRPr b="1" sz="3000">
              <a:solidFill>
                <a:schemeClr val="lt2"/>
              </a:solidFill>
              <a:latin typeface="Raleway"/>
              <a:ea typeface="Raleway"/>
              <a:cs typeface="Raleway"/>
              <a:sym typeface="Raleway"/>
            </a:endParaRPr>
          </a:p>
        </p:txBody>
      </p:sp>
      <p:sp>
        <p:nvSpPr>
          <p:cNvPr id="99" name="Google Shape;99;p17"/>
          <p:cNvSpPr txBox="1"/>
          <p:nvPr>
            <p:ph idx="4294967295" type="body"/>
          </p:nvPr>
        </p:nvSpPr>
        <p:spPr>
          <a:xfrm>
            <a:off x="2855550" y="1198500"/>
            <a:ext cx="3432900" cy="3327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aleway"/>
              <a:buChar char="●"/>
            </a:pPr>
            <a:r>
              <a:rPr lang="en" sz="1150">
                <a:highlight>
                  <a:schemeClr val="lt1"/>
                </a:highlight>
                <a:latin typeface="Arial"/>
                <a:ea typeface="Arial"/>
                <a:cs typeface="Arial"/>
                <a:sym typeface="Arial"/>
              </a:rPr>
              <a:t>This dataset is based on Amazon branded/Amazon manufactured products only, and Customer satisfaction with Amazon products seem to be the main focus here.</a:t>
            </a:r>
            <a:endParaRPr sz="1150">
              <a:highlight>
                <a:schemeClr val="lt1"/>
              </a:highlight>
              <a:latin typeface="Arial"/>
              <a:ea typeface="Arial"/>
              <a:cs typeface="Arial"/>
              <a:sym typeface="Arial"/>
            </a:endParaRPr>
          </a:p>
          <a:p>
            <a:pPr indent="0" lvl="0" marL="0" rtl="0" algn="l">
              <a:spcBef>
                <a:spcPts val="1000"/>
              </a:spcBef>
              <a:spcAft>
                <a:spcPts val="0"/>
              </a:spcAft>
              <a:buNone/>
            </a:pPr>
            <a:r>
              <a:rPr lang="en" sz="1150">
                <a:highlight>
                  <a:schemeClr val="lt1"/>
                </a:highlight>
                <a:latin typeface="Arial"/>
                <a:ea typeface="Arial"/>
                <a:cs typeface="Arial"/>
                <a:sym typeface="Arial"/>
              </a:rPr>
              <a:t>Assumptions:</a:t>
            </a:r>
            <a:endParaRPr sz="1150">
              <a:highlight>
                <a:schemeClr val="lt1"/>
              </a:highlight>
              <a:latin typeface="Arial"/>
              <a:ea typeface="Arial"/>
              <a:cs typeface="Arial"/>
              <a:sym typeface="Arial"/>
            </a:endParaRPr>
          </a:p>
          <a:p>
            <a:pPr indent="-295275" lvl="0" marL="457200" marR="279400" rtl="0" algn="l">
              <a:lnSpc>
                <a:spcPct val="142857"/>
              </a:lnSpc>
              <a:spcBef>
                <a:spcPts val="2200"/>
              </a:spcBef>
              <a:spcAft>
                <a:spcPts val="0"/>
              </a:spcAft>
              <a:buSzPts val="1050"/>
              <a:buFont typeface="Arial"/>
              <a:buChar char="●"/>
            </a:pPr>
            <a:r>
              <a:rPr lang="en" sz="1050">
                <a:highlight>
                  <a:schemeClr val="lt1"/>
                </a:highlight>
                <a:latin typeface="Arial"/>
                <a:ea typeface="Arial"/>
                <a:cs typeface="Arial"/>
                <a:sym typeface="Arial"/>
              </a:rPr>
              <a:t>We're assuming that sample size of 30K examples are sufficient to represent the entire population of sales/reviews</a:t>
            </a:r>
            <a:endParaRPr sz="1050">
              <a:highlight>
                <a:schemeClr val="lt1"/>
              </a:highlight>
              <a:latin typeface="Arial"/>
              <a:ea typeface="Arial"/>
              <a:cs typeface="Arial"/>
              <a:sym typeface="Arial"/>
            </a:endParaRPr>
          </a:p>
          <a:p>
            <a:pPr indent="-295275" lvl="0" marL="457200" marR="279400" rtl="0" algn="l">
              <a:lnSpc>
                <a:spcPct val="142857"/>
              </a:lnSpc>
              <a:spcBef>
                <a:spcPts val="0"/>
              </a:spcBef>
              <a:spcAft>
                <a:spcPts val="0"/>
              </a:spcAft>
              <a:buSzPts val="1050"/>
              <a:buFont typeface="Arial"/>
              <a:buChar char="●"/>
            </a:pPr>
            <a:r>
              <a:rPr lang="en" sz="1050">
                <a:highlight>
                  <a:schemeClr val="lt1"/>
                </a:highlight>
                <a:latin typeface="Arial"/>
                <a:ea typeface="Arial"/>
                <a:cs typeface="Arial"/>
                <a:sym typeface="Arial"/>
              </a:rPr>
              <a:t>We're assuming that the information we find in the text reviews of each product will be rich enough to train a sentiment analysis classifier with accuracy (hopefully) &gt; 70%</a:t>
            </a:r>
            <a:r>
              <a:rPr lang="en" sz="1050">
                <a:highlight>
                  <a:srgbClr val="FFFFFF"/>
                </a:highlight>
                <a:latin typeface="Arial"/>
                <a:ea typeface="Arial"/>
                <a:cs typeface="Arial"/>
                <a:sym typeface="Arial"/>
              </a:rPr>
              <a:t>.</a:t>
            </a:r>
            <a:endParaRPr sz="1050">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4294967295" type="title"/>
          </p:nvPr>
        </p:nvSpPr>
        <p:spPr>
          <a:xfrm>
            <a:off x="2221875" y="0"/>
            <a:ext cx="4522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A Quick Look on Dataset</a:t>
            </a:r>
            <a:endParaRPr sz="2400"/>
          </a:p>
        </p:txBody>
      </p:sp>
      <p:pic>
        <p:nvPicPr>
          <p:cNvPr id="105" name="Google Shape;105;p18"/>
          <p:cNvPicPr preferRelativeResize="0"/>
          <p:nvPr/>
        </p:nvPicPr>
        <p:blipFill>
          <a:blip r:embed="rId3">
            <a:alphaModFix/>
          </a:blip>
          <a:stretch>
            <a:fillRect/>
          </a:stretch>
        </p:blipFill>
        <p:spPr>
          <a:xfrm>
            <a:off x="53675" y="574975"/>
            <a:ext cx="9036651" cy="2203750"/>
          </a:xfrm>
          <a:prstGeom prst="rect">
            <a:avLst/>
          </a:prstGeom>
          <a:noFill/>
          <a:ln>
            <a:noFill/>
          </a:ln>
        </p:spPr>
      </p:pic>
      <p:pic>
        <p:nvPicPr>
          <p:cNvPr id="106" name="Google Shape;106;p18"/>
          <p:cNvPicPr preferRelativeResize="0"/>
          <p:nvPr/>
        </p:nvPicPr>
        <p:blipFill>
          <a:blip r:embed="rId4">
            <a:alphaModFix/>
          </a:blip>
          <a:stretch>
            <a:fillRect/>
          </a:stretch>
        </p:blipFill>
        <p:spPr>
          <a:xfrm>
            <a:off x="53675" y="2863975"/>
            <a:ext cx="9036651" cy="220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ctrTitle"/>
          </p:nvPr>
        </p:nvSpPr>
        <p:spPr>
          <a:xfrm>
            <a:off x="2390275" y="34605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Data Analysis</a:t>
            </a:r>
            <a:endParaRPr sz="3100"/>
          </a:p>
        </p:txBody>
      </p:sp>
      <p:sp>
        <p:nvSpPr>
          <p:cNvPr id="112" name="Google Shape;112;p19"/>
          <p:cNvSpPr txBox="1"/>
          <p:nvPr/>
        </p:nvSpPr>
        <p:spPr>
          <a:xfrm>
            <a:off x="359950" y="994600"/>
            <a:ext cx="4632000" cy="367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Based on the descriptive statistics, we see the following:</a:t>
            </a:r>
            <a:endParaRPr>
              <a:highlight>
                <a:schemeClr val="dk1"/>
              </a:highlight>
            </a:endParaRPr>
          </a:p>
          <a:p>
            <a:pPr indent="0" lvl="0" marL="0" rtl="0" algn="l">
              <a:spcBef>
                <a:spcPts val="0"/>
              </a:spcBef>
              <a:spcAft>
                <a:spcPts val="0"/>
              </a:spcAft>
              <a:buNone/>
            </a:pPr>
            <a:r>
              <a:t/>
            </a:r>
            <a:endParaRPr sz="1050">
              <a:highlight>
                <a:schemeClr val="dk1"/>
              </a:highlight>
            </a:endParaRPr>
          </a:p>
          <a:p>
            <a:pPr indent="-314325" lvl="0" marL="457200" rtl="0" algn="l">
              <a:spcBef>
                <a:spcPts val="0"/>
              </a:spcBef>
              <a:spcAft>
                <a:spcPts val="0"/>
              </a:spcAft>
              <a:buClr>
                <a:schemeClr val="dk2"/>
              </a:buClr>
              <a:buSzPts val="1350"/>
              <a:buChar char="●"/>
            </a:pPr>
            <a:r>
              <a:rPr lang="en" sz="1350">
                <a:solidFill>
                  <a:schemeClr val="dk2"/>
                </a:solidFill>
                <a:highlight>
                  <a:schemeClr val="dk1"/>
                </a:highlight>
              </a:rPr>
              <a:t>Average review score of 4.58, with low standard deviation</a:t>
            </a:r>
            <a:endParaRPr sz="1350">
              <a:solidFill>
                <a:schemeClr val="dk2"/>
              </a:solidFill>
              <a:highlight>
                <a:schemeClr val="dk1"/>
              </a:highlight>
            </a:endParaRPr>
          </a:p>
          <a:p>
            <a:pPr indent="-314325" lvl="0" marL="457200" marR="279400" rtl="0" algn="l">
              <a:lnSpc>
                <a:spcPct val="142857"/>
              </a:lnSpc>
              <a:spcBef>
                <a:spcPts val="0"/>
              </a:spcBef>
              <a:spcAft>
                <a:spcPts val="0"/>
              </a:spcAft>
              <a:buClr>
                <a:schemeClr val="dk2"/>
              </a:buClr>
              <a:buSzPts val="1350"/>
              <a:buChar char="●"/>
            </a:pPr>
            <a:r>
              <a:rPr lang="en" sz="1350">
                <a:solidFill>
                  <a:schemeClr val="dk2"/>
                </a:solidFill>
                <a:highlight>
                  <a:schemeClr val="dk1"/>
                </a:highlight>
              </a:rPr>
              <a:t>Most review are positive from 2nd quartile onwards</a:t>
            </a:r>
            <a:endParaRPr sz="1350">
              <a:solidFill>
                <a:schemeClr val="dk2"/>
              </a:solidFill>
              <a:highlight>
                <a:schemeClr val="dk1"/>
              </a:highlight>
            </a:endParaRPr>
          </a:p>
          <a:p>
            <a:pPr indent="-314325" lvl="0" marL="457200" rtl="0" algn="l">
              <a:spcBef>
                <a:spcPts val="0"/>
              </a:spcBef>
              <a:spcAft>
                <a:spcPts val="0"/>
              </a:spcAft>
              <a:buClr>
                <a:schemeClr val="dk2"/>
              </a:buClr>
              <a:buSzPts val="1350"/>
              <a:buChar char="●"/>
            </a:pPr>
            <a:r>
              <a:rPr lang="en" sz="1350">
                <a:solidFill>
                  <a:schemeClr val="dk2"/>
                </a:solidFill>
                <a:highlight>
                  <a:schemeClr val="dk1"/>
                </a:highlight>
              </a:rPr>
              <a:t>The average for number of reviews helpful (reviews.numHelpful) is 0.6 but high standard deviation</a:t>
            </a:r>
            <a:endParaRPr sz="1350">
              <a:solidFill>
                <a:schemeClr val="dk2"/>
              </a:solidFill>
              <a:highlight>
                <a:schemeClr val="dk1"/>
              </a:highlight>
            </a:endParaRPr>
          </a:p>
          <a:p>
            <a:pPr indent="-314325" lvl="0" marL="457200" marR="279400" rtl="0" algn="l">
              <a:lnSpc>
                <a:spcPct val="142857"/>
              </a:lnSpc>
              <a:spcBef>
                <a:spcPts val="0"/>
              </a:spcBef>
              <a:spcAft>
                <a:spcPts val="0"/>
              </a:spcAft>
              <a:buClr>
                <a:schemeClr val="dk2"/>
              </a:buClr>
              <a:buSzPts val="1350"/>
              <a:buChar char="●"/>
            </a:pPr>
            <a:r>
              <a:rPr lang="en" sz="1350">
                <a:solidFill>
                  <a:schemeClr val="dk2"/>
                </a:solidFill>
                <a:highlight>
                  <a:schemeClr val="dk1"/>
                </a:highlight>
              </a:rPr>
              <a:t>The range of most reviews will be between 0-13 people finding helpful (reviews.numHelpful)</a:t>
            </a:r>
            <a:endParaRPr sz="1350">
              <a:solidFill>
                <a:schemeClr val="dk2"/>
              </a:solidFill>
              <a:highlight>
                <a:schemeClr val="dk1"/>
              </a:highlight>
            </a:endParaRPr>
          </a:p>
          <a:p>
            <a:pPr indent="-314325" lvl="0" marL="457200" rtl="0" algn="l">
              <a:spcBef>
                <a:spcPts val="0"/>
              </a:spcBef>
              <a:spcAft>
                <a:spcPts val="0"/>
              </a:spcAft>
              <a:buClr>
                <a:schemeClr val="dk2"/>
              </a:buClr>
              <a:buSzPts val="1350"/>
              <a:buChar char="●"/>
            </a:pPr>
            <a:r>
              <a:rPr lang="en" sz="1350">
                <a:solidFill>
                  <a:schemeClr val="dk2"/>
                </a:solidFill>
                <a:highlight>
                  <a:schemeClr val="dk1"/>
                </a:highlight>
              </a:rPr>
              <a:t>The most helpful review was helpful to 814 people</a:t>
            </a:r>
            <a:endParaRPr sz="1350">
              <a:solidFill>
                <a:schemeClr val="dk2"/>
              </a:solidFill>
              <a:highlight>
                <a:schemeClr val="dk1"/>
              </a:highlight>
            </a:endParaRPr>
          </a:p>
        </p:txBody>
      </p:sp>
      <p:pic>
        <p:nvPicPr>
          <p:cNvPr id="113" name="Google Shape;113;p19"/>
          <p:cNvPicPr preferRelativeResize="0"/>
          <p:nvPr/>
        </p:nvPicPr>
        <p:blipFill>
          <a:blip r:embed="rId3">
            <a:alphaModFix/>
          </a:blip>
          <a:stretch>
            <a:fillRect/>
          </a:stretch>
        </p:blipFill>
        <p:spPr>
          <a:xfrm>
            <a:off x="5134825" y="1254225"/>
            <a:ext cx="3847300" cy="2720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19" name="Google Shape;119;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0" name="Google Shape;120;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Split Train/Test Dataset</a:t>
            </a:r>
            <a:endParaRPr b="1" sz="3000">
              <a:solidFill>
                <a:schemeClr val="lt2"/>
              </a:solidFill>
              <a:latin typeface="Raleway"/>
              <a:ea typeface="Raleway"/>
              <a:cs typeface="Raleway"/>
              <a:sym typeface="Raleway"/>
            </a:endParaRPr>
          </a:p>
        </p:txBody>
      </p:sp>
      <p:sp>
        <p:nvSpPr>
          <p:cNvPr id="121" name="Google Shape;121;p20"/>
          <p:cNvSpPr txBox="1"/>
          <p:nvPr>
            <p:ph idx="4294967295" type="body"/>
          </p:nvPr>
        </p:nvSpPr>
        <p:spPr>
          <a:xfrm>
            <a:off x="2855550" y="130400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latin typeface="Arial"/>
                <a:ea typeface="Arial"/>
                <a:cs typeface="Arial"/>
                <a:sym typeface="Arial"/>
              </a:rPr>
              <a:t>We're going to split it into training set and test sets.</a:t>
            </a:r>
            <a:endParaRPr sz="1050">
              <a:highlight>
                <a:srgbClr val="FFFFFF"/>
              </a:highlight>
              <a:latin typeface="Arial"/>
              <a:ea typeface="Arial"/>
              <a:cs typeface="Arial"/>
              <a:sym typeface="Arial"/>
            </a:endParaRPr>
          </a:p>
          <a:p>
            <a:pPr indent="-295275" lvl="0" marL="457200" marR="279400" rtl="0" algn="l">
              <a:lnSpc>
                <a:spcPct val="142857"/>
              </a:lnSpc>
              <a:spcBef>
                <a:spcPts val="1600"/>
              </a:spcBef>
              <a:spcAft>
                <a:spcPts val="0"/>
              </a:spcAft>
              <a:buSzPts val="1050"/>
              <a:buFont typeface="Arial"/>
              <a:buChar char="●"/>
            </a:pPr>
            <a:r>
              <a:rPr lang="en" sz="1050">
                <a:highlight>
                  <a:srgbClr val="FFFFFF"/>
                </a:highlight>
                <a:latin typeface="Arial"/>
                <a:ea typeface="Arial"/>
                <a:cs typeface="Arial"/>
                <a:sym typeface="Arial"/>
              </a:rPr>
              <a:t>Our goal is to eventually train a sentiment analysis classifier</a:t>
            </a:r>
            <a:endParaRPr sz="1050">
              <a:highlight>
                <a:srgbClr val="FFFFFF"/>
              </a:highlight>
              <a:latin typeface="Arial"/>
              <a:ea typeface="Arial"/>
              <a:cs typeface="Arial"/>
              <a:sym typeface="Arial"/>
            </a:endParaRPr>
          </a:p>
          <a:p>
            <a:pPr indent="-295275" lvl="0" marL="457200" marR="279400" rtl="0" algn="l">
              <a:lnSpc>
                <a:spcPct val="142857"/>
              </a:lnSpc>
              <a:spcBef>
                <a:spcPts val="0"/>
              </a:spcBef>
              <a:spcAft>
                <a:spcPts val="0"/>
              </a:spcAft>
              <a:buSzPts val="1050"/>
              <a:buFont typeface="Arial"/>
              <a:buChar char="●"/>
            </a:pPr>
            <a:r>
              <a:rPr lang="en" sz="1050">
                <a:highlight>
                  <a:srgbClr val="FFFFFF"/>
                </a:highlight>
                <a:latin typeface="Arial"/>
                <a:ea typeface="Arial"/>
                <a:cs typeface="Arial"/>
                <a:sym typeface="Arial"/>
              </a:rPr>
              <a:t>Since the majority of reviews are positive (5 stars), we will need to do a stratified split on the reviews score to ensure that we don't train the classifier on imbalanced data</a:t>
            </a:r>
            <a:endParaRPr sz="1050">
              <a:highlight>
                <a:srgbClr val="FFFFFF"/>
              </a:highlight>
              <a:latin typeface="Arial"/>
              <a:ea typeface="Arial"/>
              <a:cs typeface="Arial"/>
              <a:sym typeface="Arial"/>
            </a:endParaRPr>
          </a:p>
          <a:p>
            <a:pPr indent="-295275" lvl="0" marL="457200" marR="279400" rtl="0" algn="l">
              <a:lnSpc>
                <a:spcPct val="142857"/>
              </a:lnSpc>
              <a:spcBef>
                <a:spcPts val="0"/>
              </a:spcBef>
              <a:spcAft>
                <a:spcPts val="0"/>
              </a:spcAft>
              <a:buSzPts val="1050"/>
              <a:buFont typeface="Arial"/>
              <a:buChar char="●"/>
            </a:pPr>
            <a:r>
              <a:rPr lang="en" sz="1050">
                <a:highlight>
                  <a:srgbClr val="FFFFFF"/>
                </a:highlight>
                <a:latin typeface="Arial"/>
                <a:ea typeface="Arial"/>
                <a:cs typeface="Arial"/>
                <a:sym typeface="Arial"/>
              </a:rPr>
              <a:t>With the help of sklearn's Stratified ShuffleSplit class, we will remove all samples that have NAN in review score, then split them into training and test sets.</a:t>
            </a:r>
            <a:endParaRPr sz="1050">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id="126" name="Google Shape;126;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7" name="Google Shape;127;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8" name="Google Shape;128;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Data Exploration </a:t>
            </a:r>
            <a:endParaRPr b="1" sz="3000">
              <a:solidFill>
                <a:schemeClr val="lt2"/>
              </a:solidFill>
              <a:latin typeface="Raleway"/>
              <a:ea typeface="Raleway"/>
              <a:cs typeface="Raleway"/>
              <a:sym typeface="Raleway"/>
            </a:endParaRPr>
          </a:p>
        </p:txBody>
      </p:sp>
      <p:sp>
        <p:nvSpPr>
          <p:cNvPr id="129" name="Google Shape;129;p21"/>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highlight>
                  <a:srgbClr val="FFFFFF"/>
                </a:highlight>
                <a:latin typeface="Arial"/>
                <a:ea typeface="Arial"/>
                <a:cs typeface="Arial"/>
                <a:sym typeface="Arial"/>
              </a:rPr>
              <a:t> We will try to explore the following columns</a:t>
            </a:r>
            <a:r>
              <a:rPr lang="en" sz="1050">
                <a:highlight>
                  <a:srgbClr val="FFFFFF"/>
                </a:highlight>
                <a:latin typeface="Arial"/>
                <a:ea typeface="Arial"/>
                <a:cs typeface="Arial"/>
                <a:sym typeface="Arial"/>
              </a:rPr>
              <a:t>:</a:t>
            </a:r>
            <a:endParaRPr sz="1200">
              <a:latin typeface="Raleway"/>
              <a:ea typeface="Raleway"/>
              <a:cs typeface="Raleway"/>
              <a:sym typeface="Raleway"/>
            </a:endParaRPr>
          </a:p>
          <a:p>
            <a:pPr indent="-304800" lvl="0" marL="457200" rtl="0" algn="l">
              <a:spcBef>
                <a:spcPts val="1600"/>
              </a:spcBef>
              <a:spcAft>
                <a:spcPts val="0"/>
              </a:spcAft>
              <a:buSzPts val="1200"/>
              <a:buFont typeface="Raleway"/>
              <a:buChar char="●"/>
            </a:pPr>
            <a:r>
              <a:rPr lang="en" sz="1200">
                <a:latin typeface="Raleway"/>
                <a:ea typeface="Raleway"/>
                <a:cs typeface="Raleway"/>
                <a:sym typeface="Raleway"/>
              </a:rPr>
              <a:t>Name</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Asins</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Reviews.rating</a:t>
            </a:r>
            <a:endParaRPr sz="1200">
              <a:latin typeface="Raleway"/>
              <a:ea typeface="Raleway"/>
              <a:cs typeface="Raleway"/>
              <a:sym typeface="Raleway"/>
            </a:endParaRPr>
          </a:p>
          <a:p>
            <a:pPr indent="-304800" lvl="0" marL="457200" rtl="0" algn="l">
              <a:spcBef>
                <a:spcPts val="0"/>
              </a:spcBef>
              <a:spcAft>
                <a:spcPts val="0"/>
              </a:spcAft>
              <a:buSzPts val="1200"/>
              <a:buFont typeface="Raleway"/>
              <a:buChar char="●"/>
            </a:pPr>
            <a:r>
              <a:rPr lang="en" sz="1200">
                <a:latin typeface="Raleway"/>
                <a:ea typeface="Raleway"/>
                <a:cs typeface="Raleway"/>
                <a:sym typeface="Raleway"/>
              </a:rPr>
              <a:t>reviews.doRecommend</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