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Comforta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Comfortaa-bold.fntdata"/><Relationship Id="rId27"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aad8a6dc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8aad8a6dc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aad8a6dc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8aad8a6dce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aad8a6dc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8aad8a6dce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aad8a6dc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8aad8a6dce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8aad8a6d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8aad8a6dc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8" name="Shape 68"/>
        <p:cNvGrpSpPr/>
        <p:nvPr/>
      </p:nvGrpSpPr>
      <p:grpSpPr>
        <a:xfrm>
          <a:off x="0" y="0"/>
          <a:ext cx="0" cy="0"/>
          <a:chOff x="0" y="0"/>
          <a:chExt cx="0" cy="0"/>
        </a:xfrm>
      </p:grpSpPr>
      <p:sp>
        <p:nvSpPr>
          <p:cNvPr id="69" name="Google Shape;69;p1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0" name="Google Shape;70;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9" name="Shape 19"/>
        <p:cNvGrpSpPr/>
        <p:nvPr/>
      </p:nvGrpSpPr>
      <p:grpSpPr>
        <a:xfrm>
          <a:off x="0" y="0"/>
          <a:ext cx="0" cy="0"/>
          <a:chOff x="0" y="0"/>
          <a:chExt cx="0" cy="0"/>
        </a:xfrm>
      </p:grpSpPr>
      <p:sp>
        <p:nvSpPr>
          <p:cNvPr id="20" name="Google Shape;20;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p3"/>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3"/>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4" name="Shape 24"/>
        <p:cNvGrpSpPr/>
        <p:nvPr/>
      </p:nvGrpSpPr>
      <p:grpSpPr>
        <a:xfrm>
          <a:off x="0" y="0"/>
          <a:ext cx="0" cy="0"/>
          <a:chOff x="0" y="0"/>
          <a:chExt cx="0" cy="0"/>
        </a:xfrm>
      </p:grpSpPr>
      <p:grpSp>
        <p:nvGrpSpPr>
          <p:cNvPr id="25" name="Google Shape;25;p4"/>
          <p:cNvGrpSpPr/>
          <p:nvPr/>
        </p:nvGrpSpPr>
        <p:grpSpPr>
          <a:xfrm>
            <a:off x="0" y="3903669"/>
            <a:ext cx="9144000" cy="1239925"/>
            <a:chOff x="0" y="3903669"/>
            <a:chExt cx="9144000" cy="1239925"/>
          </a:xfrm>
        </p:grpSpPr>
        <p:sp>
          <p:nvSpPr>
            <p:cNvPr id="26" name="Google Shape;26;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2" name="Google Shape;32;p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3" name="Google Shape;33;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 name="Google Shape;36;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 name="Shape 37"/>
        <p:cNvGrpSpPr/>
        <p:nvPr/>
      </p:nvGrpSpPr>
      <p:grpSpPr>
        <a:xfrm>
          <a:off x="0" y="0"/>
          <a:ext cx="0" cy="0"/>
          <a:chOff x="0" y="0"/>
          <a:chExt cx="0" cy="0"/>
        </a:xfrm>
      </p:grpSpPr>
      <p:sp>
        <p:nvSpPr>
          <p:cNvPr id="38" name="Google Shape;38;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7"/>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7"/>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7"/>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6" name="Shape 46"/>
        <p:cNvGrpSpPr/>
        <p:nvPr/>
      </p:nvGrpSpPr>
      <p:grpSpPr>
        <a:xfrm>
          <a:off x="0" y="0"/>
          <a:ext cx="0" cy="0"/>
          <a:chOff x="0" y="0"/>
          <a:chExt cx="0" cy="0"/>
        </a:xfrm>
      </p:grpSpPr>
      <p:grpSp>
        <p:nvGrpSpPr>
          <p:cNvPr id="47" name="Google Shape;47;p8"/>
          <p:cNvGrpSpPr/>
          <p:nvPr/>
        </p:nvGrpSpPr>
        <p:grpSpPr>
          <a:xfrm>
            <a:off x="6098378" y="5"/>
            <a:ext cx="3045625" cy="2030570"/>
            <a:chOff x="6098378" y="5"/>
            <a:chExt cx="3045625" cy="2030570"/>
          </a:xfrm>
        </p:grpSpPr>
        <p:sp>
          <p:nvSpPr>
            <p:cNvPr id="48" name="Google Shape;48;p8"/>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8"/>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8"/>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8"/>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8"/>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8"/>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54" name="Google Shape;54;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5" name="Shape 55"/>
        <p:cNvGrpSpPr/>
        <p:nvPr/>
      </p:nvGrpSpPr>
      <p:grpSpPr>
        <a:xfrm>
          <a:off x="0" y="0"/>
          <a:ext cx="0" cy="0"/>
          <a:chOff x="0" y="0"/>
          <a:chExt cx="0" cy="0"/>
        </a:xfrm>
      </p:grpSpPr>
      <p:sp>
        <p:nvSpPr>
          <p:cNvPr id="56" name="Google Shape;56;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8" name="Google Shape;58;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9" name="Shape 59"/>
        <p:cNvGrpSpPr/>
        <p:nvPr/>
      </p:nvGrpSpPr>
      <p:grpSpPr>
        <a:xfrm>
          <a:off x="0" y="0"/>
          <a:ext cx="0" cy="0"/>
          <a:chOff x="0" y="0"/>
          <a:chExt cx="0" cy="0"/>
        </a:xfrm>
      </p:grpSpPr>
      <p:grpSp>
        <p:nvGrpSpPr>
          <p:cNvPr id="60" name="Google Shape;60;p10"/>
          <p:cNvGrpSpPr/>
          <p:nvPr/>
        </p:nvGrpSpPr>
        <p:grpSpPr>
          <a:xfrm>
            <a:off x="6098378" y="5"/>
            <a:ext cx="3045625" cy="2030570"/>
            <a:chOff x="6098378" y="5"/>
            <a:chExt cx="3045625" cy="2030570"/>
          </a:xfrm>
        </p:grpSpPr>
        <p:sp>
          <p:nvSpPr>
            <p:cNvPr id="61" name="Google Shape;61;p1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7" name="Google Shape;67;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archive.ics.uci.edu/ml/datasets/PEMS-SF" TargetMode="External"/><Relationship Id="rId5" Type="http://schemas.openxmlformats.org/officeDocument/2006/relationships/hyperlink" Target="https://github.com/nishantwrp/exploratory-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a:latin typeface="Nunito"/>
                <a:ea typeface="Nunito"/>
                <a:cs typeface="Nunito"/>
                <a:sym typeface="Nunito"/>
              </a:rPr>
              <a:t>Early</a:t>
            </a:r>
            <a:r>
              <a:rPr lang="en">
                <a:latin typeface="Nunito"/>
                <a:ea typeface="Nunito"/>
                <a:cs typeface="Nunito"/>
                <a:sym typeface="Nunito"/>
              </a:rPr>
              <a:t> Classification of MTS with different sampling rates while </a:t>
            </a:r>
            <a:r>
              <a:rPr lang="en">
                <a:latin typeface="Nunito"/>
                <a:ea typeface="Nunito"/>
                <a:cs typeface="Nunito"/>
                <a:sym typeface="Nunito"/>
              </a:rPr>
              <a:t>maintaining</a:t>
            </a:r>
            <a:r>
              <a:rPr lang="en">
                <a:latin typeface="Nunito"/>
                <a:ea typeface="Nunito"/>
                <a:cs typeface="Nunito"/>
                <a:sym typeface="Nunito"/>
              </a:rPr>
              <a:t> `Alpha` </a:t>
            </a:r>
            <a:r>
              <a:rPr lang="en">
                <a:latin typeface="Nunito"/>
                <a:ea typeface="Nunito"/>
                <a:cs typeface="Nunito"/>
                <a:sym typeface="Nunito"/>
              </a:rPr>
              <a:t>accuracy</a:t>
            </a:r>
            <a:endParaRPr>
              <a:latin typeface="Nunito"/>
              <a:ea typeface="Nunito"/>
              <a:cs typeface="Nunito"/>
              <a:sym typeface="Nunito"/>
            </a:endParaRPr>
          </a:p>
        </p:txBody>
      </p:sp>
      <p:sp>
        <p:nvSpPr>
          <p:cNvPr id="86" name="Google Shape;86;p1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a:latin typeface="Nunito"/>
                <a:ea typeface="Nunito"/>
                <a:cs typeface="Nunito"/>
                <a:sym typeface="Nunito"/>
              </a:rPr>
              <a:t>Exploratory Project (CSE-291)</a:t>
            </a:r>
            <a:endParaRPr>
              <a:latin typeface="Nunito"/>
              <a:ea typeface="Nunito"/>
              <a:cs typeface="Nunito"/>
              <a:sym typeface="Nunito"/>
            </a:endParaRPr>
          </a:p>
        </p:txBody>
      </p:sp>
      <p:sp>
        <p:nvSpPr>
          <p:cNvPr id="87" name="Google Shape;87;p13"/>
          <p:cNvSpPr txBox="1"/>
          <p:nvPr>
            <p:ph idx="1" type="subTitle"/>
          </p:nvPr>
        </p:nvSpPr>
        <p:spPr>
          <a:xfrm>
            <a:off x="5231150" y="4100575"/>
            <a:ext cx="3696900" cy="92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100"/>
              <a:buNone/>
            </a:pPr>
            <a:r>
              <a:rPr lang="en" sz="1600">
                <a:latin typeface="Nunito"/>
                <a:ea typeface="Nunito"/>
                <a:cs typeface="Nunito"/>
                <a:sym typeface="Nunito"/>
              </a:rPr>
              <a:t>By:  18074013 - Nishant Mittal</a:t>
            </a:r>
            <a:endParaRPr sz="1600">
              <a:latin typeface="Nunito"/>
              <a:ea typeface="Nunito"/>
              <a:cs typeface="Nunito"/>
              <a:sym typeface="Nunito"/>
            </a:endParaRPr>
          </a:p>
          <a:p>
            <a:pPr indent="0" lvl="0" marL="0" rtl="0" algn="l">
              <a:lnSpc>
                <a:spcPct val="100000"/>
              </a:lnSpc>
              <a:spcBef>
                <a:spcPts val="0"/>
              </a:spcBef>
              <a:spcAft>
                <a:spcPts val="0"/>
              </a:spcAft>
              <a:buSzPts val="2100"/>
              <a:buNone/>
            </a:pPr>
            <a:r>
              <a:t/>
            </a:r>
            <a:endParaRPr sz="1600">
              <a:latin typeface="Nunito"/>
              <a:ea typeface="Nunito"/>
              <a:cs typeface="Nunito"/>
              <a:sym typeface="Nunito"/>
            </a:endParaRPr>
          </a:p>
          <a:p>
            <a:pPr indent="0" lvl="0" marL="0" rtl="0" algn="l">
              <a:lnSpc>
                <a:spcPct val="100000"/>
              </a:lnSpc>
              <a:spcBef>
                <a:spcPts val="0"/>
              </a:spcBef>
              <a:spcAft>
                <a:spcPts val="0"/>
              </a:spcAft>
              <a:buSzPts val="2100"/>
              <a:buNone/>
            </a:pPr>
            <a:r>
              <a:rPr lang="en" sz="1600">
                <a:latin typeface="Nunito"/>
                <a:ea typeface="Nunito"/>
                <a:cs typeface="Nunito"/>
                <a:sym typeface="Nunito"/>
              </a:rPr>
              <a:t>Guided By: Dr. Hari Prabhat Gupta</a:t>
            </a:r>
            <a:endParaRPr sz="1600">
              <a:latin typeface="Nunito"/>
              <a:ea typeface="Nunito"/>
              <a:cs typeface="Nunito"/>
              <a:sym typeface="Nunito"/>
            </a:endParaRPr>
          </a:p>
          <a:p>
            <a:pPr indent="0" lvl="0" marL="0" rtl="0" algn="l">
              <a:lnSpc>
                <a:spcPct val="100000"/>
              </a:lnSpc>
              <a:spcBef>
                <a:spcPts val="0"/>
              </a:spcBef>
              <a:spcAft>
                <a:spcPts val="0"/>
              </a:spcAft>
              <a:buSzPts val="2100"/>
              <a:buNone/>
            </a:pPr>
            <a:r>
              <a:t/>
            </a:r>
            <a:endParaRPr sz="16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Google Shape;175;p22"/>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pic>
        <p:nvPicPr>
          <p:cNvPr id="176" name="Google Shape;176;p22"/>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sp>
        <p:nvSpPr>
          <p:cNvPr id="177" name="Google Shape;177;p22"/>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78" name="Google Shape;178;p22"/>
          <p:cNvSpPr txBox="1"/>
          <p:nvPr/>
        </p:nvSpPr>
        <p:spPr>
          <a:xfrm>
            <a:off x="4422000" y="4856050"/>
            <a:ext cx="3525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Roboto"/>
                <a:ea typeface="Roboto"/>
                <a:cs typeface="Roboto"/>
                <a:sym typeface="Roboto"/>
              </a:rPr>
              <a:t>9</a:t>
            </a:r>
            <a:endParaRPr b="0" i="0" sz="1000" u="none" cap="none" strike="noStrike">
              <a:solidFill>
                <a:srgbClr val="FFFFFF"/>
              </a:solidFill>
              <a:latin typeface="Roboto"/>
              <a:ea typeface="Roboto"/>
              <a:cs typeface="Roboto"/>
              <a:sym typeface="Roboto"/>
            </a:endParaRPr>
          </a:p>
        </p:txBody>
      </p:sp>
      <p:sp>
        <p:nvSpPr>
          <p:cNvPr id="179" name="Google Shape;179;p22"/>
          <p:cNvSpPr txBox="1"/>
          <p:nvPr>
            <p:ph type="title"/>
          </p:nvPr>
        </p:nvSpPr>
        <p:spPr>
          <a:xfrm>
            <a:off x="311700" y="1332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My implementation</a:t>
            </a:r>
            <a:endParaRPr>
              <a:latin typeface="Comfortaa"/>
              <a:ea typeface="Comfortaa"/>
              <a:cs typeface="Comfortaa"/>
              <a:sym typeface="Comfortaa"/>
            </a:endParaRPr>
          </a:p>
        </p:txBody>
      </p:sp>
      <p:sp>
        <p:nvSpPr>
          <p:cNvPr id="180" name="Google Shape;180;p22"/>
          <p:cNvSpPr txBox="1"/>
          <p:nvPr/>
        </p:nvSpPr>
        <p:spPr>
          <a:xfrm>
            <a:off x="55400" y="569750"/>
            <a:ext cx="8933700" cy="4146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Dataset used - PEMS-SF dataset</a:t>
            </a:r>
            <a:endParaRPr sz="1800">
              <a:solidFill>
                <a:schemeClr val="dk2"/>
              </a:solidFill>
              <a:latin typeface="Comfortaa"/>
              <a:ea typeface="Comfortaa"/>
              <a:cs typeface="Comfortaa"/>
              <a:sym typeface="Comfortaa"/>
            </a:endParaRPr>
          </a:p>
          <a:p>
            <a:pPr indent="-342900" lvl="1" marL="9144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Link - </a:t>
            </a:r>
            <a:r>
              <a:rPr lang="en" sz="1800" u="sng">
                <a:solidFill>
                  <a:schemeClr val="hlink"/>
                </a:solidFill>
                <a:latin typeface="Comfortaa"/>
                <a:ea typeface="Comfortaa"/>
                <a:cs typeface="Comfortaa"/>
                <a:sym typeface="Comfortaa"/>
                <a:hlinkClick r:id="rId4"/>
              </a:rPr>
              <a:t>https://archive.ics.uci.edu/ml/datasets/PEMS-SF</a:t>
            </a:r>
            <a:endParaRPr sz="1800">
              <a:solidFill>
                <a:schemeClr val="dk2"/>
              </a:solidFill>
              <a:latin typeface="Comfortaa"/>
              <a:ea typeface="Comfortaa"/>
              <a:cs typeface="Comfortaa"/>
              <a:sym typeface="Comfortaa"/>
            </a:endParaRPr>
          </a:p>
          <a:p>
            <a:pPr indent="-342900" lvl="1" marL="9144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The dataset provides the reading by various sensors on a road and the particular day they were recorded on.</a:t>
            </a:r>
            <a:endParaRPr sz="1800">
              <a:solidFill>
                <a:schemeClr val="dk2"/>
              </a:solidFill>
              <a:latin typeface="Comfortaa"/>
              <a:ea typeface="Comfortaa"/>
              <a:cs typeface="Comfortaa"/>
              <a:sym typeface="Comfortaa"/>
            </a:endParaRPr>
          </a:p>
          <a:p>
            <a:pPr indent="-342900" lvl="1" marL="9144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I used those readings to predict the day they were recorded on.</a:t>
            </a:r>
            <a:endParaRPr sz="1800">
              <a:solidFill>
                <a:schemeClr val="dk2"/>
              </a:solidFill>
              <a:latin typeface="Comfortaa"/>
              <a:ea typeface="Comfortaa"/>
              <a:cs typeface="Comfortaa"/>
              <a:sym typeface="Comfortaa"/>
            </a:endParaRPr>
          </a:p>
          <a:p>
            <a:pPr indent="-342900" lvl="0" marL="4572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My Code</a:t>
            </a:r>
            <a:endParaRPr sz="1800">
              <a:solidFill>
                <a:schemeClr val="dk2"/>
              </a:solidFill>
              <a:latin typeface="Comfortaa"/>
              <a:ea typeface="Comfortaa"/>
              <a:cs typeface="Comfortaa"/>
              <a:sym typeface="Comfortaa"/>
            </a:endParaRPr>
          </a:p>
          <a:p>
            <a:pPr indent="-342900" lvl="1" marL="9144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Link - </a:t>
            </a:r>
            <a:r>
              <a:rPr lang="en" sz="1800" u="sng">
                <a:solidFill>
                  <a:schemeClr val="hlink"/>
                </a:solidFill>
                <a:latin typeface="Comfortaa"/>
                <a:ea typeface="Comfortaa"/>
                <a:cs typeface="Comfortaa"/>
                <a:sym typeface="Comfortaa"/>
                <a:hlinkClick r:id="rId5"/>
              </a:rPr>
              <a:t>https://github.com/nishantwrp/exploratory-project</a:t>
            </a:r>
            <a:endParaRPr sz="1800">
              <a:solidFill>
                <a:schemeClr val="dk2"/>
              </a:solidFill>
              <a:latin typeface="Comfortaa"/>
              <a:ea typeface="Comfortaa"/>
              <a:cs typeface="Comfortaa"/>
              <a:sym typeface="Comfortaa"/>
            </a:endParaRPr>
          </a:p>
          <a:p>
            <a:pPr indent="0" lvl="0" marL="457200" rtl="0" algn="l">
              <a:lnSpc>
                <a:spcPct val="115000"/>
              </a:lnSpc>
              <a:spcBef>
                <a:spcPts val="1600"/>
              </a:spcBef>
              <a:spcAft>
                <a:spcPts val="0"/>
              </a:spcAft>
              <a:buNone/>
            </a:pPr>
            <a:r>
              <a:t/>
            </a:r>
            <a:endParaRPr sz="1800">
              <a:solidFill>
                <a:schemeClr val="dk2"/>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pic>
        <p:nvPicPr>
          <p:cNvPr id="185" name="Google Shape;185;p23"/>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pic>
        <p:nvPicPr>
          <p:cNvPr id="186" name="Google Shape;186;p23"/>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sp>
        <p:nvSpPr>
          <p:cNvPr id="187" name="Google Shape;187;p23"/>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88" name="Google Shape;188;p23"/>
          <p:cNvSpPr txBox="1"/>
          <p:nvPr/>
        </p:nvSpPr>
        <p:spPr>
          <a:xfrm>
            <a:off x="4422000" y="4856050"/>
            <a:ext cx="3525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Roboto"/>
                <a:ea typeface="Roboto"/>
                <a:cs typeface="Roboto"/>
                <a:sym typeface="Roboto"/>
              </a:rPr>
              <a:t>10</a:t>
            </a:r>
            <a:endParaRPr b="0" i="0" sz="1000" u="none" cap="none" strike="noStrike">
              <a:solidFill>
                <a:srgbClr val="FFFFFF"/>
              </a:solidFill>
              <a:latin typeface="Roboto"/>
              <a:ea typeface="Roboto"/>
              <a:cs typeface="Roboto"/>
              <a:sym typeface="Roboto"/>
            </a:endParaRPr>
          </a:p>
        </p:txBody>
      </p:sp>
      <p:sp>
        <p:nvSpPr>
          <p:cNvPr id="189" name="Google Shape;189;p23"/>
          <p:cNvSpPr txBox="1"/>
          <p:nvPr>
            <p:ph type="title"/>
          </p:nvPr>
        </p:nvSpPr>
        <p:spPr>
          <a:xfrm>
            <a:off x="311700" y="1332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Results</a:t>
            </a:r>
            <a:endParaRPr>
              <a:latin typeface="Comfortaa"/>
              <a:ea typeface="Comfortaa"/>
              <a:cs typeface="Comfortaa"/>
              <a:sym typeface="Comfortaa"/>
            </a:endParaRPr>
          </a:p>
        </p:txBody>
      </p:sp>
      <p:sp>
        <p:nvSpPr>
          <p:cNvPr id="190" name="Google Shape;190;p23"/>
          <p:cNvSpPr txBox="1"/>
          <p:nvPr/>
        </p:nvSpPr>
        <p:spPr>
          <a:xfrm>
            <a:off x="55400" y="569750"/>
            <a:ext cx="8933700" cy="4146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600"/>
              </a:spcBef>
              <a:spcAft>
                <a:spcPts val="0"/>
              </a:spcAft>
              <a:buNone/>
            </a:pPr>
            <a:r>
              <a:t/>
            </a:r>
            <a:endParaRPr sz="1800">
              <a:solidFill>
                <a:schemeClr val="dk2"/>
              </a:solidFill>
              <a:latin typeface="Comfortaa"/>
              <a:ea typeface="Comfortaa"/>
              <a:cs typeface="Comfortaa"/>
              <a:sym typeface="Comfortaa"/>
            </a:endParaRPr>
          </a:p>
        </p:txBody>
      </p:sp>
      <p:pic>
        <p:nvPicPr>
          <p:cNvPr id="191" name="Google Shape;191;p23"/>
          <p:cNvPicPr preferRelativeResize="0"/>
          <p:nvPr/>
        </p:nvPicPr>
        <p:blipFill>
          <a:blip r:embed="rId4">
            <a:alphaModFix/>
          </a:blip>
          <a:stretch>
            <a:fillRect/>
          </a:stretch>
        </p:blipFill>
        <p:spPr>
          <a:xfrm>
            <a:off x="845924" y="665300"/>
            <a:ext cx="6442026" cy="419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4"/>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pic>
        <p:nvPicPr>
          <p:cNvPr id="197" name="Google Shape;197;p24"/>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sp>
        <p:nvSpPr>
          <p:cNvPr id="198" name="Google Shape;198;p24"/>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99" name="Google Shape;199;p24"/>
          <p:cNvSpPr txBox="1"/>
          <p:nvPr/>
        </p:nvSpPr>
        <p:spPr>
          <a:xfrm>
            <a:off x="4422000" y="4856050"/>
            <a:ext cx="3525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Roboto"/>
                <a:ea typeface="Roboto"/>
                <a:cs typeface="Roboto"/>
                <a:sym typeface="Roboto"/>
              </a:rPr>
              <a:t>11</a:t>
            </a:r>
            <a:endParaRPr b="0" i="0" sz="1000" u="none" cap="none" strike="noStrike">
              <a:solidFill>
                <a:srgbClr val="FFFFFF"/>
              </a:solidFill>
              <a:latin typeface="Roboto"/>
              <a:ea typeface="Roboto"/>
              <a:cs typeface="Roboto"/>
              <a:sym typeface="Roboto"/>
            </a:endParaRPr>
          </a:p>
        </p:txBody>
      </p:sp>
      <p:sp>
        <p:nvSpPr>
          <p:cNvPr id="200" name="Google Shape;200;p24"/>
          <p:cNvSpPr txBox="1"/>
          <p:nvPr>
            <p:ph type="title"/>
          </p:nvPr>
        </p:nvSpPr>
        <p:spPr>
          <a:xfrm>
            <a:off x="311700" y="1332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Conclusion</a:t>
            </a:r>
            <a:endParaRPr>
              <a:latin typeface="Comfortaa"/>
              <a:ea typeface="Comfortaa"/>
              <a:cs typeface="Comfortaa"/>
              <a:sym typeface="Comfortaa"/>
            </a:endParaRPr>
          </a:p>
        </p:txBody>
      </p:sp>
      <p:sp>
        <p:nvSpPr>
          <p:cNvPr id="201" name="Google Shape;201;p24"/>
          <p:cNvSpPr txBox="1"/>
          <p:nvPr/>
        </p:nvSpPr>
        <p:spPr>
          <a:xfrm>
            <a:off x="55400" y="569750"/>
            <a:ext cx="8933700" cy="414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800">
                <a:solidFill>
                  <a:schemeClr val="dk2"/>
                </a:solidFill>
                <a:latin typeface="Comfortaa"/>
                <a:ea typeface="Comfortaa"/>
                <a:cs typeface="Comfortaa"/>
                <a:sym typeface="Comfortaa"/>
              </a:rPr>
              <a:t>Our accuracy and earliness of the experiments performed on PEMS-SF dataset illustrates that our approach outperforms the existing approaches of time series prediction. The proposed approach can be further extended to achieve better earliness using deep-learning models by optimizing the correlation among the components of MTD. Further, as the proposed approach is heavily dependent on the user given desired accuracy, a method can be developed to determine such accuracy based on application domain. Such a method will help to improve the effectiveness of the approach.</a:t>
            </a:r>
            <a:endParaRPr sz="1800">
              <a:solidFill>
                <a:schemeClr val="dk2"/>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25"/>
          <p:cNvPicPr preferRelativeResize="0"/>
          <p:nvPr/>
        </p:nvPicPr>
        <p:blipFill rotWithShape="1">
          <a:blip r:embed="rId3">
            <a:alphaModFix/>
          </a:blip>
          <a:srcRect b="12072" l="20316" r="23170" t="14088"/>
          <a:stretch/>
        </p:blipFill>
        <p:spPr>
          <a:xfrm>
            <a:off x="972050" y="1434100"/>
            <a:ext cx="2471900" cy="221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311700" y="811650"/>
            <a:ext cx="8601900" cy="38016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202124"/>
              </a:buClr>
              <a:buSzPts val="1800"/>
              <a:buFont typeface="Comfortaa"/>
              <a:buChar char="●"/>
            </a:pPr>
            <a:r>
              <a:rPr lang="en" sz="1800">
                <a:solidFill>
                  <a:srgbClr val="202124"/>
                </a:solidFill>
                <a:latin typeface="Comfortaa"/>
                <a:ea typeface="Comfortaa"/>
                <a:cs typeface="Comfortaa"/>
                <a:sym typeface="Comfortaa"/>
              </a:rPr>
              <a:t>The objective is not only to make the correct prediction but the correlation  between the different readings should be taken into account.</a:t>
            </a:r>
            <a:endParaRPr sz="1800">
              <a:solidFill>
                <a:srgbClr val="202124"/>
              </a:solidFill>
              <a:latin typeface="Comfortaa"/>
              <a:ea typeface="Comfortaa"/>
              <a:cs typeface="Comfortaa"/>
              <a:sym typeface="Comfortaa"/>
            </a:endParaRPr>
          </a:p>
          <a:p>
            <a:pPr indent="-342900" lvl="0" marL="457200" rtl="0" algn="just">
              <a:lnSpc>
                <a:spcPct val="115000"/>
              </a:lnSpc>
              <a:spcBef>
                <a:spcPts val="0"/>
              </a:spcBef>
              <a:spcAft>
                <a:spcPts val="0"/>
              </a:spcAft>
              <a:buClr>
                <a:srgbClr val="202124"/>
              </a:buClr>
              <a:buSzPts val="1800"/>
              <a:buFont typeface="Comfortaa"/>
              <a:buChar char="●"/>
            </a:pPr>
            <a:r>
              <a:rPr lang="en" sz="1800">
                <a:solidFill>
                  <a:srgbClr val="202124"/>
                </a:solidFill>
                <a:latin typeface="Comfortaa"/>
                <a:ea typeface="Comfortaa"/>
                <a:cs typeface="Comfortaa"/>
                <a:sym typeface="Comfortaa"/>
              </a:rPr>
              <a:t>Early Classification of the MTS with different sampling rates while maintaining the pre decided accuracy.</a:t>
            </a:r>
            <a:endParaRPr sz="1800">
              <a:solidFill>
                <a:srgbClr val="202124"/>
              </a:solidFill>
              <a:latin typeface="Comfortaa"/>
              <a:ea typeface="Comfortaa"/>
              <a:cs typeface="Comfortaa"/>
              <a:sym typeface="Comfortaa"/>
            </a:endParaRPr>
          </a:p>
          <a:p>
            <a:pPr indent="0" lvl="0" marL="457200" rtl="0" algn="just">
              <a:lnSpc>
                <a:spcPct val="115000"/>
              </a:lnSpc>
              <a:spcBef>
                <a:spcPts val="0"/>
              </a:spcBef>
              <a:spcAft>
                <a:spcPts val="0"/>
              </a:spcAft>
              <a:buNone/>
            </a:pPr>
            <a:r>
              <a:t/>
            </a:r>
            <a:endParaRPr sz="1800">
              <a:solidFill>
                <a:srgbClr val="202124"/>
              </a:solidFill>
              <a:latin typeface="Comfortaa"/>
              <a:ea typeface="Comfortaa"/>
              <a:cs typeface="Comfortaa"/>
              <a:sym typeface="Comfortaa"/>
            </a:endParaRPr>
          </a:p>
          <a:p>
            <a:pPr indent="0" lvl="0" marL="457200" rtl="0" algn="just">
              <a:lnSpc>
                <a:spcPct val="115000"/>
              </a:lnSpc>
              <a:spcBef>
                <a:spcPts val="1000"/>
              </a:spcBef>
              <a:spcAft>
                <a:spcPts val="0"/>
              </a:spcAft>
              <a:buNone/>
            </a:pPr>
            <a:r>
              <a:t/>
            </a:r>
            <a:endParaRPr sz="1800">
              <a:solidFill>
                <a:srgbClr val="202124"/>
              </a:solidFill>
              <a:highlight>
                <a:schemeClr val="lt1"/>
              </a:highlight>
              <a:latin typeface="Comfortaa"/>
              <a:ea typeface="Comfortaa"/>
              <a:cs typeface="Comfortaa"/>
              <a:sym typeface="Comfortaa"/>
            </a:endParaRPr>
          </a:p>
          <a:p>
            <a:pPr indent="0" lvl="0" marL="457200" rtl="0" algn="just">
              <a:lnSpc>
                <a:spcPct val="115000"/>
              </a:lnSpc>
              <a:spcBef>
                <a:spcPts val="1000"/>
              </a:spcBef>
              <a:spcAft>
                <a:spcPts val="1000"/>
              </a:spcAft>
              <a:buSzPts val="1400"/>
              <a:buNone/>
            </a:pPr>
            <a:r>
              <a:t/>
            </a:r>
            <a:endParaRPr sz="1800">
              <a:solidFill>
                <a:srgbClr val="202124"/>
              </a:solidFill>
            </a:endParaRPr>
          </a:p>
        </p:txBody>
      </p:sp>
      <p:sp>
        <p:nvSpPr>
          <p:cNvPr id="93" name="Google Shape;93;p14"/>
          <p:cNvSpPr txBox="1"/>
          <p:nvPr/>
        </p:nvSpPr>
        <p:spPr>
          <a:xfrm>
            <a:off x="5962600" y="4071700"/>
            <a:ext cx="2951100" cy="4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pic>
        <p:nvPicPr>
          <p:cNvPr id="94" name="Google Shape;94;p14"/>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sp>
        <p:nvSpPr>
          <p:cNvPr id="95" name="Google Shape;95;p14"/>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96" name="Google Shape;96;p14"/>
          <p:cNvSpPr txBox="1"/>
          <p:nvPr/>
        </p:nvSpPr>
        <p:spPr>
          <a:xfrm>
            <a:off x="4422000" y="4856050"/>
            <a:ext cx="3000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1</a:t>
            </a:r>
            <a:endParaRPr b="0" i="0" sz="1000" u="none" cap="none" strike="noStrike">
              <a:solidFill>
                <a:srgbClr val="FFFFFF"/>
              </a:solidFill>
              <a:latin typeface="Roboto"/>
              <a:ea typeface="Roboto"/>
              <a:cs typeface="Roboto"/>
              <a:sym typeface="Roboto"/>
            </a:endParaRPr>
          </a:p>
        </p:txBody>
      </p:sp>
      <p:sp>
        <p:nvSpPr>
          <p:cNvPr id="97" name="Google Shape;97;p14"/>
          <p:cNvSpPr txBox="1"/>
          <p:nvPr>
            <p:ph type="title"/>
          </p:nvPr>
        </p:nvSpPr>
        <p:spPr>
          <a:xfrm>
            <a:off x="311700" y="1332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Objective</a:t>
            </a: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5"/>
          <p:cNvSpPr txBox="1"/>
          <p:nvPr>
            <p:ph idx="1" type="body"/>
          </p:nvPr>
        </p:nvSpPr>
        <p:spPr>
          <a:xfrm>
            <a:off x="311700" y="822950"/>
            <a:ext cx="8520600" cy="683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rgbClr val="202124"/>
                </a:solidFill>
                <a:latin typeface="Comfortaa"/>
                <a:ea typeface="Comfortaa"/>
                <a:cs typeface="Comfortaa"/>
                <a:sym typeface="Comfortaa"/>
              </a:rPr>
              <a:t>MTS datasets are recorded by the reading of sensors in various places like Traffic sensors, Fitness sensors etc.</a:t>
            </a:r>
            <a:endParaRPr sz="1400">
              <a:solidFill>
                <a:srgbClr val="202124"/>
              </a:solidFill>
              <a:latin typeface="Comfortaa"/>
              <a:ea typeface="Comfortaa"/>
              <a:cs typeface="Comfortaa"/>
              <a:sym typeface="Comfortaa"/>
            </a:endParaRPr>
          </a:p>
          <a:p>
            <a:pPr indent="0" lvl="0" marL="0" rtl="0" algn="just">
              <a:lnSpc>
                <a:spcPct val="100000"/>
              </a:lnSpc>
              <a:spcBef>
                <a:spcPts val="0"/>
              </a:spcBef>
              <a:spcAft>
                <a:spcPts val="0"/>
              </a:spcAft>
              <a:buNone/>
            </a:pPr>
            <a:r>
              <a:t/>
            </a:r>
            <a:endParaRPr sz="1400">
              <a:solidFill>
                <a:srgbClr val="202124"/>
              </a:solidFill>
              <a:latin typeface="Comfortaa"/>
              <a:ea typeface="Comfortaa"/>
              <a:cs typeface="Comfortaa"/>
              <a:sym typeface="Comfortaa"/>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457200" rtl="0" algn="l">
              <a:spcBef>
                <a:spcPts val="1000"/>
              </a:spcBef>
              <a:spcAft>
                <a:spcPts val="0"/>
              </a:spcAft>
              <a:buClr>
                <a:srgbClr val="000000"/>
              </a:buClr>
              <a:buSzPts val="1800"/>
              <a:buFont typeface="Arial"/>
              <a:buNone/>
            </a:pPr>
            <a:r>
              <a:t/>
            </a:r>
            <a:endParaRPr sz="1400">
              <a:solidFill>
                <a:srgbClr val="202124"/>
              </a:solidFill>
              <a:latin typeface="Comfortaa"/>
              <a:ea typeface="Comfortaa"/>
              <a:cs typeface="Comfortaa"/>
              <a:sym typeface="Comfortaa"/>
            </a:endParaRPr>
          </a:p>
          <a:p>
            <a:pPr indent="0" lvl="0" marL="457200" rtl="0" algn="just">
              <a:spcBef>
                <a:spcPts val="1000"/>
              </a:spcBef>
              <a:spcAft>
                <a:spcPts val="0"/>
              </a:spcAft>
              <a:buNone/>
            </a:pPr>
            <a:r>
              <a:t/>
            </a:r>
            <a:endParaRPr>
              <a:solidFill>
                <a:srgbClr val="202124"/>
              </a:solidFill>
              <a:latin typeface="Comfortaa"/>
              <a:ea typeface="Comfortaa"/>
              <a:cs typeface="Comfortaa"/>
              <a:sym typeface="Comfortaa"/>
            </a:endParaRPr>
          </a:p>
        </p:txBody>
      </p:sp>
      <p:sp>
        <p:nvSpPr>
          <p:cNvPr id="103" name="Google Shape;103;p15"/>
          <p:cNvSpPr txBox="1"/>
          <p:nvPr/>
        </p:nvSpPr>
        <p:spPr>
          <a:xfrm>
            <a:off x="4803925" y="3391375"/>
            <a:ext cx="1983000" cy="683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Nunito"/>
              <a:ea typeface="Nunito"/>
              <a:cs typeface="Nunito"/>
              <a:sym typeface="Nunito"/>
            </a:endParaRPr>
          </a:p>
        </p:txBody>
      </p:sp>
      <p:sp>
        <p:nvSpPr>
          <p:cNvPr id="104" name="Google Shape;104;p15"/>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05" name="Google Shape;105;p15"/>
          <p:cNvSpPr txBox="1"/>
          <p:nvPr/>
        </p:nvSpPr>
        <p:spPr>
          <a:xfrm>
            <a:off x="4422000" y="4856050"/>
            <a:ext cx="3000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2</a:t>
            </a:r>
            <a:endParaRPr b="0" i="0" sz="1000" u="none" cap="none" strike="noStrike">
              <a:solidFill>
                <a:srgbClr val="FFFFFF"/>
              </a:solidFill>
              <a:latin typeface="Roboto"/>
              <a:ea typeface="Roboto"/>
              <a:cs typeface="Roboto"/>
              <a:sym typeface="Roboto"/>
            </a:endParaRPr>
          </a:p>
        </p:txBody>
      </p:sp>
      <p:sp>
        <p:nvSpPr>
          <p:cNvPr id="106" name="Google Shape;106;p15"/>
          <p:cNvSpPr txBox="1"/>
          <p:nvPr>
            <p:ph type="title"/>
          </p:nvPr>
        </p:nvSpPr>
        <p:spPr>
          <a:xfrm>
            <a:off x="311700" y="1332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Motivation</a:t>
            </a:r>
            <a:endParaRPr>
              <a:latin typeface="Comfortaa"/>
              <a:ea typeface="Comfortaa"/>
              <a:cs typeface="Comfortaa"/>
              <a:sym typeface="Comfortaa"/>
            </a:endParaRPr>
          </a:p>
        </p:txBody>
      </p:sp>
      <p:pic>
        <p:nvPicPr>
          <p:cNvPr descr="Vehicle Traffic Monitoring Platform with Bluetooth Sensors over ..." id="107" name="Google Shape;107;p15"/>
          <p:cNvPicPr preferRelativeResize="0"/>
          <p:nvPr/>
        </p:nvPicPr>
        <p:blipFill>
          <a:blip r:embed="rId3">
            <a:alphaModFix/>
          </a:blip>
          <a:stretch>
            <a:fillRect/>
          </a:stretch>
        </p:blipFill>
        <p:spPr>
          <a:xfrm>
            <a:off x="1285000" y="1626950"/>
            <a:ext cx="3051350" cy="1889600"/>
          </a:xfrm>
          <a:prstGeom prst="rect">
            <a:avLst/>
          </a:prstGeom>
          <a:noFill/>
          <a:ln>
            <a:noFill/>
          </a:ln>
        </p:spPr>
      </p:pic>
      <p:pic>
        <p:nvPicPr>
          <p:cNvPr descr="Multi-purpose electrochemical sensors preview the future of ..." id="108" name="Google Shape;108;p15"/>
          <p:cNvPicPr preferRelativeResize="0"/>
          <p:nvPr/>
        </p:nvPicPr>
        <p:blipFill>
          <a:blip r:embed="rId4">
            <a:alphaModFix/>
          </a:blip>
          <a:stretch>
            <a:fillRect/>
          </a:stretch>
        </p:blipFill>
        <p:spPr>
          <a:xfrm>
            <a:off x="4484150" y="1626950"/>
            <a:ext cx="3120325" cy="1889600"/>
          </a:xfrm>
          <a:prstGeom prst="rect">
            <a:avLst/>
          </a:prstGeom>
          <a:noFill/>
          <a:ln>
            <a:noFill/>
          </a:ln>
        </p:spPr>
      </p:pic>
      <p:sp>
        <p:nvSpPr>
          <p:cNvPr id="109" name="Google Shape;109;p15"/>
          <p:cNvSpPr txBox="1"/>
          <p:nvPr/>
        </p:nvSpPr>
        <p:spPr>
          <a:xfrm>
            <a:off x="316525" y="3822025"/>
            <a:ext cx="8443200" cy="101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800">
                <a:solidFill>
                  <a:srgbClr val="202124"/>
                </a:solidFill>
                <a:latin typeface="Comfortaa"/>
                <a:ea typeface="Comfortaa"/>
                <a:cs typeface="Comfortaa"/>
                <a:sym typeface="Comfortaa"/>
              </a:rPr>
              <a:t>The readings of the different sensors may have different sampling rates. There is no reliable algorithm which can help in classification of such a series with using minimum data points.</a:t>
            </a:r>
            <a:endParaRPr sz="18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6"/>
          <p:cNvSpPr txBox="1"/>
          <p:nvPr/>
        </p:nvSpPr>
        <p:spPr>
          <a:xfrm>
            <a:off x="397500" y="851575"/>
            <a:ext cx="8299500" cy="36885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1000"/>
              </a:spcBef>
              <a:spcAft>
                <a:spcPts val="0"/>
              </a:spcAft>
              <a:buClr>
                <a:srgbClr val="202124"/>
              </a:buClr>
              <a:buSzPts val="1800"/>
              <a:buFont typeface="Comfortaa"/>
              <a:buChar char="●"/>
            </a:pPr>
            <a:r>
              <a:rPr lang="en" sz="1800">
                <a:solidFill>
                  <a:srgbClr val="202124"/>
                </a:solidFill>
                <a:latin typeface="Comfortaa"/>
                <a:ea typeface="Comfortaa"/>
                <a:cs typeface="Comfortaa"/>
                <a:sym typeface="Comfortaa"/>
              </a:rPr>
              <a:t>Gaussian process classifier</a:t>
            </a:r>
            <a:endParaRPr sz="1800">
              <a:solidFill>
                <a:srgbClr val="202124"/>
              </a:solidFill>
              <a:latin typeface="Comfortaa"/>
              <a:ea typeface="Comfortaa"/>
              <a:cs typeface="Comfortaa"/>
              <a:sym typeface="Comfortaa"/>
            </a:endParaRPr>
          </a:p>
          <a:p>
            <a:pPr indent="-342900" lvl="1" marL="1371600" rtl="0" algn="just">
              <a:lnSpc>
                <a:spcPct val="115000"/>
              </a:lnSpc>
              <a:spcBef>
                <a:spcPts val="0"/>
              </a:spcBef>
              <a:spcAft>
                <a:spcPts val="0"/>
              </a:spcAft>
              <a:buClr>
                <a:srgbClr val="202124"/>
              </a:buClr>
              <a:buSzPts val="1800"/>
              <a:buFont typeface="Comfortaa"/>
              <a:buChar char="○"/>
            </a:pPr>
            <a:r>
              <a:rPr lang="en" sz="1800">
                <a:solidFill>
                  <a:srgbClr val="202124"/>
                </a:solidFill>
                <a:latin typeface="Comfortaa"/>
                <a:ea typeface="Comfortaa"/>
                <a:cs typeface="Comfortaa"/>
                <a:sym typeface="Comfortaa"/>
              </a:rPr>
              <a:t>The prediction is probabilistic (Gaussian) so that one can compute empirical confidence intervals and decide based on those if one should refit (online fitting, adaptive fitting) the prediction in some region of interest.</a:t>
            </a:r>
            <a:endParaRPr sz="1800">
              <a:solidFill>
                <a:srgbClr val="202124"/>
              </a:solidFill>
              <a:latin typeface="Comfortaa"/>
              <a:ea typeface="Comfortaa"/>
              <a:cs typeface="Comfortaa"/>
              <a:sym typeface="Comfortaa"/>
            </a:endParaRPr>
          </a:p>
          <a:p>
            <a:pPr indent="0" lvl="0" marL="0" rtl="0" algn="just">
              <a:lnSpc>
                <a:spcPct val="115000"/>
              </a:lnSpc>
              <a:spcBef>
                <a:spcPts val="1600"/>
              </a:spcBef>
              <a:spcAft>
                <a:spcPts val="0"/>
              </a:spcAft>
              <a:buNone/>
            </a:pPr>
            <a:r>
              <a:t/>
            </a:r>
            <a:endParaRPr sz="1800">
              <a:solidFill>
                <a:srgbClr val="202124"/>
              </a:solidFill>
              <a:latin typeface="Comfortaa"/>
              <a:ea typeface="Comfortaa"/>
              <a:cs typeface="Comfortaa"/>
              <a:sym typeface="Comfortaa"/>
            </a:endParaRPr>
          </a:p>
          <a:p>
            <a:pPr indent="-342900" lvl="0" marL="457200" rtl="0" algn="just">
              <a:lnSpc>
                <a:spcPct val="115000"/>
              </a:lnSpc>
              <a:spcBef>
                <a:spcPts val="1600"/>
              </a:spcBef>
              <a:spcAft>
                <a:spcPts val="0"/>
              </a:spcAft>
              <a:buClr>
                <a:srgbClr val="202124"/>
              </a:buClr>
              <a:buSzPts val="1800"/>
              <a:buFont typeface="Comfortaa"/>
              <a:buChar char="●"/>
            </a:pPr>
            <a:r>
              <a:rPr lang="en" sz="1800">
                <a:solidFill>
                  <a:srgbClr val="202124"/>
                </a:solidFill>
                <a:latin typeface="Comfortaa"/>
                <a:ea typeface="Comfortaa"/>
                <a:cs typeface="Comfortaa"/>
                <a:sym typeface="Comfortaa"/>
              </a:rPr>
              <a:t>Predicting the sequence of a hidden markov model using viterbi algorithm</a:t>
            </a:r>
            <a:endParaRPr sz="1800">
              <a:solidFill>
                <a:srgbClr val="202124"/>
              </a:solidFill>
              <a:latin typeface="Comfortaa"/>
              <a:ea typeface="Comfortaa"/>
              <a:cs typeface="Comfortaa"/>
              <a:sym typeface="Comfortaa"/>
            </a:endParaRPr>
          </a:p>
          <a:p>
            <a:pPr indent="0" lvl="0" marL="0" marR="0" rtl="0" algn="just">
              <a:lnSpc>
                <a:spcPct val="100000"/>
              </a:lnSpc>
              <a:spcBef>
                <a:spcPts val="1000"/>
              </a:spcBef>
              <a:spcAft>
                <a:spcPts val="0"/>
              </a:spcAft>
              <a:buClr>
                <a:srgbClr val="000000"/>
              </a:buClr>
              <a:buSzPts val="1800"/>
              <a:buFont typeface="Arial"/>
              <a:buNone/>
            </a:pPr>
            <a:r>
              <a:t/>
            </a:r>
            <a:endParaRPr sz="1800">
              <a:latin typeface="Comfortaa"/>
              <a:ea typeface="Comfortaa"/>
              <a:cs typeface="Comfortaa"/>
              <a:sym typeface="Comfortaa"/>
            </a:endParaRPr>
          </a:p>
        </p:txBody>
      </p:sp>
      <p:sp>
        <p:nvSpPr>
          <p:cNvPr id="115" name="Google Shape;115;p16"/>
          <p:cNvSpPr txBox="1"/>
          <p:nvPr>
            <p:ph idx="4294967295" type="title"/>
          </p:nvPr>
        </p:nvSpPr>
        <p:spPr>
          <a:xfrm>
            <a:off x="311700" y="13715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Algorithms used in the approach</a:t>
            </a:r>
            <a:endParaRPr>
              <a:latin typeface="Comfortaa"/>
              <a:ea typeface="Comfortaa"/>
              <a:cs typeface="Comfortaa"/>
              <a:sym typeface="Comfortaa"/>
            </a:endParaRPr>
          </a:p>
        </p:txBody>
      </p:sp>
      <p:pic>
        <p:nvPicPr>
          <p:cNvPr id="116" name="Google Shape;116;p16"/>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sp>
        <p:nvSpPr>
          <p:cNvPr id="117" name="Google Shape;117;p16"/>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18" name="Google Shape;118;p16"/>
          <p:cNvSpPr txBox="1"/>
          <p:nvPr/>
        </p:nvSpPr>
        <p:spPr>
          <a:xfrm>
            <a:off x="4422000" y="4856050"/>
            <a:ext cx="3000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Roboto"/>
                <a:ea typeface="Roboto"/>
                <a:cs typeface="Roboto"/>
                <a:sym typeface="Roboto"/>
              </a:rPr>
              <a:t>3</a:t>
            </a:r>
            <a:endParaRPr b="0" i="0" sz="1000" u="none" cap="none" strike="noStrike">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17"/>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sp>
        <p:nvSpPr>
          <p:cNvPr id="124" name="Google Shape;124;p17"/>
          <p:cNvSpPr txBox="1"/>
          <p:nvPr/>
        </p:nvSpPr>
        <p:spPr>
          <a:xfrm>
            <a:off x="228600" y="4282425"/>
            <a:ext cx="8679900" cy="44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t/>
            </a:r>
            <a:endParaRPr b="0" i="0" sz="1800" u="none" cap="none" strike="noStrike">
              <a:solidFill>
                <a:schemeClr val="dk2"/>
              </a:solidFill>
              <a:latin typeface="Comfortaa"/>
              <a:ea typeface="Comfortaa"/>
              <a:cs typeface="Comfortaa"/>
              <a:sym typeface="Comfortaa"/>
            </a:endParaRPr>
          </a:p>
        </p:txBody>
      </p:sp>
      <p:sp>
        <p:nvSpPr>
          <p:cNvPr id="125" name="Google Shape;125;p17"/>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26" name="Google Shape;126;p17"/>
          <p:cNvSpPr txBox="1"/>
          <p:nvPr/>
        </p:nvSpPr>
        <p:spPr>
          <a:xfrm>
            <a:off x="4422000" y="4856050"/>
            <a:ext cx="3525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4</a:t>
            </a:r>
            <a:endParaRPr b="0" i="0" sz="1000" u="none" cap="none" strike="noStrike">
              <a:solidFill>
                <a:srgbClr val="FFFFFF"/>
              </a:solidFill>
              <a:latin typeface="Roboto"/>
              <a:ea typeface="Roboto"/>
              <a:cs typeface="Roboto"/>
              <a:sym typeface="Roboto"/>
            </a:endParaRPr>
          </a:p>
        </p:txBody>
      </p:sp>
      <p:sp>
        <p:nvSpPr>
          <p:cNvPr id="127" name="Google Shape;127;p17"/>
          <p:cNvSpPr txBox="1"/>
          <p:nvPr>
            <p:ph type="title"/>
          </p:nvPr>
        </p:nvSpPr>
        <p:spPr>
          <a:xfrm>
            <a:off x="311700" y="1332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The approach</a:t>
            </a:r>
            <a:endParaRPr>
              <a:latin typeface="Comfortaa"/>
              <a:ea typeface="Comfortaa"/>
              <a:cs typeface="Comfortaa"/>
              <a:sym typeface="Comfortaa"/>
            </a:endParaRPr>
          </a:p>
        </p:txBody>
      </p:sp>
      <p:sp>
        <p:nvSpPr>
          <p:cNvPr id="128" name="Google Shape;128;p17"/>
          <p:cNvSpPr txBox="1"/>
          <p:nvPr/>
        </p:nvSpPr>
        <p:spPr>
          <a:xfrm>
            <a:off x="0" y="862525"/>
            <a:ext cx="9068700" cy="372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0"/>
              </a:spcAft>
              <a:buNone/>
            </a:pPr>
            <a:r>
              <a:rPr lang="en" sz="1800">
                <a:solidFill>
                  <a:srgbClr val="202124"/>
                </a:solidFill>
                <a:latin typeface="Comfortaa"/>
                <a:ea typeface="Comfortaa"/>
                <a:cs typeface="Comfortaa"/>
                <a:sym typeface="Comfortaa"/>
              </a:rPr>
              <a:t>Pre Prediction</a:t>
            </a:r>
            <a:endParaRPr sz="1800">
              <a:solidFill>
                <a:srgbClr val="202124"/>
              </a:solidFill>
              <a:latin typeface="Comfortaa"/>
              <a:ea typeface="Comfortaa"/>
              <a:cs typeface="Comfortaa"/>
              <a:sym typeface="Comfortaa"/>
            </a:endParaRPr>
          </a:p>
          <a:p>
            <a:pPr indent="-342900" lvl="0" marL="457200" rtl="0" algn="just">
              <a:lnSpc>
                <a:spcPct val="115000"/>
              </a:lnSpc>
              <a:spcBef>
                <a:spcPts val="1000"/>
              </a:spcBef>
              <a:spcAft>
                <a:spcPts val="0"/>
              </a:spcAft>
              <a:buClr>
                <a:srgbClr val="202124"/>
              </a:buClr>
              <a:buSzPts val="1800"/>
              <a:buFont typeface="Comfortaa"/>
              <a:buChar char="●"/>
            </a:pPr>
            <a:r>
              <a:rPr lang="en" sz="1800">
                <a:solidFill>
                  <a:srgbClr val="202124"/>
                </a:solidFill>
                <a:latin typeface="Comfortaa"/>
                <a:ea typeface="Comfortaa"/>
                <a:cs typeface="Comfortaa"/>
                <a:sym typeface="Comfortaa"/>
              </a:rPr>
              <a:t>Calculating the label-wise minimum number of data points required for each sensor while maintaining the pre-decided `Alpha` Accuracy.</a:t>
            </a:r>
            <a:endParaRPr sz="1800">
              <a:solidFill>
                <a:srgbClr val="202124"/>
              </a:solidFill>
              <a:latin typeface="Comfortaa"/>
              <a:ea typeface="Comfortaa"/>
              <a:cs typeface="Comfortaa"/>
              <a:sym typeface="Comfortaa"/>
            </a:endParaRPr>
          </a:p>
          <a:p>
            <a:pPr indent="-342900" lvl="0" marL="457200" rtl="0" algn="just">
              <a:lnSpc>
                <a:spcPct val="115000"/>
              </a:lnSpc>
              <a:spcBef>
                <a:spcPts val="0"/>
              </a:spcBef>
              <a:spcAft>
                <a:spcPts val="0"/>
              </a:spcAft>
              <a:buClr>
                <a:srgbClr val="202124"/>
              </a:buClr>
              <a:buSzPts val="1800"/>
              <a:buFont typeface="Comfortaa"/>
              <a:buChar char="●"/>
            </a:pPr>
            <a:r>
              <a:rPr lang="en" sz="1800">
                <a:solidFill>
                  <a:srgbClr val="202124"/>
                </a:solidFill>
                <a:latin typeface="Comfortaa"/>
                <a:ea typeface="Comfortaa"/>
                <a:cs typeface="Comfortaa"/>
                <a:sym typeface="Comfortaa"/>
              </a:rPr>
              <a:t>Constructing GP classifiers according to the calculations above.</a:t>
            </a:r>
            <a:endParaRPr sz="1800">
              <a:solidFill>
                <a:srgbClr val="202124"/>
              </a:solidFill>
              <a:latin typeface="Comfortaa"/>
              <a:ea typeface="Comfortaa"/>
              <a:cs typeface="Comfortaa"/>
              <a:sym typeface="Comfortaa"/>
            </a:endParaRPr>
          </a:p>
          <a:p>
            <a:pPr indent="-342900" lvl="0" marL="457200" rtl="0" algn="just">
              <a:lnSpc>
                <a:spcPct val="115000"/>
              </a:lnSpc>
              <a:spcBef>
                <a:spcPts val="0"/>
              </a:spcBef>
              <a:spcAft>
                <a:spcPts val="0"/>
              </a:spcAft>
              <a:buClr>
                <a:srgbClr val="202124"/>
              </a:buClr>
              <a:buSzPts val="1800"/>
              <a:buFont typeface="Comfortaa"/>
              <a:buChar char="●"/>
            </a:pPr>
            <a:r>
              <a:rPr lang="en" sz="1800">
                <a:solidFill>
                  <a:srgbClr val="202124"/>
                </a:solidFill>
                <a:latin typeface="Comfortaa"/>
                <a:ea typeface="Comfortaa"/>
                <a:cs typeface="Comfortaa"/>
                <a:sym typeface="Comfortaa"/>
              </a:rPr>
              <a:t>Creating a transition matrix based on the training dataset.</a:t>
            </a:r>
            <a:endParaRPr sz="1800">
              <a:solidFill>
                <a:srgbClr val="202124"/>
              </a:solidFill>
              <a:latin typeface="Comfortaa"/>
              <a:ea typeface="Comfortaa"/>
              <a:cs typeface="Comfortaa"/>
              <a:sym typeface="Comfortaa"/>
            </a:endParaRPr>
          </a:p>
          <a:p>
            <a:pPr indent="0" lvl="0" marL="0" rtl="0" algn="just">
              <a:spcBef>
                <a:spcPts val="1000"/>
              </a:spcBef>
              <a:spcAft>
                <a:spcPts val="0"/>
              </a:spcAft>
              <a:buNone/>
            </a:pPr>
            <a:r>
              <a:t/>
            </a:r>
            <a:endParaRPr sz="1800">
              <a:latin typeface="Comfortaa"/>
              <a:ea typeface="Comfortaa"/>
              <a:cs typeface="Comfortaa"/>
              <a:sym typeface="Comfortaa"/>
            </a:endParaRPr>
          </a:p>
          <a:p>
            <a:pPr indent="0" lvl="0" marL="0" rtl="0" algn="just">
              <a:spcBef>
                <a:spcPts val="0"/>
              </a:spcBef>
              <a:spcAft>
                <a:spcPts val="0"/>
              </a:spcAft>
              <a:buNone/>
            </a:pPr>
            <a:r>
              <a:rPr lang="en" sz="1800">
                <a:latin typeface="Comfortaa"/>
                <a:ea typeface="Comfortaa"/>
                <a:cs typeface="Comfortaa"/>
                <a:sym typeface="Comfortaa"/>
              </a:rPr>
              <a:t>While predicting</a:t>
            </a:r>
            <a:endParaRPr sz="1800">
              <a:latin typeface="Comfortaa"/>
              <a:ea typeface="Comfortaa"/>
              <a:cs typeface="Comfortaa"/>
              <a:sym typeface="Comfortaa"/>
            </a:endParaRPr>
          </a:p>
          <a:p>
            <a:pPr indent="-342900" lvl="0" marL="457200" rtl="0" algn="just">
              <a:spcBef>
                <a:spcPts val="0"/>
              </a:spcBef>
              <a:spcAft>
                <a:spcPts val="0"/>
              </a:spcAft>
              <a:buSzPts val="1800"/>
              <a:buFont typeface="Comfortaa"/>
              <a:buChar char="●"/>
            </a:pPr>
            <a:r>
              <a:rPr lang="en" sz="1800">
                <a:latin typeface="Comfortaa"/>
                <a:ea typeface="Comfortaa"/>
                <a:cs typeface="Comfortaa"/>
                <a:sym typeface="Comfortaa"/>
              </a:rPr>
              <a:t>Constructing the observation matrix based on the incoming test MTS.</a:t>
            </a:r>
            <a:endParaRPr sz="1800">
              <a:latin typeface="Comfortaa"/>
              <a:ea typeface="Comfortaa"/>
              <a:cs typeface="Comfortaa"/>
              <a:sym typeface="Comfortaa"/>
            </a:endParaRPr>
          </a:p>
          <a:p>
            <a:pPr indent="-342900" lvl="0" marL="457200" rtl="0" algn="just">
              <a:spcBef>
                <a:spcPts val="0"/>
              </a:spcBef>
              <a:spcAft>
                <a:spcPts val="0"/>
              </a:spcAft>
              <a:buSzPts val="1800"/>
              <a:buFont typeface="Comfortaa"/>
              <a:buChar char="●"/>
            </a:pPr>
            <a:r>
              <a:rPr lang="en" sz="1800">
                <a:latin typeface="Comfortaa"/>
                <a:ea typeface="Comfortaa"/>
                <a:cs typeface="Comfortaa"/>
                <a:sym typeface="Comfortaa"/>
              </a:rPr>
              <a:t>Predicting the sequence using viterbi.</a:t>
            </a:r>
            <a:endParaRPr sz="1800">
              <a:latin typeface="Comfortaa"/>
              <a:ea typeface="Comfortaa"/>
              <a:cs typeface="Comfortaa"/>
              <a:sym typeface="Comfortaa"/>
            </a:endParaRPr>
          </a:p>
          <a:p>
            <a:pPr indent="-342900" lvl="0" marL="457200" rtl="0" algn="just">
              <a:spcBef>
                <a:spcPts val="0"/>
              </a:spcBef>
              <a:spcAft>
                <a:spcPts val="0"/>
              </a:spcAft>
              <a:buSzPts val="1800"/>
              <a:buFont typeface="Comfortaa"/>
              <a:buChar char="●"/>
            </a:pPr>
            <a:r>
              <a:rPr lang="en" sz="1800">
                <a:latin typeface="Comfortaa"/>
                <a:ea typeface="Comfortaa"/>
                <a:cs typeface="Comfortaa"/>
                <a:sym typeface="Comfortaa"/>
              </a:rPr>
              <a:t>Predicting the final label.</a:t>
            </a:r>
            <a:endParaRPr sz="1800">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Google Shape;133;p18"/>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sp>
        <p:nvSpPr>
          <p:cNvPr id="134" name="Google Shape;134;p18"/>
          <p:cNvSpPr txBox="1"/>
          <p:nvPr/>
        </p:nvSpPr>
        <p:spPr>
          <a:xfrm>
            <a:off x="351750" y="1123675"/>
            <a:ext cx="8249400" cy="1994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Comfortaa"/>
              <a:buChar char="●"/>
            </a:pPr>
            <a:r>
              <a:rPr lang="en" sz="1800">
                <a:latin typeface="Comfortaa"/>
                <a:ea typeface="Comfortaa"/>
                <a:cs typeface="Comfortaa"/>
                <a:sym typeface="Comfortaa"/>
              </a:rPr>
              <a:t>Firstly the GP classifiers are prepared on the whole data.</a:t>
            </a:r>
            <a:endParaRPr sz="1800">
              <a:latin typeface="Comfortaa"/>
              <a:ea typeface="Comfortaa"/>
              <a:cs typeface="Comfortaa"/>
              <a:sym typeface="Comfortaa"/>
            </a:endParaRPr>
          </a:p>
          <a:p>
            <a:pPr indent="-342900" lvl="0" marL="457200" marR="0" rtl="0" algn="l">
              <a:lnSpc>
                <a:spcPct val="115000"/>
              </a:lnSpc>
              <a:spcBef>
                <a:spcPts val="0"/>
              </a:spcBef>
              <a:spcAft>
                <a:spcPts val="0"/>
              </a:spcAft>
              <a:buSzPts val="1800"/>
              <a:buFont typeface="Comfortaa"/>
              <a:buChar char="●"/>
            </a:pPr>
            <a:r>
              <a:rPr lang="en" sz="1800">
                <a:latin typeface="Comfortaa"/>
                <a:ea typeface="Comfortaa"/>
                <a:cs typeface="Comfortaa"/>
                <a:sym typeface="Comfortaa"/>
              </a:rPr>
              <a:t>Then we choose a fixed length and prepare a GP classifier and see the if probability of correct classification is </a:t>
            </a:r>
            <a:r>
              <a:rPr lang="en" sz="1800">
                <a:latin typeface="Comfortaa"/>
                <a:ea typeface="Comfortaa"/>
                <a:cs typeface="Comfortaa"/>
                <a:sym typeface="Comfortaa"/>
              </a:rPr>
              <a:t>at least</a:t>
            </a:r>
            <a:r>
              <a:rPr lang="en" sz="1800">
                <a:latin typeface="Comfortaa"/>
                <a:ea typeface="Comfortaa"/>
                <a:cs typeface="Comfortaa"/>
                <a:sym typeface="Comfortaa"/>
              </a:rPr>
              <a:t> `Alpha` of the original probability.</a:t>
            </a:r>
            <a:endParaRPr sz="1800">
              <a:latin typeface="Comfortaa"/>
              <a:ea typeface="Comfortaa"/>
              <a:cs typeface="Comfortaa"/>
              <a:sym typeface="Comfortaa"/>
            </a:endParaRPr>
          </a:p>
          <a:p>
            <a:pPr indent="-342900" lvl="0" marL="457200" marR="0" rtl="0" algn="l">
              <a:lnSpc>
                <a:spcPct val="115000"/>
              </a:lnSpc>
              <a:spcBef>
                <a:spcPts val="0"/>
              </a:spcBef>
              <a:spcAft>
                <a:spcPts val="0"/>
              </a:spcAft>
              <a:buSzPts val="1800"/>
              <a:buFont typeface="Comfortaa"/>
              <a:buChar char="●"/>
            </a:pPr>
            <a:r>
              <a:rPr lang="en" sz="1800">
                <a:latin typeface="Comfortaa"/>
                <a:ea typeface="Comfortaa"/>
                <a:cs typeface="Comfortaa"/>
                <a:sym typeface="Comfortaa"/>
              </a:rPr>
              <a:t>If no, we increment the fixed length and repeat the steps. </a:t>
            </a:r>
            <a:endParaRPr sz="1800">
              <a:latin typeface="Comfortaa"/>
              <a:ea typeface="Comfortaa"/>
              <a:cs typeface="Comfortaa"/>
              <a:sym typeface="Comfortaa"/>
            </a:endParaRPr>
          </a:p>
        </p:txBody>
      </p:sp>
      <p:sp>
        <p:nvSpPr>
          <p:cNvPr id="135" name="Google Shape;135;p18"/>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36" name="Google Shape;136;p18"/>
          <p:cNvSpPr txBox="1"/>
          <p:nvPr/>
        </p:nvSpPr>
        <p:spPr>
          <a:xfrm>
            <a:off x="4422000" y="4856050"/>
            <a:ext cx="3525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Roboto"/>
                <a:ea typeface="Roboto"/>
                <a:cs typeface="Roboto"/>
                <a:sym typeface="Roboto"/>
              </a:rPr>
              <a:t>5</a:t>
            </a:r>
            <a:endParaRPr b="0" i="0" sz="1000" u="none" cap="none" strike="noStrike">
              <a:solidFill>
                <a:srgbClr val="FFFFFF"/>
              </a:solidFill>
              <a:latin typeface="Roboto"/>
              <a:ea typeface="Roboto"/>
              <a:cs typeface="Roboto"/>
              <a:sym typeface="Roboto"/>
            </a:endParaRPr>
          </a:p>
        </p:txBody>
      </p:sp>
      <p:sp>
        <p:nvSpPr>
          <p:cNvPr id="137" name="Google Shape;137;p18"/>
          <p:cNvSpPr txBox="1"/>
          <p:nvPr>
            <p:ph type="title"/>
          </p:nvPr>
        </p:nvSpPr>
        <p:spPr>
          <a:xfrm>
            <a:off x="166175" y="133200"/>
            <a:ext cx="86661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Calculating the minimum required data points.</a:t>
            </a:r>
            <a:endParaRPr>
              <a:latin typeface="Comfortaa"/>
              <a:ea typeface="Comfortaa"/>
              <a:cs typeface="Comfortaa"/>
              <a:sym typeface="Comfortaa"/>
            </a:endParaRPr>
          </a:p>
        </p:txBody>
      </p:sp>
      <p:sp>
        <p:nvSpPr>
          <p:cNvPr id="138" name="Google Shape;138;p18"/>
          <p:cNvSpPr txBox="1"/>
          <p:nvPr/>
        </p:nvSpPr>
        <p:spPr>
          <a:xfrm>
            <a:off x="120750" y="3117775"/>
            <a:ext cx="8711400" cy="66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dk1"/>
                </a:solidFill>
                <a:latin typeface="Comfortaa"/>
                <a:ea typeface="Comfortaa"/>
                <a:cs typeface="Comfortaa"/>
                <a:sym typeface="Comfortaa"/>
              </a:rPr>
              <a:t>Constructing Classifiers</a:t>
            </a:r>
            <a:endParaRPr sz="3000">
              <a:solidFill>
                <a:schemeClr val="dk1"/>
              </a:solidFill>
              <a:latin typeface="Comfortaa"/>
              <a:ea typeface="Comfortaa"/>
              <a:cs typeface="Comfortaa"/>
              <a:sym typeface="Comfortaa"/>
            </a:endParaRPr>
          </a:p>
        </p:txBody>
      </p:sp>
      <p:sp>
        <p:nvSpPr>
          <p:cNvPr id="139" name="Google Shape;139;p18"/>
          <p:cNvSpPr txBox="1"/>
          <p:nvPr/>
        </p:nvSpPr>
        <p:spPr>
          <a:xfrm>
            <a:off x="222125" y="3521350"/>
            <a:ext cx="8554200" cy="88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800">
                <a:latin typeface="Comfortaa"/>
                <a:ea typeface="Comfortaa"/>
                <a:cs typeface="Comfortaa"/>
                <a:sym typeface="Comfortaa"/>
              </a:rPr>
              <a:t>Now we will construct class-wise GP classifiers for each label using the minimum data points we calculated.</a:t>
            </a:r>
            <a:endParaRPr sz="1800">
              <a:latin typeface="Comfortaa"/>
              <a:ea typeface="Comfortaa"/>
              <a:cs typeface="Comfortaa"/>
              <a:sym typeface="Comfortaa"/>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pic>
        <p:nvPicPr>
          <p:cNvPr id="144" name="Google Shape;144;p19"/>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sp>
        <p:nvSpPr>
          <p:cNvPr id="145" name="Google Shape;145;p19"/>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46" name="Google Shape;146;p19"/>
          <p:cNvSpPr txBox="1"/>
          <p:nvPr/>
        </p:nvSpPr>
        <p:spPr>
          <a:xfrm>
            <a:off x="4422000" y="4856050"/>
            <a:ext cx="3525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Roboto"/>
                <a:ea typeface="Roboto"/>
                <a:cs typeface="Roboto"/>
                <a:sym typeface="Roboto"/>
              </a:rPr>
              <a:t>6</a:t>
            </a:r>
            <a:endParaRPr b="0" i="0" sz="1000" u="none" cap="none" strike="noStrike">
              <a:solidFill>
                <a:srgbClr val="FFFFFF"/>
              </a:solidFill>
              <a:latin typeface="Roboto"/>
              <a:ea typeface="Roboto"/>
              <a:cs typeface="Roboto"/>
              <a:sym typeface="Roboto"/>
            </a:endParaRPr>
          </a:p>
        </p:txBody>
      </p:sp>
      <p:sp>
        <p:nvSpPr>
          <p:cNvPr id="147" name="Google Shape;147;p19"/>
          <p:cNvSpPr txBox="1"/>
          <p:nvPr>
            <p:ph type="title"/>
          </p:nvPr>
        </p:nvSpPr>
        <p:spPr>
          <a:xfrm>
            <a:off x="142425" y="133200"/>
            <a:ext cx="86898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Hidden Markov Model (HMM)</a:t>
            </a:r>
            <a:endParaRPr>
              <a:latin typeface="Comfortaa"/>
              <a:ea typeface="Comfortaa"/>
              <a:cs typeface="Comfortaa"/>
              <a:sym typeface="Comfortaa"/>
            </a:endParaRPr>
          </a:p>
        </p:txBody>
      </p:sp>
      <p:sp>
        <p:nvSpPr>
          <p:cNvPr id="148" name="Google Shape;148;p19"/>
          <p:cNvSpPr txBox="1"/>
          <p:nvPr/>
        </p:nvSpPr>
        <p:spPr>
          <a:xfrm>
            <a:off x="55400" y="709325"/>
            <a:ext cx="8933700" cy="143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The states are the </a:t>
            </a:r>
            <a:r>
              <a:rPr lang="en" sz="1800">
                <a:solidFill>
                  <a:schemeClr val="dk2"/>
                </a:solidFill>
                <a:latin typeface="Comfortaa"/>
                <a:ea typeface="Comfortaa"/>
                <a:cs typeface="Comfortaa"/>
                <a:sym typeface="Comfortaa"/>
              </a:rPr>
              <a:t>labels</a:t>
            </a:r>
            <a:r>
              <a:rPr lang="en" sz="1800">
                <a:solidFill>
                  <a:schemeClr val="dk2"/>
                </a:solidFill>
                <a:latin typeface="Comfortaa"/>
                <a:ea typeface="Comfortaa"/>
                <a:cs typeface="Comfortaa"/>
                <a:sym typeface="Comfortaa"/>
              </a:rPr>
              <a:t>.</a:t>
            </a:r>
            <a:endParaRPr sz="1800">
              <a:solidFill>
                <a:schemeClr val="dk2"/>
              </a:solidFill>
              <a:latin typeface="Comfortaa"/>
              <a:ea typeface="Comfortaa"/>
              <a:cs typeface="Comfortaa"/>
              <a:sym typeface="Comfortaa"/>
            </a:endParaRPr>
          </a:p>
          <a:p>
            <a:pPr indent="-342900" lvl="0" marL="4572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The observations are the readings of our sensors.</a:t>
            </a:r>
            <a:endParaRPr sz="1800">
              <a:solidFill>
                <a:schemeClr val="dk2"/>
              </a:solidFill>
              <a:latin typeface="Comfortaa"/>
              <a:ea typeface="Comfortaa"/>
              <a:cs typeface="Comfortaa"/>
              <a:sym typeface="Comfortaa"/>
            </a:endParaRPr>
          </a:p>
          <a:p>
            <a:pPr indent="-342900" lvl="0" marL="4572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The sequence is the predicted label of each sensor.</a:t>
            </a:r>
            <a:endParaRPr sz="1800">
              <a:solidFill>
                <a:schemeClr val="dk2"/>
              </a:solidFill>
              <a:latin typeface="Comfortaa"/>
              <a:ea typeface="Comfortaa"/>
              <a:cs typeface="Comfortaa"/>
              <a:sym typeface="Comfortaa"/>
            </a:endParaRPr>
          </a:p>
        </p:txBody>
      </p:sp>
      <p:sp>
        <p:nvSpPr>
          <p:cNvPr id="149" name="Google Shape;149;p19"/>
          <p:cNvSpPr txBox="1"/>
          <p:nvPr>
            <p:ph type="title"/>
          </p:nvPr>
        </p:nvSpPr>
        <p:spPr>
          <a:xfrm>
            <a:off x="142425" y="2034400"/>
            <a:ext cx="87744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Calculating Transition Matrix</a:t>
            </a:r>
            <a:endParaRPr>
              <a:latin typeface="Comfortaa"/>
              <a:ea typeface="Comfortaa"/>
              <a:cs typeface="Comfortaa"/>
              <a:sym typeface="Comfortaa"/>
            </a:endParaRPr>
          </a:p>
        </p:txBody>
      </p:sp>
      <p:sp>
        <p:nvSpPr>
          <p:cNvPr id="150" name="Google Shape;150;p19"/>
          <p:cNvSpPr txBox="1"/>
          <p:nvPr/>
        </p:nvSpPr>
        <p:spPr>
          <a:xfrm>
            <a:off x="292775" y="2690450"/>
            <a:ext cx="8689800" cy="208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sz="1800">
                <a:solidFill>
                  <a:schemeClr val="dk2"/>
                </a:solidFill>
                <a:latin typeface="Comfortaa"/>
                <a:ea typeface="Comfortaa"/>
                <a:cs typeface="Comfortaa"/>
                <a:sym typeface="Comfortaa"/>
              </a:rPr>
              <a:t>Then the transition matrix is calculated using test dataset.</a:t>
            </a:r>
            <a:endParaRPr sz="1800">
              <a:solidFill>
                <a:schemeClr val="dk2"/>
              </a:solidFill>
              <a:latin typeface="Comfortaa"/>
              <a:ea typeface="Comfortaa"/>
              <a:cs typeface="Comfortaa"/>
              <a:sym typeface="Comfortaa"/>
            </a:endParaRPr>
          </a:p>
          <a:p>
            <a:pPr indent="0" lvl="0" marL="0" rtl="0" algn="l">
              <a:lnSpc>
                <a:spcPct val="115000"/>
              </a:lnSpc>
              <a:spcBef>
                <a:spcPts val="1600"/>
              </a:spcBef>
              <a:spcAft>
                <a:spcPts val="0"/>
              </a:spcAft>
              <a:buNone/>
            </a:pPr>
            <a:r>
              <a:rPr lang="en" sz="1800">
                <a:solidFill>
                  <a:schemeClr val="dk2"/>
                </a:solidFill>
                <a:latin typeface="Comfortaa"/>
                <a:ea typeface="Comfortaa"/>
                <a:cs typeface="Comfortaa"/>
                <a:sym typeface="Comfortaa"/>
              </a:rPr>
              <a:t>According to the number of times the predicted label changed moving from one sensor to another in the same MTS.</a:t>
            </a:r>
            <a:endParaRPr sz="1800">
              <a:solidFill>
                <a:schemeClr val="dk2"/>
              </a:solidFill>
              <a:latin typeface="Comfortaa"/>
              <a:ea typeface="Comfortaa"/>
              <a:cs typeface="Comfortaa"/>
              <a:sym typeface="Comfortaa"/>
            </a:endParaRPr>
          </a:p>
          <a:p>
            <a:pPr indent="0" lvl="0" marL="0" rtl="0" algn="l">
              <a:lnSpc>
                <a:spcPct val="115000"/>
              </a:lnSpc>
              <a:spcBef>
                <a:spcPts val="1600"/>
              </a:spcBef>
              <a:spcAft>
                <a:spcPts val="0"/>
              </a:spcAft>
              <a:buNone/>
            </a:pPr>
            <a:r>
              <a:rPr lang="en" sz="1800">
                <a:solidFill>
                  <a:schemeClr val="dk2"/>
                </a:solidFill>
                <a:latin typeface="Comfortaa"/>
                <a:ea typeface="Comfortaa"/>
                <a:cs typeface="Comfortaa"/>
                <a:sym typeface="Comfortaa"/>
              </a:rPr>
              <a:t>The already trained GP classifiers are used to do that.</a:t>
            </a:r>
            <a:endParaRPr sz="1800">
              <a:solidFill>
                <a:schemeClr val="dk2"/>
              </a:solidFill>
              <a:latin typeface="Comfortaa"/>
              <a:ea typeface="Comfortaa"/>
              <a:cs typeface="Comfortaa"/>
              <a:sym typeface="Comfortaa"/>
            </a:endParaRPr>
          </a:p>
          <a:p>
            <a:pPr indent="0" lvl="0" marL="0" rtl="0" algn="l">
              <a:spcBef>
                <a:spcPts val="0"/>
              </a:spcBef>
              <a:spcAft>
                <a:spcPts val="0"/>
              </a:spcAft>
              <a:buNone/>
            </a:pPr>
            <a:r>
              <a:t/>
            </a:r>
            <a:endParaRPr sz="18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pic>
        <p:nvPicPr>
          <p:cNvPr id="155" name="Google Shape;155;p20"/>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pic>
        <p:nvPicPr>
          <p:cNvPr id="156" name="Google Shape;156;p20"/>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sp>
        <p:nvSpPr>
          <p:cNvPr id="157" name="Google Shape;157;p20"/>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58" name="Google Shape;158;p20"/>
          <p:cNvSpPr txBox="1"/>
          <p:nvPr/>
        </p:nvSpPr>
        <p:spPr>
          <a:xfrm>
            <a:off x="4422000" y="4856050"/>
            <a:ext cx="3525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Roboto"/>
                <a:ea typeface="Roboto"/>
                <a:cs typeface="Roboto"/>
                <a:sym typeface="Roboto"/>
              </a:rPr>
              <a:t>7</a:t>
            </a:r>
            <a:endParaRPr b="0" i="0" sz="1000" u="none" cap="none" strike="noStrike">
              <a:solidFill>
                <a:srgbClr val="FFFFFF"/>
              </a:solidFill>
              <a:latin typeface="Roboto"/>
              <a:ea typeface="Roboto"/>
              <a:cs typeface="Roboto"/>
              <a:sym typeface="Roboto"/>
            </a:endParaRPr>
          </a:p>
        </p:txBody>
      </p:sp>
      <p:sp>
        <p:nvSpPr>
          <p:cNvPr id="159" name="Google Shape;159;p20"/>
          <p:cNvSpPr txBox="1"/>
          <p:nvPr>
            <p:ph type="title"/>
          </p:nvPr>
        </p:nvSpPr>
        <p:spPr>
          <a:xfrm>
            <a:off x="311700" y="1332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Prediction</a:t>
            </a:r>
            <a:endParaRPr>
              <a:latin typeface="Comfortaa"/>
              <a:ea typeface="Comfortaa"/>
              <a:cs typeface="Comfortaa"/>
              <a:sym typeface="Comfortaa"/>
            </a:endParaRPr>
          </a:p>
        </p:txBody>
      </p:sp>
      <p:sp>
        <p:nvSpPr>
          <p:cNvPr id="160" name="Google Shape;160;p20"/>
          <p:cNvSpPr txBox="1"/>
          <p:nvPr/>
        </p:nvSpPr>
        <p:spPr>
          <a:xfrm>
            <a:off x="55400" y="569750"/>
            <a:ext cx="8933700" cy="4146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Preparing the observation matrix</a:t>
            </a:r>
            <a:endParaRPr sz="1800">
              <a:solidFill>
                <a:schemeClr val="dk2"/>
              </a:solidFill>
              <a:latin typeface="Comfortaa"/>
              <a:ea typeface="Comfortaa"/>
              <a:cs typeface="Comfortaa"/>
              <a:sym typeface="Comfortaa"/>
            </a:endParaRPr>
          </a:p>
          <a:p>
            <a:pPr indent="-342900" lvl="1" marL="9144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Firstly we will choose the classifier with the minimum number of data points( Calculated in the first step ).</a:t>
            </a:r>
            <a:endParaRPr sz="1800">
              <a:solidFill>
                <a:schemeClr val="dk2"/>
              </a:solidFill>
              <a:latin typeface="Comfortaa"/>
              <a:ea typeface="Comfortaa"/>
              <a:cs typeface="Comfortaa"/>
              <a:sym typeface="Comfortaa"/>
            </a:endParaRPr>
          </a:p>
          <a:p>
            <a:pPr indent="-342900" lvl="1" marL="9144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Then we will move on to the next classifier. (We will choose  the classifier corresponding to the label predicted by our classifier for the previous sensor.)</a:t>
            </a:r>
            <a:endParaRPr sz="1800">
              <a:solidFill>
                <a:schemeClr val="dk2"/>
              </a:solidFill>
              <a:latin typeface="Comfortaa"/>
              <a:ea typeface="Comfortaa"/>
              <a:cs typeface="Comfortaa"/>
              <a:sym typeface="Comfortaa"/>
            </a:endParaRPr>
          </a:p>
          <a:p>
            <a:pPr indent="-342900" lvl="1" marL="9144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Now we can build the observation matrix according to the probabilities given by the GP classifier.</a:t>
            </a:r>
            <a:endParaRPr sz="1800">
              <a:solidFill>
                <a:schemeClr val="dk2"/>
              </a:solidFill>
              <a:latin typeface="Comfortaa"/>
              <a:ea typeface="Comfortaa"/>
              <a:cs typeface="Comfortaa"/>
              <a:sym typeface="Comfortaa"/>
            </a:endParaRPr>
          </a:p>
          <a:p>
            <a:pPr indent="-342900" lvl="0" marL="4572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Viterbi</a:t>
            </a:r>
            <a:endParaRPr sz="1800">
              <a:solidFill>
                <a:schemeClr val="dk2"/>
              </a:solidFill>
              <a:latin typeface="Comfortaa"/>
              <a:ea typeface="Comfortaa"/>
              <a:cs typeface="Comfortaa"/>
              <a:sym typeface="Comfortaa"/>
            </a:endParaRPr>
          </a:p>
          <a:p>
            <a:pPr indent="-342900" lvl="1" marL="9144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Now we have both the transition and observation matrix. We can use the viterbi </a:t>
            </a:r>
            <a:r>
              <a:rPr lang="en" sz="1800">
                <a:solidFill>
                  <a:schemeClr val="dk2"/>
                </a:solidFill>
                <a:latin typeface="Comfortaa"/>
                <a:ea typeface="Comfortaa"/>
                <a:cs typeface="Comfortaa"/>
                <a:sym typeface="Comfortaa"/>
              </a:rPr>
              <a:t>algorithm</a:t>
            </a:r>
            <a:r>
              <a:rPr lang="en" sz="1800">
                <a:solidFill>
                  <a:schemeClr val="dk2"/>
                </a:solidFill>
                <a:latin typeface="Comfortaa"/>
                <a:ea typeface="Comfortaa"/>
                <a:cs typeface="Comfortaa"/>
                <a:sym typeface="Comfortaa"/>
              </a:rPr>
              <a:t> to predict the final sequence.</a:t>
            </a:r>
            <a:endParaRPr sz="1800">
              <a:solidFill>
                <a:schemeClr val="dk2"/>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1"/>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pic>
        <p:nvPicPr>
          <p:cNvPr id="166" name="Google Shape;166;p21"/>
          <p:cNvPicPr preferRelativeResize="0"/>
          <p:nvPr/>
        </p:nvPicPr>
        <p:blipFill rotWithShape="1">
          <a:blip r:embed="rId3">
            <a:alphaModFix/>
          </a:blip>
          <a:srcRect b="0" l="0" r="0" t="31819"/>
          <a:stretch/>
        </p:blipFill>
        <p:spPr>
          <a:xfrm rot="10800000">
            <a:off x="-5350" y="4878500"/>
            <a:ext cx="9154700" cy="265000"/>
          </a:xfrm>
          <a:prstGeom prst="rect">
            <a:avLst/>
          </a:prstGeom>
          <a:noFill/>
          <a:ln>
            <a:noFill/>
          </a:ln>
        </p:spPr>
      </p:pic>
      <p:sp>
        <p:nvSpPr>
          <p:cNvPr id="167" name="Google Shape;167;p21"/>
          <p:cNvSpPr txBox="1"/>
          <p:nvPr/>
        </p:nvSpPr>
        <p:spPr>
          <a:xfrm>
            <a:off x="6514625" y="4833550"/>
            <a:ext cx="2554200" cy="35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68" name="Google Shape;168;p21"/>
          <p:cNvSpPr txBox="1"/>
          <p:nvPr/>
        </p:nvSpPr>
        <p:spPr>
          <a:xfrm>
            <a:off x="4422000" y="4856050"/>
            <a:ext cx="352500" cy="30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lang="en" sz="1000">
                <a:solidFill>
                  <a:srgbClr val="FFFFFF"/>
                </a:solidFill>
                <a:latin typeface="Roboto"/>
                <a:ea typeface="Roboto"/>
                <a:cs typeface="Roboto"/>
                <a:sym typeface="Roboto"/>
              </a:rPr>
              <a:t>8</a:t>
            </a:r>
            <a:endParaRPr b="0" i="0" sz="1000" u="none" cap="none" strike="noStrike">
              <a:solidFill>
                <a:srgbClr val="FFFFFF"/>
              </a:solidFill>
              <a:latin typeface="Roboto"/>
              <a:ea typeface="Roboto"/>
              <a:cs typeface="Roboto"/>
              <a:sym typeface="Roboto"/>
            </a:endParaRPr>
          </a:p>
        </p:txBody>
      </p:sp>
      <p:sp>
        <p:nvSpPr>
          <p:cNvPr id="169" name="Google Shape;169;p21"/>
          <p:cNvSpPr txBox="1"/>
          <p:nvPr>
            <p:ph type="title"/>
          </p:nvPr>
        </p:nvSpPr>
        <p:spPr>
          <a:xfrm>
            <a:off x="311700" y="1332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Comfortaa"/>
                <a:ea typeface="Comfortaa"/>
                <a:cs typeface="Comfortaa"/>
                <a:sym typeface="Comfortaa"/>
              </a:rPr>
              <a:t>Final Prediction</a:t>
            </a:r>
            <a:endParaRPr>
              <a:latin typeface="Comfortaa"/>
              <a:ea typeface="Comfortaa"/>
              <a:cs typeface="Comfortaa"/>
              <a:sym typeface="Comfortaa"/>
            </a:endParaRPr>
          </a:p>
        </p:txBody>
      </p:sp>
      <p:sp>
        <p:nvSpPr>
          <p:cNvPr id="170" name="Google Shape;170;p21"/>
          <p:cNvSpPr txBox="1"/>
          <p:nvPr/>
        </p:nvSpPr>
        <p:spPr>
          <a:xfrm>
            <a:off x="55400" y="569750"/>
            <a:ext cx="8933700" cy="4146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60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Predicted Label</a:t>
            </a:r>
            <a:endParaRPr sz="1800">
              <a:solidFill>
                <a:schemeClr val="dk2"/>
              </a:solidFill>
              <a:latin typeface="Comfortaa"/>
              <a:ea typeface="Comfortaa"/>
              <a:cs typeface="Comfortaa"/>
              <a:sym typeface="Comfortaa"/>
            </a:endParaRPr>
          </a:p>
          <a:p>
            <a:pPr indent="-342900" lvl="1" marL="9144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The label that appears maximum times in the viterbi sequence will be the final predicted label.</a:t>
            </a:r>
            <a:endParaRPr sz="1800">
              <a:solidFill>
                <a:schemeClr val="dk2"/>
              </a:solidFill>
              <a:latin typeface="Comfortaa"/>
              <a:ea typeface="Comfortaa"/>
              <a:cs typeface="Comfortaa"/>
              <a:sym typeface="Comfortaa"/>
            </a:endParaRPr>
          </a:p>
          <a:p>
            <a:pPr indent="-342900" lvl="0" marL="4572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Data points Used</a:t>
            </a:r>
            <a:endParaRPr sz="1800">
              <a:solidFill>
                <a:schemeClr val="dk2"/>
              </a:solidFill>
              <a:latin typeface="Comfortaa"/>
              <a:ea typeface="Comfortaa"/>
              <a:cs typeface="Comfortaa"/>
              <a:sym typeface="Comfortaa"/>
            </a:endParaRPr>
          </a:p>
          <a:p>
            <a:pPr indent="-342900" lvl="1" marL="914400" rtl="0" algn="l">
              <a:lnSpc>
                <a:spcPct val="115000"/>
              </a:lnSpc>
              <a:spcBef>
                <a:spcPts val="0"/>
              </a:spcBef>
              <a:spcAft>
                <a:spcPts val="0"/>
              </a:spcAft>
              <a:buClr>
                <a:schemeClr val="dk2"/>
              </a:buClr>
              <a:buSzPts val="1800"/>
              <a:buFont typeface="Comfortaa"/>
              <a:buChar char="○"/>
            </a:pPr>
            <a:r>
              <a:rPr lang="en" sz="1800">
                <a:solidFill>
                  <a:schemeClr val="dk2"/>
                </a:solidFill>
                <a:latin typeface="Comfortaa"/>
                <a:ea typeface="Comfortaa"/>
                <a:cs typeface="Comfortaa"/>
                <a:sym typeface="Comfortaa"/>
              </a:rPr>
              <a:t>The maximum number of data points used while making the observation matrix will be considered to find the final percentage of data points used in the MTS.</a:t>
            </a:r>
            <a:endParaRPr sz="1800">
              <a:solidFill>
                <a:schemeClr val="dk2"/>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