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8" r:id="rId2"/>
    <p:sldId id="257" r:id="rId3"/>
    <p:sldId id="271" r:id="rId4"/>
    <p:sldId id="259" r:id="rId5"/>
    <p:sldId id="286" r:id="rId6"/>
    <p:sldId id="284" r:id="rId7"/>
    <p:sldId id="290" r:id="rId8"/>
    <p:sldId id="277" r:id="rId9"/>
    <p:sldId id="285" r:id="rId10"/>
    <p:sldId id="279" r:id="rId11"/>
    <p:sldId id="280" r:id="rId12"/>
    <p:sldId id="281" r:id="rId13"/>
    <p:sldId id="282" r:id="rId14"/>
    <p:sldId id="276" r:id="rId15"/>
    <p:sldId id="297" r:id="rId16"/>
    <p:sldId id="278" r:id="rId17"/>
    <p:sldId id="288" r:id="rId18"/>
    <p:sldId id="289" r:id="rId19"/>
    <p:sldId id="296" r:id="rId20"/>
    <p:sldId id="272" r:id="rId21"/>
    <p:sldId id="265" r:id="rId22"/>
    <p:sldId id="294" r:id="rId23"/>
    <p:sldId id="291" r:id="rId24"/>
  </p:sldIdLst>
  <p:sldSz cx="12192000" cy="6858000"/>
  <p:notesSz cx="6858000" cy="9144000"/>
  <p:custShowLst>
    <p:custShow name="Custom Show 1" id="0">
      <p:sldLst>
        <p:sld r:id="rId13"/>
        <p:sld r:id="rId14"/>
        <p:sld r:id="rId15"/>
        <p:sld r:id="rId17"/>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23" autoAdjust="0"/>
    <p:restoredTop sz="90364" autoAdjust="0"/>
  </p:normalViewPr>
  <p:slideViewPr>
    <p:cSldViewPr snapToGrid="0">
      <p:cViewPr varScale="1">
        <p:scale>
          <a:sx n="66" d="100"/>
          <a:sy n="66" d="100"/>
        </p:scale>
        <p:origin x="9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6AAF82-92F5-4A06-8264-39F9940C714E}"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5044373B-5906-45D2-BCFE-E9A37CDB6851}">
      <dgm:prSet phldrT="[Text]"/>
      <dgm:spPr/>
      <dgm:t>
        <a:bodyPr/>
        <a:lstStyle/>
        <a:p>
          <a:r>
            <a:rPr lang="en-US" dirty="0" smtClean="0"/>
            <a:t>Company</a:t>
          </a:r>
          <a:endParaRPr lang="en-US" dirty="0"/>
        </a:p>
      </dgm:t>
    </dgm:pt>
    <dgm:pt modelId="{05788BBD-86CC-43B0-85DD-550E1C02D153}" type="parTrans" cxnId="{D60D08AA-C858-4E3E-AE69-ABA061B7EF30}">
      <dgm:prSet/>
      <dgm:spPr/>
      <dgm:t>
        <a:bodyPr/>
        <a:lstStyle/>
        <a:p>
          <a:endParaRPr lang="en-US"/>
        </a:p>
      </dgm:t>
    </dgm:pt>
    <dgm:pt modelId="{29E9F7A8-E6E9-475F-A818-6F392DDB06C3}" type="sibTrans" cxnId="{D60D08AA-C858-4E3E-AE69-ABA061B7EF30}">
      <dgm:prSet/>
      <dgm:spPr/>
      <dgm:t>
        <a:bodyPr/>
        <a:lstStyle/>
        <a:p>
          <a:endParaRPr lang="en-US"/>
        </a:p>
      </dgm:t>
    </dgm:pt>
    <dgm:pt modelId="{353EC1C2-7DE3-4F8A-811A-A65585DE69C5}">
      <dgm:prSet phldrT="[Text]"/>
      <dgm:spPr/>
      <dgm:t>
        <a:bodyPr/>
        <a:lstStyle/>
        <a:p>
          <a:r>
            <a:rPr lang="en-US" dirty="0" smtClean="0"/>
            <a:t>Candidate</a:t>
          </a:r>
          <a:endParaRPr lang="en-US" dirty="0"/>
        </a:p>
      </dgm:t>
    </dgm:pt>
    <dgm:pt modelId="{E518B621-D945-4810-914D-41A0FFD39F68}" type="parTrans" cxnId="{279439DC-4D47-41D6-B9CA-FA282C2FECAD}">
      <dgm:prSet/>
      <dgm:spPr/>
      <dgm:t>
        <a:bodyPr/>
        <a:lstStyle/>
        <a:p>
          <a:endParaRPr lang="en-US"/>
        </a:p>
      </dgm:t>
    </dgm:pt>
    <dgm:pt modelId="{3F23729B-C213-477A-B92C-CD426BB94067}" type="sibTrans" cxnId="{279439DC-4D47-41D6-B9CA-FA282C2FECAD}">
      <dgm:prSet/>
      <dgm:spPr/>
      <dgm:t>
        <a:bodyPr/>
        <a:lstStyle/>
        <a:p>
          <a:endParaRPr lang="en-US"/>
        </a:p>
      </dgm:t>
    </dgm:pt>
    <dgm:pt modelId="{C066C872-D4A6-410E-ABBA-1B702CA35B52}">
      <dgm:prSet phldrT="[Text]"/>
      <dgm:spPr/>
      <dgm:t>
        <a:bodyPr/>
        <a:lstStyle/>
        <a:p>
          <a:r>
            <a:rPr lang="en-US" dirty="0" smtClean="0"/>
            <a:t>Infrastructure</a:t>
          </a:r>
          <a:endParaRPr lang="en-US" dirty="0"/>
        </a:p>
      </dgm:t>
    </dgm:pt>
    <dgm:pt modelId="{8851D24E-3734-424A-B72F-BD1D03D35B81}" type="sibTrans" cxnId="{8646DE69-BE05-4DD9-816A-3CC307BA45E6}">
      <dgm:prSet/>
      <dgm:spPr/>
      <dgm:t>
        <a:bodyPr/>
        <a:lstStyle/>
        <a:p>
          <a:endParaRPr lang="en-US"/>
        </a:p>
      </dgm:t>
    </dgm:pt>
    <dgm:pt modelId="{5CC54242-91C5-4713-945E-5646FE97F788}" type="parTrans" cxnId="{8646DE69-BE05-4DD9-816A-3CC307BA45E6}">
      <dgm:prSet/>
      <dgm:spPr/>
      <dgm:t>
        <a:bodyPr/>
        <a:lstStyle/>
        <a:p>
          <a:endParaRPr lang="en-US"/>
        </a:p>
      </dgm:t>
    </dgm:pt>
    <dgm:pt modelId="{6B6B8E14-AD62-44FC-8837-1FBD97D538ED}" type="pres">
      <dgm:prSet presAssocID="{F86AAF82-92F5-4A06-8264-39F9940C714E}" presName="Name0" presStyleCnt="0">
        <dgm:presLayoutVars>
          <dgm:dir/>
          <dgm:resizeHandles val="exact"/>
        </dgm:presLayoutVars>
      </dgm:prSet>
      <dgm:spPr/>
      <dgm:t>
        <a:bodyPr/>
        <a:lstStyle/>
        <a:p>
          <a:endParaRPr lang="en-US"/>
        </a:p>
      </dgm:t>
    </dgm:pt>
    <dgm:pt modelId="{E4407B6F-93F6-41CF-8A7D-0E0DE5E96AD2}" type="pres">
      <dgm:prSet presAssocID="{5044373B-5906-45D2-BCFE-E9A37CDB6851}" presName="node" presStyleLbl="node1" presStyleIdx="0" presStyleCnt="3" custLinFactNeighborX="10570" custLinFactNeighborY="71640">
        <dgm:presLayoutVars>
          <dgm:bulletEnabled val="1"/>
        </dgm:presLayoutVars>
      </dgm:prSet>
      <dgm:spPr/>
      <dgm:t>
        <a:bodyPr/>
        <a:lstStyle/>
        <a:p>
          <a:endParaRPr lang="en-US"/>
        </a:p>
      </dgm:t>
    </dgm:pt>
    <dgm:pt modelId="{2DB1B11F-3C70-46D9-940D-560E5CA1EA96}" type="pres">
      <dgm:prSet presAssocID="{29E9F7A8-E6E9-475F-A818-6F392DDB06C3}" presName="sibTrans" presStyleLbl="sibTrans2D1" presStyleIdx="0" presStyleCnt="2"/>
      <dgm:spPr/>
      <dgm:t>
        <a:bodyPr/>
        <a:lstStyle/>
        <a:p>
          <a:endParaRPr lang="en-US"/>
        </a:p>
      </dgm:t>
    </dgm:pt>
    <dgm:pt modelId="{8C055C1E-9FD7-4870-8BF7-CEF4E3F3FCF9}" type="pres">
      <dgm:prSet presAssocID="{29E9F7A8-E6E9-475F-A818-6F392DDB06C3}" presName="connectorText" presStyleLbl="sibTrans2D1" presStyleIdx="0" presStyleCnt="2"/>
      <dgm:spPr/>
      <dgm:t>
        <a:bodyPr/>
        <a:lstStyle/>
        <a:p>
          <a:endParaRPr lang="en-US"/>
        </a:p>
      </dgm:t>
    </dgm:pt>
    <dgm:pt modelId="{21F16AA2-709A-4424-B272-A6C55208B874}" type="pres">
      <dgm:prSet presAssocID="{C066C872-D4A6-410E-ABBA-1B702CA35B52}" presName="node" presStyleLbl="node1" presStyleIdx="1" presStyleCnt="3" custScaleX="114183" custScaleY="118539" custLinFactY="-3560" custLinFactNeighborX="3569" custLinFactNeighborY="-100000">
        <dgm:presLayoutVars>
          <dgm:bulletEnabled val="1"/>
        </dgm:presLayoutVars>
      </dgm:prSet>
      <dgm:spPr/>
      <dgm:t>
        <a:bodyPr/>
        <a:lstStyle/>
        <a:p>
          <a:endParaRPr lang="en-US"/>
        </a:p>
      </dgm:t>
    </dgm:pt>
    <dgm:pt modelId="{2FD86703-ECF5-4E8D-9074-C7A58CE643F8}" type="pres">
      <dgm:prSet presAssocID="{8851D24E-3734-424A-B72F-BD1D03D35B81}" presName="sibTrans" presStyleLbl="sibTrans2D1" presStyleIdx="1" presStyleCnt="2" custAng="10789477"/>
      <dgm:spPr/>
      <dgm:t>
        <a:bodyPr/>
        <a:lstStyle/>
        <a:p>
          <a:endParaRPr lang="en-US"/>
        </a:p>
      </dgm:t>
    </dgm:pt>
    <dgm:pt modelId="{49272FB0-07D7-41C0-88C3-5272C388A741}" type="pres">
      <dgm:prSet presAssocID="{8851D24E-3734-424A-B72F-BD1D03D35B81}" presName="connectorText" presStyleLbl="sibTrans2D1" presStyleIdx="1" presStyleCnt="2"/>
      <dgm:spPr/>
      <dgm:t>
        <a:bodyPr/>
        <a:lstStyle/>
        <a:p>
          <a:endParaRPr lang="en-US"/>
        </a:p>
      </dgm:t>
    </dgm:pt>
    <dgm:pt modelId="{92E15C42-61AA-429E-A0AA-92C9CFB16E4D}" type="pres">
      <dgm:prSet presAssocID="{353EC1C2-7DE3-4F8A-811A-A65585DE69C5}" presName="node" presStyleLbl="node1" presStyleIdx="2" presStyleCnt="3" custLinFactNeighborX="15854" custLinFactNeighborY="75163">
        <dgm:presLayoutVars>
          <dgm:bulletEnabled val="1"/>
        </dgm:presLayoutVars>
      </dgm:prSet>
      <dgm:spPr/>
      <dgm:t>
        <a:bodyPr/>
        <a:lstStyle/>
        <a:p>
          <a:endParaRPr lang="en-US"/>
        </a:p>
      </dgm:t>
    </dgm:pt>
  </dgm:ptLst>
  <dgm:cxnLst>
    <dgm:cxn modelId="{5F9AB9D5-A42A-4F1B-B602-E4A1A1E78EB6}" type="presOf" srcId="{5044373B-5906-45D2-BCFE-E9A37CDB6851}" destId="{E4407B6F-93F6-41CF-8A7D-0E0DE5E96AD2}" srcOrd="0" destOrd="0" presId="urn:microsoft.com/office/officeart/2005/8/layout/process1"/>
    <dgm:cxn modelId="{E0F6B002-7708-4957-AFF4-7B4BEC01C688}" type="presOf" srcId="{29E9F7A8-E6E9-475F-A818-6F392DDB06C3}" destId="{2DB1B11F-3C70-46D9-940D-560E5CA1EA96}" srcOrd="0" destOrd="0" presId="urn:microsoft.com/office/officeart/2005/8/layout/process1"/>
    <dgm:cxn modelId="{BB1A352A-80A2-41DF-98E5-29A6B951E71F}" type="presOf" srcId="{353EC1C2-7DE3-4F8A-811A-A65585DE69C5}" destId="{92E15C42-61AA-429E-A0AA-92C9CFB16E4D}" srcOrd="0" destOrd="0" presId="urn:microsoft.com/office/officeart/2005/8/layout/process1"/>
    <dgm:cxn modelId="{195BD461-E0E1-4A6A-9AF9-71630AC0CF58}" type="presOf" srcId="{F86AAF82-92F5-4A06-8264-39F9940C714E}" destId="{6B6B8E14-AD62-44FC-8837-1FBD97D538ED}" srcOrd="0" destOrd="0" presId="urn:microsoft.com/office/officeart/2005/8/layout/process1"/>
    <dgm:cxn modelId="{F4EB2927-B9C7-4323-86F8-C0031820557B}" type="presOf" srcId="{C066C872-D4A6-410E-ABBA-1B702CA35B52}" destId="{21F16AA2-709A-4424-B272-A6C55208B874}" srcOrd="0" destOrd="0" presId="urn:microsoft.com/office/officeart/2005/8/layout/process1"/>
    <dgm:cxn modelId="{DF0A8865-80F4-4934-BCB1-5E421A5B8231}" type="presOf" srcId="{29E9F7A8-E6E9-475F-A818-6F392DDB06C3}" destId="{8C055C1E-9FD7-4870-8BF7-CEF4E3F3FCF9}" srcOrd="1" destOrd="0" presId="urn:microsoft.com/office/officeart/2005/8/layout/process1"/>
    <dgm:cxn modelId="{8646DE69-BE05-4DD9-816A-3CC307BA45E6}" srcId="{F86AAF82-92F5-4A06-8264-39F9940C714E}" destId="{C066C872-D4A6-410E-ABBA-1B702CA35B52}" srcOrd="1" destOrd="0" parTransId="{5CC54242-91C5-4713-945E-5646FE97F788}" sibTransId="{8851D24E-3734-424A-B72F-BD1D03D35B81}"/>
    <dgm:cxn modelId="{8A785D4B-DE38-403B-B398-FE73C494AF7F}" type="presOf" srcId="{8851D24E-3734-424A-B72F-BD1D03D35B81}" destId="{2FD86703-ECF5-4E8D-9074-C7A58CE643F8}" srcOrd="0" destOrd="0" presId="urn:microsoft.com/office/officeart/2005/8/layout/process1"/>
    <dgm:cxn modelId="{50FEBAFB-E38F-4D33-ADFB-EB6FDBD4C551}" type="presOf" srcId="{8851D24E-3734-424A-B72F-BD1D03D35B81}" destId="{49272FB0-07D7-41C0-88C3-5272C388A741}" srcOrd="1" destOrd="0" presId="urn:microsoft.com/office/officeart/2005/8/layout/process1"/>
    <dgm:cxn modelId="{279439DC-4D47-41D6-B9CA-FA282C2FECAD}" srcId="{F86AAF82-92F5-4A06-8264-39F9940C714E}" destId="{353EC1C2-7DE3-4F8A-811A-A65585DE69C5}" srcOrd="2" destOrd="0" parTransId="{E518B621-D945-4810-914D-41A0FFD39F68}" sibTransId="{3F23729B-C213-477A-B92C-CD426BB94067}"/>
    <dgm:cxn modelId="{D60D08AA-C858-4E3E-AE69-ABA061B7EF30}" srcId="{F86AAF82-92F5-4A06-8264-39F9940C714E}" destId="{5044373B-5906-45D2-BCFE-E9A37CDB6851}" srcOrd="0" destOrd="0" parTransId="{05788BBD-86CC-43B0-85DD-550E1C02D153}" sibTransId="{29E9F7A8-E6E9-475F-A818-6F392DDB06C3}"/>
    <dgm:cxn modelId="{F811B10D-62D0-4918-8C24-6C7F18EADDAB}" type="presParOf" srcId="{6B6B8E14-AD62-44FC-8837-1FBD97D538ED}" destId="{E4407B6F-93F6-41CF-8A7D-0E0DE5E96AD2}" srcOrd="0" destOrd="0" presId="urn:microsoft.com/office/officeart/2005/8/layout/process1"/>
    <dgm:cxn modelId="{DDA54143-845C-42C6-8443-4E2036AD7C12}" type="presParOf" srcId="{6B6B8E14-AD62-44FC-8837-1FBD97D538ED}" destId="{2DB1B11F-3C70-46D9-940D-560E5CA1EA96}" srcOrd="1" destOrd="0" presId="urn:microsoft.com/office/officeart/2005/8/layout/process1"/>
    <dgm:cxn modelId="{389D1B89-4CFB-4703-BB86-C5AB9C59774C}" type="presParOf" srcId="{2DB1B11F-3C70-46D9-940D-560E5CA1EA96}" destId="{8C055C1E-9FD7-4870-8BF7-CEF4E3F3FCF9}" srcOrd="0" destOrd="0" presId="urn:microsoft.com/office/officeart/2005/8/layout/process1"/>
    <dgm:cxn modelId="{C8FCAA18-AF8E-4E9D-96EE-2DA530044805}" type="presParOf" srcId="{6B6B8E14-AD62-44FC-8837-1FBD97D538ED}" destId="{21F16AA2-709A-4424-B272-A6C55208B874}" srcOrd="2" destOrd="0" presId="urn:microsoft.com/office/officeart/2005/8/layout/process1"/>
    <dgm:cxn modelId="{80099D76-78AD-4A84-BD74-1AD72E85291F}" type="presParOf" srcId="{6B6B8E14-AD62-44FC-8837-1FBD97D538ED}" destId="{2FD86703-ECF5-4E8D-9074-C7A58CE643F8}" srcOrd="3" destOrd="0" presId="urn:microsoft.com/office/officeart/2005/8/layout/process1"/>
    <dgm:cxn modelId="{EB4223A4-EEF4-4A62-9F54-FDCAD0B59C87}" type="presParOf" srcId="{2FD86703-ECF5-4E8D-9074-C7A58CE643F8}" destId="{49272FB0-07D7-41C0-88C3-5272C388A741}" srcOrd="0" destOrd="0" presId="urn:microsoft.com/office/officeart/2005/8/layout/process1"/>
    <dgm:cxn modelId="{4A3C893B-0412-47C7-9AC9-06325A735553}" type="presParOf" srcId="{6B6B8E14-AD62-44FC-8837-1FBD97D538ED}" destId="{92E15C42-61AA-429E-A0AA-92C9CFB16E4D}"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407B6F-93F6-41CF-8A7D-0E0DE5E96AD2}">
      <dsp:nvSpPr>
        <dsp:cNvPr id="0" name=""/>
        <dsp:cNvSpPr/>
      </dsp:nvSpPr>
      <dsp:spPr>
        <a:xfrm>
          <a:off x="91433" y="2413741"/>
          <a:ext cx="2059781" cy="123586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Company</a:t>
          </a:r>
          <a:endParaRPr lang="en-US" sz="2700" kern="1200" dirty="0"/>
        </a:p>
      </dsp:txBody>
      <dsp:txXfrm>
        <a:off x="127630" y="2449938"/>
        <a:ext cx="1987387" cy="1163474"/>
      </dsp:txXfrm>
    </dsp:sp>
    <dsp:sp modelId="{2DB1B11F-3C70-46D9-940D-560E5CA1EA96}">
      <dsp:nvSpPr>
        <dsp:cNvPr id="0" name=""/>
        <dsp:cNvSpPr/>
      </dsp:nvSpPr>
      <dsp:spPr>
        <a:xfrm rot="19435538">
          <a:off x="2178817" y="1738699"/>
          <a:ext cx="733400" cy="5108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a:off x="2193509" y="1885983"/>
        <a:ext cx="580153" cy="306495"/>
      </dsp:txXfrm>
    </dsp:sp>
    <dsp:sp modelId="{21F16AA2-709A-4424-B272-A6C55208B874}">
      <dsp:nvSpPr>
        <dsp:cNvPr id="0" name=""/>
        <dsp:cNvSpPr/>
      </dsp:nvSpPr>
      <dsp:spPr>
        <a:xfrm>
          <a:off x="2917445" y="133940"/>
          <a:ext cx="2351920" cy="146498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Infrastructure</a:t>
          </a:r>
          <a:endParaRPr lang="en-US" sz="2700" kern="1200" dirty="0"/>
        </a:p>
      </dsp:txBody>
      <dsp:txXfrm>
        <a:off x="2960353" y="176848"/>
        <a:ext cx="2266104" cy="1379170"/>
      </dsp:txXfrm>
    </dsp:sp>
    <dsp:sp modelId="{2FD86703-ECF5-4E8D-9074-C7A58CE643F8}">
      <dsp:nvSpPr>
        <dsp:cNvPr id="0" name=""/>
        <dsp:cNvSpPr/>
      </dsp:nvSpPr>
      <dsp:spPr>
        <a:xfrm rot="12968671">
          <a:off x="5307152" y="1785566"/>
          <a:ext cx="768078" cy="5108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a:off x="5445651" y="1932925"/>
        <a:ext cx="614831" cy="306495"/>
      </dsp:txXfrm>
    </dsp:sp>
    <dsp:sp modelId="{92E15C42-61AA-429E-A0AA-92C9CFB16E4D}">
      <dsp:nvSpPr>
        <dsp:cNvPr id="0" name=""/>
        <dsp:cNvSpPr/>
      </dsp:nvSpPr>
      <dsp:spPr>
        <a:xfrm>
          <a:off x="6068218" y="2457281"/>
          <a:ext cx="2059781" cy="123586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Candidate</a:t>
          </a:r>
          <a:endParaRPr lang="en-US" sz="2700" kern="1200" dirty="0"/>
        </a:p>
      </dsp:txBody>
      <dsp:txXfrm>
        <a:off x="6104415" y="2493478"/>
        <a:ext cx="1987387" cy="116347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AB15D5-E687-4AF9-AB3E-A828F26F1085}" type="datetimeFigureOut">
              <a:rPr lang="en-US" smtClean="0"/>
              <a:t>12/20/2018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E9A24E-A33E-4E43-83F0-FF34DA92408F}" type="slidenum">
              <a:rPr lang="en-US" smtClean="0"/>
              <a:t>‹#›</a:t>
            </a:fld>
            <a:endParaRPr lang="en-US"/>
          </a:p>
        </p:txBody>
      </p:sp>
    </p:spTree>
    <p:extLst>
      <p:ext uri="{BB962C8B-B14F-4D97-AF65-F5344CB8AC3E}">
        <p14:creationId xmlns:p14="http://schemas.microsoft.com/office/powerpoint/2010/main" val="3526029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Advantage of containers over virtualization :</a:t>
            </a:r>
          </a:p>
          <a:p>
            <a:r>
              <a:rPr lang="en-US" dirty="0" smtClean="0"/>
              <a:t>With virtualization technology, the package that can be passed around is a virtual machine, and it includes an entire operating system as well as the application. A physical server running three virtual machines would have a hypervisor and three separate operating systems running on top of it.</a:t>
            </a:r>
          </a:p>
          <a:p>
            <a:endParaRPr lang="en-US" dirty="0"/>
          </a:p>
        </p:txBody>
      </p:sp>
      <p:sp>
        <p:nvSpPr>
          <p:cNvPr id="4" name="Slide Number Placeholder 3"/>
          <p:cNvSpPr>
            <a:spLocks noGrp="1"/>
          </p:cNvSpPr>
          <p:nvPr>
            <p:ph type="sldNum" sz="quarter" idx="10"/>
          </p:nvPr>
        </p:nvSpPr>
        <p:spPr/>
        <p:txBody>
          <a:bodyPr/>
          <a:lstStyle/>
          <a:p>
            <a:fld id="{62E9A24E-A33E-4E43-83F0-FF34DA92408F}" type="slidenum">
              <a:rPr lang="en-US" smtClean="0"/>
              <a:t>8</a:t>
            </a:fld>
            <a:endParaRPr lang="en-US"/>
          </a:p>
        </p:txBody>
      </p:sp>
    </p:spTree>
    <p:extLst>
      <p:ext uri="{BB962C8B-B14F-4D97-AF65-F5344CB8AC3E}">
        <p14:creationId xmlns:p14="http://schemas.microsoft.com/office/powerpoint/2010/main" val="541712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fontAlgn="t">
              <a:buFont typeface="Wingdings" panose="05000000000000000000" pitchFamily="2" charset="2"/>
              <a:buChar char="Ø"/>
            </a:pPr>
            <a:r>
              <a:rPr lang="en-US" sz="1200" dirty="0" smtClean="0"/>
              <a:t>Container Scheduling</a:t>
            </a:r>
          </a:p>
          <a:p>
            <a:pPr marL="342900" indent="-342900" fontAlgn="t">
              <a:buFont typeface="Wingdings" panose="05000000000000000000" pitchFamily="2" charset="2"/>
              <a:buChar char="Ø"/>
            </a:pPr>
            <a:r>
              <a:rPr lang="en-US" sz="1200" dirty="0" smtClean="0"/>
              <a:t>Container Management and Monitoring</a:t>
            </a:r>
          </a:p>
          <a:p>
            <a:pPr marL="342900" indent="-342900" fontAlgn="t">
              <a:buFont typeface="Wingdings" panose="05000000000000000000" pitchFamily="2" charset="2"/>
              <a:buChar char="Ø"/>
            </a:pPr>
            <a:r>
              <a:rPr lang="en-US" sz="1200" dirty="0" smtClean="0"/>
              <a:t>Security</a:t>
            </a:r>
          </a:p>
          <a:p>
            <a:pPr marL="342900" indent="-342900" fontAlgn="t">
              <a:buFont typeface="Wingdings" panose="05000000000000000000" pitchFamily="2" charset="2"/>
              <a:buChar char="Ø"/>
            </a:pPr>
            <a:r>
              <a:rPr lang="en-US" sz="1200" dirty="0" smtClean="0"/>
              <a:t>Cost Effective System</a:t>
            </a:r>
          </a:p>
          <a:p>
            <a:endParaRPr lang="en-US" dirty="0"/>
          </a:p>
        </p:txBody>
      </p:sp>
      <p:sp>
        <p:nvSpPr>
          <p:cNvPr id="4" name="Slide Number Placeholder 3"/>
          <p:cNvSpPr>
            <a:spLocks noGrp="1"/>
          </p:cNvSpPr>
          <p:nvPr>
            <p:ph type="sldNum" sz="quarter" idx="10"/>
          </p:nvPr>
        </p:nvSpPr>
        <p:spPr/>
        <p:txBody>
          <a:bodyPr/>
          <a:lstStyle/>
          <a:p>
            <a:fld id="{62E9A24E-A33E-4E43-83F0-FF34DA92408F}" type="slidenum">
              <a:rPr lang="en-US" smtClean="0"/>
              <a:t>11</a:t>
            </a:fld>
            <a:endParaRPr lang="en-US"/>
          </a:p>
        </p:txBody>
      </p:sp>
    </p:spTree>
    <p:extLst>
      <p:ext uri="{BB962C8B-B14F-4D97-AF65-F5344CB8AC3E}">
        <p14:creationId xmlns:p14="http://schemas.microsoft.com/office/powerpoint/2010/main" val="2836874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US" dirty="0" smtClean="0"/>
              <a:t>Kubernetes offers a wide range of advantages: first, it poses high scalability, easier container management and helps to reduce the delay in communication, another issue which maybe be connected with Docker</a:t>
            </a:r>
          </a:p>
          <a:p>
            <a:pPr>
              <a:buFont typeface="Arial" panose="020B0604020202020204" pitchFamily="34" charset="0"/>
              <a:buChar char="•"/>
            </a:pPr>
            <a:endParaRPr lang="en-US" dirty="0" smtClean="0"/>
          </a:p>
          <a:p>
            <a:pPr>
              <a:buFont typeface="Arial" panose="020B0604020202020204" pitchFamily="34" charset="0"/>
              <a:buChar char="•"/>
            </a:pPr>
            <a:r>
              <a:rPr lang="en-US" dirty="0" smtClean="0"/>
              <a:t>Pods, or groups of containers can group together container images developed by different teams into a single deployable unit.</a:t>
            </a:r>
          </a:p>
          <a:p>
            <a:pPr>
              <a:buFont typeface="Arial" panose="020B0604020202020204" pitchFamily="34" charset="0"/>
              <a:buChar char="•"/>
            </a:pPr>
            <a:r>
              <a:rPr lang="en-US" dirty="0" smtClean="0"/>
              <a:t>Kubernetes services provide load balancing, naming and discovery to isolate one </a:t>
            </a:r>
            <a:r>
              <a:rPr lang="en-US" dirty="0" err="1" smtClean="0"/>
              <a:t>microservice</a:t>
            </a:r>
            <a:r>
              <a:rPr lang="en-US" dirty="0" smtClean="0"/>
              <a:t> from another.</a:t>
            </a:r>
          </a:p>
          <a:p>
            <a:pPr>
              <a:buFont typeface="Arial" panose="020B0604020202020204" pitchFamily="34" charset="0"/>
              <a:buChar char="•"/>
            </a:pPr>
            <a:r>
              <a:rPr lang="en-US" b="1" dirty="0" smtClean="0"/>
              <a:t>Namespaces</a:t>
            </a:r>
            <a:r>
              <a:rPr lang="en-US" dirty="0" smtClean="0"/>
              <a:t> provide isolation and access control so that each </a:t>
            </a:r>
            <a:r>
              <a:rPr lang="en-US" dirty="0" err="1" smtClean="0"/>
              <a:t>microservice</a:t>
            </a:r>
            <a:r>
              <a:rPr lang="en-US" dirty="0" smtClean="0"/>
              <a:t> can control the degree to which other services interact with it.</a:t>
            </a:r>
          </a:p>
          <a:p>
            <a:pPr marL="0" inden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62E9A24E-A33E-4E43-83F0-FF34DA92408F}" type="slidenum">
              <a:rPr lang="en-US" smtClean="0"/>
              <a:t>13</a:t>
            </a:fld>
            <a:endParaRPr lang="en-US"/>
          </a:p>
        </p:txBody>
      </p:sp>
    </p:spTree>
    <p:extLst>
      <p:ext uri="{BB962C8B-B14F-4D97-AF65-F5344CB8AC3E}">
        <p14:creationId xmlns:p14="http://schemas.microsoft.com/office/powerpoint/2010/main" val="944280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etcd</a:t>
            </a:r>
            <a:r>
              <a:rPr lang="en-US" dirty="0" smtClean="0"/>
              <a:t> is a distributed key-value store. In fact, </a:t>
            </a:r>
            <a:r>
              <a:rPr lang="en-US" b="1" dirty="0" err="1" smtClean="0"/>
              <a:t>etcd</a:t>
            </a:r>
            <a:r>
              <a:rPr lang="en-US" dirty="0" smtClean="0"/>
              <a:t> is the primary </a:t>
            </a:r>
            <a:r>
              <a:rPr lang="en-US" dirty="0" err="1" smtClean="0"/>
              <a:t>datastore</a:t>
            </a:r>
            <a:r>
              <a:rPr lang="en-US" dirty="0" smtClean="0"/>
              <a:t> of </a:t>
            </a:r>
            <a:r>
              <a:rPr lang="en-US" b="1" dirty="0" smtClean="0"/>
              <a:t>Kubernetes</a:t>
            </a:r>
            <a:r>
              <a:rPr lang="en-US" dirty="0" smtClean="0"/>
              <a:t>; storing and replicating all </a:t>
            </a:r>
            <a:r>
              <a:rPr lang="en-US" b="1" dirty="0" smtClean="0"/>
              <a:t>Kubernetes</a:t>
            </a:r>
            <a:r>
              <a:rPr lang="en-US" dirty="0" smtClean="0"/>
              <a:t> cluster state</a:t>
            </a:r>
          </a:p>
          <a:p>
            <a:endParaRPr lang="en-IN" dirty="0" smtClean="0"/>
          </a:p>
          <a:p>
            <a:r>
              <a:rPr lang="en-US" dirty="0" smtClean="0"/>
              <a:t>The </a:t>
            </a:r>
            <a:r>
              <a:rPr lang="en-US" b="1" dirty="0" err="1" smtClean="0"/>
              <a:t>kubelet</a:t>
            </a:r>
            <a:r>
              <a:rPr lang="en-US" dirty="0" smtClean="0"/>
              <a:t> is responsible for maintaining a set of pods, which are composed of one or more containers, on a local system. Within a </a:t>
            </a:r>
            <a:r>
              <a:rPr lang="en-US" b="1" dirty="0" smtClean="0"/>
              <a:t>Kubernetes</a:t>
            </a:r>
            <a:r>
              <a:rPr lang="en-US" dirty="0" smtClean="0"/>
              <a:t> cluster, the </a:t>
            </a:r>
            <a:r>
              <a:rPr lang="en-US" b="1" dirty="0" err="1" smtClean="0"/>
              <a:t>kubelet</a:t>
            </a:r>
            <a:r>
              <a:rPr lang="en-US" dirty="0" smtClean="0"/>
              <a:t> functions as a local agent that watches for pod specs via the </a:t>
            </a:r>
            <a:r>
              <a:rPr lang="en-US" b="1" dirty="0" smtClean="0"/>
              <a:t>Kubernetes</a:t>
            </a:r>
            <a:r>
              <a:rPr lang="en-US" dirty="0" smtClean="0"/>
              <a:t> API server.</a:t>
            </a:r>
            <a:endParaRPr lang="en-US" dirty="0"/>
          </a:p>
        </p:txBody>
      </p:sp>
      <p:sp>
        <p:nvSpPr>
          <p:cNvPr id="4" name="Slide Number Placeholder 3"/>
          <p:cNvSpPr>
            <a:spLocks noGrp="1"/>
          </p:cNvSpPr>
          <p:nvPr>
            <p:ph type="sldNum" sz="quarter" idx="10"/>
          </p:nvPr>
        </p:nvSpPr>
        <p:spPr/>
        <p:txBody>
          <a:bodyPr/>
          <a:lstStyle/>
          <a:p>
            <a:fld id="{62E9A24E-A33E-4E43-83F0-FF34DA92408F}" type="slidenum">
              <a:rPr lang="en-US" smtClean="0"/>
              <a:t>14</a:t>
            </a:fld>
            <a:endParaRPr lang="en-US"/>
          </a:p>
        </p:txBody>
      </p:sp>
    </p:spTree>
    <p:extLst>
      <p:ext uri="{BB962C8B-B14F-4D97-AF65-F5344CB8AC3E}">
        <p14:creationId xmlns:p14="http://schemas.microsoft.com/office/powerpoint/2010/main" val="3852794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E9A24E-A33E-4E43-83F0-FF34DA92408F}" type="slidenum">
              <a:rPr lang="en-US" smtClean="0"/>
              <a:t>17</a:t>
            </a:fld>
            <a:endParaRPr lang="en-US"/>
          </a:p>
        </p:txBody>
      </p:sp>
    </p:spTree>
    <p:extLst>
      <p:ext uri="{BB962C8B-B14F-4D97-AF65-F5344CB8AC3E}">
        <p14:creationId xmlns:p14="http://schemas.microsoft.com/office/powerpoint/2010/main" val="3412699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E9A24E-A33E-4E43-83F0-FF34DA92408F}" type="slidenum">
              <a:rPr lang="en-US" smtClean="0"/>
              <a:t>18</a:t>
            </a:fld>
            <a:endParaRPr lang="en-US"/>
          </a:p>
        </p:txBody>
      </p:sp>
    </p:spTree>
    <p:extLst>
      <p:ext uri="{BB962C8B-B14F-4D97-AF65-F5344CB8AC3E}">
        <p14:creationId xmlns:p14="http://schemas.microsoft.com/office/powerpoint/2010/main" val="3321765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E9A24E-A33E-4E43-83F0-FF34DA92408F}" type="slidenum">
              <a:rPr lang="en-US" smtClean="0"/>
              <a:t>19</a:t>
            </a:fld>
            <a:endParaRPr lang="en-US"/>
          </a:p>
        </p:txBody>
      </p:sp>
    </p:spTree>
    <p:extLst>
      <p:ext uri="{BB962C8B-B14F-4D97-AF65-F5344CB8AC3E}">
        <p14:creationId xmlns:p14="http://schemas.microsoft.com/office/powerpoint/2010/main" val="3167974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2C4C491-A2D0-4A14-B9C9-423885391551}" type="datetimeFigureOut">
              <a:rPr lang="en-US" smtClean="0"/>
              <a:t>12/20/2018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10277-8FB0-4875-976E-0AF529EAE07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213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C4C491-A2D0-4A14-B9C9-423885391551}" type="datetimeFigureOut">
              <a:rPr lang="en-US" smtClean="0"/>
              <a:t>12/20/2018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10277-8FB0-4875-976E-0AF529EAE071}" type="slidenum">
              <a:rPr lang="en-US" smtClean="0"/>
              <a:t>‹#›</a:t>
            </a:fld>
            <a:endParaRPr lang="en-US"/>
          </a:p>
        </p:txBody>
      </p:sp>
    </p:spTree>
    <p:extLst>
      <p:ext uri="{BB962C8B-B14F-4D97-AF65-F5344CB8AC3E}">
        <p14:creationId xmlns:p14="http://schemas.microsoft.com/office/powerpoint/2010/main" val="2919933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C4C491-A2D0-4A14-B9C9-423885391551}" type="datetimeFigureOut">
              <a:rPr lang="en-US" smtClean="0"/>
              <a:t>12/20/2018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10277-8FB0-4875-976E-0AF529EAE071}" type="slidenum">
              <a:rPr lang="en-US" smtClean="0"/>
              <a:t>‹#›</a:t>
            </a:fld>
            <a:endParaRPr lang="en-US"/>
          </a:p>
        </p:txBody>
      </p:sp>
    </p:spTree>
    <p:extLst>
      <p:ext uri="{BB962C8B-B14F-4D97-AF65-F5344CB8AC3E}">
        <p14:creationId xmlns:p14="http://schemas.microsoft.com/office/powerpoint/2010/main" val="3046988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C4C491-A2D0-4A14-B9C9-423885391551}" type="datetimeFigureOut">
              <a:rPr lang="en-US" smtClean="0"/>
              <a:t>12/20/2018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10277-8FB0-4875-976E-0AF529EAE071}" type="slidenum">
              <a:rPr lang="en-US" smtClean="0"/>
              <a:t>‹#›</a:t>
            </a:fld>
            <a:endParaRPr lang="en-US"/>
          </a:p>
        </p:txBody>
      </p:sp>
    </p:spTree>
    <p:extLst>
      <p:ext uri="{BB962C8B-B14F-4D97-AF65-F5344CB8AC3E}">
        <p14:creationId xmlns:p14="http://schemas.microsoft.com/office/powerpoint/2010/main" val="1421708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C4C491-A2D0-4A14-B9C9-423885391551}" type="datetimeFigureOut">
              <a:rPr lang="en-US" smtClean="0"/>
              <a:t>12/20/2018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10277-8FB0-4875-976E-0AF529EAE07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6543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C4C491-A2D0-4A14-B9C9-423885391551}" type="datetimeFigureOut">
              <a:rPr lang="en-US" smtClean="0"/>
              <a:t>12/20/2018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E10277-8FB0-4875-976E-0AF529EAE071}" type="slidenum">
              <a:rPr lang="en-US" smtClean="0"/>
              <a:t>‹#›</a:t>
            </a:fld>
            <a:endParaRPr lang="en-US"/>
          </a:p>
        </p:txBody>
      </p:sp>
    </p:spTree>
    <p:extLst>
      <p:ext uri="{BB962C8B-B14F-4D97-AF65-F5344CB8AC3E}">
        <p14:creationId xmlns:p14="http://schemas.microsoft.com/office/powerpoint/2010/main" val="4232341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C4C491-A2D0-4A14-B9C9-423885391551}" type="datetimeFigureOut">
              <a:rPr lang="en-US" smtClean="0"/>
              <a:t>12/20/2018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E10277-8FB0-4875-976E-0AF529EAE071}" type="slidenum">
              <a:rPr lang="en-US" smtClean="0"/>
              <a:t>‹#›</a:t>
            </a:fld>
            <a:endParaRPr lang="en-US"/>
          </a:p>
        </p:txBody>
      </p:sp>
    </p:spTree>
    <p:extLst>
      <p:ext uri="{BB962C8B-B14F-4D97-AF65-F5344CB8AC3E}">
        <p14:creationId xmlns:p14="http://schemas.microsoft.com/office/powerpoint/2010/main" val="3038125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2C4C491-A2D0-4A14-B9C9-423885391551}" type="datetimeFigureOut">
              <a:rPr lang="en-US" smtClean="0"/>
              <a:t>12/20/2018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E10277-8FB0-4875-976E-0AF529EAE071}" type="slidenum">
              <a:rPr lang="en-US" smtClean="0"/>
              <a:t>‹#›</a:t>
            </a:fld>
            <a:endParaRPr lang="en-US"/>
          </a:p>
        </p:txBody>
      </p:sp>
    </p:spTree>
    <p:extLst>
      <p:ext uri="{BB962C8B-B14F-4D97-AF65-F5344CB8AC3E}">
        <p14:creationId xmlns:p14="http://schemas.microsoft.com/office/powerpoint/2010/main" val="1296593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2C4C491-A2D0-4A14-B9C9-423885391551}" type="datetimeFigureOut">
              <a:rPr lang="en-US" smtClean="0"/>
              <a:t>12/20/2018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CE10277-8FB0-4875-976E-0AF529EAE071}" type="slidenum">
              <a:rPr lang="en-US" smtClean="0"/>
              <a:t>‹#›</a:t>
            </a:fld>
            <a:endParaRPr lang="en-US"/>
          </a:p>
        </p:txBody>
      </p:sp>
    </p:spTree>
    <p:extLst>
      <p:ext uri="{BB962C8B-B14F-4D97-AF65-F5344CB8AC3E}">
        <p14:creationId xmlns:p14="http://schemas.microsoft.com/office/powerpoint/2010/main" val="2110519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2C4C491-A2D0-4A14-B9C9-423885391551}" type="datetimeFigureOut">
              <a:rPr lang="en-US" smtClean="0"/>
              <a:t>12/20/2018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CE10277-8FB0-4875-976E-0AF529EAE071}" type="slidenum">
              <a:rPr lang="en-US" smtClean="0"/>
              <a:t>‹#›</a:t>
            </a:fld>
            <a:endParaRPr lang="en-US"/>
          </a:p>
        </p:txBody>
      </p:sp>
    </p:spTree>
    <p:extLst>
      <p:ext uri="{BB962C8B-B14F-4D97-AF65-F5344CB8AC3E}">
        <p14:creationId xmlns:p14="http://schemas.microsoft.com/office/powerpoint/2010/main" val="2516654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2C4C491-A2D0-4A14-B9C9-423885391551}" type="datetimeFigureOut">
              <a:rPr lang="en-US" smtClean="0"/>
              <a:t>12/20/2018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E10277-8FB0-4875-976E-0AF529EAE071}" type="slidenum">
              <a:rPr lang="en-US" smtClean="0"/>
              <a:t>‹#›</a:t>
            </a:fld>
            <a:endParaRPr lang="en-US"/>
          </a:p>
        </p:txBody>
      </p:sp>
    </p:spTree>
    <p:extLst>
      <p:ext uri="{BB962C8B-B14F-4D97-AF65-F5344CB8AC3E}">
        <p14:creationId xmlns:p14="http://schemas.microsoft.com/office/powerpoint/2010/main" val="841645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2C4C491-A2D0-4A14-B9C9-423885391551}" type="datetimeFigureOut">
              <a:rPr lang="en-US" smtClean="0"/>
              <a:t>12/20/2018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CE10277-8FB0-4875-976E-0AF529EAE07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54252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4.xml"/><Relationship Id="rId7" Type="http://schemas.openxmlformats.org/officeDocument/2006/relationships/slide" Target="slide22.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7.xml"/><Relationship Id="rId4" Type="http://schemas.openxmlformats.org/officeDocument/2006/relationships/slide" Target="slide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kubernetes.io/docs/tutorials/#basics" TargetMode="External"/><Relationship Id="rId2" Type="http://schemas.openxmlformats.org/officeDocument/2006/relationships/hyperlink" Target="https://docs.docker.com/get-starte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result for mitaoe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60321" y="256174"/>
            <a:ext cx="6714308" cy="114299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8378" y="1571939"/>
            <a:ext cx="11678194" cy="3262432"/>
          </a:xfrm>
          <a:prstGeom prst="rect">
            <a:avLst/>
          </a:prstGeom>
        </p:spPr>
        <p:txBody>
          <a:bodyPr wrap="square">
            <a:spAutoFit/>
          </a:bodyPr>
          <a:lstStyle/>
          <a:p>
            <a:pPr algn="ctr"/>
            <a:endParaRPr lang="en-US" sz="2800" b="1" dirty="0" smtClean="0"/>
          </a:p>
          <a:p>
            <a:pPr algn="ctr"/>
            <a:r>
              <a:rPr lang="en-US" sz="2800" b="1" dirty="0" err="1" smtClean="0"/>
              <a:t>Savitribai</a:t>
            </a:r>
            <a:r>
              <a:rPr lang="en-US" sz="2800" b="1" dirty="0" smtClean="0"/>
              <a:t> </a:t>
            </a:r>
            <a:r>
              <a:rPr lang="en-US" sz="2800" b="1" dirty="0" err="1"/>
              <a:t>Phule</a:t>
            </a:r>
            <a:r>
              <a:rPr lang="en-US" sz="2800" b="1" dirty="0"/>
              <a:t> Pune </a:t>
            </a:r>
            <a:r>
              <a:rPr lang="en-US" sz="2800" b="1" dirty="0" smtClean="0"/>
              <a:t>University</a:t>
            </a:r>
          </a:p>
          <a:p>
            <a:pPr algn="ctr"/>
            <a:r>
              <a:rPr lang="en-US" sz="2400" b="1" dirty="0" smtClean="0"/>
              <a:t> </a:t>
            </a:r>
            <a:r>
              <a:rPr lang="en-US" sz="2000" b="1" dirty="0"/>
              <a:t>Fourth Year of Computer </a:t>
            </a:r>
            <a:r>
              <a:rPr lang="en-US" sz="2000" b="1" dirty="0" smtClean="0"/>
              <a:t>Engineering</a:t>
            </a:r>
            <a:r>
              <a:rPr lang="en-US" sz="2000" b="1" dirty="0"/>
              <a:t> (2015 Course) </a:t>
            </a:r>
            <a:endParaRPr lang="en-US" sz="2000" b="1" dirty="0" smtClean="0"/>
          </a:p>
          <a:p>
            <a:pPr algn="ctr"/>
            <a:r>
              <a:rPr lang="en-US" sz="2000" dirty="0" smtClean="0"/>
              <a:t>Project </a:t>
            </a:r>
            <a:r>
              <a:rPr lang="en-US" sz="2000" dirty="0"/>
              <a:t>Presentation </a:t>
            </a:r>
            <a:r>
              <a:rPr lang="en-US" dirty="0"/>
              <a:t/>
            </a:r>
            <a:br>
              <a:rPr lang="en-US" dirty="0"/>
            </a:br>
            <a:r>
              <a:rPr lang="en-US" dirty="0"/>
              <a:t>On </a:t>
            </a:r>
            <a:endParaRPr lang="en-US" dirty="0" smtClean="0">
              <a:solidFill>
                <a:srgbClr val="C00000"/>
              </a:solidFill>
            </a:endParaRPr>
          </a:p>
          <a:p>
            <a:pPr algn="ctr"/>
            <a:r>
              <a:rPr lang="en-US" sz="2800" b="1" dirty="0" smtClean="0">
                <a:solidFill>
                  <a:srgbClr val="C00000"/>
                </a:solidFill>
              </a:rPr>
              <a:t>“Cloud Based DevOps Skill Assessment Application”</a:t>
            </a:r>
          </a:p>
          <a:p>
            <a:pPr algn="ctr"/>
            <a:endParaRPr lang="en-US" sz="2000" b="1" dirty="0" smtClean="0"/>
          </a:p>
          <a:p>
            <a:pPr algn="ctr"/>
            <a:r>
              <a:rPr lang="en-US" sz="2000" b="1" dirty="0" smtClean="0"/>
              <a:t>Group ID  : 10</a:t>
            </a:r>
            <a:r>
              <a:rPr lang="en-US" sz="2000" b="1" dirty="0">
                <a:solidFill>
                  <a:srgbClr val="C00000"/>
                </a:solidFill>
              </a:rPr>
              <a:t/>
            </a:r>
            <a:br>
              <a:rPr lang="en-US" sz="2000" b="1" dirty="0">
                <a:solidFill>
                  <a:srgbClr val="C00000"/>
                </a:solidFill>
              </a:rPr>
            </a:br>
            <a:endParaRPr lang="en-IN" sz="2000" b="1" dirty="0">
              <a:solidFill>
                <a:srgbClr val="C00000"/>
              </a:solidFill>
            </a:endParaRPr>
          </a:p>
        </p:txBody>
      </p:sp>
      <p:sp>
        <p:nvSpPr>
          <p:cNvPr id="5" name="Rectangle 4"/>
          <p:cNvSpPr/>
          <p:nvPr/>
        </p:nvSpPr>
        <p:spPr>
          <a:xfrm>
            <a:off x="0" y="4793572"/>
            <a:ext cx="6096000" cy="1508105"/>
          </a:xfrm>
          <a:prstGeom prst="rect">
            <a:avLst/>
          </a:prstGeom>
        </p:spPr>
        <p:txBody>
          <a:bodyPr>
            <a:spAutoFit/>
          </a:bodyPr>
          <a:lstStyle/>
          <a:p>
            <a:r>
              <a:rPr lang="en-US" sz="2000" b="1" dirty="0">
                <a:solidFill>
                  <a:srgbClr val="C00000"/>
                </a:solidFill>
              </a:rPr>
              <a:t>Name of Students :</a:t>
            </a:r>
          </a:p>
          <a:p>
            <a:r>
              <a:rPr lang="en-US" dirty="0"/>
              <a:t>1. Chetan Pawar</a:t>
            </a:r>
          </a:p>
          <a:p>
            <a:r>
              <a:rPr lang="en-US" dirty="0"/>
              <a:t>2. </a:t>
            </a:r>
            <a:r>
              <a:rPr lang="en-US" dirty="0" smtClean="0"/>
              <a:t>Roshan </a:t>
            </a:r>
            <a:r>
              <a:rPr lang="en-US" dirty="0" err="1" smtClean="0"/>
              <a:t>Patil</a:t>
            </a:r>
            <a:endParaRPr lang="en-US" dirty="0"/>
          </a:p>
          <a:p>
            <a:r>
              <a:rPr lang="en-US" dirty="0"/>
              <a:t>3. </a:t>
            </a:r>
            <a:r>
              <a:rPr lang="en-US" dirty="0" err="1" smtClean="0"/>
              <a:t>Nishant</a:t>
            </a:r>
            <a:r>
              <a:rPr lang="en-US" dirty="0" smtClean="0"/>
              <a:t> Kumar</a:t>
            </a:r>
          </a:p>
          <a:p>
            <a:r>
              <a:rPr lang="en-US" dirty="0" smtClean="0"/>
              <a:t>4. </a:t>
            </a:r>
            <a:r>
              <a:rPr lang="en-US" dirty="0" err="1" smtClean="0"/>
              <a:t>Yogesh</a:t>
            </a:r>
            <a:r>
              <a:rPr lang="en-US" dirty="0" smtClean="0"/>
              <a:t> Mahajan</a:t>
            </a:r>
            <a:endParaRPr lang="en-IN" dirty="0"/>
          </a:p>
        </p:txBody>
      </p:sp>
      <p:sp>
        <p:nvSpPr>
          <p:cNvPr id="7" name="Rectangle 6"/>
          <p:cNvSpPr/>
          <p:nvPr/>
        </p:nvSpPr>
        <p:spPr>
          <a:xfrm>
            <a:off x="9622971" y="4884026"/>
            <a:ext cx="2133600" cy="677108"/>
          </a:xfrm>
          <a:prstGeom prst="rect">
            <a:avLst/>
          </a:prstGeom>
        </p:spPr>
        <p:txBody>
          <a:bodyPr wrap="square">
            <a:spAutoFit/>
          </a:bodyPr>
          <a:lstStyle/>
          <a:p>
            <a:pPr algn="r"/>
            <a:r>
              <a:rPr lang="en-US" sz="2000" b="1" dirty="0" smtClean="0">
                <a:solidFill>
                  <a:srgbClr val="C00000"/>
                </a:solidFill>
              </a:rPr>
              <a:t>   Name </a:t>
            </a:r>
            <a:r>
              <a:rPr lang="en-US" sz="2000" b="1" dirty="0">
                <a:solidFill>
                  <a:srgbClr val="C00000"/>
                </a:solidFill>
              </a:rPr>
              <a:t>of Guide </a:t>
            </a:r>
            <a:r>
              <a:rPr lang="en-US" sz="2000" b="1" dirty="0" smtClean="0">
                <a:solidFill>
                  <a:srgbClr val="C00000"/>
                </a:solidFill>
              </a:rPr>
              <a:t>:</a:t>
            </a:r>
          </a:p>
          <a:p>
            <a:pPr algn="r"/>
            <a:r>
              <a:rPr lang="en-US" dirty="0" smtClean="0"/>
              <a:t>Prof. Amar More </a:t>
            </a:r>
            <a:endParaRPr lang="en-US" dirty="0"/>
          </a:p>
        </p:txBody>
      </p:sp>
    </p:spTree>
    <p:extLst>
      <p:ext uri="{BB962C8B-B14F-4D97-AF65-F5344CB8AC3E}">
        <p14:creationId xmlns:p14="http://schemas.microsoft.com/office/powerpoint/2010/main" val="2110347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Docker</a:t>
            </a:r>
            <a:endParaRPr lang="en-US" dirty="0"/>
          </a:p>
        </p:txBody>
      </p:sp>
      <p:sp>
        <p:nvSpPr>
          <p:cNvPr id="3" name="Content Placeholder 2"/>
          <p:cNvSpPr>
            <a:spLocks noGrp="1"/>
          </p:cNvSpPr>
          <p:nvPr>
            <p:ph idx="1"/>
          </p:nvPr>
        </p:nvSpPr>
        <p:spPr/>
        <p:txBody>
          <a:bodyPr/>
          <a:lstStyle/>
          <a:p>
            <a:pPr marL="0" indent="0">
              <a:buNone/>
            </a:pPr>
            <a:endParaRPr lang="en-US" dirty="0"/>
          </a:p>
          <a:p>
            <a:pPr marL="274320" indent="-272880">
              <a:lnSpc>
                <a:spcPct val="100000"/>
              </a:lnSpc>
              <a:buClr>
                <a:srgbClr val="727CA3"/>
              </a:buClr>
              <a:buSzPct val="76000"/>
              <a:buFont typeface="Wingdings 3" charset="2"/>
              <a:buChar char=""/>
            </a:pPr>
            <a:r>
              <a:rPr lang="en-US" spc="-1" dirty="0">
                <a:solidFill>
                  <a:srgbClr val="000000"/>
                </a:solidFill>
                <a:uFill>
                  <a:solidFill>
                    <a:srgbClr val="FFFFFF"/>
                  </a:solidFill>
                </a:uFill>
              </a:rPr>
              <a:t>With Docker, you can manage your infrastructure in the same ways you manage your applications. By taking advantage of Docker’s methodologies for shipping, testing, and deploying code quickly, you can significantly reduce the delay between writing code and running it in production</a:t>
            </a:r>
            <a:r>
              <a:rPr lang="en-US" spc="-1" dirty="0" smtClean="0">
                <a:solidFill>
                  <a:srgbClr val="000000"/>
                </a:solidFill>
                <a:uFill>
                  <a:solidFill>
                    <a:srgbClr val="FFFFFF"/>
                  </a:solidFill>
                </a:uFill>
              </a:rPr>
              <a:t>.</a:t>
            </a:r>
          </a:p>
          <a:p>
            <a:pPr marL="274320" indent="-272880">
              <a:lnSpc>
                <a:spcPct val="100000"/>
              </a:lnSpc>
              <a:buClr>
                <a:srgbClr val="727CA3"/>
              </a:buClr>
              <a:buSzPct val="76000"/>
              <a:buFont typeface="Wingdings 3" charset="2"/>
              <a:buChar char=""/>
            </a:pPr>
            <a:r>
              <a:rPr lang="en-US" dirty="0"/>
              <a:t>Docker provides the ability to package and run an application in a loosely isolated environment called a container. The isolation and security allow you to run many containers simultaneously on a given host. </a:t>
            </a:r>
            <a:endParaRPr lang="en-US" spc="-1" dirty="0" smtClean="0">
              <a:solidFill>
                <a:srgbClr val="000000"/>
              </a:solidFill>
              <a:uFill>
                <a:solidFill>
                  <a:srgbClr val="FFFFFF"/>
                </a:solidFill>
              </a:uFill>
            </a:endParaRPr>
          </a:p>
          <a:p>
            <a:pPr marL="274320" indent="-272880">
              <a:lnSpc>
                <a:spcPct val="100000"/>
              </a:lnSpc>
              <a:buClr>
                <a:srgbClr val="727CA3"/>
              </a:buClr>
              <a:buSzPct val="76000"/>
              <a:buFont typeface="Wingdings 3" charset="2"/>
              <a:buChar char=""/>
            </a:pPr>
            <a:endParaRPr lang="en-US" spc="-1" dirty="0">
              <a:solidFill>
                <a:srgbClr val="000000"/>
              </a:solidFill>
              <a:uFill>
                <a:solidFill>
                  <a:srgbClr val="FFFFFF"/>
                </a:solidFill>
              </a:uFill>
            </a:endParaRPr>
          </a:p>
          <a:p>
            <a:pPr marL="1440" indent="0">
              <a:lnSpc>
                <a:spcPct val="100000"/>
              </a:lnSpc>
              <a:buClr>
                <a:srgbClr val="727CA3"/>
              </a:buClr>
              <a:buSzPct val="76000"/>
              <a:buNone/>
            </a:pPr>
            <a:endParaRPr lang="en-US" spc="-1" dirty="0">
              <a:solidFill>
                <a:srgbClr val="000000"/>
              </a:solidFill>
              <a:uFill>
                <a:solidFill>
                  <a:srgbClr val="FFFFFF"/>
                </a:solidFill>
              </a:uFill>
            </a:endParaRPr>
          </a:p>
        </p:txBody>
      </p:sp>
    </p:spTree>
    <p:extLst>
      <p:ext uri="{BB962C8B-B14F-4D97-AF65-F5344CB8AC3E}">
        <p14:creationId xmlns:p14="http://schemas.microsoft.com/office/powerpoint/2010/main" val="1453757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C00000"/>
                </a:solidFill>
              </a:rPr>
              <a:t>Is Docker sufficient?</a:t>
            </a:r>
          </a:p>
        </p:txBody>
      </p:sp>
      <p:sp>
        <p:nvSpPr>
          <p:cNvPr id="3" name="Content Placeholder 2"/>
          <p:cNvSpPr>
            <a:spLocks noGrp="1"/>
          </p:cNvSpPr>
          <p:nvPr>
            <p:ph idx="1"/>
          </p:nvPr>
        </p:nvSpPr>
        <p:spPr>
          <a:xfrm>
            <a:off x="1097280" y="1540934"/>
            <a:ext cx="10058400" cy="4395410"/>
          </a:xfrm>
        </p:spPr>
        <p:txBody>
          <a:bodyPr>
            <a:noAutofit/>
          </a:bodyPr>
          <a:lstStyle/>
          <a:p>
            <a:pPr marL="0" indent="0">
              <a:buNone/>
            </a:pPr>
            <a:endParaRPr lang="en-US" dirty="0"/>
          </a:p>
          <a:p>
            <a:pPr>
              <a:buFont typeface="Wingdings" panose="05000000000000000000" pitchFamily="2" charset="2"/>
              <a:buChar char="Ø"/>
            </a:pPr>
            <a:r>
              <a:rPr lang="en-US" dirty="0"/>
              <a:t>Now </a:t>
            </a:r>
            <a:r>
              <a:rPr lang="en-US" dirty="0" smtClean="0"/>
              <a:t>we </a:t>
            </a:r>
            <a:r>
              <a:rPr lang="en-US" dirty="0"/>
              <a:t>have a great container solution, capable of handling large amounts of traffic, but </a:t>
            </a:r>
            <a:r>
              <a:rPr lang="en-US" dirty="0" smtClean="0"/>
              <a:t>it </a:t>
            </a:r>
            <a:r>
              <a:rPr lang="en-US" dirty="0"/>
              <a:t>is based on an </a:t>
            </a:r>
            <a:r>
              <a:rPr lang="en-US" i="1" dirty="0"/>
              <a:t>abstraction</a:t>
            </a:r>
            <a:r>
              <a:rPr lang="en-US" dirty="0"/>
              <a:t>. </a:t>
            </a:r>
            <a:endParaRPr lang="en-US" dirty="0" smtClean="0"/>
          </a:p>
          <a:p>
            <a:pPr>
              <a:buFont typeface="Wingdings" panose="05000000000000000000" pitchFamily="2" charset="2"/>
              <a:buChar char="Ø"/>
            </a:pPr>
            <a:r>
              <a:rPr lang="en-US" dirty="0" smtClean="0"/>
              <a:t>The </a:t>
            </a:r>
            <a:r>
              <a:rPr lang="en-US" dirty="0"/>
              <a:t>containers are still running on a machine with finite resources, so we want that work to be split among multiple machines. </a:t>
            </a:r>
            <a:endParaRPr lang="en-US" dirty="0" smtClean="0"/>
          </a:p>
          <a:p>
            <a:pPr>
              <a:buFont typeface="Wingdings" panose="05000000000000000000" pitchFamily="2" charset="2"/>
              <a:buChar char="Ø"/>
            </a:pPr>
            <a:r>
              <a:rPr lang="en-US" dirty="0" smtClean="0"/>
              <a:t>What </a:t>
            </a:r>
            <a:r>
              <a:rPr lang="en-US" dirty="0"/>
              <a:t>if one of those machines goes down and you need to move containers</a:t>
            </a:r>
            <a:r>
              <a:rPr lang="en-US" dirty="0" smtClean="0"/>
              <a:t>?</a:t>
            </a:r>
          </a:p>
          <a:p>
            <a:pPr marL="0" indent="0">
              <a:buNone/>
            </a:pPr>
            <a:endParaRPr lang="en-US" dirty="0"/>
          </a:p>
          <a:p>
            <a:r>
              <a:rPr lang="en-US" dirty="0"/>
              <a:t/>
            </a:r>
            <a:br>
              <a:rPr lang="en-US" dirty="0"/>
            </a:br>
            <a:endParaRPr lang="en-US" spc="-1" dirty="0">
              <a:solidFill>
                <a:srgbClr val="000000"/>
              </a:solidFill>
              <a:uFill>
                <a:solidFill>
                  <a:srgbClr val="FFFFFF"/>
                </a:solidFill>
              </a:uFill>
            </a:endParaRPr>
          </a:p>
        </p:txBody>
      </p:sp>
    </p:spTree>
    <p:extLst>
      <p:ext uri="{BB962C8B-B14F-4D97-AF65-F5344CB8AC3E}">
        <p14:creationId xmlns:p14="http://schemas.microsoft.com/office/powerpoint/2010/main" val="42140263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C00000"/>
                </a:solidFill>
              </a:rPr>
              <a:t>Container Orchestration</a:t>
            </a:r>
          </a:p>
        </p:txBody>
      </p:sp>
      <p:sp>
        <p:nvSpPr>
          <p:cNvPr id="3" name="Content Placeholder 2"/>
          <p:cNvSpPr>
            <a:spLocks noGrp="1"/>
          </p:cNvSpPr>
          <p:nvPr>
            <p:ph idx="1"/>
          </p:nvPr>
        </p:nvSpPr>
        <p:spPr/>
        <p:txBody>
          <a:bodyPr>
            <a:normAutofit/>
          </a:bodyPr>
          <a:lstStyle/>
          <a:p>
            <a:pPr marL="274320" indent="-272880">
              <a:lnSpc>
                <a:spcPct val="100000"/>
              </a:lnSpc>
              <a:buClr>
                <a:srgbClr val="727CA3"/>
              </a:buClr>
              <a:buSzPct val="76000"/>
              <a:buFont typeface="Wingdings 3" charset="2"/>
              <a:buChar char=""/>
            </a:pPr>
            <a:r>
              <a:rPr lang="en-US" dirty="0"/>
              <a:t>Container orchestration is all about managing the lifecycles of containers, especially in large, dynamic environments.</a:t>
            </a:r>
          </a:p>
          <a:p>
            <a:pPr marL="274320" indent="-272880">
              <a:lnSpc>
                <a:spcPct val="100000"/>
              </a:lnSpc>
              <a:buClr>
                <a:srgbClr val="727CA3"/>
              </a:buClr>
              <a:buSzPct val="76000"/>
              <a:buFont typeface="Wingdings 3" charset="2"/>
              <a:buChar char=""/>
            </a:pPr>
            <a:r>
              <a:rPr lang="en-US" dirty="0"/>
              <a:t>It is some sort of system to manage all of the bare metal machines or virtual machines that you need to run your containers on. </a:t>
            </a:r>
            <a:endParaRPr lang="en-US" dirty="0" smtClean="0"/>
          </a:p>
          <a:p>
            <a:pPr marL="274320" indent="-272880">
              <a:lnSpc>
                <a:spcPct val="100000"/>
              </a:lnSpc>
              <a:buClr>
                <a:srgbClr val="727CA3"/>
              </a:buClr>
              <a:buSzPct val="76000"/>
              <a:buFont typeface="Wingdings 3" charset="2"/>
              <a:buChar char=""/>
            </a:pPr>
            <a:r>
              <a:rPr lang="en-US" dirty="0"/>
              <a:t>C</a:t>
            </a:r>
            <a:r>
              <a:rPr lang="en-US" dirty="0" smtClean="0"/>
              <a:t>ontainer orchestration can be  used </a:t>
            </a:r>
            <a:r>
              <a:rPr lang="en-US" dirty="0"/>
              <a:t>to control and automate many tasks</a:t>
            </a:r>
            <a:r>
              <a:rPr lang="en-US" dirty="0" smtClean="0"/>
              <a:t>:</a:t>
            </a:r>
          </a:p>
          <a:p>
            <a:pPr marL="579798" lvl="1" indent="-285750">
              <a:lnSpc>
                <a:spcPct val="100000"/>
              </a:lnSpc>
              <a:buClr>
                <a:srgbClr val="727CA3"/>
              </a:buClr>
              <a:buSzPct val="76000"/>
              <a:buFont typeface="Wingdings" panose="05000000000000000000" pitchFamily="2" charset="2"/>
              <a:buChar char="§"/>
            </a:pPr>
            <a:r>
              <a:rPr lang="en-US" dirty="0"/>
              <a:t>Provisioning and deployment of </a:t>
            </a:r>
            <a:r>
              <a:rPr lang="en-US" dirty="0" smtClean="0"/>
              <a:t>containers</a:t>
            </a:r>
          </a:p>
          <a:p>
            <a:pPr marL="579798" lvl="1" indent="-285750">
              <a:lnSpc>
                <a:spcPct val="100000"/>
              </a:lnSpc>
              <a:buClr>
                <a:srgbClr val="727CA3"/>
              </a:buClr>
              <a:buSzPct val="76000"/>
              <a:buFont typeface="Wingdings" panose="05000000000000000000" pitchFamily="2" charset="2"/>
              <a:buChar char="§"/>
            </a:pPr>
            <a:r>
              <a:rPr lang="en-US" dirty="0"/>
              <a:t>Scaling up or removing containers to spread application load evenly across host </a:t>
            </a:r>
            <a:r>
              <a:rPr lang="en-US" dirty="0" smtClean="0"/>
              <a:t>infrastructure</a:t>
            </a:r>
          </a:p>
          <a:p>
            <a:pPr marL="579798" lvl="1" indent="-285750">
              <a:lnSpc>
                <a:spcPct val="100000"/>
              </a:lnSpc>
              <a:buClr>
                <a:srgbClr val="727CA3"/>
              </a:buClr>
              <a:buSzPct val="76000"/>
              <a:buFont typeface="Wingdings" panose="05000000000000000000" pitchFamily="2" charset="2"/>
              <a:buChar char="§"/>
            </a:pPr>
            <a:r>
              <a:rPr lang="en-US" dirty="0"/>
              <a:t>Movement of containers from one host to another if there is a shortage of resources in a host, or if a host </a:t>
            </a:r>
            <a:r>
              <a:rPr lang="en-US" dirty="0" smtClean="0"/>
              <a:t>dies</a:t>
            </a:r>
          </a:p>
          <a:p>
            <a:pPr marL="579798" lvl="1" indent="-285750">
              <a:lnSpc>
                <a:spcPct val="100000"/>
              </a:lnSpc>
              <a:buClr>
                <a:srgbClr val="727CA3"/>
              </a:buClr>
              <a:buSzPct val="76000"/>
              <a:buFont typeface="Wingdings" panose="05000000000000000000" pitchFamily="2" charset="2"/>
              <a:buChar char="§"/>
            </a:pPr>
            <a:r>
              <a:rPr lang="en-US" dirty="0"/>
              <a:t>Allocation of resources between containers</a:t>
            </a:r>
            <a:endParaRPr lang="en-US" dirty="0" smtClean="0"/>
          </a:p>
          <a:p>
            <a:pPr marL="566928" lvl="1" indent="-272880">
              <a:lnSpc>
                <a:spcPct val="100000"/>
              </a:lnSpc>
              <a:buClr>
                <a:srgbClr val="727CA3"/>
              </a:buClr>
              <a:buSzPct val="76000"/>
              <a:buFont typeface="Wingdings 3" charset="2"/>
              <a:buChar char=""/>
            </a:pPr>
            <a:endParaRPr lang="en-US" dirty="0" smtClean="0"/>
          </a:p>
        </p:txBody>
      </p:sp>
    </p:spTree>
    <p:extLst>
      <p:ext uri="{BB962C8B-B14F-4D97-AF65-F5344CB8AC3E}">
        <p14:creationId xmlns:p14="http://schemas.microsoft.com/office/powerpoint/2010/main" val="30141234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	Kubernetes</a:t>
            </a:r>
            <a:endParaRPr lang="en-US" dirty="0">
              <a:solidFill>
                <a:srgbClr val="C00000"/>
              </a:solidFill>
            </a:endParaRPr>
          </a:p>
        </p:txBody>
      </p:sp>
      <p:sp>
        <p:nvSpPr>
          <p:cNvPr id="3" name="Content Placeholder 2"/>
          <p:cNvSpPr>
            <a:spLocks noGrp="1"/>
          </p:cNvSpPr>
          <p:nvPr>
            <p:ph idx="1"/>
          </p:nvPr>
        </p:nvSpPr>
        <p:spPr/>
        <p:txBody>
          <a:bodyPr>
            <a:normAutofit/>
          </a:bodyPr>
          <a:lstStyle/>
          <a:p>
            <a:pPr marL="274320" indent="-272880">
              <a:lnSpc>
                <a:spcPct val="100000"/>
              </a:lnSpc>
              <a:buClr>
                <a:srgbClr val="727CA3"/>
              </a:buClr>
              <a:buSzPct val="76000"/>
              <a:buFont typeface="Wingdings 3" charset="2"/>
              <a:buChar char=""/>
            </a:pPr>
            <a:r>
              <a:rPr lang="en-US" b="1" dirty="0"/>
              <a:t>Kubernetes</a:t>
            </a:r>
            <a:r>
              <a:rPr lang="en-US" dirty="0"/>
              <a:t> (commonly stylized as </a:t>
            </a:r>
            <a:r>
              <a:rPr lang="en-US" b="1" dirty="0"/>
              <a:t>K8s</a:t>
            </a:r>
            <a:r>
              <a:rPr lang="en-US" dirty="0"/>
              <a:t>) is an open-source container-orchestration system for automating deployment, scaling and management of containerized applications.</a:t>
            </a:r>
          </a:p>
          <a:p>
            <a:pPr marL="274320" indent="-272880">
              <a:lnSpc>
                <a:spcPct val="100000"/>
              </a:lnSpc>
              <a:buClr>
                <a:srgbClr val="727CA3"/>
              </a:buClr>
              <a:buSzPct val="76000"/>
              <a:buFont typeface="Wingdings 3" charset="2"/>
              <a:buChar char=""/>
            </a:pPr>
            <a:r>
              <a:rPr lang="en-US" dirty="0"/>
              <a:t>It is based on Google’s experience of running workloads at huge scale in production over the past </a:t>
            </a:r>
            <a:r>
              <a:rPr lang="en-US" b="1" dirty="0"/>
              <a:t>fifteen years</a:t>
            </a:r>
            <a:r>
              <a:rPr lang="en-US" dirty="0"/>
              <a:t>. It’s not an open sourcing of </a:t>
            </a:r>
            <a:r>
              <a:rPr lang="en-US" b="1" dirty="0"/>
              <a:t>Borg</a:t>
            </a:r>
            <a:r>
              <a:rPr lang="en-US" dirty="0"/>
              <a:t>, their internal container orchestration system, but draws on lessons Google have learned from running Borg.</a:t>
            </a:r>
          </a:p>
          <a:p>
            <a:pPr marL="274320" indent="-272880">
              <a:lnSpc>
                <a:spcPct val="100000"/>
              </a:lnSpc>
              <a:buClr>
                <a:srgbClr val="727CA3"/>
              </a:buClr>
              <a:buSzPct val="76000"/>
              <a:buFont typeface="Wingdings 3" charset="2"/>
              <a:buChar char=""/>
            </a:pPr>
            <a:r>
              <a:rPr lang="en-US" dirty="0"/>
              <a:t>It aims to provide a "</a:t>
            </a:r>
            <a:r>
              <a:rPr lang="en-US" b="1" dirty="0"/>
              <a:t>platform for automating deployment, scaling, and operations of application containers across clusters of hosts</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8670" y="1014606"/>
            <a:ext cx="697737" cy="677705"/>
          </a:xfrm>
          <a:prstGeom prst="rect">
            <a:avLst/>
          </a:prstGeom>
        </p:spPr>
      </p:pic>
    </p:spTree>
    <p:extLst>
      <p:ext uri="{BB962C8B-B14F-4D97-AF65-F5344CB8AC3E}">
        <p14:creationId xmlns:p14="http://schemas.microsoft.com/office/powerpoint/2010/main" val="16778608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182" y="21447"/>
            <a:ext cx="11083636" cy="6234545"/>
          </a:xfrm>
          <a:prstGeom prst="rect">
            <a:avLst/>
          </a:prstGeom>
        </p:spPr>
      </p:pic>
    </p:spTree>
    <p:extLst>
      <p:ext uri="{BB962C8B-B14F-4D97-AF65-F5344CB8AC3E}">
        <p14:creationId xmlns:p14="http://schemas.microsoft.com/office/powerpoint/2010/main" val="7993567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solidFill>
                  <a:srgbClr val="C00000"/>
                </a:solidFill>
              </a:rPr>
              <a:t>Node</a:t>
            </a:r>
            <a:r>
              <a:rPr lang="en-US" dirty="0" smtClean="0"/>
              <a:t> </a:t>
            </a:r>
            <a:r>
              <a:rPr lang="en-US" dirty="0">
                <a:solidFill>
                  <a:srgbClr val="C00000"/>
                </a:solidFill>
              </a:rPr>
              <a:t>Structure</a:t>
            </a:r>
            <a:endParaRPr lang="en-US" dirty="0">
              <a:solidFill>
                <a:srgbClr val="C00000"/>
              </a:solidFill>
            </a:endParaRPr>
          </a:p>
        </p:txBody>
      </p:sp>
      <p:pic>
        <p:nvPicPr>
          <p:cNvPr id="10" name="Content Placeholder 9"/>
          <p:cNvPicPr>
            <a:picLocks noGrp="1" noChangeAspect="1"/>
          </p:cNvPicPr>
          <p:nvPr>
            <p:ph idx="1"/>
          </p:nvPr>
        </p:nvPicPr>
        <p:blipFill rotWithShape="1">
          <a:blip r:embed="rId2"/>
          <a:srcRect l="18699" t="10069" r="20884" b="7986"/>
          <a:stretch/>
        </p:blipFill>
        <p:spPr>
          <a:xfrm>
            <a:off x="3128129" y="1846263"/>
            <a:ext cx="6175528" cy="4438423"/>
          </a:xfrm>
          <a:prstGeom prst="rect">
            <a:avLst/>
          </a:prstGeom>
        </p:spPr>
      </p:pic>
    </p:spTree>
    <p:extLst>
      <p:ext uri="{BB962C8B-B14F-4D97-AF65-F5344CB8AC3E}">
        <p14:creationId xmlns:p14="http://schemas.microsoft.com/office/powerpoint/2010/main" val="12620200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val 46"/>
          <p:cNvSpPr/>
          <p:nvPr/>
        </p:nvSpPr>
        <p:spPr>
          <a:xfrm>
            <a:off x="9050981" y="1465369"/>
            <a:ext cx="1168778" cy="113997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80" name="Picture 79"/>
          <p:cNvPicPr>
            <a:picLocks noChangeAspect="1"/>
          </p:cNvPicPr>
          <p:nvPr/>
        </p:nvPicPr>
        <p:blipFill rotWithShape="1">
          <a:blip r:embed="rId2">
            <a:extLst>
              <a:ext uri="{28A0092B-C50C-407E-A947-70E740481C1C}">
                <a14:useLocalDpi xmlns:a14="http://schemas.microsoft.com/office/drawing/2010/main" val="0"/>
              </a:ext>
            </a:extLst>
          </a:blip>
          <a:srcRect l="1679" t="24519" r="2541" b="25358"/>
          <a:stretch/>
        </p:blipFill>
        <p:spPr>
          <a:xfrm>
            <a:off x="9141086" y="1817282"/>
            <a:ext cx="973577" cy="535029"/>
          </a:xfrm>
          <a:prstGeom prst="rect">
            <a:avLst/>
          </a:prstGeom>
        </p:spPr>
      </p:pic>
      <p:sp>
        <p:nvSpPr>
          <p:cNvPr id="39" name="Oval 38"/>
          <p:cNvSpPr/>
          <p:nvPr/>
        </p:nvSpPr>
        <p:spPr>
          <a:xfrm>
            <a:off x="7179488" y="2632625"/>
            <a:ext cx="1168778" cy="113997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0" name="Picture 69"/>
          <p:cNvPicPr>
            <a:picLocks noChangeAspect="1"/>
          </p:cNvPicPr>
          <p:nvPr/>
        </p:nvPicPr>
        <p:blipFill rotWithShape="1">
          <a:blip r:embed="rId2">
            <a:extLst>
              <a:ext uri="{28A0092B-C50C-407E-A947-70E740481C1C}">
                <a14:useLocalDpi xmlns:a14="http://schemas.microsoft.com/office/drawing/2010/main" val="0"/>
              </a:ext>
            </a:extLst>
          </a:blip>
          <a:srcRect l="1679" t="24519" r="2541" b="25358"/>
          <a:stretch/>
        </p:blipFill>
        <p:spPr>
          <a:xfrm>
            <a:off x="7282071" y="2957228"/>
            <a:ext cx="973577" cy="535029"/>
          </a:xfrm>
          <a:prstGeom prst="rect">
            <a:avLst/>
          </a:prstGeom>
        </p:spPr>
      </p:pic>
      <p:sp>
        <p:nvSpPr>
          <p:cNvPr id="35" name="Oval 34"/>
          <p:cNvSpPr/>
          <p:nvPr/>
        </p:nvSpPr>
        <p:spPr>
          <a:xfrm>
            <a:off x="4829722" y="2620047"/>
            <a:ext cx="1168778" cy="113997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6" name="Picture 65"/>
          <p:cNvPicPr>
            <a:picLocks noChangeAspect="1"/>
          </p:cNvPicPr>
          <p:nvPr/>
        </p:nvPicPr>
        <p:blipFill rotWithShape="1">
          <a:blip r:embed="rId2">
            <a:extLst>
              <a:ext uri="{28A0092B-C50C-407E-A947-70E740481C1C}">
                <a14:useLocalDpi xmlns:a14="http://schemas.microsoft.com/office/drawing/2010/main" val="0"/>
              </a:ext>
            </a:extLst>
          </a:blip>
          <a:srcRect l="1679" t="24519" r="2541" b="25358"/>
          <a:stretch/>
        </p:blipFill>
        <p:spPr>
          <a:xfrm>
            <a:off x="4928232" y="2945080"/>
            <a:ext cx="973577" cy="535029"/>
          </a:xfrm>
          <a:prstGeom prst="rect">
            <a:avLst/>
          </a:prstGeom>
        </p:spPr>
      </p:pic>
      <p:sp>
        <p:nvSpPr>
          <p:cNvPr id="4" name="Oval 3"/>
          <p:cNvSpPr/>
          <p:nvPr/>
        </p:nvSpPr>
        <p:spPr>
          <a:xfrm>
            <a:off x="5998500" y="166670"/>
            <a:ext cx="1168778" cy="113997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6391082" y="419133"/>
            <a:ext cx="595455" cy="12790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Rectangle 5"/>
          <p:cNvSpPr/>
          <p:nvPr/>
        </p:nvSpPr>
        <p:spPr>
          <a:xfrm>
            <a:off x="6391083" y="590419"/>
            <a:ext cx="595454" cy="1397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Rectangle 6"/>
          <p:cNvSpPr/>
          <p:nvPr/>
        </p:nvSpPr>
        <p:spPr>
          <a:xfrm>
            <a:off x="6391083" y="781867"/>
            <a:ext cx="595454" cy="1397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Rectangle 7"/>
          <p:cNvSpPr/>
          <p:nvPr/>
        </p:nvSpPr>
        <p:spPr>
          <a:xfrm>
            <a:off x="6137083" y="503999"/>
            <a:ext cx="520700" cy="13970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Rectangle 8"/>
          <p:cNvSpPr/>
          <p:nvPr/>
        </p:nvSpPr>
        <p:spPr>
          <a:xfrm>
            <a:off x="6137080" y="677968"/>
            <a:ext cx="520700" cy="13970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Rectangle 9"/>
          <p:cNvSpPr/>
          <p:nvPr/>
        </p:nvSpPr>
        <p:spPr>
          <a:xfrm>
            <a:off x="6137083" y="847603"/>
            <a:ext cx="520700" cy="13970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Oval 10"/>
          <p:cNvSpPr/>
          <p:nvPr/>
        </p:nvSpPr>
        <p:spPr>
          <a:xfrm>
            <a:off x="6175183" y="546433"/>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a:off x="6259002" y="54685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a:off x="6345364" y="54685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6170949" y="720301"/>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p:cNvSpPr/>
          <p:nvPr/>
        </p:nvSpPr>
        <p:spPr>
          <a:xfrm>
            <a:off x="6254768" y="720725"/>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p:cNvSpPr/>
          <p:nvPr/>
        </p:nvSpPr>
        <p:spPr>
          <a:xfrm>
            <a:off x="6341130" y="720725"/>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p:nvSpPr>
        <p:spPr>
          <a:xfrm>
            <a:off x="6175182" y="889935"/>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p:cNvSpPr/>
          <p:nvPr/>
        </p:nvSpPr>
        <p:spPr>
          <a:xfrm>
            <a:off x="6259001" y="890359"/>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p:cNvSpPr/>
          <p:nvPr/>
        </p:nvSpPr>
        <p:spPr>
          <a:xfrm>
            <a:off x="6345363" y="890359"/>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Connector 20"/>
          <p:cNvCxnSpPr/>
          <p:nvPr/>
        </p:nvCxnSpPr>
        <p:spPr>
          <a:xfrm flipH="1">
            <a:off x="4340420" y="1112801"/>
            <a:ext cx="1829244" cy="705137"/>
          </a:xfrm>
          <a:prstGeom prst="line">
            <a:avLst/>
          </a:prstGeom>
          <a:ln w="44450"/>
        </p:spPr>
        <p:style>
          <a:lnRef idx="3">
            <a:schemeClr val="accent2"/>
          </a:lnRef>
          <a:fillRef idx="0">
            <a:schemeClr val="accent2"/>
          </a:fillRef>
          <a:effectRef idx="2">
            <a:schemeClr val="accent2"/>
          </a:effectRef>
          <a:fontRef idx="minor">
            <a:schemeClr val="tx1"/>
          </a:fontRef>
        </p:style>
      </p:cxnSp>
      <p:sp>
        <p:nvSpPr>
          <p:cNvPr id="24" name="Oval 23"/>
          <p:cNvSpPr/>
          <p:nvPr/>
        </p:nvSpPr>
        <p:spPr>
          <a:xfrm>
            <a:off x="3149957" y="1446909"/>
            <a:ext cx="1168778" cy="113997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6" name="Picture 25"/>
          <p:cNvPicPr>
            <a:picLocks noChangeAspect="1"/>
          </p:cNvPicPr>
          <p:nvPr/>
        </p:nvPicPr>
        <p:blipFill rotWithShape="1">
          <a:blip r:embed="rId2">
            <a:extLst>
              <a:ext uri="{28A0092B-C50C-407E-A947-70E740481C1C}">
                <a14:useLocalDpi xmlns:a14="http://schemas.microsoft.com/office/drawing/2010/main" val="0"/>
              </a:ext>
            </a:extLst>
          </a:blip>
          <a:srcRect l="1679" t="24519" r="2541" b="25358"/>
          <a:stretch/>
        </p:blipFill>
        <p:spPr>
          <a:xfrm>
            <a:off x="3247557" y="1776273"/>
            <a:ext cx="973577" cy="535029"/>
          </a:xfrm>
          <a:prstGeom prst="rect">
            <a:avLst/>
          </a:prstGeom>
        </p:spPr>
      </p:pic>
      <p:cxnSp>
        <p:nvCxnSpPr>
          <p:cNvPr id="34" name="Straight Connector 33"/>
          <p:cNvCxnSpPr/>
          <p:nvPr/>
        </p:nvCxnSpPr>
        <p:spPr>
          <a:xfrm flipH="1">
            <a:off x="5661205" y="1279746"/>
            <a:ext cx="900000" cy="1340301"/>
          </a:xfrm>
          <a:prstGeom prst="line">
            <a:avLst/>
          </a:prstGeom>
          <a:ln w="44450"/>
        </p:spPr>
        <p:style>
          <a:lnRef idx="3">
            <a:schemeClr val="accent2"/>
          </a:lnRef>
          <a:fillRef idx="0">
            <a:schemeClr val="accent2"/>
          </a:fillRef>
          <a:effectRef idx="2">
            <a:schemeClr val="accent2"/>
          </a:effectRef>
          <a:fontRef idx="minor">
            <a:schemeClr val="tx1"/>
          </a:fontRef>
        </p:style>
      </p:cxnSp>
      <p:cxnSp>
        <p:nvCxnSpPr>
          <p:cNvPr id="38" name="Straight Connector 37"/>
          <p:cNvCxnSpPr/>
          <p:nvPr/>
        </p:nvCxnSpPr>
        <p:spPr>
          <a:xfrm>
            <a:off x="6582889" y="1279746"/>
            <a:ext cx="921684" cy="1334027"/>
          </a:xfrm>
          <a:prstGeom prst="line">
            <a:avLst/>
          </a:prstGeom>
          <a:ln w="44450"/>
        </p:spPr>
        <p:style>
          <a:lnRef idx="3">
            <a:schemeClr val="accent2"/>
          </a:lnRef>
          <a:fillRef idx="0">
            <a:schemeClr val="accent2"/>
          </a:fillRef>
          <a:effectRef idx="2">
            <a:schemeClr val="accent2"/>
          </a:effectRef>
          <a:fontRef idx="minor">
            <a:schemeClr val="tx1"/>
          </a:fontRef>
        </p:style>
      </p:cxnSp>
      <p:cxnSp>
        <p:nvCxnSpPr>
          <p:cNvPr id="49" name="Straight Connector 48"/>
          <p:cNvCxnSpPr/>
          <p:nvPr/>
        </p:nvCxnSpPr>
        <p:spPr>
          <a:xfrm>
            <a:off x="6996114" y="1112801"/>
            <a:ext cx="2054867" cy="663472"/>
          </a:xfrm>
          <a:prstGeom prst="line">
            <a:avLst/>
          </a:prstGeom>
          <a:ln w="44450"/>
        </p:spPr>
        <p:style>
          <a:lnRef idx="3">
            <a:schemeClr val="accent2"/>
          </a:lnRef>
          <a:fillRef idx="0">
            <a:schemeClr val="accent2"/>
          </a:fillRef>
          <a:effectRef idx="2">
            <a:schemeClr val="accent2"/>
          </a:effectRef>
          <a:fontRef idx="minor">
            <a:schemeClr val="tx1"/>
          </a:fontRef>
        </p:style>
      </p:cxnSp>
      <p:sp>
        <p:nvSpPr>
          <p:cNvPr id="54" name="TextBox 53"/>
          <p:cNvSpPr txBox="1"/>
          <p:nvPr/>
        </p:nvSpPr>
        <p:spPr>
          <a:xfrm>
            <a:off x="7595046" y="390027"/>
            <a:ext cx="1278588" cy="369332"/>
          </a:xfrm>
          <a:prstGeom prst="rect">
            <a:avLst/>
          </a:prstGeom>
          <a:noFill/>
        </p:spPr>
        <p:txBody>
          <a:bodyPr wrap="square" rtlCol="0">
            <a:spAutoFit/>
          </a:bodyPr>
          <a:lstStyle/>
          <a:p>
            <a:r>
              <a:rPr lang="en-US" dirty="0" smtClean="0">
                <a:latin typeface="Arial Black" panose="020B0A04020102020204" pitchFamily="34" charset="0"/>
              </a:rPr>
              <a:t>SERVER</a:t>
            </a:r>
            <a:endParaRPr lang="en-IN" dirty="0">
              <a:latin typeface="Arial Black" panose="020B0A04020102020204" pitchFamily="34" charset="0"/>
            </a:endParaRPr>
          </a:p>
        </p:txBody>
      </p:sp>
      <p:sp>
        <p:nvSpPr>
          <p:cNvPr id="55" name="Rectangle 54"/>
          <p:cNvSpPr/>
          <p:nvPr/>
        </p:nvSpPr>
        <p:spPr>
          <a:xfrm>
            <a:off x="3522286" y="3329761"/>
            <a:ext cx="579064" cy="563974"/>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C 1</a:t>
            </a:r>
            <a:endParaRPr lang="en-IN" b="1" dirty="0">
              <a:solidFill>
                <a:schemeClr val="tx1"/>
              </a:solidFill>
            </a:endParaRPr>
          </a:p>
        </p:txBody>
      </p:sp>
      <p:sp>
        <p:nvSpPr>
          <p:cNvPr id="57" name="Rectangle 56"/>
          <p:cNvSpPr/>
          <p:nvPr/>
        </p:nvSpPr>
        <p:spPr>
          <a:xfrm>
            <a:off x="3520816" y="3980468"/>
            <a:ext cx="579064" cy="563974"/>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ysClr val="windowText" lastClr="000000"/>
                </a:solidFill>
              </a:rPr>
              <a:t>C 2</a:t>
            </a:r>
            <a:endParaRPr lang="en-IN" b="1" dirty="0">
              <a:solidFill>
                <a:sysClr val="windowText" lastClr="000000"/>
              </a:solidFill>
            </a:endParaRPr>
          </a:p>
        </p:txBody>
      </p:sp>
      <p:sp>
        <p:nvSpPr>
          <p:cNvPr id="59" name="Rectangle 58"/>
          <p:cNvSpPr/>
          <p:nvPr/>
        </p:nvSpPr>
        <p:spPr>
          <a:xfrm>
            <a:off x="3520142" y="4617728"/>
            <a:ext cx="579064" cy="563974"/>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C 3</a:t>
            </a:r>
            <a:endParaRPr lang="en-IN" b="1" dirty="0">
              <a:solidFill>
                <a:schemeClr val="tx1"/>
              </a:solidFill>
            </a:endParaRPr>
          </a:p>
        </p:txBody>
      </p:sp>
      <p:sp>
        <p:nvSpPr>
          <p:cNvPr id="61" name="Rectangle 60"/>
          <p:cNvSpPr/>
          <p:nvPr/>
        </p:nvSpPr>
        <p:spPr>
          <a:xfrm>
            <a:off x="3520142" y="5283654"/>
            <a:ext cx="579064" cy="563974"/>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ysClr val="windowText" lastClr="000000"/>
                </a:solidFill>
              </a:rPr>
              <a:t>C 4</a:t>
            </a:r>
            <a:endParaRPr lang="en-IN" b="1" dirty="0">
              <a:solidFill>
                <a:sysClr val="windowText" lastClr="000000"/>
              </a:solidFill>
            </a:endParaRPr>
          </a:p>
        </p:txBody>
      </p:sp>
      <p:sp>
        <p:nvSpPr>
          <p:cNvPr id="69" name="Rectangle 68"/>
          <p:cNvSpPr/>
          <p:nvPr/>
        </p:nvSpPr>
        <p:spPr>
          <a:xfrm>
            <a:off x="171830" y="134693"/>
            <a:ext cx="3790570" cy="564714"/>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latin typeface="Arial Black" panose="020B0A04020102020204" pitchFamily="34" charset="0"/>
              </a:rPr>
              <a:t>Container Scheduling</a:t>
            </a:r>
          </a:p>
        </p:txBody>
      </p:sp>
      <p:sp>
        <p:nvSpPr>
          <p:cNvPr id="75" name="Right Arrow 74"/>
          <p:cNvSpPr/>
          <p:nvPr/>
        </p:nvSpPr>
        <p:spPr>
          <a:xfrm>
            <a:off x="1955266" y="4544442"/>
            <a:ext cx="1292291" cy="393700"/>
          </a:xfrm>
          <a:prstGeom prst="rightArrow">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Rectangle 91"/>
          <p:cNvSpPr/>
          <p:nvPr/>
        </p:nvSpPr>
        <p:spPr>
          <a:xfrm>
            <a:off x="3193812" y="2633009"/>
            <a:ext cx="1081065" cy="338554"/>
          </a:xfrm>
          <a:prstGeom prst="rect">
            <a:avLst/>
          </a:prstGeom>
          <a:noFill/>
        </p:spPr>
        <p:txBody>
          <a:bodyPr wrap="square" lIns="91440" tIns="45720" rIns="91440" bIns="45720">
            <a:spAutoFit/>
          </a:bodyPr>
          <a:lstStyle/>
          <a:p>
            <a:pPr algn="ctr"/>
            <a:r>
              <a:rPr lang="en-US" sz="1600" dirty="0" smtClean="0">
                <a:ln w="0">
                  <a:solidFill>
                    <a:schemeClr val="bg1"/>
                  </a:solidFill>
                </a:ln>
                <a:solidFill>
                  <a:sysClr val="windowText" lastClr="000000"/>
                </a:solidFill>
                <a:latin typeface="Arial Black" panose="020B0A04020102020204" pitchFamily="34" charset="0"/>
              </a:rPr>
              <a:t>Node 1</a:t>
            </a:r>
            <a:endParaRPr lang="en-US" sz="1600" b="0" cap="none" spc="0" dirty="0">
              <a:ln w="0">
                <a:solidFill>
                  <a:schemeClr val="bg1"/>
                </a:solidFill>
              </a:ln>
              <a:solidFill>
                <a:sysClr val="windowText" lastClr="000000"/>
              </a:solidFill>
              <a:latin typeface="Arial Black" panose="020B0A04020102020204" pitchFamily="34" charset="0"/>
            </a:endParaRPr>
          </a:p>
        </p:txBody>
      </p:sp>
      <p:sp>
        <p:nvSpPr>
          <p:cNvPr id="68" name="Rectangle 67"/>
          <p:cNvSpPr/>
          <p:nvPr/>
        </p:nvSpPr>
        <p:spPr>
          <a:xfrm>
            <a:off x="4832941" y="3839778"/>
            <a:ext cx="1171378" cy="338554"/>
          </a:xfrm>
          <a:prstGeom prst="rect">
            <a:avLst/>
          </a:prstGeom>
          <a:noFill/>
        </p:spPr>
        <p:txBody>
          <a:bodyPr wrap="square" lIns="91440" tIns="45720" rIns="91440" bIns="45720">
            <a:spAutoFit/>
          </a:bodyPr>
          <a:lstStyle/>
          <a:p>
            <a:pPr algn="ctr"/>
            <a:r>
              <a:rPr lang="en-US" sz="1600" dirty="0">
                <a:ln w="0">
                  <a:solidFill>
                    <a:schemeClr val="bg1"/>
                  </a:solidFill>
                </a:ln>
                <a:solidFill>
                  <a:sysClr val="windowText" lastClr="000000"/>
                </a:solidFill>
                <a:latin typeface="Arial Black" panose="020B0A04020102020204" pitchFamily="34" charset="0"/>
              </a:rPr>
              <a:t>Node </a:t>
            </a:r>
            <a:r>
              <a:rPr lang="en-US" sz="1600" dirty="0" smtClean="0">
                <a:ln w="0">
                  <a:solidFill>
                    <a:schemeClr val="bg1"/>
                  </a:solidFill>
                </a:ln>
                <a:solidFill>
                  <a:sysClr val="windowText" lastClr="000000"/>
                </a:solidFill>
                <a:latin typeface="Arial Black" panose="020B0A04020102020204" pitchFamily="34" charset="0"/>
              </a:rPr>
              <a:t>2</a:t>
            </a:r>
            <a:endParaRPr lang="en-US" sz="1600" dirty="0">
              <a:ln w="0">
                <a:solidFill>
                  <a:schemeClr val="bg1"/>
                </a:solidFill>
              </a:ln>
              <a:solidFill>
                <a:sysClr val="windowText" lastClr="000000"/>
              </a:solidFill>
              <a:latin typeface="Arial Black" panose="020B0A04020102020204" pitchFamily="34" charset="0"/>
            </a:endParaRPr>
          </a:p>
        </p:txBody>
      </p:sp>
      <p:sp>
        <p:nvSpPr>
          <p:cNvPr id="76" name="Rectangle 75"/>
          <p:cNvSpPr/>
          <p:nvPr/>
        </p:nvSpPr>
        <p:spPr>
          <a:xfrm>
            <a:off x="7336484" y="3839778"/>
            <a:ext cx="1074651" cy="338554"/>
          </a:xfrm>
          <a:prstGeom prst="rect">
            <a:avLst/>
          </a:prstGeom>
          <a:noFill/>
        </p:spPr>
        <p:txBody>
          <a:bodyPr wrap="square" lIns="91440" tIns="45720" rIns="91440" bIns="45720">
            <a:spAutoFit/>
          </a:bodyPr>
          <a:lstStyle/>
          <a:p>
            <a:pPr algn="ctr"/>
            <a:r>
              <a:rPr lang="en-US" sz="1600" dirty="0">
                <a:ln w="0">
                  <a:solidFill>
                    <a:schemeClr val="bg1"/>
                  </a:solidFill>
                </a:ln>
                <a:solidFill>
                  <a:sysClr val="windowText" lastClr="000000"/>
                </a:solidFill>
                <a:latin typeface="Arial Black" panose="020B0A04020102020204" pitchFamily="34" charset="0"/>
              </a:rPr>
              <a:t>Node </a:t>
            </a:r>
            <a:r>
              <a:rPr lang="en-US" sz="1600" dirty="0" smtClean="0">
                <a:ln w="0">
                  <a:solidFill>
                    <a:schemeClr val="bg1"/>
                  </a:solidFill>
                </a:ln>
                <a:solidFill>
                  <a:sysClr val="windowText" lastClr="000000"/>
                </a:solidFill>
                <a:latin typeface="Arial Black" panose="020B0A04020102020204" pitchFamily="34" charset="0"/>
              </a:rPr>
              <a:t>3</a:t>
            </a:r>
            <a:endParaRPr lang="en-US" sz="1600" dirty="0">
              <a:ln w="0">
                <a:solidFill>
                  <a:schemeClr val="bg1"/>
                </a:solidFill>
              </a:ln>
              <a:solidFill>
                <a:sysClr val="windowText" lastClr="000000"/>
              </a:solidFill>
              <a:latin typeface="Arial Black" panose="020B0A04020102020204" pitchFamily="34" charset="0"/>
            </a:endParaRPr>
          </a:p>
        </p:txBody>
      </p:sp>
      <p:sp>
        <p:nvSpPr>
          <p:cNvPr id="82" name="Rectangle 81"/>
          <p:cNvSpPr/>
          <p:nvPr/>
        </p:nvSpPr>
        <p:spPr>
          <a:xfrm>
            <a:off x="9172688" y="2760046"/>
            <a:ext cx="1047071" cy="338554"/>
          </a:xfrm>
          <a:prstGeom prst="rect">
            <a:avLst/>
          </a:prstGeom>
          <a:noFill/>
        </p:spPr>
        <p:txBody>
          <a:bodyPr wrap="square" lIns="91440" tIns="45720" rIns="91440" bIns="45720">
            <a:spAutoFit/>
          </a:bodyPr>
          <a:lstStyle/>
          <a:p>
            <a:pPr algn="ctr"/>
            <a:r>
              <a:rPr lang="en-US" sz="1600" dirty="0" smtClean="0">
                <a:ln w="0">
                  <a:solidFill>
                    <a:schemeClr val="bg1"/>
                  </a:solidFill>
                </a:ln>
                <a:solidFill>
                  <a:sysClr val="windowText" lastClr="000000"/>
                </a:solidFill>
                <a:latin typeface="Arial Black" panose="020B0A04020102020204" pitchFamily="34" charset="0"/>
              </a:rPr>
              <a:t>Node 4</a:t>
            </a:r>
            <a:endParaRPr lang="en-US" sz="1600" dirty="0">
              <a:ln w="0">
                <a:solidFill>
                  <a:schemeClr val="bg1"/>
                </a:solidFill>
              </a:ln>
              <a:solidFill>
                <a:sysClr val="windowText" lastClr="000000"/>
              </a:solidFill>
              <a:latin typeface="Arial Black" panose="020B0A04020102020204" pitchFamily="34" charset="0"/>
            </a:endParaRPr>
          </a:p>
        </p:txBody>
      </p:sp>
      <p:sp>
        <p:nvSpPr>
          <p:cNvPr id="3" name="TextBox 2"/>
          <p:cNvSpPr txBox="1"/>
          <p:nvPr/>
        </p:nvSpPr>
        <p:spPr>
          <a:xfrm>
            <a:off x="3193812" y="6015403"/>
            <a:ext cx="1295494" cy="369332"/>
          </a:xfrm>
          <a:prstGeom prst="rect">
            <a:avLst/>
          </a:prstGeom>
          <a:noFill/>
        </p:spPr>
        <p:txBody>
          <a:bodyPr wrap="square" rtlCol="0">
            <a:spAutoFit/>
          </a:bodyPr>
          <a:lstStyle/>
          <a:p>
            <a:r>
              <a:rPr lang="en-US" b="1" dirty="0" smtClean="0"/>
              <a:t>Containers</a:t>
            </a:r>
            <a:endParaRPr lang="en-US" b="1" dirty="0"/>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055" y="4228343"/>
            <a:ext cx="1770211" cy="1121134"/>
          </a:xfrm>
          <a:prstGeom prst="rect">
            <a:avLst/>
          </a:prstGeom>
        </p:spPr>
      </p:pic>
    </p:spTree>
    <p:extLst>
      <p:ext uri="{BB962C8B-B14F-4D97-AF65-F5344CB8AC3E}">
        <p14:creationId xmlns:p14="http://schemas.microsoft.com/office/powerpoint/2010/main" val="2129097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08333E-7 -3.7037E-7 L -0.0043 -0.24375 " pathEditMode="relative" rAng="0" ptsTypes="AA">
                                      <p:cBhvr>
                                        <p:cTn id="6" dur="2000" fill="hold"/>
                                        <p:tgtEl>
                                          <p:spTgt spid="55"/>
                                        </p:tgtEl>
                                        <p:attrNameLst>
                                          <p:attrName>ppt_x</p:attrName>
                                          <p:attrName>ppt_y</p:attrName>
                                        </p:attrNameLst>
                                      </p:cBhvr>
                                      <p:rCtr x="-221" y="-12199"/>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5.55112E-17 2.22222E-6 L 0.1332 -0.16759 " pathEditMode="relative" rAng="0" ptsTypes="AA">
                                      <p:cBhvr>
                                        <p:cTn id="10" dur="2000" fill="hold"/>
                                        <p:tgtEl>
                                          <p:spTgt spid="57"/>
                                        </p:tgtEl>
                                        <p:attrNameLst>
                                          <p:attrName>ppt_x</p:attrName>
                                          <p:attrName>ppt_y</p:attrName>
                                        </p:attrNameLst>
                                      </p:cBhvr>
                                      <p:rCtr x="6654" y="-838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2.08333E-7 -1.85185E-6 L 0.32695 -0.25648 " pathEditMode="relative" rAng="0" ptsTypes="AA">
                                      <p:cBhvr>
                                        <p:cTn id="14" dur="2000" fill="hold"/>
                                        <p:tgtEl>
                                          <p:spTgt spid="59"/>
                                        </p:tgtEl>
                                        <p:attrNameLst>
                                          <p:attrName>ppt_x</p:attrName>
                                          <p:attrName>ppt_y</p:attrName>
                                        </p:attrNameLst>
                                      </p:cBhvr>
                                      <p:rCtr x="16341" y="-12824"/>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2.08333E-7 -4.07407E-6 L 0.47695 -0.51805 " pathEditMode="relative" rAng="0" ptsTypes="AA">
                                      <p:cBhvr>
                                        <p:cTn id="18" dur="2000" fill="hold"/>
                                        <p:tgtEl>
                                          <p:spTgt spid="61"/>
                                        </p:tgtEl>
                                        <p:attrNameLst>
                                          <p:attrName>ppt_x</p:attrName>
                                          <p:attrName>ppt_y</p:attrName>
                                        </p:attrNameLst>
                                      </p:cBhvr>
                                      <p:rCtr x="23841" y="-25903"/>
                                    </p:animMotion>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7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7" grpId="0" animBg="1"/>
      <p:bldP spid="59" grpId="0" animBg="1"/>
      <p:bldP spid="61" grpId="0" animBg="1"/>
      <p:bldP spid="75" grpId="0" animBg="1"/>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solidFill>
                  <a:srgbClr val="C00000"/>
                </a:solidFill>
              </a:rPr>
              <a:t>Architectural View</a:t>
            </a:r>
          </a:p>
        </p:txBody>
      </p:sp>
      <p:sp>
        <p:nvSpPr>
          <p:cNvPr id="3" name="Content Placeholder 2"/>
          <p:cNvSpPr>
            <a:spLocks noGrp="1"/>
          </p:cNvSpPr>
          <p:nvPr>
            <p:ph idx="1"/>
          </p:nvPr>
        </p:nvSpPr>
        <p:spPr/>
        <p:txBody>
          <a:bodyPr/>
          <a:lstStyle/>
          <a:p>
            <a:pPr marL="1440" indent="0">
              <a:lnSpc>
                <a:spcPct val="100000"/>
              </a:lnSpc>
              <a:buClr>
                <a:srgbClr val="727CA3"/>
              </a:buClr>
              <a:buSzPct val="76000"/>
              <a:buNone/>
            </a:pPr>
            <a:endParaRPr lang="en-US" spc="-1" dirty="0">
              <a:solidFill>
                <a:srgbClr val="000000"/>
              </a:solidFill>
              <a:uFill>
                <a:solidFill>
                  <a:srgbClr val="FFFFFF"/>
                </a:solidFill>
              </a:uFill>
            </a:endParaRPr>
          </a:p>
          <a:p>
            <a:pPr marL="0" indent="0">
              <a:buNone/>
            </a:pPr>
            <a:endParaRPr lang="en-US" dirty="0"/>
          </a:p>
          <a:p>
            <a:pPr marL="0" indent="0">
              <a:buNone/>
            </a:pPr>
            <a:endParaRPr lang="en-US" dirty="0"/>
          </a:p>
        </p:txBody>
      </p:sp>
      <p:graphicFrame>
        <p:nvGraphicFramePr>
          <p:cNvPr id="4" name="Diagram 3"/>
          <p:cNvGraphicFramePr/>
          <p:nvPr>
            <p:extLst>
              <p:ext uri="{D42A27DB-BD31-4B8C-83A1-F6EECF244321}">
                <p14:modId xmlns:p14="http://schemas.microsoft.com/office/powerpoint/2010/main" val="3208636820"/>
              </p:ext>
            </p:extLst>
          </p:nvPr>
        </p:nvGraphicFramePr>
        <p:xfrm>
          <a:off x="2032000" y="1845734"/>
          <a:ext cx="8128000" cy="4292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59827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rgbClr val="C00000"/>
                </a:solidFill>
              </a:rPr>
              <a:t>Organization</a:t>
            </a:r>
            <a:endParaRPr lang="en-US" dirty="0">
              <a:solidFill>
                <a:srgbClr val="C00000"/>
              </a:solidFill>
            </a:endParaRPr>
          </a:p>
        </p:txBody>
      </p:sp>
      <p:sp>
        <p:nvSpPr>
          <p:cNvPr id="3" name="Content Placeholder 2"/>
          <p:cNvSpPr>
            <a:spLocks noGrp="1"/>
          </p:cNvSpPr>
          <p:nvPr>
            <p:ph idx="1"/>
          </p:nvPr>
        </p:nvSpPr>
        <p:spPr/>
        <p:txBody>
          <a:bodyPr/>
          <a:lstStyle/>
          <a:p>
            <a:pPr marL="1440" indent="0">
              <a:lnSpc>
                <a:spcPct val="100000"/>
              </a:lnSpc>
              <a:buClr>
                <a:srgbClr val="727CA3"/>
              </a:buClr>
              <a:buSzPct val="76000"/>
              <a:buNone/>
            </a:pPr>
            <a:endParaRPr lang="en-US" spc="-1" dirty="0">
              <a:solidFill>
                <a:srgbClr val="000000"/>
              </a:solidFill>
              <a:uFill>
                <a:solidFill>
                  <a:srgbClr val="FFFFFF"/>
                </a:solidFill>
              </a:uFill>
            </a:endParaRPr>
          </a:p>
          <a:p>
            <a:pPr marL="0" indent="0">
              <a:buNone/>
            </a:pPr>
            <a:endParaRPr lang="en-US" dirty="0"/>
          </a:p>
          <a:p>
            <a:pPr marL="0" indent="0">
              <a:buNone/>
            </a:pPr>
            <a:endParaRPr lang="en-US" dirty="0"/>
          </a:p>
        </p:txBody>
      </p:sp>
      <p:sp>
        <p:nvSpPr>
          <p:cNvPr id="6" name="Rounded Rectangle 5"/>
          <p:cNvSpPr/>
          <p:nvPr/>
        </p:nvSpPr>
        <p:spPr>
          <a:xfrm>
            <a:off x="394066" y="2725300"/>
            <a:ext cx="1973943" cy="11321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a:t>Request for exam</a:t>
            </a:r>
            <a:endParaRPr lang="en-US" sz="2400" dirty="0"/>
          </a:p>
        </p:txBody>
      </p:sp>
      <p:sp>
        <p:nvSpPr>
          <p:cNvPr id="7" name="Rounded Rectangle 6"/>
          <p:cNvSpPr/>
          <p:nvPr/>
        </p:nvSpPr>
        <p:spPr>
          <a:xfrm>
            <a:off x="3252289" y="2725300"/>
            <a:ext cx="1973943" cy="11321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dirty="0"/>
              <a:t>Creation of Test Structure</a:t>
            </a:r>
          </a:p>
        </p:txBody>
      </p:sp>
      <p:sp>
        <p:nvSpPr>
          <p:cNvPr id="8" name="Rounded Rectangle 7"/>
          <p:cNvSpPr/>
          <p:nvPr/>
        </p:nvSpPr>
        <p:spPr>
          <a:xfrm>
            <a:off x="6072052" y="2725300"/>
            <a:ext cx="1973943" cy="11321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a:t>Test environment </a:t>
            </a:r>
            <a:endParaRPr lang="en-US" sz="2400" dirty="0"/>
          </a:p>
        </p:txBody>
      </p:sp>
      <p:sp>
        <p:nvSpPr>
          <p:cNvPr id="9" name="Rounded Rectangle 8"/>
          <p:cNvSpPr/>
          <p:nvPr/>
        </p:nvSpPr>
        <p:spPr>
          <a:xfrm>
            <a:off x="9128760" y="2750941"/>
            <a:ext cx="1973943" cy="11321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a:t>Result</a:t>
            </a:r>
            <a:endParaRPr lang="en-US" sz="2400" dirty="0"/>
          </a:p>
        </p:txBody>
      </p:sp>
      <p:sp>
        <p:nvSpPr>
          <p:cNvPr id="16" name="Rounded Rectangle 15"/>
          <p:cNvSpPr/>
          <p:nvPr/>
        </p:nvSpPr>
        <p:spPr>
          <a:xfrm>
            <a:off x="7707269" y="4729725"/>
            <a:ext cx="1973943" cy="11321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a:t>Candidate</a:t>
            </a:r>
            <a:endParaRPr lang="en-US" sz="2400" dirty="0"/>
          </a:p>
        </p:txBody>
      </p:sp>
      <p:sp>
        <p:nvSpPr>
          <p:cNvPr id="17" name="Right Arrow 16"/>
          <p:cNvSpPr/>
          <p:nvPr/>
        </p:nvSpPr>
        <p:spPr>
          <a:xfrm>
            <a:off x="5388247" y="3112345"/>
            <a:ext cx="521789" cy="424785"/>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8326483" y="3075579"/>
            <a:ext cx="521789" cy="424785"/>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2549434" y="3104605"/>
            <a:ext cx="521789" cy="424785"/>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8493296">
            <a:off x="9822903" y="4312195"/>
            <a:ext cx="521789" cy="424785"/>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2692678">
            <a:off x="7180763" y="4318223"/>
            <a:ext cx="521789" cy="424785"/>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9278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6" grpId="0" animBg="1"/>
      <p:bldP spid="17" grpId="0" animBg="1"/>
      <p:bldP spid="18" grpId="0" animBg="1"/>
      <p:bldP spid="19" grpId="0" animBg="1"/>
      <p:bldP spid="20" grpId="0" animBg="1"/>
      <p:bldP spid="2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rgbClr val="C00000"/>
                </a:solidFill>
              </a:rPr>
              <a:t>Infrastructure</a:t>
            </a:r>
            <a:endParaRPr lang="en-US" dirty="0">
              <a:solidFill>
                <a:srgbClr val="C00000"/>
              </a:solidFill>
            </a:endParaRPr>
          </a:p>
        </p:txBody>
      </p:sp>
      <p:sp>
        <p:nvSpPr>
          <p:cNvPr id="3" name="Content Placeholder 2"/>
          <p:cNvSpPr>
            <a:spLocks noGrp="1"/>
          </p:cNvSpPr>
          <p:nvPr>
            <p:ph idx="1"/>
          </p:nvPr>
        </p:nvSpPr>
        <p:spPr/>
        <p:txBody>
          <a:bodyPr/>
          <a:lstStyle/>
          <a:p>
            <a:pPr marL="1440" indent="0" algn="ctr">
              <a:lnSpc>
                <a:spcPct val="100000"/>
              </a:lnSpc>
              <a:buClr>
                <a:srgbClr val="727CA3"/>
              </a:buClr>
              <a:buSzPct val="76000"/>
              <a:buNone/>
            </a:pPr>
            <a:endParaRPr lang="en-US" spc="-1" dirty="0">
              <a:solidFill>
                <a:srgbClr val="000000"/>
              </a:solidFill>
              <a:uFill>
                <a:solidFill>
                  <a:srgbClr val="FFFFFF"/>
                </a:solidFill>
              </a:uFill>
            </a:endParaRPr>
          </a:p>
          <a:p>
            <a:pPr marL="0" indent="0" algn="ctr">
              <a:buNone/>
            </a:pPr>
            <a:endParaRPr lang="en-US" dirty="0"/>
          </a:p>
          <a:p>
            <a:pPr marL="0" indent="0" algn="ctr">
              <a:buNone/>
            </a:pPr>
            <a:endParaRPr lang="en-US" dirty="0"/>
          </a:p>
        </p:txBody>
      </p:sp>
      <p:sp>
        <p:nvSpPr>
          <p:cNvPr id="6" name="Rounded Rectangle 5"/>
          <p:cNvSpPr/>
          <p:nvPr/>
        </p:nvSpPr>
        <p:spPr>
          <a:xfrm>
            <a:off x="10174718" y="3209141"/>
            <a:ext cx="1973943" cy="11321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dirty="0"/>
              <a:t>Container Creation</a:t>
            </a:r>
          </a:p>
        </p:txBody>
      </p:sp>
      <p:sp>
        <p:nvSpPr>
          <p:cNvPr id="7" name="Rounded Rectangle 6"/>
          <p:cNvSpPr/>
          <p:nvPr/>
        </p:nvSpPr>
        <p:spPr>
          <a:xfrm>
            <a:off x="7654599" y="3209141"/>
            <a:ext cx="1973943" cy="11321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dirty="0"/>
              <a:t>Container Deployment</a:t>
            </a:r>
          </a:p>
        </p:txBody>
      </p:sp>
      <p:sp>
        <p:nvSpPr>
          <p:cNvPr id="8" name="Rounded Rectangle 7"/>
          <p:cNvSpPr/>
          <p:nvPr/>
        </p:nvSpPr>
        <p:spPr>
          <a:xfrm>
            <a:off x="125004" y="3242016"/>
            <a:ext cx="1996984" cy="11321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dirty="0"/>
              <a:t>Building Cluster </a:t>
            </a:r>
          </a:p>
        </p:txBody>
      </p:sp>
      <p:sp>
        <p:nvSpPr>
          <p:cNvPr id="9" name="Rounded Rectangle 8"/>
          <p:cNvSpPr/>
          <p:nvPr/>
        </p:nvSpPr>
        <p:spPr>
          <a:xfrm>
            <a:off x="2740523" y="3242016"/>
            <a:ext cx="1973943" cy="11321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dirty="0"/>
              <a:t>CLUSTER</a:t>
            </a:r>
          </a:p>
        </p:txBody>
      </p:sp>
      <p:sp>
        <p:nvSpPr>
          <p:cNvPr id="16" name="Rounded Rectangle 15"/>
          <p:cNvSpPr/>
          <p:nvPr/>
        </p:nvSpPr>
        <p:spPr>
          <a:xfrm>
            <a:off x="2740522" y="5087261"/>
            <a:ext cx="1973943" cy="11321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dirty="0"/>
              <a:t>Monitoring</a:t>
            </a:r>
          </a:p>
        </p:txBody>
      </p:sp>
      <p:sp>
        <p:nvSpPr>
          <p:cNvPr id="17" name="Right Arrow 16"/>
          <p:cNvSpPr/>
          <p:nvPr/>
        </p:nvSpPr>
        <p:spPr>
          <a:xfrm>
            <a:off x="6201456" y="3653272"/>
            <a:ext cx="521789" cy="424785"/>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flipH="1">
            <a:off x="9656958" y="3604834"/>
            <a:ext cx="460929" cy="416534"/>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2218734" y="3690979"/>
            <a:ext cx="521789" cy="424785"/>
          </a:xfrm>
          <a:prstGeom prst="rightArrow">
            <a:avLst>
              <a:gd name="adj1" fmla="val 36332"/>
              <a:gd name="adj2" fmla="val 50000"/>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5186522" y="3209141"/>
            <a:ext cx="1973943" cy="11321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dirty="0"/>
              <a:t>Load Balancer</a:t>
            </a:r>
          </a:p>
        </p:txBody>
      </p:sp>
      <p:sp>
        <p:nvSpPr>
          <p:cNvPr id="22" name="Right Arrow 21"/>
          <p:cNvSpPr/>
          <p:nvPr/>
        </p:nvSpPr>
        <p:spPr>
          <a:xfrm rot="10800000">
            <a:off x="7166476" y="3669652"/>
            <a:ext cx="410191" cy="375523"/>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16200000" flipV="1">
            <a:off x="3623481" y="4499838"/>
            <a:ext cx="410191" cy="375523"/>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10800000">
            <a:off x="4739885" y="3677902"/>
            <a:ext cx="410191" cy="375523"/>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79746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Presentation Outline</a:t>
            </a:r>
            <a:endParaRPr lang="en-US" dirty="0"/>
          </a:p>
        </p:txBody>
      </p:sp>
      <p:sp>
        <p:nvSpPr>
          <p:cNvPr id="3" name="Content Placeholder 2"/>
          <p:cNvSpPr>
            <a:spLocks noGrp="1"/>
          </p:cNvSpPr>
          <p:nvPr>
            <p:ph idx="1"/>
          </p:nvPr>
        </p:nvSpPr>
        <p:spPr/>
        <p:txBody>
          <a:bodyPr>
            <a:normAutofit/>
          </a:bodyPr>
          <a:lstStyle/>
          <a:p>
            <a:pPr marL="274320" indent="-272880">
              <a:lnSpc>
                <a:spcPct val="100000"/>
              </a:lnSpc>
              <a:buClr>
                <a:srgbClr val="727CA3"/>
              </a:buClr>
              <a:buSzPct val="76000"/>
              <a:buFont typeface="Wingdings 3" charset="2"/>
              <a:buChar char=""/>
            </a:pPr>
            <a:r>
              <a:rPr lang="en-IN" spc="-1" dirty="0" smtClean="0">
                <a:solidFill>
                  <a:schemeClr val="tx1"/>
                </a:solidFill>
                <a:uFill>
                  <a:solidFill>
                    <a:srgbClr val="FFFFFF"/>
                  </a:solidFill>
                </a:uFill>
                <a:ea typeface="DejaVu Sans"/>
                <a:hlinkClick r:id="rId2" action="ppaction://hlinksldjump"/>
              </a:rPr>
              <a:t>Introduction and Motivation</a:t>
            </a:r>
            <a:endParaRPr lang="en-IN" spc="-1" dirty="0" smtClean="0">
              <a:solidFill>
                <a:schemeClr val="tx1"/>
              </a:solidFill>
              <a:uFill>
                <a:solidFill>
                  <a:srgbClr val="FFFFFF"/>
                </a:solidFill>
              </a:uFill>
              <a:ea typeface="DejaVu Sans"/>
            </a:endParaRPr>
          </a:p>
          <a:p>
            <a:pPr marL="274320" indent="-272880">
              <a:lnSpc>
                <a:spcPct val="100000"/>
              </a:lnSpc>
              <a:buClr>
                <a:srgbClr val="727CA3"/>
              </a:buClr>
              <a:buSzPct val="76000"/>
              <a:buFont typeface="Wingdings 3" charset="2"/>
              <a:buChar char=""/>
            </a:pPr>
            <a:r>
              <a:rPr lang="en-IN" spc="-1" dirty="0" smtClean="0">
                <a:solidFill>
                  <a:schemeClr val="tx1"/>
                </a:solidFill>
                <a:uFill>
                  <a:solidFill>
                    <a:srgbClr val="FFFFFF"/>
                  </a:solidFill>
                </a:uFill>
                <a:ea typeface="DejaVu Sans"/>
                <a:hlinkClick r:id="rId3" action="ppaction://hlinksldjump"/>
              </a:rPr>
              <a:t>Problem Statement</a:t>
            </a:r>
            <a:endParaRPr lang="en-IN" spc="-1" dirty="0" smtClean="0">
              <a:solidFill>
                <a:schemeClr val="tx1"/>
              </a:solidFill>
              <a:uFill>
                <a:solidFill>
                  <a:srgbClr val="FFFFFF"/>
                </a:solidFill>
              </a:uFill>
              <a:ea typeface="DejaVu Sans"/>
            </a:endParaRPr>
          </a:p>
          <a:p>
            <a:pPr marL="274320" indent="-272880">
              <a:lnSpc>
                <a:spcPct val="100000"/>
              </a:lnSpc>
              <a:buClr>
                <a:srgbClr val="727CA3"/>
              </a:buClr>
              <a:buSzPct val="76000"/>
              <a:buFont typeface="Wingdings 3" charset="2"/>
              <a:buChar char=""/>
            </a:pPr>
            <a:r>
              <a:rPr lang="en-IN" spc="-1" dirty="0" smtClean="0">
                <a:solidFill>
                  <a:schemeClr val="tx1"/>
                </a:solidFill>
                <a:uFill>
                  <a:solidFill>
                    <a:srgbClr val="FFFFFF"/>
                  </a:solidFill>
                </a:uFill>
                <a:ea typeface="DejaVu Sans"/>
                <a:hlinkClick r:id="rId4" action="ppaction://hlinksldjump"/>
              </a:rPr>
              <a:t>Challenges Identified</a:t>
            </a:r>
            <a:endParaRPr lang="en-IN" spc="-1" dirty="0" smtClean="0">
              <a:solidFill>
                <a:schemeClr val="tx1"/>
              </a:solidFill>
              <a:uFill>
                <a:solidFill>
                  <a:srgbClr val="FFFFFF"/>
                </a:solidFill>
              </a:uFill>
              <a:ea typeface="DejaVu Sans"/>
            </a:endParaRPr>
          </a:p>
          <a:p>
            <a:pPr marL="274320" indent="-272880">
              <a:lnSpc>
                <a:spcPct val="100000"/>
              </a:lnSpc>
              <a:buClr>
                <a:srgbClr val="727CA3"/>
              </a:buClr>
              <a:buSzPct val="76000"/>
              <a:buFont typeface="Wingdings 3" charset="2"/>
              <a:buChar char=""/>
            </a:pPr>
            <a:r>
              <a:rPr lang="en-IN" spc="-1" dirty="0" smtClean="0">
                <a:solidFill>
                  <a:schemeClr val="tx1"/>
                </a:solidFill>
                <a:uFill>
                  <a:solidFill>
                    <a:srgbClr val="FFFFFF"/>
                  </a:solidFill>
                </a:uFill>
                <a:hlinkClick r:id="rId5" action="ppaction://hlinksldjump"/>
              </a:rPr>
              <a:t>Methodology</a:t>
            </a:r>
            <a:endParaRPr lang="en-IN" spc="-1" dirty="0">
              <a:solidFill>
                <a:schemeClr val="tx1"/>
              </a:solidFill>
              <a:uFill>
                <a:solidFill>
                  <a:srgbClr val="FFFFFF"/>
                </a:solidFill>
              </a:uFill>
            </a:endParaRPr>
          </a:p>
          <a:p>
            <a:pPr marL="274320" indent="-272880">
              <a:lnSpc>
                <a:spcPct val="100000"/>
              </a:lnSpc>
              <a:buClr>
                <a:srgbClr val="727CA3"/>
              </a:buClr>
              <a:buSzPct val="76000"/>
              <a:buFont typeface="Wingdings 3" charset="2"/>
              <a:buChar char=""/>
            </a:pPr>
            <a:r>
              <a:rPr lang="en-IN" spc="-1" dirty="0" smtClean="0">
                <a:solidFill>
                  <a:schemeClr val="tx1"/>
                </a:solidFill>
                <a:uFill>
                  <a:solidFill>
                    <a:srgbClr val="FFFFFF"/>
                  </a:solidFill>
                </a:uFill>
                <a:ea typeface="DejaVu Sans"/>
                <a:hlinkClick r:id="rId6" action="ppaction://hlinksldjump"/>
              </a:rPr>
              <a:t>Technologies/Platform Used</a:t>
            </a:r>
            <a:endParaRPr lang="en-IN" spc="-1" dirty="0" smtClean="0">
              <a:solidFill>
                <a:schemeClr val="tx1"/>
              </a:solidFill>
              <a:uFill>
                <a:solidFill>
                  <a:srgbClr val="FFFFFF"/>
                </a:solidFill>
              </a:uFill>
              <a:ea typeface="DejaVu Sans"/>
            </a:endParaRPr>
          </a:p>
          <a:p>
            <a:pPr marL="274320" indent="-272880">
              <a:lnSpc>
                <a:spcPct val="100000"/>
              </a:lnSpc>
              <a:buClr>
                <a:srgbClr val="727CA3"/>
              </a:buClr>
              <a:buSzPct val="76000"/>
              <a:buFont typeface="Wingdings 3" charset="2"/>
              <a:buChar char=""/>
            </a:pPr>
            <a:r>
              <a:rPr lang="en-IN" spc="-1" dirty="0" smtClean="0">
                <a:solidFill>
                  <a:schemeClr val="tx1"/>
                </a:solidFill>
                <a:uFill>
                  <a:solidFill>
                    <a:srgbClr val="FFFFFF"/>
                  </a:solidFill>
                </a:uFill>
                <a:ea typeface="DejaVu Sans"/>
                <a:hlinkClick r:id="rId7" action="ppaction://hlinksldjump"/>
              </a:rPr>
              <a:t>Conclusion</a:t>
            </a:r>
            <a:endParaRPr lang="en-IN" spc="-1" dirty="0" smtClean="0">
              <a:solidFill>
                <a:schemeClr val="tx1"/>
              </a:solidFill>
              <a:uFill>
                <a:solidFill>
                  <a:srgbClr val="FFFFFF"/>
                </a:solidFill>
              </a:uFill>
              <a:ea typeface="DejaVu Sans"/>
            </a:endParaRPr>
          </a:p>
          <a:p>
            <a:pPr marL="274320" indent="-272880">
              <a:lnSpc>
                <a:spcPct val="100000"/>
              </a:lnSpc>
              <a:buClr>
                <a:srgbClr val="727CA3"/>
              </a:buClr>
              <a:buSzPct val="76000"/>
              <a:buFont typeface="Wingdings 3" charset="2"/>
              <a:buChar char=""/>
            </a:pPr>
            <a:r>
              <a:rPr lang="en-IN" spc="-1" dirty="0" smtClean="0">
                <a:solidFill>
                  <a:schemeClr val="tx1"/>
                </a:solidFill>
                <a:uFill>
                  <a:solidFill>
                    <a:srgbClr val="FFFFFF"/>
                  </a:solidFill>
                </a:uFill>
                <a:hlinkClick r:id="rId8" action="ppaction://hlinksldjump"/>
              </a:rPr>
              <a:t>References</a:t>
            </a:r>
            <a:endParaRPr lang="en-IN" spc="-1" dirty="0">
              <a:solidFill>
                <a:schemeClr val="tx1"/>
              </a:solidFill>
              <a:uFill>
                <a:solidFill>
                  <a:srgbClr val="FFFFFF"/>
                </a:solidFill>
              </a:uFill>
            </a:endParaRPr>
          </a:p>
          <a:p>
            <a:endParaRPr lang="en-US" dirty="0"/>
          </a:p>
          <a:p>
            <a:endParaRPr lang="en-US" dirty="0"/>
          </a:p>
        </p:txBody>
      </p:sp>
    </p:spTree>
    <p:extLst>
      <p:ext uri="{BB962C8B-B14F-4D97-AF65-F5344CB8AC3E}">
        <p14:creationId xmlns:p14="http://schemas.microsoft.com/office/powerpoint/2010/main" val="9007083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1" dirty="0" smtClean="0">
                <a:solidFill>
                  <a:srgbClr val="C00000"/>
                </a:solidFill>
                <a:uFill>
                  <a:solidFill>
                    <a:srgbClr val="FFFFFF"/>
                  </a:solidFill>
                </a:uFill>
                <a:ea typeface="DejaVu Sans"/>
              </a:rPr>
              <a:t>Technologies Used</a:t>
            </a:r>
            <a:endParaRPr lang="en-US" dirty="0">
              <a:solidFill>
                <a:srgbClr val="C00000"/>
              </a:solidFill>
            </a:endParaRPr>
          </a:p>
        </p:txBody>
      </p:sp>
      <p:sp>
        <p:nvSpPr>
          <p:cNvPr id="3" name="Content Placeholder 2"/>
          <p:cNvSpPr>
            <a:spLocks noGrp="1"/>
          </p:cNvSpPr>
          <p:nvPr>
            <p:ph idx="1"/>
          </p:nvPr>
        </p:nvSpPr>
        <p:spPr/>
        <p:txBody>
          <a:bodyPr>
            <a:normAutofit/>
          </a:bodyPr>
          <a:lstStyle/>
          <a:p>
            <a:pPr marL="274320" indent="-272880">
              <a:lnSpc>
                <a:spcPct val="100000"/>
              </a:lnSpc>
              <a:buClr>
                <a:srgbClr val="727CA3"/>
              </a:buClr>
              <a:buSzPct val="76000"/>
              <a:buFont typeface="Wingdings 3" charset="2"/>
              <a:buChar char=""/>
            </a:pPr>
            <a:r>
              <a:rPr lang="en-US" spc="-1" dirty="0">
                <a:solidFill>
                  <a:srgbClr val="000000"/>
                </a:solidFill>
                <a:uFill>
                  <a:solidFill>
                    <a:srgbClr val="FFFFFF"/>
                  </a:solidFill>
                </a:uFill>
              </a:rPr>
              <a:t>Linux</a:t>
            </a:r>
          </a:p>
          <a:p>
            <a:pPr marL="274320" indent="-272880">
              <a:lnSpc>
                <a:spcPct val="100000"/>
              </a:lnSpc>
              <a:buClr>
                <a:srgbClr val="727CA3"/>
              </a:buClr>
              <a:buSzPct val="76000"/>
              <a:buFont typeface="Wingdings 3" charset="2"/>
              <a:buChar char=""/>
            </a:pPr>
            <a:r>
              <a:rPr lang="en-US" spc="-1" dirty="0">
                <a:solidFill>
                  <a:srgbClr val="000000"/>
                </a:solidFill>
                <a:uFill>
                  <a:solidFill>
                    <a:srgbClr val="FFFFFF"/>
                  </a:solidFill>
                </a:uFill>
              </a:rPr>
              <a:t>Docker</a:t>
            </a:r>
          </a:p>
          <a:p>
            <a:pPr marL="274320" indent="-272880">
              <a:lnSpc>
                <a:spcPct val="100000"/>
              </a:lnSpc>
              <a:buClr>
                <a:srgbClr val="727CA3"/>
              </a:buClr>
              <a:buSzPct val="76000"/>
              <a:buFont typeface="Wingdings 3" charset="2"/>
              <a:buChar char=""/>
            </a:pPr>
            <a:r>
              <a:rPr lang="en-US" spc="-1" dirty="0">
                <a:solidFill>
                  <a:srgbClr val="000000"/>
                </a:solidFill>
                <a:uFill>
                  <a:solidFill>
                    <a:srgbClr val="FFFFFF"/>
                  </a:solidFill>
                </a:uFill>
              </a:rPr>
              <a:t>Kubernetes</a:t>
            </a:r>
          </a:p>
          <a:p>
            <a:pPr marL="274320" indent="-272880">
              <a:lnSpc>
                <a:spcPct val="100000"/>
              </a:lnSpc>
              <a:buClr>
                <a:srgbClr val="727CA3"/>
              </a:buClr>
              <a:buSzPct val="76000"/>
              <a:buFont typeface="Wingdings 3" charset="2"/>
              <a:buChar char=""/>
            </a:pPr>
            <a:r>
              <a:rPr lang="en-US" spc="-1" dirty="0">
                <a:solidFill>
                  <a:srgbClr val="000000"/>
                </a:solidFill>
                <a:uFill>
                  <a:solidFill>
                    <a:srgbClr val="FFFFFF"/>
                  </a:solidFill>
                </a:uFill>
              </a:rPr>
              <a:t>Python-Django Framework</a:t>
            </a:r>
          </a:p>
          <a:p>
            <a:pPr marL="274320" indent="-272880">
              <a:lnSpc>
                <a:spcPct val="100000"/>
              </a:lnSpc>
              <a:buClr>
                <a:srgbClr val="727CA3"/>
              </a:buClr>
              <a:buSzPct val="76000"/>
              <a:buFont typeface="Wingdings 3" charset="2"/>
              <a:buChar char=""/>
            </a:pPr>
            <a:endParaRPr lang="en-US" spc="-1" dirty="0">
              <a:solidFill>
                <a:srgbClr val="000000"/>
              </a:solidFill>
              <a:uFill>
                <a:solidFill>
                  <a:srgbClr val="FFFFFF"/>
                </a:solidFill>
              </a:uFill>
            </a:endParaRPr>
          </a:p>
        </p:txBody>
      </p:sp>
    </p:spTree>
    <p:extLst>
      <p:ext uri="{BB962C8B-B14F-4D97-AF65-F5344CB8AC3E}">
        <p14:creationId xmlns:p14="http://schemas.microsoft.com/office/powerpoint/2010/main" val="8181761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1" dirty="0" smtClean="0">
                <a:solidFill>
                  <a:srgbClr val="C00000"/>
                </a:solidFill>
                <a:uFill>
                  <a:solidFill>
                    <a:srgbClr val="FFFFFF"/>
                  </a:solidFill>
                </a:uFill>
                <a:ea typeface="DejaVu Sans"/>
              </a:rPr>
              <a:t>Hardware Used</a:t>
            </a:r>
            <a:endParaRPr lang="en-US" dirty="0">
              <a:solidFill>
                <a:srgbClr val="C0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88000605"/>
              </p:ext>
            </p:extLst>
          </p:nvPr>
        </p:nvGraphicFramePr>
        <p:xfrm>
          <a:off x="1096963" y="1846263"/>
          <a:ext cx="10058400" cy="3145200"/>
        </p:xfrm>
        <a:graphic>
          <a:graphicData uri="http://schemas.openxmlformats.org/drawingml/2006/table">
            <a:tbl>
              <a:tblPr firstRow="1" bandRow="1">
                <a:tableStyleId>{9DCAF9ED-07DC-4A11-8D7F-57B35C25682E}</a:tableStyleId>
              </a:tblPr>
              <a:tblGrid>
                <a:gridCol w="5029200">
                  <a:extLst>
                    <a:ext uri="{9D8B030D-6E8A-4147-A177-3AD203B41FA5}">
                      <a16:colId xmlns:a16="http://schemas.microsoft.com/office/drawing/2014/main" val="264578807"/>
                    </a:ext>
                  </a:extLst>
                </a:gridCol>
                <a:gridCol w="5029200">
                  <a:extLst>
                    <a:ext uri="{9D8B030D-6E8A-4147-A177-3AD203B41FA5}">
                      <a16:colId xmlns:a16="http://schemas.microsoft.com/office/drawing/2014/main" val="638504111"/>
                    </a:ext>
                  </a:extLst>
                </a:gridCol>
              </a:tblGrid>
              <a:tr h="818560">
                <a:tc>
                  <a:txBody>
                    <a:bodyPr/>
                    <a:lstStyle/>
                    <a:p>
                      <a:pPr algn="ctr"/>
                      <a:r>
                        <a:rPr lang="en-US" sz="2400" dirty="0" smtClean="0"/>
                        <a:t>Server (Master)</a:t>
                      </a:r>
                      <a:endParaRPr lang="en-US" sz="2400" dirty="0"/>
                    </a:p>
                  </a:txBody>
                  <a:tcPr/>
                </a:tc>
                <a:tc>
                  <a:txBody>
                    <a:bodyPr/>
                    <a:lstStyle/>
                    <a:p>
                      <a:pPr algn="ctr"/>
                      <a:r>
                        <a:rPr lang="en-US" sz="2400" dirty="0" smtClean="0"/>
                        <a:t>Client (Slave)</a:t>
                      </a:r>
                      <a:endParaRPr lang="en-US" sz="2400" dirty="0"/>
                    </a:p>
                  </a:txBody>
                  <a:tcPr/>
                </a:tc>
                <a:extLst>
                  <a:ext uri="{0D108BD9-81ED-4DB2-BD59-A6C34878D82A}">
                    <a16:rowId xmlns:a16="http://schemas.microsoft.com/office/drawing/2014/main" val="3869706691"/>
                  </a:ext>
                </a:extLst>
              </a:tr>
              <a:tr h="1323680">
                <a:tc>
                  <a:txBody>
                    <a:bodyPr/>
                    <a:lstStyle/>
                    <a:p>
                      <a:pPr marL="274320" indent="-272880" algn="l" defTabSz="914400" rtl="0" eaLnBrk="1" latinLnBrk="0" hangingPunct="1">
                        <a:lnSpc>
                          <a:spcPct val="100000"/>
                        </a:lnSpc>
                        <a:spcBef>
                          <a:spcPts val="1200"/>
                        </a:spcBef>
                        <a:spcAft>
                          <a:spcPts val="200"/>
                        </a:spcAft>
                        <a:buClr>
                          <a:srgbClr val="727CA3"/>
                        </a:buClr>
                        <a:buSzPct val="76000"/>
                        <a:buFont typeface="Wingdings 3" charset="2"/>
                        <a:buChar char=""/>
                      </a:pPr>
                      <a:r>
                        <a:rPr lang="en-US" sz="2000" kern="1200" spc="-1" dirty="0" smtClean="0">
                          <a:solidFill>
                            <a:srgbClr val="000000"/>
                          </a:solidFill>
                          <a:uFill>
                            <a:solidFill>
                              <a:srgbClr val="FFFFFF"/>
                            </a:solidFill>
                          </a:uFill>
                          <a:latin typeface="+mn-lt"/>
                          <a:ea typeface="+mn-ea"/>
                          <a:cs typeface="+mn-cs"/>
                        </a:rPr>
                        <a:t>8 GB RAM</a:t>
                      </a:r>
                    </a:p>
                    <a:p>
                      <a:pPr marL="274320" indent="-272880" algn="l" defTabSz="914400" rtl="0" eaLnBrk="1" latinLnBrk="0" hangingPunct="1">
                        <a:lnSpc>
                          <a:spcPct val="100000"/>
                        </a:lnSpc>
                        <a:spcBef>
                          <a:spcPts val="1200"/>
                        </a:spcBef>
                        <a:spcAft>
                          <a:spcPts val="200"/>
                        </a:spcAft>
                        <a:buClr>
                          <a:srgbClr val="727CA3"/>
                        </a:buClr>
                        <a:buSzPct val="76000"/>
                        <a:buFont typeface="Wingdings 3" charset="2"/>
                        <a:buChar char=""/>
                      </a:pPr>
                      <a:r>
                        <a:rPr lang="en-US" sz="2000" kern="1200" spc="-1" dirty="0" smtClean="0">
                          <a:solidFill>
                            <a:srgbClr val="000000"/>
                          </a:solidFill>
                          <a:uFill>
                            <a:solidFill>
                              <a:srgbClr val="FFFFFF"/>
                            </a:solidFill>
                          </a:uFill>
                          <a:latin typeface="+mn-lt"/>
                          <a:ea typeface="+mn-ea"/>
                          <a:cs typeface="+mn-cs"/>
                        </a:rPr>
                        <a:t>Intel core i5 processor and above</a:t>
                      </a:r>
                    </a:p>
                    <a:p>
                      <a:pPr marL="274320" indent="-272880" algn="l" defTabSz="914400" rtl="0" eaLnBrk="1" latinLnBrk="0" hangingPunct="1">
                        <a:lnSpc>
                          <a:spcPct val="100000"/>
                        </a:lnSpc>
                        <a:spcBef>
                          <a:spcPts val="1200"/>
                        </a:spcBef>
                        <a:spcAft>
                          <a:spcPts val="200"/>
                        </a:spcAft>
                        <a:buClr>
                          <a:srgbClr val="727CA3"/>
                        </a:buClr>
                        <a:buSzPct val="76000"/>
                        <a:buFont typeface="Wingdings 3" charset="2"/>
                        <a:buChar char=""/>
                      </a:pPr>
                      <a:r>
                        <a:rPr lang="en-US" sz="2000" kern="1200" spc="-1" dirty="0" smtClean="0">
                          <a:solidFill>
                            <a:srgbClr val="000000"/>
                          </a:solidFill>
                          <a:uFill>
                            <a:solidFill>
                              <a:srgbClr val="FFFFFF"/>
                            </a:solidFill>
                          </a:uFill>
                          <a:latin typeface="+mn-lt"/>
                          <a:ea typeface="+mn-ea"/>
                          <a:cs typeface="+mn-cs"/>
                        </a:rPr>
                        <a:t>Cores 8 or more</a:t>
                      </a:r>
                    </a:p>
                    <a:p>
                      <a:pPr marL="274320" indent="-272880" algn="l" defTabSz="914400" rtl="0" eaLnBrk="1" latinLnBrk="0" hangingPunct="1">
                        <a:lnSpc>
                          <a:spcPct val="100000"/>
                        </a:lnSpc>
                        <a:spcBef>
                          <a:spcPts val="1200"/>
                        </a:spcBef>
                        <a:spcAft>
                          <a:spcPts val="200"/>
                        </a:spcAft>
                        <a:buClr>
                          <a:srgbClr val="727CA3"/>
                        </a:buClr>
                        <a:buSzPct val="76000"/>
                        <a:buFont typeface="Wingdings 3" charset="2"/>
                        <a:buChar char=""/>
                      </a:pPr>
                      <a:r>
                        <a:rPr lang="en-US" sz="2000" kern="1200" spc="-1" dirty="0" smtClean="0">
                          <a:solidFill>
                            <a:srgbClr val="000000"/>
                          </a:solidFill>
                          <a:uFill>
                            <a:solidFill>
                              <a:srgbClr val="FFFFFF"/>
                            </a:solidFill>
                          </a:uFill>
                          <a:latin typeface="+mn-lt"/>
                          <a:ea typeface="+mn-ea"/>
                          <a:cs typeface="+mn-cs"/>
                        </a:rPr>
                        <a:t>CPU</a:t>
                      </a:r>
                      <a:r>
                        <a:rPr lang="en-US" sz="2000" kern="1200" spc="-1" baseline="0" dirty="0" smtClean="0">
                          <a:solidFill>
                            <a:srgbClr val="000000"/>
                          </a:solidFill>
                          <a:uFill>
                            <a:solidFill>
                              <a:srgbClr val="FFFFFF"/>
                            </a:solidFill>
                          </a:uFill>
                          <a:latin typeface="+mn-lt"/>
                          <a:ea typeface="+mn-ea"/>
                          <a:cs typeface="+mn-cs"/>
                        </a:rPr>
                        <a:t> 2.4 GHz or faster</a:t>
                      </a:r>
                      <a:endParaRPr lang="en-US" sz="2000" kern="1200" spc="-1" dirty="0" smtClean="0">
                        <a:solidFill>
                          <a:srgbClr val="000000"/>
                        </a:solidFill>
                        <a:uFill>
                          <a:solidFill>
                            <a:srgbClr val="FFFFFF"/>
                          </a:solidFill>
                        </a:uFill>
                        <a:latin typeface="+mn-lt"/>
                        <a:ea typeface="+mn-ea"/>
                        <a:cs typeface="+mn-cs"/>
                      </a:endParaRPr>
                    </a:p>
                    <a:p>
                      <a:pPr marL="274320" indent="-272880" algn="l" defTabSz="914400" rtl="0" eaLnBrk="1" latinLnBrk="0" hangingPunct="1">
                        <a:lnSpc>
                          <a:spcPct val="100000"/>
                        </a:lnSpc>
                        <a:spcBef>
                          <a:spcPts val="1200"/>
                        </a:spcBef>
                        <a:spcAft>
                          <a:spcPts val="200"/>
                        </a:spcAft>
                        <a:buClr>
                          <a:srgbClr val="727CA3"/>
                        </a:buClr>
                        <a:buSzPct val="76000"/>
                        <a:buFont typeface="Wingdings 3" charset="2"/>
                        <a:buChar char=""/>
                      </a:pPr>
                      <a:r>
                        <a:rPr lang="en-US" sz="2000" kern="1200" spc="-1" dirty="0" smtClean="0">
                          <a:solidFill>
                            <a:srgbClr val="000000"/>
                          </a:solidFill>
                          <a:uFill>
                            <a:solidFill>
                              <a:srgbClr val="FFFFFF"/>
                            </a:solidFill>
                          </a:uFill>
                          <a:latin typeface="+mn-lt"/>
                          <a:ea typeface="+mn-ea"/>
                          <a:cs typeface="+mn-cs"/>
                        </a:rPr>
                        <a:t>80 GB HDD</a:t>
                      </a:r>
                      <a:endParaRPr lang="en-US" sz="2000" kern="1200" spc="-1" dirty="0">
                        <a:solidFill>
                          <a:srgbClr val="000000"/>
                        </a:solidFill>
                        <a:uFill>
                          <a:solidFill>
                            <a:srgbClr val="FFFFFF"/>
                          </a:solidFill>
                        </a:uFill>
                        <a:latin typeface="+mn-lt"/>
                        <a:ea typeface="+mn-ea"/>
                        <a:cs typeface="+mn-cs"/>
                      </a:endParaRPr>
                    </a:p>
                  </a:txBody>
                  <a:tcPr/>
                </a:tc>
                <a:tc>
                  <a:txBody>
                    <a:bodyPr/>
                    <a:lstStyle/>
                    <a:p>
                      <a:pPr marL="274320" indent="-272880" algn="l" defTabSz="914400" rtl="0" eaLnBrk="1" latinLnBrk="0" hangingPunct="1">
                        <a:lnSpc>
                          <a:spcPct val="100000"/>
                        </a:lnSpc>
                        <a:spcBef>
                          <a:spcPts val="1200"/>
                        </a:spcBef>
                        <a:spcAft>
                          <a:spcPts val="200"/>
                        </a:spcAft>
                        <a:buClr>
                          <a:srgbClr val="727CA3"/>
                        </a:buClr>
                        <a:buSzPct val="76000"/>
                        <a:buFont typeface="Wingdings 3" charset="2"/>
                        <a:buChar char=""/>
                      </a:pPr>
                      <a:r>
                        <a:rPr lang="en-US" sz="2000" kern="1200" spc="-1" dirty="0" smtClean="0">
                          <a:solidFill>
                            <a:srgbClr val="000000"/>
                          </a:solidFill>
                          <a:uFill>
                            <a:solidFill>
                              <a:srgbClr val="FFFFFF"/>
                            </a:solidFill>
                          </a:uFill>
                          <a:latin typeface="+mn-lt"/>
                          <a:ea typeface="+mn-ea"/>
                          <a:cs typeface="+mn-cs"/>
                        </a:rPr>
                        <a:t>2 GB RAM</a:t>
                      </a:r>
                    </a:p>
                    <a:p>
                      <a:pPr marL="274320" marR="0" indent="-272880" algn="l" defTabSz="914400" rtl="0" eaLnBrk="1" fontAlgn="auto" latinLnBrk="0" hangingPunct="1">
                        <a:lnSpc>
                          <a:spcPct val="100000"/>
                        </a:lnSpc>
                        <a:spcBef>
                          <a:spcPts val="1200"/>
                        </a:spcBef>
                        <a:spcAft>
                          <a:spcPts val="200"/>
                        </a:spcAft>
                        <a:buClr>
                          <a:srgbClr val="727CA3"/>
                        </a:buClr>
                        <a:buSzPct val="76000"/>
                        <a:buFont typeface="Wingdings 3" charset="2"/>
                        <a:buChar char=""/>
                        <a:tabLst/>
                        <a:defRPr/>
                      </a:pPr>
                      <a:r>
                        <a:rPr lang="en-US" sz="2000" kern="1200" spc="-1" dirty="0" smtClean="0">
                          <a:solidFill>
                            <a:srgbClr val="000000"/>
                          </a:solidFill>
                          <a:uFill>
                            <a:solidFill>
                              <a:srgbClr val="FFFFFF"/>
                            </a:solidFill>
                          </a:uFill>
                          <a:latin typeface="+mn-lt"/>
                          <a:ea typeface="+mn-ea"/>
                          <a:cs typeface="+mn-cs"/>
                        </a:rPr>
                        <a:t>Intel core i3 processor and above</a:t>
                      </a:r>
                    </a:p>
                    <a:p>
                      <a:pPr marL="274320" marR="0" indent="-272880" algn="l" defTabSz="914400" rtl="0" eaLnBrk="1" fontAlgn="auto" latinLnBrk="0" hangingPunct="1">
                        <a:lnSpc>
                          <a:spcPct val="100000"/>
                        </a:lnSpc>
                        <a:spcBef>
                          <a:spcPts val="1200"/>
                        </a:spcBef>
                        <a:spcAft>
                          <a:spcPts val="200"/>
                        </a:spcAft>
                        <a:buClr>
                          <a:srgbClr val="727CA3"/>
                        </a:buClr>
                        <a:buSzPct val="76000"/>
                        <a:buFont typeface="Wingdings 3" charset="2"/>
                        <a:buChar char=""/>
                        <a:tabLst/>
                        <a:defRPr/>
                      </a:pPr>
                      <a:r>
                        <a:rPr lang="en-US" sz="2000" kern="1200" spc="-1" dirty="0" smtClean="0">
                          <a:solidFill>
                            <a:srgbClr val="000000"/>
                          </a:solidFill>
                          <a:uFill>
                            <a:solidFill>
                              <a:srgbClr val="FFFFFF"/>
                            </a:solidFill>
                          </a:uFill>
                          <a:latin typeface="+mn-lt"/>
                          <a:ea typeface="+mn-ea"/>
                          <a:cs typeface="+mn-cs"/>
                        </a:rPr>
                        <a:t>Core 1 or more</a:t>
                      </a:r>
                    </a:p>
                    <a:p>
                      <a:pPr marL="274320" marR="0" indent="-272880" algn="l" defTabSz="914400" rtl="0" eaLnBrk="1" fontAlgn="auto" latinLnBrk="0" hangingPunct="1">
                        <a:lnSpc>
                          <a:spcPct val="100000"/>
                        </a:lnSpc>
                        <a:spcBef>
                          <a:spcPts val="1200"/>
                        </a:spcBef>
                        <a:spcAft>
                          <a:spcPts val="200"/>
                        </a:spcAft>
                        <a:buClr>
                          <a:srgbClr val="727CA3"/>
                        </a:buClr>
                        <a:buSzPct val="76000"/>
                        <a:buFont typeface="Wingdings 3" charset="2"/>
                        <a:buChar char=""/>
                        <a:tabLst/>
                        <a:defRPr/>
                      </a:pPr>
                      <a:r>
                        <a:rPr lang="en-US" sz="2000" kern="1200" spc="-1" dirty="0" smtClean="0">
                          <a:solidFill>
                            <a:srgbClr val="000000"/>
                          </a:solidFill>
                          <a:uFill>
                            <a:solidFill>
                              <a:srgbClr val="FFFFFF"/>
                            </a:solidFill>
                          </a:uFill>
                          <a:latin typeface="+mn-lt"/>
                          <a:ea typeface="+mn-ea"/>
                          <a:cs typeface="+mn-cs"/>
                        </a:rPr>
                        <a:t>CPU</a:t>
                      </a:r>
                      <a:r>
                        <a:rPr lang="en-US" sz="2000" kern="1200" spc="-1" baseline="0" dirty="0" smtClean="0">
                          <a:solidFill>
                            <a:srgbClr val="000000"/>
                          </a:solidFill>
                          <a:uFill>
                            <a:solidFill>
                              <a:srgbClr val="FFFFFF"/>
                            </a:solidFill>
                          </a:uFill>
                          <a:latin typeface="+mn-lt"/>
                          <a:ea typeface="+mn-ea"/>
                          <a:cs typeface="+mn-cs"/>
                        </a:rPr>
                        <a:t> 2.4 GHz or faster</a:t>
                      </a:r>
                      <a:endParaRPr lang="en-US" sz="2000" kern="1200" spc="-1" dirty="0" smtClean="0">
                        <a:solidFill>
                          <a:srgbClr val="000000"/>
                        </a:solidFill>
                        <a:uFill>
                          <a:solidFill>
                            <a:srgbClr val="FFFFFF"/>
                          </a:solidFill>
                        </a:uFill>
                        <a:latin typeface="+mn-lt"/>
                        <a:ea typeface="+mn-ea"/>
                        <a:cs typeface="+mn-cs"/>
                      </a:endParaRPr>
                    </a:p>
                    <a:p>
                      <a:pPr marL="274320" indent="-272880" algn="l" defTabSz="914400" rtl="0" eaLnBrk="1" latinLnBrk="0" hangingPunct="1">
                        <a:lnSpc>
                          <a:spcPct val="100000"/>
                        </a:lnSpc>
                        <a:spcBef>
                          <a:spcPts val="1200"/>
                        </a:spcBef>
                        <a:spcAft>
                          <a:spcPts val="200"/>
                        </a:spcAft>
                        <a:buClr>
                          <a:srgbClr val="727CA3"/>
                        </a:buClr>
                        <a:buSzPct val="76000"/>
                        <a:buFont typeface="Wingdings 3" charset="2"/>
                        <a:buChar char=""/>
                      </a:pPr>
                      <a:r>
                        <a:rPr lang="en-US" sz="2000" kern="1200" spc="-1" dirty="0" smtClean="0">
                          <a:solidFill>
                            <a:srgbClr val="000000"/>
                          </a:solidFill>
                          <a:uFill>
                            <a:solidFill>
                              <a:srgbClr val="FFFFFF"/>
                            </a:solidFill>
                          </a:uFill>
                          <a:latin typeface="+mn-lt"/>
                          <a:ea typeface="+mn-ea"/>
                          <a:cs typeface="+mn-cs"/>
                        </a:rPr>
                        <a:t>120 GB HDD</a:t>
                      </a:r>
                      <a:endParaRPr lang="en-US" sz="2000" kern="1200" spc="-1" dirty="0">
                        <a:solidFill>
                          <a:srgbClr val="000000"/>
                        </a:solidFill>
                        <a:uFill>
                          <a:solidFill>
                            <a:srgbClr val="FFFFFF"/>
                          </a:solidFill>
                        </a:uFill>
                        <a:latin typeface="+mn-lt"/>
                        <a:ea typeface="+mn-ea"/>
                        <a:cs typeface="+mn-cs"/>
                      </a:endParaRPr>
                    </a:p>
                  </a:txBody>
                  <a:tcPr/>
                </a:tc>
                <a:extLst>
                  <a:ext uri="{0D108BD9-81ED-4DB2-BD59-A6C34878D82A}">
                    <a16:rowId xmlns:a16="http://schemas.microsoft.com/office/drawing/2014/main" val="1967105743"/>
                  </a:ext>
                </a:extLst>
              </a:tr>
            </a:tbl>
          </a:graphicData>
        </a:graphic>
      </p:graphicFrame>
    </p:spTree>
    <p:extLst>
      <p:ext uri="{BB962C8B-B14F-4D97-AF65-F5344CB8AC3E}">
        <p14:creationId xmlns:p14="http://schemas.microsoft.com/office/powerpoint/2010/main" val="8301253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1" dirty="0" smtClean="0">
                <a:solidFill>
                  <a:srgbClr val="C00000"/>
                </a:solidFill>
                <a:uFill>
                  <a:solidFill>
                    <a:srgbClr val="FFFFFF"/>
                  </a:solidFill>
                </a:uFill>
                <a:ea typeface="DejaVu Sans"/>
              </a:rPr>
              <a:t>Conclusion</a:t>
            </a:r>
            <a:endParaRPr lang="en-US" dirty="0">
              <a:solidFill>
                <a:srgbClr val="C00000"/>
              </a:solidFill>
            </a:endParaRPr>
          </a:p>
        </p:txBody>
      </p:sp>
      <p:sp>
        <p:nvSpPr>
          <p:cNvPr id="3" name="Content Placeholder 2"/>
          <p:cNvSpPr>
            <a:spLocks noGrp="1"/>
          </p:cNvSpPr>
          <p:nvPr>
            <p:ph idx="1"/>
          </p:nvPr>
        </p:nvSpPr>
        <p:spPr/>
        <p:txBody>
          <a:bodyPr>
            <a:normAutofit/>
          </a:bodyPr>
          <a:lstStyle/>
          <a:p>
            <a:pPr marL="1440" indent="0">
              <a:lnSpc>
                <a:spcPct val="100000"/>
              </a:lnSpc>
              <a:buClr>
                <a:srgbClr val="727CA3"/>
              </a:buClr>
              <a:buSzPct val="76000"/>
              <a:buNone/>
            </a:pPr>
            <a:r>
              <a:rPr lang="en-US" sz="2400" spc="-1" dirty="0">
                <a:solidFill>
                  <a:srgbClr val="000000"/>
                </a:solidFill>
                <a:uFill>
                  <a:solidFill>
                    <a:srgbClr val="FFFFFF"/>
                  </a:solidFill>
                </a:uFill>
              </a:rPr>
              <a:t>A cloud-based </a:t>
            </a:r>
            <a:r>
              <a:rPr lang="en-US" sz="2400" spc="-1" dirty="0" smtClean="0">
                <a:solidFill>
                  <a:srgbClr val="000000"/>
                </a:solidFill>
                <a:uFill>
                  <a:solidFill>
                    <a:srgbClr val="FFFFFF"/>
                  </a:solidFill>
                </a:uFill>
              </a:rPr>
              <a:t>DevOps </a:t>
            </a:r>
            <a:r>
              <a:rPr lang="en-US" sz="2400" spc="-1" dirty="0">
                <a:solidFill>
                  <a:srgbClr val="000000"/>
                </a:solidFill>
                <a:uFill>
                  <a:solidFill>
                    <a:srgbClr val="FFFFFF"/>
                  </a:solidFill>
                </a:uFill>
              </a:rPr>
              <a:t>skill assessment tool, which integrates containers and </a:t>
            </a:r>
            <a:r>
              <a:rPr lang="en-US" sz="2400" spc="-1" dirty="0" smtClean="0">
                <a:solidFill>
                  <a:srgbClr val="000000"/>
                </a:solidFill>
                <a:uFill>
                  <a:solidFill>
                    <a:srgbClr val="FFFFFF"/>
                  </a:solidFill>
                </a:uFill>
              </a:rPr>
              <a:t>their orchestration </a:t>
            </a:r>
            <a:r>
              <a:rPr lang="en-US" sz="2400" spc="-1" dirty="0">
                <a:solidFill>
                  <a:srgbClr val="000000"/>
                </a:solidFill>
                <a:uFill>
                  <a:solidFill>
                    <a:srgbClr val="FFFFFF"/>
                  </a:solidFill>
                </a:uFill>
              </a:rPr>
              <a:t>, will be developed for the assessment of </a:t>
            </a:r>
            <a:r>
              <a:rPr lang="en-US" sz="2400" spc="-1" dirty="0" err="1">
                <a:solidFill>
                  <a:srgbClr val="000000"/>
                </a:solidFill>
                <a:uFill>
                  <a:solidFill>
                    <a:srgbClr val="FFFFFF"/>
                  </a:solidFill>
                </a:uFill>
              </a:rPr>
              <a:t>linux</a:t>
            </a:r>
            <a:r>
              <a:rPr lang="en-US" sz="2400" spc="-1" dirty="0">
                <a:solidFill>
                  <a:srgbClr val="000000"/>
                </a:solidFill>
                <a:uFill>
                  <a:solidFill>
                    <a:srgbClr val="FFFFFF"/>
                  </a:solidFill>
                </a:uFill>
              </a:rPr>
              <a:t> skills and </a:t>
            </a:r>
            <a:r>
              <a:rPr lang="en-US" sz="2400" spc="-1" dirty="0" smtClean="0">
                <a:solidFill>
                  <a:srgbClr val="000000"/>
                </a:solidFill>
                <a:uFill>
                  <a:solidFill>
                    <a:srgbClr val="FFFFFF"/>
                  </a:solidFill>
                </a:uFill>
              </a:rPr>
              <a:t>configurations </a:t>
            </a:r>
            <a:r>
              <a:rPr lang="en-US" sz="2400" spc="-1" dirty="0">
                <a:solidFill>
                  <a:srgbClr val="000000"/>
                </a:solidFill>
                <a:uFill>
                  <a:solidFill>
                    <a:srgbClr val="FFFFFF"/>
                  </a:solidFill>
                </a:uFill>
              </a:rPr>
              <a:t>skill along with DevOps skills. This project presents computational issues </a:t>
            </a:r>
            <a:r>
              <a:rPr lang="en-US" sz="2400" spc="-1" dirty="0" smtClean="0">
                <a:solidFill>
                  <a:srgbClr val="000000"/>
                </a:solidFill>
                <a:uFill>
                  <a:solidFill>
                    <a:srgbClr val="FFFFFF"/>
                  </a:solidFill>
                </a:uFill>
              </a:rPr>
              <a:t>of accessing </a:t>
            </a:r>
            <a:r>
              <a:rPr lang="en-US" sz="2400" spc="-1" dirty="0">
                <a:solidFill>
                  <a:srgbClr val="000000"/>
                </a:solidFill>
                <a:uFill>
                  <a:solidFill>
                    <a:srgbClr val="FFFFFF"/>
                  </a:solidFill>
                </a:uFill>
              </a:rPr>
              <a:t>terminal through web.</a:t>
            </a:r>
          </a:p>
        </p:txBody>
      </p:sp>
    </p:spTree>
    <p:extLst>
      <p:ext uri="{BB962C8B-B14F-4D97-AF65-F5344CB8AC3E}">
        <p14:creationId xmlns:p14="http://schemas.microsoft.com/office/powerpoint/2010/main" val="3259579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1" dirty="0" smtClean="0">
                <a:solidFill>
                  <a:srgbClr val="C00000"/>
                </a:solidFill>
                <a:uFill>
                  <a:solidFill>
                    <a:srgbClr val="FFFFFF"/>
                  </a:solidFill>
                </a:uFill>
              </a:rPr>
              <a:t>References</a:t>
            </a:r>
            <a:endParaRPr lang="en-US" dirty="0">
              <a:solidFill>
                <a:srgbClr val="C00000"/>
              </a:solidFill>
            </a:endParaRPr>
          </a:p>
        </p:txBody>
      </p:sp>
      <p:sp>
        <p:nvSpPr>
          <p:cNvPr id="3" name="Content Placeholder 2"/>
          <p:cNvSpPr>
            <a:spLocks noGrp="1"/>
          </p:cNvSpPr>
          <p:nvPr>
            <p:ph idx="1"/>
          </p:nvPr>
        </p:nvSpPr>
        <p:spPr>
          <a:xfrm>
            <a:off x="1097280" y="1737360"/>
            <a:ext cx="10058400" cy="4467980"/>
          </a:xfrm>
        </p:spPr>
        <p:txBody>
          <a:bodyPr>
            <a:normAutofit fontScale="25000" lnSpcReduction="20000"/>
          </a:bodyPr>
          <a:lstStyle/>
          <a:p>
            <a:pPr marL="1440" indent="0">
              <a:lnSpc>
                <a:spcPct val="100000"/>
              </a:lnSpc>
              <a:buClr>
                <a:srgbClr val="727CA3"/>
              </a:buClr>
              <a:buSzPct val="76000"/>
              <a:buNone/>
            </a:pPr>
            <a:endParaRPr lang="en-US" spc="-1" dirty="0">
              <a:solidFill>
                <a:srgbClr val="000000"/>
              </a:solidFill>
              <a:uFill>
                <a:solidFill>
                  <a:srgbClr val="FFFFFF"/>
                </a:solidFill>
              </a:uFill>
            </a:endParaRPr>
          </a:p>
          <a:p>
            <a:pPr marL="274320" indent="-272880">
              <a:lnSpc>
                <a:spcPct val="100000"/>
              </a:lnSpc>
              <a:buClr>
                <a:srgbClr val="727CA3"/>
              </a:buClr>
              <a:buSzPct val="76000"/>
              <a:buFont typeface="Wingdings 3" charset="2"/>
              <a:buChar char=""/>
            </a:pPr>
            <a:r>
              <a:rPr lang="en-US" sz="8000" spc="-1" dirty="0" smtClean="0">
                <a:solidFill>
                  <a:srgbClr val="000000"/>
                </a:solidFill>
                <a:uFill>
                  <a:solidFill>
                    <a:srgbClr val="FFFFFF"/>
                  </a:solidFill>
                </a:uFill>
              </a:rPr>
              <a:t>[1] </a:t>
            </a:r>
            <a:r>
              <a:rPr lang="en-US" sz="8000" spc="-1" dirty="0">
                <a:solidFill>
                  <a:srgbClr val="000000"/>
                </a:solidFill>
                <a:uFill>
                  <a:solidFill>
                    <a:srgbClr val="FFFFFF"/>
                  </a:solidFill>
                </a:uFill>
              </a:rPr>
              <a:t>Task Based Automatic Examination System for Sequenced Test, 2009 International Conference on Electronic Computer Technology, Macau, 2009</a:t>
            </a:r>
          </a:p>
          <a:p>
            <a:pPr marL="274320" indent="-272880">
              <a:lnSpc>
                <a:spcPct val="120000"/>
              </a:lnSpc>
              <a:buClr>
                <a:srgbClr val="727CA3"/>
              </a:buClr>
              <a:buSzPct val="76000"/>
              <a:buFont typeface="Wingdings 3" charset="2"/>
              <a:buChar char=""/>
            </a:pPr>
            <a:r>
              <a:rPr lang="en-US" sz="8000" spc="-1" dirty="0" smtClean="0">
                <a:solidFill>
                  <a:srgbClr val="000000"/>
                </a:solidFill>
                <a:uFill>
                  <a:solidFill>
                    <a:srgbClr val="FFFFFF"/>
                  </a:solidFill>
                </a:uFill>
              </a:rPr>
              <a:t>[2] </a:t>
            </a:r>
            <a:r>
              <a:rPr lang="en-US" sz="8000" spc="-1" dirty="0">
                <a:solidFill>
                  <a:srgbClr val="000000"/>
                </a:solidFill>
                <a:uFill>
                  <a:solidFill>
                    <a:srgbClr val="FFFFFF"/>
                  </a:solidFill>
                </a:uFill>
              </a:rPr>
              <a:t>GNU/Linux shell access through a web-browser for an embedded Linux e-learning system, 2011 3rd International Conference on Electronics Computer Technology, Kanyakumari, </a:t>
            </a:r>
            <a:r>
              <a:rPr lang="en-US" sz="8000" spc="-1" dirty="0" smtClean="0">
                <a:solidFill>
                  <a:srgbClr val="000000"/>
                </a:solidFill>
                <a:uFill>
                  <a:solidFill>
                    <a:srgbClr val="FFFFFF"/>
                  </a:solidFill>
                </a:uFill>
              </a:rPr>
              <a:t>2011</a:t>
            </a:r>
          </a:p>
          <a:p>
            <a:pPr marL="274320" indent="-272880">
              <a:lnSpc>
                <a:spcPct val="120000"/>
              </a:lnSpc>
              <a:buClr>
                <a:srgbClr val="727CA3"/>
              </a:buClr>
              <a:buSzPct val="76000"/>
              <a:buFont typeface="Wingdings 3" charset="2"/>
              <a:buChar char=""/>
            </a:pPr>
            <a:r>
              <a:rPr lang="en-US" sz="8000" spc="-1" dirty="0" smtClean="0">
                <a:solidFill>
                  <a:srgbClr val="000000"/>
                </a:solidFill>
                <a:uFill>
                  <a:solidFill>
                    <a:srgbClr val="FFFFFF"/>
                  </a:solidFill>
                </a:uFill>
              </a:rPr>
              <a:t>[3] </a:t>
            </a:r>
            <a:r>
              <a:rPr lang="en-US" sz="8000" spc="-1" dirty="0">
                <a:solidFill>
                  <a:srgbClr val="000000"/>
                </a:solidFill>
                <a:uFill>
                  <a:solidFill>
                    <a:srgbClr val="FFFFFF"/>
                  </a:solidFill>
                </a:uFill>
              </a:rPr>
              <a:t>Containerization and the PaaS Cloud, in IEEE Cloud Computing, vol. 2, no. 3,pp. 24-31, May-June </a:t>
            </a:r>
            <a:r>
              <a:rPr lang="en-US" sz="8000" spc="-1" dirty="0" smtClean="0">
                <a:solidFill>
                  <a:srgbClr val="000000"/>
                </a:solidFill>
                <a:uFill>
                  <a:solidFill>
                    <a:srgbClr val="FFFFFF"/>
                  </a:solidFill>
                </a:uFill>
              </a:rPr>
              <a:t>2015</a:t>
            </a:r>
          </a:p>
          <a:p>
            <a:pPr marL="274320" indent="-272880">
              <a:lnSpc>
                <a:spcPct val="120000"/>
              </a:lnSpc>
              <a:buClr>
                <a:srgbClr val="727CA3"/>
              </a:buClr>
              <a:buSzPct val="76000"/>
              <a:buFont typeface="Wingdings 3" charset="2"/>
              <a:buChar char=""/>
            </a:pPr>
            <a:r>
              <a:rPr lang="en-US" sz="8000" spc="-1" dirty="0">
                <a:solidFill>
                  <a:srgbClr val="000000"/>
                </a:solidFill>
                <a:uFill>
                  <a:solidFill>
                    <a:srgbClr val="FFFFFF"/>
                  </a:solidFill>
                </a:uFill>
              </a:rPr>
              <a:t>Docker Documentation : </a:t>
            </a:r>
            <a:r>
              <a:rPr lang="en-US" sz="8000" spc="-1" dirty="0">
                <a:solidFill>
                  <a:srgbClr val="000000"/>
                </a:solidFill>
                <a:uFill>
                  <a:solidFill>
                    <a:srgbClr val="FFFFFF"/>
                  </a:solidFill>
                </a:uFill>
                <a:hlinkClick r:id="rId2"/>
              </a:rPr>
              <a:t>https://docs.docker.com/get-started</a:t>
            </a:r>
            <a:r>
              <a:rPr lang="en-US" sz="8000" spc="-1" dirty="0" smtClean="0">
                <a:solidFill>
                  <a:srgbClr val="000000"/>
                </a:solidFill>
                <a:uFill>
                  <a:solidFill>
                    <a:srgbClr val="FFFFFF"/>
                  </a:solidFill>
                </a:uFill>
                <a:hlinkClick r:id="rId2"/>
              </a:rPr>
              <a:t>/</a:t>
            </a:r>
            <a:endParaRPr lang="en-US" sz="8000" spc="-1" dirty="0" smtClean="0">
              <a:solidFill>
                <a:srgbClr val="000000"/>
              </a:solidFill>
              <a:uFill>
                <a:solidFill>
                  <a:srgbClr val="FFFFFF"/>
                </a:solidFill>
              </a:uFill>
            </a:endParaRPr>
          </a:p>
          <a:p>
            <a:pPr marL="274320" indent="-272880">
              <a:lnSpc>
                <a:spcPct val="120000"/>
              </a:lnSpc>
              <a:buClr>
                <a:srgbClr val="727CA3"/>
              </a:buClr>
              <a:buSzPct val="76000"/>
              <a:buFont typeface="Wingdings 3" charset="2"/>
              <a:buChar char=""/>
            </a:pPr>
            <a:r>
              <a:rPr lang="en-US" sz="8000" spc="-1" dirty="0">
                <a:solidFill>
                  <a:srgbClr val="000000"/>
                </a:solidFill>
                <a:uFill>
                  <a:solidFill>
                    <a:srgbClr val="FFFFFF"/>
                  </a:solidFill>
                </a:uFill>
              </a:rPr>
              <a:t>Kubernetes Documentation : </a:t>
            </a:r>
            <a:r>
              <a:rPr lang="en-US" sz="8000" spc="-1" dirty="0">
                <a:solidFill>
                  <a:srgbClr val="000000"/>
                </a:solidFill>
                <a:uFill>
                  <a:solidFill>
                    <a:srgbClr val="FFFFFF"/>
                  </a:solidFill>
                </a:uFill>
                <a:hlinkClick r:id="rId3"/>
              </a:rPr>
              <a:t>https://</a:t>
            </a:r>
            <a:r>
              <a:rPr lang="en-US" sz="8000" spc="-1" dirty="0" smtClean="0">
                <a:solidFill>
                  <a:srgbClr val="000000"/>
                </a:solidFill>
                <a:uFill>
                  <a:solidFill>
                    <a:srgbClr val="FFFFFF"/>
                  </a:solidFill>
                </a:uFill>
                <a:hlinkClick r:id="rId3"/>
              </a:rPr>
              <a:t>kubernetes.io/docs/tutorials</a:t>
            </a:r>
            <a:r>
              <a:rPr lang="en-US" sz="8000" spc="-1" dirty="0">
                <a:solidFill>
                  <a:srgbClr val="000000"/>
                </a:solidFill>
                <a:uFill>
                  <a:solidFill>
                    <a:srgbClr val="FFFFFF"/>
                  </a:solidFill>
                </a:uFill>
                <a:hlinkClick r:id="rId3"/>
              </a:rPr>
              <a:t>/</a:t>
            </a:r>
            <a:endParaRPr lang="en-US" sz="8000" spc="-1" dirty="0">
              <a:solidFill>
                <a:srgbClr val="000000"/>
              </a:solidFill>
              <a:uFill>
                <a:solidFill>
                  <a:srgbClr val="FFFFFF"/>
                </a:solidFill>
              </a:uFill>
            </a:endParaRPr>
          </a:p>
          <a:p>
            <a:pPr marL="274320" indent="-272880">
              <a:lnSpc>
                <a:spcPct val="120000"/>
              </a:lnSpc>
              <a:buClr>
                <a:srgbClr val="727CA3"/>
              </a:buClr>
              <a:buSzPct val="76000"/>
              <a:buFont typeface="Wingdings 3" charset="2"/>
              <a:buChar char=""/>
            </a:pPr>
            <a:endParaRPr lang="en-US" sz="8000" spc="-1" dirty="0">
              <a:solidFill>
                <a:srgbClr val="000000"/>
              </a:solidFill>
              <a:uFill>
                <a:solidFill>
                  <a:srgbClr val="FFFFFF"/>
                </a:solidFill>
              </a:uFill>
            </a:endParaRPr>
          </a:p>
          <a:p>
            <a:pPr marL="274320" indent="-272880">
              <a:lnSpc>
                <a:spcPct val="100000"/>
              </a:lnSpc>
              <a:buClr>
                <a:srgbClr val="727CA3"/>
              </a:buClr>
              <a:buSzPct val="76000"/>
              <a:buFont typeface="Wingdings 3" charset="2"/>
              <a:buChar char=""/>
            </a:pPr>
            <a:endParaRPr lang="en-US" sz="8000" spc="-1" dirty="0">
              <a:solidFill>
                <a:srgbClr val="000000"/>
              </a:solidFill>
              <a:uFill>
                <a:solidFill>
                  <a:srgbClr val="FFFFFF"/>
                </a:solidFill>
              </a:uFill>
            </a:endParaRPr>
          </a:p>
        </p:txBody>
      </p:sp>
    </p:spTree>
    <p:extLst>
      <p:ext uri="{BB962C8B-B14F-4D97-AF65-F5344CB8AC3E}">
        <p14:creationId xmlns:p14="http://schemas.microsoft.com/office/powerpoint/2010/main" val="15127525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Introduction and Motivation</a:t>
            </a:r>
            <a:endParaRPr lang="en-US" dirty="0"/>
          </a:p>
        </p:txBody>
      </p:sp>
      <p:sp>
        <p:nvSpPr>
          <p:cNvPr id="3" name="Content Placeholder 2"/>
          <p:cNvSpPr>
            <a:spLocks noGrp="1"/>
          </p:cNvSpPr>
          <p:nvPr>
            <p:ph idx="1"/>
          </p:nvPr>
        </p:nvSpPr>
        <p:spPr/>
        <p:txBody>
          <a:bodyPr/>
          <a:lstStyle/>
          <a:p>
            <a:pPr marL="274320" indent="-272880">
              <a:lnSpc>
                <a:spcPct val="100000"/>
              </a:lnSpc>
              <a:buClr>
                <a:srgbClr val="727CA3"/>
              </a:buClr>
              <a:buSzPct val="76000"/>
              <a:buFont typeface="Wingdings 3" charset="2"/>
              <a:buChar char=""/>
            </a:pPr>
            <a:r>
              <a:rPr lang="en-US" dirty="0"/>
              <a:t>Now a day’s many online tools are available to test the programming knowledge of the person like </a:t>
            </a:r>
            <a:r>
              <a:rPr lang="en-US" dirty="0" err="1"/>
              <a:t>codechef</a:t>
            </a:r>
            <a:r>
              <a:rPr lang="en-US" dirty="0" smtClean="0"/>
              <a:t>.</a:t>
            </a:r>
          </a:p>
          <a:p>
            <a:pPr marL="274320" indent="-272880">
              <a:lnSpc>
                <a:spcPct val="100000"/>
              </a:lnSpc>
              <a:buClr>
                <a:srgbClr val="727CA3"/>
              </a:buClr>
              <a:buSzPct val="76000"/>
              <a:buFont typeface="Wingdings 3" charset="2"/>
              <a:buChar char=""/>
            </a:pPr>
            <a:r>
              <a:rPr lang="en-US" dirty="0"/>
              <a:t>But in order to test the knowledge of the DevOps there is no such online tool available</a:t>
            </a:r>
            <a:r>
              <a:rPr lang="en-US" dirty="0" smtClean="0"/>
              <a:t>.</a:t>
            </a:r>
          </a:p>
          <a:p>
            <a:pPr marL="274320" indent="-272880">
              <a:lnSpc>
                <a:spcPct val="100000"/>
              </a:lnSpc>
              <a:buClr>
                <a:srgbClr val="727CA3"/>
              </a:buClr>
              <a:buSzPct val="76000"/>
              <a:buFont typeface="Wingdings 3" charset="2"/>
              <a:buChar char=""/>
            </a:pPr>
            <a:r>
              <a:rPr lang="en-US" dirty="0" smtClean="0"/>
              <a:t> </a:t>
            </a:r>
            <a:r>
              <a:rPr lang="en-US" dirty="0"/>
              <a:t>So the aim is to develop the cloud based infrastructure to test the knowledge of DevOps of the examinee</a:t>
            </a:r>
            <a:r>
              <a:rPr lang="en-US" dirty="0" smtClean="0"/>
              <a:t>.</a:t>
            </a:r>
          </a:p>
          <a:p>
            <a:pPr marL="274320" indent="-272880">
              <a:lnSpc>
                <a:spcPct val="100000"/>
              </a:lnSpc>
              <a:buClr>
                <a:srgbClr val="727CA3"/>
              </a:buClr>
              <a:buSzPct val="76000"/>
              <a:buFont typeface="Wingdings 3" charset="2"/>
              <a:buChar char=""/>
            </a:pPr>
            <a:r>
              <a:rPr lang="en-US" dirty="0"/>
              <a:t>This </a:t>
            </a:r>
            <a:r>
              <a:rPr lang="en-US" dirty="0" smtClean="0"/>
              <a:t>project </a:t>
            </a:r>
            <a:r>
              <a:rPr lang="en-US" dirty="0"/>
              <a:t>aims to establish a reasonable, objective, quantized evaluation standard of analyzing examination and score, and develop the evaluation index system of examination questions and examination result analyzing.</a:t>
            </a:r>
            <a:endParaRPr lang="en-US" dirty="0" smtClean="0"/>
          </a:p>
          <a:p>
            <a:pPr marL="274320" indent="-272880">
              <a:lnSpc>
                <a:spcPct val="100000"/>
              </a:lnSpc>
              <a:buClr>
                <a:srgbClr val="727CA3"/>
              </a:buClr>
              <a:buSzPct val="76000"/>
              <a:buFont typeface="Wingdings 3" charset="2"/>
              <a:buChar char=""/>
            </a:pPr>
            <a:endParaRPr lang="en-US" dirty="0" smtClean="0"/>
          </a:p>
          <a:p>
            <a:endParaRPr lang="en-US" dirty="0"/>
          </a:p>
        </p:txBody>
      </p:sp>
    </p:spTree>
    <p:extLst>
      <p:ext uri="{BB962C8B-B14F-4D97-AF65-F5344CB8AC3E}">
        <p14:creationId xmlns:p14="http://schemas.microsoft.com/office/powerpoint/2010/main" val="4230650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Problem Statement</a:t>
            </a:r>
            <a:endParaRPr lang="en-US" dirty="0"/>
          </a:p>
        </p:txBody>
      </p:sp>
      <p:sp>
        <p:nvSpPr>
          <p:cNvPr id="3" name="Content Placeholder 2"/>
          <p:cNvSpPr>
            <a:spLocks noGrp="1"/>
          </p:cNvSpPr>
          <p:nvPr>
            <p:ph idx="1"/>
          </p:nvPr>
        </p:nvSpPr>
        <p:spPr/>
        <p:txBody>
          <a:bodyPr/>
          <a:lstStyle/>
          <a:p>
            <a:endParaRPr lang="en-US" dirty="0" smtClean="0"/>
          </a:p>
          <a:p>
            <a:pPr marL="0" indent="0">
              <a:buNone/>
            </a:pPr>
            <a:endParaRPr lang="en-US" dirty="0" smtClean="0"/>
          </a:p>
          <a:p>
            <a:pPr marL="0" indent="0">
              <a:buNone/>
            </a:pPr>
            <a:r>
              <a:rPr lang="en-US" dirty="0" smtClean="0"/>
              <a:t>To develop </a:t>
            </a:r>
            <a:r>
              <a:rPr lang="en-US" dirty="0"/>
              <a:t>a </a:t>
            </a:r>
            <a:r>
              <a:rPr lang="en-US" dirty="0" smtClean="0"/>
              <a:t>backend infrastructure and web </a:t>
            </a:r>
            <a:r>
              <a:rPr lang="en-US" dirty="0"/>
              <a:t>based application to assess DevOps and Linux administration skills</a:t>
            </a:r>
            <a:r>
              <a:rPr lang="en-US" dirty="0" smtClean="0"/>
              <a:t>.</a:t>
            </a:r>
          </a:p>
          <a:p>
            <a:pPr marL="0" indent="0">
              <a:buNone/>
            </a:pPr>
            <a:r>
              <a:rPr lang="en-US" dirty="0"/>
              <a:t> </a:t>
            </a:r>
          </a:p>
        </p:txBody>
      </p:sp>
    </p:spTree>
    <p:extLst>
      <p:ext uri="{BB962C8B-B14F-4D97-AF65-F5344CB8AC3E}">
        <p14:creationId xmlns:p14="http://schemas.microsoft.com/office/powerpoint/2010/main" val="2718262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Methodology</a:t>
            </a:r>
            <a:endParaRPr lang="en-US" dirty="0"/>
          </a:p>
        </p:txBody>
      </p:sp>
      <p:sp>
        <p:nvSpPr>
          <p:cNvPr id="3" name="Content Placeholder 2"/>
          <p:cNvSpPr>
            <a:spLocks noGrp="1"/>
          </p:cNvSpPr>
          <p:nvPr>
            <p:ph idx="1"/>
          </p:nvPr>
        </p:nvSpPr>
        <p:spPr>
          <a:xfrm>
            <a:off x="1175657" y="1871860"/>
            <a:ext cx="10058400" cy="4023360"/>
          </a:xfrm>
        </p:spPr>
        <p:txBody>
          <a:bodyPr/>
          <a:lstStyle/>
          <a:p>
            <a:pPr marL="0" indent="0">
              <a:buNone/>
            </a:pPr>
            <a:endParaRPr lang="en-US" dirty="0" smtClean="0"/>
          </a:p>
          <a:p>
            <a:pPr marL="0" indent="0">
              <a:buNone/>
            </a:pPr>
            <a:endParaRPr lang="en-US" dirty="0" smtClean="0"/>
          </a:p>
          <a:p>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sp>
        <p:nvSpPr>
          <p:cNvPr id="4" name="Rectangle 3"/>
          <p:cNvSpPr/>
          <p:nvPr/>
        </p:nvSpPr>
        <p:spPr>
          <a:xfrm>
            <a:off x="2090057" y="1959429"/>
            <a:ext cx="8026400" cy="38753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2474686" y="2677885"/>
            <a:ext cx="1886857" cy="2322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Question</a:t>
            </a:r>
            <a:endParaRPr lang="en-US" dirty="0"/>
          </a:p>
        </p:txBody>
      </p:sp>
      <p:sp>
        <p:nvSpPr>
          <p:cNvPr id="6" name="Rectangle 5"/>
          <p:cNvSpPr/>
          <p:nvPr/>
        </p:nvSpPr>
        <p:spPr>
          <a:xfrm>
            <a:off x="4818743" y="2728686"/>
            <a:ext cx="4905828" cy="222068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ounded Rectangle 6"/>
          <p:cNvSpPr/>
          <p:nvPr/>
        </p:nvSpPr>
        <p:spPr>
          <a:xfrm>
            <a:off x="5232400" y="5167079"/>
            <a:ext cx="1727200" cy="49348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Submit</a:t>
            </a:r>
            <a:endParaRPr lang="en-US" sz="2400" dirty="0"/>
          </a:p>
        </p:txBody>
      </p:sp>
      <p:sp>
        <p:nvSpPr>
          <p:cNvPr id="8" name="TextBox 7"/>
          <p:cNvSpPr txBox="1"/>
          <p:nvPr/>
        </p:nvSpPr>
        <p:spPr>
          <a:xfrm>
            <a:off x="4818743" y="3497943"/>
            <a:ext cx="4905828" cy="584775"/>
          </a:xfrm>
          <a:prstGeom prst="rect">
            <a:avLst/>
          </a:prstGeom>
          <a:noFill/>
        </p:spPr>
        <p:txBody>
          <a:bodyPr wrap="square" rtlCol="0">
            <a:spAutoFit/>
          </a:bodyPr>
          <a:lstStyle/>
          <a:p>
            <a:pPr algn="ctr"/>
            <a:r>
              <a:rPr lang="en-US" sz="3200" dirty="0" smtClean="0">
                <a:solidFill>
                  <a:schemeClr val="bg1"/>
                </a:solidFill>
              </a:rPr>
              <a:t>Web-Terminal</a:t>
            </a:r>
            <a:endParaRPr lang="en-US" sz="3200" dirty="0">
              <a:solidFill>
                <a:schemeClr val="bg1"/>
              </a:solidFill>
            </a:endParaRPr>
          </a:p>
        </p:txBody>
      </p:sp>
      <p:sp>
        <p:nvSpPr>
          <p:cNvPr id="10" name="TextBox 9"/>
          <p:cNvSpPr txBox="1"/>
          <p:nvPr/>
        </p:nvSpPr>
        <p:spPr>
          <a:xfrm>
            <a:off x="2104571" y="1970669"/>
            <a:ext cx="8011886" cy="461665"/>
          </a:xfrm>
          <a:prstGeom prst="rect">
            <a:avLst/>
          </a:prstGeom>
          <a:solidFill>
            <a:schemeClr val="bg2">
              <a:lumMod val="75000"/>
            </a:schemeClr>
          </a:solidFill>
        </p:spPr>
        <p:txBody>
          <a:bodyPr wrap="square" rtlCol="0">
            <a:spAutoFit/>
          </a:bodyPr>
          <a:lstStyle/>
          <a:p>
            <a:pPr algn="ctr"/>
            <a:r>
              <a:rPr lang="en-US" sz="2400" dirty="0" smtClean="0">
                <a:solidFill>
                  <a:schemeClr val="bg1"/>
                </a:solidFill>
              </a:rPr>
              <a:t>Browser</a:t>
            </a:r>
            <a:endParaRPr lang="en-US" sz="2400" dirty="0">
              <a:solidFill>
                <a:schemeClr val="bg1"/>
              </a:solidFill>
            </a:endParaRPr>
          </a:p>
        </p:txBody>
      </p:sp>
      <p:sp>
        <p:nvSpPr>
          <p:cNvPr id="11" name="TextBox 10"/>
          <p:cNvSpPr txBox="1"/>
          <p:nvPr/>
        </p:nvSpPr>
        <p:spPr>
          <a:xfrm>
            <a:off x="2104571" y="5982789"/>
            <a:ext cx="8011886" cy="369332"/>
          </a:xfrm>
          <a:prstGeom prst="rect">
            <a:avLst/>
          </a:prstGeom>
          <a:noFill/>
        </p:spPr>
        <p:txBody>
          <a:bodyPr wrap="square" rtlCol="0">
            <a:spAutoFit/>
          </a:bodyPr>
          <a:lstStyle/>
          <a:p>
            <a:pPr algn="ctr"/>
            <a:r>
              <a:rPr lang="en-US" b="1" dirty="0" smtClean="0"/>
              <a:t>Fig : Candidate Interface</a:t>
            </a:r>
            <a:endParaRPr lang="en-US" b="1" dirty="0"/>
          </a:p>
        </p:txBody>
      </p:sp>
    </p:spTree>
    <p:extLst>
      <p:ext uri="{BB962C8B-B14F-4D97-AF65-F5344CB8AC3E}">
        <p14:creationId xmlns:p14="http://schemas.microsoft.com/office/powerpoint/2010/main" val="23518619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Challenges Identified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55342902"/>
              </p:ext>
            </p:extLst>
          </p:nvPr>
        </p:nvGraphicFramePr>
        <p:xfrm>
          <a:off x="1097280" y="2470376"/>
          <a:ext cx="5027749" cy="2290309"/>
        </p:xfrm>
        <a:graphic>
          <a:graphicData uri="http://schemas.openxmlformats.org/drawingml/2006/table">
            <a:tbl>
              <a:tblPr firstRow="1" bandRow="1">
                <a:tableStyleId>{9DCAF9ED-07DC-4A11-8D7F-57B35C25682E}</a:tableStyleId>
              </a:tblPr>
              <a:tblGrid>
                <a:gridCol w="5027749">
                  <a:extLst>
                    <a:ext uri="{9D8B030D-6E8A-4147-A177-3AD203B41FA5}">
                      <a16:colId xmlns:a16="http://schemas.microsoft.com/office/drawing/2014/main" val="638504111"/>
                    </a:ext>
                  </a:extLst>
                </a:gridCol>
              </a:tblGrid>
              <a:tr h="875138">
                <a:tc>
                  <a:txBody>
                    <a:bodyPr/>
                    <a:lstStyle/>
                    <a:p>
                      <a:pPr algn="ctr"/>
                      <a:r>
                        <a:rPr lang="en-US" sz="2400" dirty="0" smtClean="0"/>
                        <a:t>Web/Frontend</a:t>
                      </a:r>
                      <a:r>
                        <a:rPr lang="en-US" sz="2400" baseline="0" dirty="0" smtClean="0"/>
                        <a:t> challenges</a:t>
                      </a:r>
                      <a:endParaRPr lang="en-US" sz="2400" dirty="0"/>
                    </a:p>
                  </a:txBody>
                  <a:tcPr/>
                </a:tc>
                <a:extLst>
                  <a:ext uri="{0D108BD9-81ED-4DB2-BD59-A6C34878D82A}">
                    <a16:rowId xmlns:a16="http://schemas.microsoft.com/office/drawing/2014/main" val="3869706691"/>
                  </a:ext>
                </a:extLst>
              </a:tr>
              <a:tr h="1415171">
                <a:tc>
                  <a:txBody>
                    <a:bodyPr/>
                    <a:lstStyle/>
                    <a:p>
                      <a:pPr marL="274320" indent="-272880" algn="l" defTabSz="914400" rtl="0" eaLnBrk="1" latinLnBrk="0" hangingPunct="1">
                        <a:lnSpc>
                          <a:spcPct val="100000"/>
                        </a:lnSpc>
                        <a:spcBef>
                          <a:spcPts val="1200"/>
                        </a:spcBef>
                        <a:spcAft>
                          <a:spcPts val="200"/>
                        </a:spcAft>
                        <a:buClr>
                          <a:srgbClr val="727CA3"/>
                        </a:buClr>
                        <a:buSzPct val="76000"/>
                        <a:buFont typeface="Wingdings 3" charset="2"/>
                        <a:buChar char=""/>
                      </a:pPr>
                      <a:r>
                        <a:rPr lang="en-US" sz="2000" kern="1200" spc="-1" dirty="0" smtClean="0">
                          <a:solidFill>
                            <a:srgbClr val="000000"/>
                          </a:solidFill>
                          <a:uFill>
                            <a:solidFill>
                              <a:srgbClr val="FFFFFF"/>
                            </a:solidFill>
                          </a:uFill>
                          <a:latin typeface="+mn-lt"/>
                          <a:ea typeface="+mn-ea"/>
                          <a:cs typeface="+mn-cs"/>
                        </a:rPr>
                        <a:t>Terminal</a:t>
                      </a:r>
                      <a:r>
                        <a:rPr lang="en-US" sz="2000" kern="1200" spc="-1" baseline="0" dirty="0" smtClean="0">
                          <a:solidFill>
                            <a:srgbClr val="000000"/>
                          </a:solidFill>
                          <a:uFill>
                            <a:solidFill>
                              <a:srgbClr val="FFFFFF"/>
                            </a:solidFill>
                          </a:uFill>
                          <a:latin typeface="+mn-lt"/>
                          <a:ea typeface="+mn-ea"/>
                          <a:cs typeface="+mn-cs"/>
                        </a:rPr>
                        <a:t> environment on client browser</a:t>
                      </a:r>
                      <a:endParaRPr lang="en-US" sz="2000" kern="1200" spc="-1" baseline="0" dirty="0">
                        <a:solidFill>
                          <a:srgbClr val="000000"/>
                        </a:solidFill>
                        <a:uFill>
                          <a:solidFill>
                            <a:srgbClr val="FFFFFF"/>
                          </a:solidFill>
                        </a:uFill>
                        <a:latin typeface="+mn-lt"/>
                        <a:ea typeface="+mn-ea"/>
                        <a:cs typeface="+mn-cs"/>
                      </a:endParaRPr>
                    </a:p>
                    <a:p>
                      <a:pPr marL="274320" indent="-272880" algn="l" defTabSz="914400" rtl="0" eaLnBrk="1" latinLnBrk="0" hangingPunct="1">
                        <a:lnSpc>
                          <a:spcPct val="100000"/>
                        </a:lnSpc>
                        <a:spcBef>
                          <a:spcPts val="1200"/>
                        </a:spcBef>
                        <a:spcAft>
                          <a:spcPts val="200"/>
                        </a:spcAft>
                        <a:buClr>
                          <a:srgbClr val="727CA3"/>
                        </a:buClr>
                        <a:buSzPct val="76000"/>
                        <a:buFont typeface="Wingdings 3" charset="2"/>
                        <a:buChar char=""/>
                      </a:pPr>
                      <a:r>
                        <a:rPr lang="en-US" sz="2000" kern="1200" spc="-1" baseline="0" dirty="0" smtClean="0">
                          <a:solidFill>
                            <a:srgbClr val="000000"/>
                          </a:solidFill>
                          <a:uFill>
                            <a:solidFill>
                              <a:srgbClr val="FFFFFF"/>
                            </a:solidFill>
                          </a:uFill>
                          <a:latin typeface="+mn-lt"/>
                          <a:ea typeface="+mn-ea"/>
                          <a:cs typeface="+mn-cs"/>
                        </a:rPr>
                        <a:t>Communication with backend server</a:t>
                      </a:r>
                    </a:p>
                  </a:txBody>
                  <a:tcPr/>
                </a:tc>
                <a:extLst>
                  <a:ext uri="{0D108BD9-81ED-4DB2-BD59-A6C34878D82A}">
                    <a16:rowId xmlns:a16="http://schemas.microsoft.com/office/drawing/2014/main" val="1967105743"/>
                  </a:ext>
                </a:extLst>
              </a:tr>
            </a:tbl>
          </a:graphicData>
        </a:graphic>
      </p:graphicFrame>
    </p:spTree>
    <p:extLst>
      <p:ext uri="{BB962C8B-B14F-4D97-AF65-F5344CB8AC3E}">
        <p14:creationId xmlns:p14="http://schemas.microsoft.com/office/powerpoint/2010/main" val="441063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Methodology</a:t>
            </a:r>
            <a:endParaRPr lang="en-US" dirty="0"/>
          </a:p>
        </p:txBody>
      </p:sp>
      <p:sp>
        <p:nvSpPr>
          <p:cNvPr id="3" name="Content Placeholder 2"/>
          <p:cNvSpPr>
            <a:spLocks noGrp="1"/>
          </p:cNvSpPr>
          <p:nvPr>
            <p:ph idx="1"/>
          </p:nvPr>
        </p:nvSpPr>
        <p:spPr>
          <a:xfrm>
            <a:off x="1175657" y="1871860"/>
            <a:ext cx="10058400" cy="4137054"/>
          </a:xfrm>
        </p:spPr>
        <p:txBody>
          <a:bodyPr>
            <a:normAutofit/>
          </a:bodyPr>
          <a:lstStyle/>
          <a:p>
            <a:pPr marL="0" indent="0">
              <a:buNone/>
            </a:pPr>
            <a:r>
              <a:rPr lang="en-US" sz="2400" b="1" dirty="0" smtClean="0">
                <a:solidFill>
                  <a:schemeClr val="tx1"/>
                </a:solidFill>
              </a:rPr>
              <a:t>Terminal:</a:t>
            </a:r>
          </a:p>
          <a:p>
            <a:pPr marL="0" indent="0">
              <a:buNone/>
            </a:pPr>
            <a:r>
              <a:rPr lang="en-US" dirty="0" smtClean="0"/>
              <a:t>Need of live environment for a real time assessment of practical knowledge.</a:t>
            </a:r>
          </a:p>
          <a:p>
            <a:pPr marL="0" indent="0">
              <a:buNone/>
            </a:pPr>
            <a:r>
              <a:rPr lang="en-US" dirty="0" smtClean="0"/>
              <a:t>For this we need to provide a real system to the users. This can be provided using the terminal implemented by the “</a:t>
            </a:r>
            <a:r>
              <a:rPr lang="en-US" dirty="0" err="1" smtClean="0"/>
              <a:t>Terminado</a:t>
            </a:r>
            <a:r>
              <a:rPr lang="en-US" dirty="0" smtClean="0"/>
              <a:t>”.</a:t>
            </a:r>
            <a:endParaRPr lang="en-US" dirty="0"/>
          </a:p>
          <a:p>
            <a:pPr marL="0" indent="0">
              <a:buNone/>
            </a:pPr>
            <a:r>
              <a:rPr lang="en-US" sz="2400" b="1" dirty="0" err="1" smtClean="0">
                <a:solidFill>
                  <a:schemeClr val="tx1"/>
                </a:solidFill>
              </a:rPr>
              <a:t>Terminado</a:t>
            </a:r>
            <a:r>
              <a:rPr lang="en-US" sz="2400" b="1" dirty="0" smtClean="0">
                <a:solidFill>
                  <a:schemeClr val="tx1"/>
                </a:solidFill>
              </a:rPr>
              <a:t>:</a:t>
            </a:r>
          </a:p>
          <a:p>
            <a:pPr marL="0" indent="0">
              <a:buNone/>
            </a:pPr>
            <a:r>
              <a:rPr lang="en-US" dirty="0" err="1"/>
              <a:t>Terminado</a:t>
            </a:r>
            <a:r>
              <a:rPr lang="en-US" dirty="0"/>
              <a:t> is a open source python package library which makes use of web sockets to display real time </a:t>
            </a:r>
            <a:r>
              <a:rPr lang="en-US" dirty="0" smtClean="0"/>
              <a:t>O.S. </a:t>
            </a:r>
            <a:r>
              <a:rPr lang="en-US" dirty="0"/>
              <a:t>terminal </a:t>
            </a:r>
            <a:r>
              <a:rPr lang="en-US" dirty="0" smtClean="0"/>
              <a:t>interface </a:t>
            </a:r>
            <a:r>
              <a:rPr lang="en-US" dirty="0"/>
              <a:t>on web browser</a:t>
            </a:r>
            <a:r>
              <a:rPr lang="en-US" dirty="0" smtClean="0"/>
              <a:t>.</a:t>
            </a:r>
          </a:p>
          <a:p>
            <a:pPr marL="0" indent="0">
              <a:buNone/>
            </a:pPr>
            <a:r>
              <a:rPr lang="en-IN" dirty="0" smtClean="0"/>
              <a:t>For providing real time O.S. we can make use </a:t>
            </a:r>
            <a:r>
              <a:rPr lang="en-IN" b="1" dirty="0" smtClean="0"/>
              <a:t>Virtual Machines </a:t>
            </a:r>
            <a:r>
              <a:rPr lang="en-IN" dirty="0" smtClean="0"/>
              <a:t>or</a:t>
            </a:r>
            <a:r>
              <a:rPr lang="en-IN" b="1" dirty="0" smtClean="0"/>
              <a:t> Containers</a:t>
            </a:r>
            <a:r>
              <a:rPr lang="en-IN" dirty="0" smtClean="0"/>
              <a:t>.</a:t>
            </a:r>
            <a:endParaRPr lang="en-US" dirty="0"/>
          </a:p>
          <a:p>
            <a:pPr marL="0" indent="0">
              <a:buNone/>
            </a:pPr>
            <a:endParaRPr lang="en-US" sz="2400" b="1" dirty="0" smtClean="0">
              <a:solidFill>
                <a:schemeClr val="tx1"/>
              </a:solidFill>
            </a:endParaRP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43907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C00000"/>
                </a:solidFill>
              </a:rPr>
              <a:t>Containers</a:t>
            </a:r>
          </a:p>
        </p:txBody>
      </p:sp>
      <p:sp>
        <p:nvSpPr>
          <p:cNvPr id="3" name="Content Placeholder 2"/>
          <p:cNvSpPr>
            <a:spLocks noGrp="1"/>
          </p:cNvSpPr>
          <p:nvPr>
            <p:ph idx="1"/>
          </p:nvPr>
        </p:nvSpPr>
        <p:spPr/>
        <p:txBody>
          <a:bodyPr/>
          <a:lstStyle/>
          <a:p>
            <a:r>
              <a:rPr lang="en-US" dirty="0"/>
              <a:t>A</a:t>
            </a:r>
            <a:r>
              <a:rPr lang="en-US" dirty="0" smtClean="0"/>
              <a:t> </a:t>
            </a:r>
            <a:r>
              <a:rPr lang="en-US" dirty="0"/>
              <a:t>container consists of an entire runtime environment: an application, plus all its dependencies, libraries and other binaries, and configuration files needed to run it, bundled into one package. </a:t>
            </a:r>
            <a:endParaRPr lang="en-US" dirty="0" smtClean="0"/>
          </a:p>
          <a:p>
            <a:r>
              <a:rPr lang="en-US" dirty="0" smtClean="0"/>
              <a:t>By </a:t>
            </a:r>
            <a:r>
              <a:rPr lang="en-US" dirty="0"/>
              <a:t>containerizing the application platform and its dependencies, differences in OS distributions and underlying infrastructure are abstracted away</a:t>
            </a:r>
            <a:r>
              <a:rPr lang="en-US" dirty="0" smtClean="0"/>
              <a:t>.</a:t>
            </a:r>
          </a:p>
          <a:p>
            <a:r>
              <a:rPr lang="en-US" b="1" dirty="0" smtClean="0"/>
              <a:t>Docker</a:t>
            </a:r>
            <a:r>
              <a:rPr lang="en-US" dirty="0"/>
              <a:t> is the leading </a:t>
            </a:r>
            <a:r>
              <a:rPr lang="en-US" b="1" dirty="0"/>
              <a:t>container</a:t>
            </a:r>
            <a:r>
              <a:rPr lang="en-US" dirty="0"/>
              <a:t> platform </a:t>
            </a:r>
            <a:r>
              <a:rPr lang="en-US" dirty="0" smtClean="0"/>
              <a:t>and mainly used.</a:t>
            </a:r>
            <a:endParaRPr lang="en-US" dirty="0"/>
          </a:p>
        </p:txBody>
      </p:sp>
    </p:spTree>
    <p:extLst>
      <p:ext uri="{BB962C8B-B14F-4D97-AF65-F5344CB8AC3E}">
        <p14:creationId xmlns:p14="http://schemas.microsoft.com/office/powerpoint/2010/main" val="837350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97280" y="286603"/>
            <a:ext cx="10058400" cy="1135797"/>
          </a:xfrm>
        </p:spPr>
        <p:txBody>
          <a:bodyPr/>
          <a:lstStyle/>
          <a:p>
            <a:r>
              <a:rPr lang="en-US" dirty="0" smtClean="0">
                <a:solidFill>
                  <a:srgbClr val="C00000"/>
                </a:solidFill>
              </a:rPr>
              <a:t>Why Containers ?</a:t>
            </a:r>
            <a:endParaRPr lang="en-US" dirty="0">
              <a:solidFill>
                <a:srgbClr val="C0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200" y="1843315"/>
            <a:ext cx="9245600" cy="4499428"/>
          </a:xfrm>
          <a:prstGeom prst="rect">
            <a:avLst/>
          </a:prstGeom>
        </p:spPr>
      </p:pic>
    </p:spTree>
    <p:extLst>
      <p:ext uri="{BB962C8B-B14F-4D97-AF65-F5344CB8AC3E}">
        <p14:creationId xmlns:p14="http://schemas.microsoft.com/office/powerpoint/2010/main" val="381943726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1330</TotalTime>
  <Words>1131</Words>
  <Application>Microsoft Office PowerPoint</Application>
  <PresentationFormat>Widescreen</PresentationFormat>
  <Paragraphs>2091</Paragraphs>
  <Slides>23</Slides>
  <Notes>7</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23</vt:i4>
      </vt:variant>
      <vt:variant>
        <vt:lpstr>Custom Shows</vt:lpstr>
      </vt:variant>
      <vt:variant>
        <vt:i4>1</vt:i4>
      </vt:variant>
    </vt:vector>
  </HeadingPairs>
  <TitlesOfParts>
    <vt:vector size="32" baseType="lpstr">
      <vt:lpstr>Arial</vt:lpstr>
      <vt:lpstr>Arial Black</vt:lpstr>
      <vt:lpstr>Calibri</vt:lpstr>
      <vt:lpstr>Calibri Light</vt:lpstr>
      <vt:lpstr>DejaVu Sans</vt:lpstr>
      <vt:lpstr>Wingdings</vt:lpstr>
      <vt:lpstr>Wingdings 3</vt:lpstr>
      <vt:lpstr>Retrospect</vt:lpstr>
      <vt:lpstr>PowerPoint Presentation</vt:lpstr>
      <vt:lpstr>Presentation Outline</vt:lpstr>
      <vt:lpstr>Introduction and Motivation</vt:lpstr>
      <vt:lpstr>Problem Statement</vt:lpstr>
      <vt:lpstr>Methodology</vt:lpstr>
      <vt:lpstr>Challenges Identified</vt:lpstr>
      <vt:lpstr>Methodology</vt:lpstr>
      <vt:lpstr>Containers</vt:lpstr>
      <vt:lpstr>Why Containers ?</vt:lpstr>
      <vt:lpstr>Docker</vt:lpstr>
      <vt:lpstr>Is Docker sufficient?</vt:lpstr>
      <vt:lpstr>Container Orchestration</vt:lpstr>
      <vt:lpstr> Kubernetes</vt:lpstr>
      <vt:lpstr>PowerPoint Presentation</vt:lpstr>
      <vt:lpstr>Node Structure</vt:lpstr>
      <vt:lpstr>PowerPoint Presentation</vt:lpstr>
      <vt:lpstr>Architectural View</vt:lpstr>
      <vt:lpstr>Organization</vt:lpstr>
      <vt:lpstr>Infrastructure</vt:lpstr>
      <vt:lpstr>Technologies Used</vt:lpstr>
      <vt:lpstr>Hardware Used</vt:lpstr>
      <vt:lpstr>Conclusion</vt:lpstr>
      <vt:lpstr>References</vt:lpstr>
      <vt:lpstr>Custom Show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Roshan</dc:creator>
  <cp:lastModifiedBy>Roshan</cp:lastModifiedBy>
  <cp:revision>109</cp:revision>
  <dcterms:created xsi:type="dcterms:W3CDTF">2018-10-25T02:33:51Z</dcterms:created>
  <dcterms:modified xsi:type="dcterms:W3CDTF">2018-12-21T02:35:05Z</dcterms:modified>
</cp:coreProperties>
</file>