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7"/>
  </p:notesMasterIdLst>
  <p:handoutMasterIdLst>
    <p:handoutMasterId r:id="rId28"/>
  </p:handoutMasterIdLst>
  <p:sldIdLst>
    <p:sldId id="256" r:id="rId5"/>
    <p:sldId id="259" r:id="rId6"/>
    <p:sldId id="294" r:id="rId7"/>
    <p:sldId id="262" r:id="rId8"/>
    <p:sldId id="267" r:id="rId9"/>
    <p:sldId id="268" r:id="rId10"/>
    <p:sldId id="269" r:id="rId11"/>
    <p:sldId id="281" r:id="rId12"/>
    <p:sldId id="270" r:id="rId13"/>
    <p:sldId id="283" r:id="rId14"/>
    <p:sldId id="285" r:id="rId15"/>
    <p:sldId id="286" r:id="rId16"/>
    <p:sldId id="287" r:id="rId17"/>
    <p:sldId id="288" r:id="rId18"/>
    <p:sldId id="275" r:id="rId19"/>
    <p:sldId id="276" r:id="rId20"/>
    <p:sldId id="280" r:id="rId21"/>
    <p:sldId id="290" r:id="rId22"/>
    <p:sldId id="291" r:id="rId23"/>
    <p:sldId id="292" r:id="rId24"/>
    <p:sldId id="29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48" autoAdjust="0"/>
  </p:normalViewPr>
  <p:slideViewPr>
    <p:cSldViewPr snapToGrid="0">
      <p:cViewPr varScale="1">
        <p:scale>
          <a:sx n="86" d="100"/>
          <a:sy n="86" d="100"/>
        </p:scale>
        <p:origin x="331"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introduction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err="1"/>
            <a:t>Disscussion</a:t>
          </a:r>
          <a:r>
            <a:rPr lang="en-US" dirty="0"/>
            <a:t> and Survey</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Government </a:t>
          </a:r>
          <a:r>
            <a:rPr lang="en-US" dirty="0" err="1"/>
            <a:t>Policys</a:t>
          </a:r>
          <a:r>
            <a:rPr lang="en-US" dirty="0"/>
            <a:t> on Survey</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EF94C2D3-7F02-423A-88DE-39B7E6A015EB}">
      <dgm:prSet/>
      <dgm:spPr/>
      <dgm:t>
        <a:bodyPr/>
        <a:lstStyle/>
        <a:p>
          <a:r>
            <a:rPr lang="en-US" dirty="0"/>
            <a:t>Data collection and methodology</a:t>
          </a:r>
          <a:endParaRPr lang="en-IN" dirty="0"/>
        </a:p>
      </dgm:t>
    </dgm:pt>
    <dgm:pt modelId="{7BB94479-9124-47E3-8CA7-426AED0AD43F}" type="parTrans" cxnId="{2237680A-72DA-4829-BD56-72E3134DC23B}">
      <dgm:prSet/>
      <dgm:spPr/>
      <dgm:t>
        <a:bodyPr/>
        <a:lstStyle/>
        <a:p>
          <a:endParaRPr lang="en-IN"/>
        </a:p>
      </dgm:t>
    </dgm:pt>
    <dgm:pt modelId="{36203216-BFC3-442A-977A-FD03276AD892}" type="sibTrans" cxnId="{2237680A-72DA-4829-BD56-72E3134DC23B}">
      <dgm:prSet/>
      <dgm:spPr/>
      <dgm:t>
        <a:bodyPr/>
        <a:lstStyle/>
        <a:p>
          <a:endParaRPr lang="en-IN"/>
        </a:p>
      </dgm:t>
    </dgm:pt>
    <dgm:pt modelId="{6E3F6BC8-7AE4-414D-BD05-DF961E575043}">
      <dgm:prSet/>
      <dgm:spPr/>
      <dgm:t>
        <a:bodyPr/>
        <a:lstStyle/>
        <a:p>
          <a:r>
            <a:rPr lang="en-US" dirty="0"/>
            <a:t>Prediction and Data analysis</a:t>
          </a:r>
          <a:endParaRPr lang="en-IN" dirty="0"/>
        </a:p>
      </dgm:t>
    </dgm:pt>
    <dgm:pt modelId="{49FC9B68-7592-4C9A-98C0-49EF480E8969}" type="parTrans" cxnId="{BB40ADB0-AD00-4DF4-822C-F8C52B20A6AC}">
      <dgm:prSet/>
      <dgm:spPr/>
      <dgm:t>
        <a:bodyPr/>
        <a:lstStyle/>
        <a:p>
          <a:endParaRPr lang="en-IN"/>
        </a:p>
      </dgm:t>
    </dgm:pt>
    <dgm:pt modelId="{9C19ADF2-9F52-4C33-BEDA-2E934FE95E1A}" type="sibTrans" cxnId="{BB40ADB0-AD00-4DF4-822C-F8C52B20A6AC}">
      <dgm:prSet/>
      <dgm:spPr/>
      <dgm:t>
        <a:bodyPr/>
        <a:lstStyle/>
        <a:p>
          <a:endParaRPr lang="en-IN"/>
        </a:p>
      </dgm:t>
    </dgm:pt>
    <dgm:pt modelId="{9FB6F902-4853-421B-99CD-20FD76739855}">
      <dgm:prSet/>
      <dgm:spPr/>
      <dgm:t>
        <a:bodyPr/>
        <a:lstStyle/>
        <a:p>
          <a:r>
            <a:rPr lang="en-US" dirty="0"/>
            <a:t> Conclusions</a:t>
          </a:r>
          <a:endParaRPr lang="en-IN" dirty="0"/>
        </a:p>
      </dgm:t>
    </dgm:pt>
    <dgm:pt modelId="{174CD66A-A838-4735-B526-117A0DEA78B6}" type="parTrans" cxnId="{41D64635-51A0-4249-8D06-CEED6F2FC690}">
      <dgm:prSet/>
      <dgm:spPr/>
      <dgm:t>
        <a:bodyPr/>
        <a:lstStyle/>
        <a:p>
          <a:endParaRPr lang="en-IN"/>
        </a:p>
      </dgm:t>
    </dgm:pt>
    <dgm:pt modelId="{1EC20DCD-69C4-4681-BF7D-93621DD93E5D}" type="sibTrans" cxnId="{41D64635-51A0-4249-8D06-CEED6F2FC690}">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44D92DF9-206B-4B43-944D-AE7BCFFD6537}" type="pres">
      <dgm:prSet presAssocID="{EF94C2D3-7F02-423A-88DE-39B7E6A015EB}" presName="text_2" presStyleLbl="node1" presStyleIdx="1" presStyleCnt="6">
        <dgm:presLayoutVars>
          <dgm:bulletEnabled val="1"/>
        </dgm:presLayoutVars>
      </dgm:prSet>
      <dgm:spPr/>
    </dgm:pt>
    <dgm:pt modelId="{5DD77FB6-8A38-442C-9453-1FE65EF04FF3}" type="pres">
      <dgm:prSet presAssocID="{EF94C2D3-7F02-423A-88DE-39B7E6A015EB}" presName="accent_2" presStyleCnt="0"/>
      <dgm:spPr/>
    </dgm:pt>
    <dgm:pt modelId="{0675FC55-6686-4DE6-A507-1CA48C0A593E}" type="pres">
      <dgm:prSet presAssocID="{EF94C2D3-7F02-423A-88DE-39B7E6A015EB}" presName="accentRepeatNode" presStyleLbl="solidFgAcc1" presStyleIdx="1" presStyleCnt="6"/>
      <dgm:spPr/>
    </dgm:pt>
    <dgm:pt modelId="{55D187FD-38AE-4F19-9985-57BA1C92A8EC}" type="pres">
      <dgm:prSet presAssocID="{6E3F6BC8-7AE4-414D-BD05-DF961E575043}" presName="text_3" presStyleLbl="node1" presStyleIdx="2" presStyleCnt="6">
        <dgm:presLayoutVars>
          <dgm:bulletEnabled val="1"/>
        </dgm:presLayoutVars>
      </dgm:prSet>
      <dgm:spPr/>
    </dgm:pt>
    <dgm:pt modelId="{56A40917-9598-4CB0-B009-5E5793A6995C}" type="pres">
      <dgm:prSet presAssocID="{6E3F6BC8-7AE4-414D-BD05-DF961E575043}" presName="accent_3" presStyleCnt="0"/>
      <dgm:spPr/>
    </dgm:pt>
    <dgm:pt modelId="{4BC70CBD-C47B-49A1-B598-5EFD5C8EDFF1}" type="pres">
      <dgm:prSet presAssocID="{6E3F6BC8-7AE4-414D-BD05-DF961E575043}" presName="accentRepeatNode" presStyleLbl="solidFgAcc1" presStyleIdx="2" presStyleCnt="6"/>
      <dgm:spPr/>
    </dgm:pt>
    <dgm:pt modelId="{575D9E90-0B46-4697-8B8F-72F3A8C3967F}" type="pres">
      <dgm:prSet presAssocID="{0BEF68B8-1228-47BB-83B5-7B9CD1E3F84E}" presName="text_4" presStyleLbl="node1" presStyleIdx="3" presStyleCnt="6" custLinFactNeighborY="-4898">
        <dgm:presLayoutVars>
          <dgm:bulletEnabled val="1"/>
        </dgm:presLayoutVars>
      </dgm:prSet>
      <dgm:spPr/>
    </dgm:pt>
    <dgm:pt modelId="{1E5A877A-BE40-45AD-95AB-FCDCF90F56BA}" type="pres">
      <dgm:prSet presAssocID="{0BEF68B8-1228-47BB-83B5-7B9CD1E3F84E}" presName="accent_4" presStyleCnt="0"/>
      <dgm:spPr/>
    </dgm:pt>
    <dgm:pt modelId="{3F8116AC-FAC3-4E95-9865-93CCFEB191B9}" type="pres">
      <dgm:prSet presAssocID="{0BEF68B8-1228-47BB-83B5-7B9CD1E3F84E}" presName="accentRepeatNode" presStyleLbl="solidFgAcc1" presStyleIdx="3" presStyleCnt="6"/>
      <dgm:spPr/>
    </dgm:pt>
    <dgm:pt modelId="{70177414-63DF-42D7-B2CF-12EC75B8D2CF}" type="pres">
      <dgm:prSet presAssocID="{5605D28D-2CE6-4513-8566-952984E21E14}" presName="text_5" presStyleLbl="node1" presStyleIdx="4" presStyleCnt="6">
        <dgm:presLayoutVars>
          <dgm:bulletEnabled val="1"/>
        </dgm:presLayoutVars>
      </dgm:prSet>
      <dgm:spPr/>
    </dgm:pt>
    <dgm:pt modelId="{CB66C321-A634-4A78-9DD4-6821BDCFE496}" type="pres">
      <dgm:prSet presAssocID="{5605D28D-2CE6-4513-8566-952984E21E14}" presName="accent_5" presStyleCnt="0"/>
      <dgm:spPr/>
    </dgm:pt>
    <dgm:pt modelId="{A965097E-32F1-4AB8-8C4E-2814A7596B2F}" type="pres">
      <dgm:prSet presAssocID="{5605D28D-2CE6-4513-8566-952984E21E14}" presName="accentRepeatNode" presStyleLbl="solidFgAcc1" presStyleIdx="4" presStyleCnt="6"/>
      <dgm:spPr/>
    </dgm:pt>
    <dgm:pt modelId="{271BAA24-08F9-4AFE-94A6-ED8455E7219A}" type="pres">
      <dgm:prSet presAssocID="{9FB6F902-4853-421B-99CD-20FD76739855}" presName="text_6" presStyleLbl="node1" presStyleIdx="5" presStyleCnt="6">
        <dgm:presLayoutVars>
          <dgm:bulletEnabled val="1"/>
        </dgm:presLayoutVars>
      </dgm:prSet>
      <dgm:spPr/>
    </dgm:pt>
    <dgm:pt modelId="{BF6B4717-1F95-45C6-904D-977045E57CCB}" type="pres">
      <dgm:prSet presAssocID="{9FB6F902-4853-421B-99CD-20FD76739855}" presName="accent_6" presStyleCnt="0"/>
      <dgm:spPr/>
    </dgm:pt>
    <dgm:pt modelId="{DF0A57CF-DCEA-4E84-B40A-961261B8B7F8}" type="pres">
      <dgm:prSet presAssocID="{9FB6F902-4853-421B-99CD-20FD76739855}" presName="accentRepeatNode" presStyleLbl="solidFgAcc1" presStyleIdx="5" presStyleCnt="6"/>
      <dgm:spPr/>
    </dgm:pt>
  </dgm:ptLst>
  <dgm:cxnLst>
    <dgm:cxn modelId="{2237680A-72DA-4829-BD56-72E3134DC23B}" srcId="{7E5AA53B-3EEE-4DE4-BB81-9044890C2946}" destId="{EF94C2D3-7F02-423A-88DE-39B7E6A015EB}" srcOrd="1" destOrd="0" parTransId="{7BB94479-9124-47E3-8CA7-426AED0AD43F}" sibTransId="{36203216-BFC3-442A-977A-FD03276AD892}"/>
    <dgm:cxn modelId="{A11E3B12-1828-45A7-86C3-BB85832DF84D}" type="presOf" srcId="{CA077D98-8478-47EA-B6A9-99ACE60C64D4}" destId="{D79B43FC-100B-4A0D-A4D5-0D2D04B99064}" srcOrd="0" destOrd="0" presId="urn:microsoft.com/office/officeart/2008/layout/VerticalCurvedList"/>
    <dgm:cxn modelId="{10EB7529-EE83-4111-A78D-D1E3242285DB}" type="presOf" srcId="{9FB6F902-4853-421B-99CD-20FD76739855}" destId="{271BAA24-08F9-4AFE-94A6-ED8455E7219A}" srcOrd="0" destOrd="0" presId="urn:microsoft.com/office/officeart/2008/layout/VerticalCurvedList"/>
    <dgm:cxn modelId="{41D64635-51A0-4249-8D06-CEED6F2FC690}" srcId="{7E5AA53B-3EEE-4DE4-BB81-9044890C2946}" destId="{9FB6F902-4853-421B-99CD-20FD76739855}" srcOrd="5" destOrd="0" parTransId="{174CD66A-A838-4735-B526-117A0DEA78B6}" sibTransId="{1EC20DCD-69C4-4681-BF7D-93621DD93E5D}"/>
    <dgm:cxn modelId="{0B5DAE5F-BCDC-4BF7-A6E7-CF856886A64D}" srcId="{7E5AA53B-3EEE-4DE4-BB81-9044890C2946}" destId="{6750AC01-D39D-4F3A-9DC8-2A211EE986A2}" srcOrd="0" destOrd="0" parTransId="{720680DC-AAA4-4434-A582-60EBCC5BA355}" sibTransId="{CA077D98-8478-47EA-B6A9-99ACE60C64D4}"/>
    <dgm:cxn modelId="{957D5C6D-D71D-4662-8176-2447224DA4BF}" type="presOf" srcId="{EF94C2D3-7F02-423A-88DE-39B7E6A015EB}" destId="{44D92DF9-206B-4B43-944D-AE7BCFFD6537}"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AAE4F157-7342-4ADD-B3A1-17FA6FC369A7}" type="presOf" srcId="{0BEF68B8-1228-47BB-83B5-7B9CD1E3F84E}" destId="{575D9E90-0B46-4697-8B8F-72F3A8C3967F}" srcOrd="0" destOrd="0" presId="urn:microsoft.com/office/officeart/2008/layout/VerticalCurvedList"/>
    <dgm:cxn modelId="{7829B481-C498-4251-B4D4-DA82F972CD9A}" type="presOf" srcId="{5605D28D-2CE6-4513-8566-952984E21E14}" destId="{70177414-63DF-42D7-B2CF-12EC75B8D2CF}" srcOrd="0" destOrd="0" presId="urn:microsoft.com/office/officeart/2008/layout/VerticalCurvedList"/>
    <dgm:cxn modelId="{EDEF4F82-1237-4639-A0F7-385C1897CE66}" srcId="{7E5AA53B-3EEE-4DE4-BB81-9044890C2946}" destId="{0BEF68B8-1228-47BB-83B5-7B9CD1E3F84E}" srcOrd="3" destOrd="0" parTransId="{ED3A4BC2-B75A-4952-A38B-A42B5995DF05}" sibTransId="{FD949706-EDCC-4ADC-8EDF-8EDA49C92325}"/>
    <dgm:cxn modelId="{FAF3F884-F0CF-440F-8CB1-B7648AB1B138}" srcId="{7E5AA53B-3EEE-4DE4-BB81-9044890C2946}" destId="{5605D28D-2CE6-4513-8566-952984E21E14}" srcOrd="4"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AA7580A7-F2E7-4F9B-8687-73F796BF02D4}" type="presOf" srcId="{6E3F6BC8-7AE4-414D-BD05-DF961E575043}" destId="{55D187FD-38AE-4F19-9985-57BA1C92A8EC}" srcOrd="0" destOrd="0" presId="urn:microsoft.com/office/officeart/2008/layout/VerticalCurvedList"/>
    <dgm:cxn modelId="{BB40ADB0-AD00-4DF4-822C-F8C52B20A6AC}" srcId="{7E5AA53B-3EEE-4DE4-BB81-9044890C2946}" destId="{6E3F6BC8-7AE4-414D-BD05-DF961E575043}" srcOrd="2" destOrd="0" parTransId="{49FC9B68-7592-4C9A-98C0-49EF480E8969}" sibTransId="{9C19ADF2-9F52-4C33-BEDA-2E934FE95E1A}"/>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0EC33137-B96D-4D63-BE98-00E204E6DC13}" type="presParOf" srcId="{90561C55-3C6E-4D53-85E1-2C50BCDDA392}" destId="{44D92DF9-206B-4B43-944D-AE7BCFFD6537}" srcOrd="3" destOrd="0" presId="urn:microsoft.com/office/officeart/2008/layout/VerticalCurvedList"/>
    <dgm:cxn modelId="{4C3D7E12-56AB-401E-921B-F4C6F134E4D4}" type="presParOf" srcId="{90561C55-3C6E-4D53-85E1-2C50BCDDA392}" destId="{5DD77FB6-8A38-442C-9453-1FE65EF04FF3}" srcOrd="4" destOrd="0" presId="urn:microsoft.com/office/officeart/2008/layout/VerticalCurvedList"/>
    <dgm:cxn modelId="{5EE7EB72-5F61-4C3E-A6E2-09D4D8D904B6}" type="presParOf" srcId="{5DD77FB6-8A38-442C-9453-1FE65EF04FF3}" destId="{0675FC55-6686-4DE6-A507-1CA48C0A593E}" srcOrd="0" destOrd="0" presId="urn:microsoft.com/office/officeart/2008/layout/VerticalCurvedList"/>
    <dgm:cxn modelId="{4803A3AB-1ABA-4913-A5B1-BE8A9F776653}" type="presParOf" srcId="{90561C55-3C6E-4D53-85E1-2C50BCDDA392}" destId="{55D187FD-38AE-4F19-9985-57BA1C92A8EC}" srcOrd="5" destOrd="0" presId="urn:microsoft.com/office/officeart/2008/layout/VerticalCurvedList"/>
    <dgm:cxn modelId="{09D39DC9-D7C5-4B37-94B4-D197ED23102E}" type="presParOf" srcId="{90561C55-3C6E-4D53-85E1-2C50BCDDA392}" destId="{56A40917-9598-4CB0-B009-5E5793A6995C}" srcOrd="6" destOrd="0" presId="urn:microsoft.com/office/officeart/2008/layout/VerticalCurvedList"/>
    <dgm:cxn modelId="{173A6578-BE3A-45E5-9AAF-961FDAAC102D}" type="presParOf" srcId="{56A40917-9598-4CB0-B009-5E5793A6995C}" destId="{4BC70CBD-C47B-49A1-B598-5EFD5C8EDFF1}" srcOrd="0" destOrd="0" presId="urn:microsoft.com/office/officeart/2008/layout/VerticalCurvedList"/>
    <dgm:cxn modelId="{F16E41C2-A26E-4DBE-A0AF-1551318AB3AE}" type="presParOf" srcId="{90561C55-3C6E-4D53-85E1-2C50BCDDA392}" destId="{575D9E90-0B46-4697-8B8F-72F3A8C3967F}" srcOrd="7" destOrd="0" presId="urn:microsoft.com/office/officeart/2008/layout/VerticalCurvedList"/>
    <dgm:cxn modelId="{BCAB4C57-FD6A-4646-A071-BEDE063C87B0}" type="presParOf" srcId="{90561C55-3C6E-4D53-85E1-2C50BCDDA392}" destId="{1E5A877A-BE40-45AD-95AB-FCDCF90F56BA}" srcOrd="8" destOrd="0" presId="urn:microsoft.com/office/officeart/2008/layout/VerticalCurvedList"/>
    <dgm:cxn modelId="{7485AD1E-779B-41E9-9779-4DC2AE480128}" type="presParOf" srcId="{1E5A877A-BE40-45AD-95AB-FCDCF90F56BA}" destId="{3F8116AC-FAC3-4E95-9865-93CCFEB191B9}" srcOrd="0" destOrd="0" presId="urn:microsoft.com/office/officeart/2008/layout/VerticalCurvedList"/>
    <dgm:cxn modelId="{09FDCDE3-CF7E-4A7A-89FC-446D04A97527}" type="presParOf" srcId="{90561C55-3C6E-4D53-85E1-2C50BCDDA392}" destId="{70177414-63DF-42D7-B2CF-12EC75B8D2CF}" srcOrd="9" destOrd="0" presId="urn:microsoft.com/office/officeart/2008/layout/VerticalCurvedList"/>
    <dgm:cxn modelId="{D87A63A7-7765-4707-BA8F-CCF8182B03B8}" type="presParOf" srcId="{90561C55-3C6E-4D53-85E1-2C50BCDDA392}" destId="{CB66C321-A634-4A78-9DD4-6821BDCFE496}" srcOrd="10" destOrd="0" presId="urn:microsoft.com/office/officeart/2008/layout/VerticalCurvedList"/>
    <dgm:cxn modelId="{C0450B78-E45F-476A-8573-55EC2BFF426C}" type="presParOf" srcId="{CB66C321-A634-4A78-9DD4-6821BDCFE496}" destId="{A965097E-32F1-4AB8-8C4E-2814A7596B2F}" srcOrd="0" destOrd="0" presId="urn:microsoft.com/office/officeart/2008/layout/VerticalCurvedList"/>
    <dgm:cxn modelId="{46EBAC0D-4549-4361-9224-050CEAAF8223}" type="presParOf" srcId="{90561C55-3C6E-4D53-85E1-2C50BCDDA392}" destId="{271BAA24-08F9-4AFE-94A6-ED8455E7219A}" srcOrd="11" destOrd="0" presId="urn:microsoft.com/office/officeart/2008/layout/VerticalCurvedList"/>
    <dgm:cxn modelId="{26EB1DF6-3E48-4288-82E5-15BE0E8413FB}" type="presParOf" srcId="{90561C55-3C6E-4D53-85E1-2C50BCDDA392}" destId="{BF6B4717-1F95-45C6-904D-977045E57CCB}" srcOrd="12" destOrd="0" presId="urn:microsoft.com/office/officeart/2008/layout/VerticalCurvedList"/>
    <dgm:cxn modelId="{55D95D77-05E9-49F4-9C84-A4A18B9C6454}" type="presParOf" srcId="{BF6B4717-1F95-45C6-904D-977045E57CCB}" destId="{DF0A57CF-DCEA-4E84-B40A-961261B8B7F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3d3" qsCatId="3D" csTypeId="urn:microsoft.com/office/officeart/2005/8/colors/accent2_2" csCatId="accent2" phldr="1"/>
      <dgm:spPr/>
      <dgm:t>
        <a:bodyPr/>
        <a:lstStyle/>
        <a:p>
          <a:endParaRPr lang="en-US"/>
        </a:p>
      </dgm:t>
    </dgm:pt>
    <dgm:pt modelId="{DEBB87E0-0A49-467F-84A0-975F84D8EEFB}">
      <dgm:prSet/>
      <dgm:spPr/>
      <dgm:t>
        <a:bodyPr/>
        <a:lstStyle/>
        <a:p>
          <a:pPr>
            <a:lnSpc>
              <a:spcPct val="10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addiction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 chronic brain disease that causes compulsive substance use despite harmful consequences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dgm:t>
    </dgm:pt>
    <dgm:pt modelId="{3E55700E-D8E2-4303-A223-7F8BD713401A}" type="parTrans" cxnId="{EF7CFEE3-5265-49C6-A6A3-573EDF33625D}">
      <dgm:prSet/>
      <dgm:spPr/>
      <dgm:t>
        <a:bodyPr/>
        <a:lstStyle/>
        <a:p>
          <a:endParaRPr lang="en-IN"/>
        </a:p>
      </dgm:t>
    </dgm:pt>
    <dgm:pt modelId="{ABF061E1-6C3F-47B0-B2B2-2FAEC1696E48}" type="sibTrans" cxnId="{EF7CFEE3-5265-49C6-A6A3-573EDF33625D}">
      <dgm:prSet/>
      <dgm:spPr/>
      <dgm:t>
        <a:bodyPr/>
        <a:lstStyle/>
        <a:p>
          <a:endParaRPr lang="en-IN"/>
        </a:p>
      </dgm:t>
    </dgm:pt>
    <dgm:pt modelId="{61FEC729-74E3-482B-A1CC-207FCCB9CB5D}">
      <dgm:prSet/>
      <dgm:spPr/>
      <dgm:t>
        <a:bodyPr/>
        <a:lstStyle/>
        <a:p>
          <a:pPr>
            <a:lnSpc>
              <a:spcPct val="10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alcohol and substance use disorders </a:t>
          </a:r>
          <a:r>
            <a:rPr lang="en-IN" dirty="0">
              <a:effectLst/>
              <a:latin typeface="Times New Roman" panose="02020603050405020304" pitchFamily="18" charset="0"/>
              <a:ea typeface="Calibri" panose="020F0502020204030204" pitchFamily="34" charset="0"/>
              <a:cs typeface="Times New Roman" panose="02020603050405020304" pitchFamily="18" charset="0"/>
            </a:rPr>
            <a:t>refer to the overuse of alcohol or drugs leading to effects that are detrimental to the individual’s physical and mental health</a:t>
          </a:r>
          <a:endParaRPr lang="en-IN" dirty="0"/>
        </a:p>
      </dgm:t>
    </dgm:pt>
    <dgm:pt modelId="{DEC4A951-682D-4CA9-AF71-24926656F153}" type="parTrans" cxnId="{36E26F1C-6B88-4222-B736-93E523B06CB7}">
      <dgm:prSet/>
      <dgm:spPr/>
      <dgm:t>
        <a:bodyPr/>
        <a:lstStyle/>
        <a:p>
          <a:endParaRPr lang="en-IN"/>
        </a:p>
      </dgm:t>
    </dgm:pt>
    <dgm:pt modelId="{269EA143-723D-4C24-A502-04D4813214EE}" type="sibTrans" cxnId="{36E26F1C-6B88-4222-B736-93E523B06CB7}">
      <dgm:prSet/>
      <dgm:spPr/>
      <dgm:t>
        <a:bodyPr/>
        <a:lstStyle/>
        <a:p>
          <a:endParaRPr lang="en-IN"/>
        </a:p>
      </dgm:t>
    </dgm:pt>
    <dgm:pt modelId="{1ABF43F6-DD59-4321-B36B-14E242A92049}">
      <dgm:prSet/>
      <dgm:spPr/>
      <dgm:t>
        <a:bodyPr/>
        <a:lstStyle/>
        <a:p>
          <a:pPr>
            <a:lnSpc>
              <a:spcPct val="10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depression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 common and serious medical illness that causes feelings of sadness and/or a loss of interest in activities once enjoyed; it can lead to a variety of emotional and physical problems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dgm:t>
    </dgm:pt>
    <dgm:pt modelId="{E3C93C41-4954-4BC6-8E33-56338A11BC32}" type="parTrans" cxnId="{6D7E76D8-FD21-4DD3-BFD6-57EBA6206A6A}">
      <dgm:prSet/>
      <dgm:spPr/>
      <dgm:t>
        <a:bodyPr/>
        <a:lstStyle/>
        <a:p>
          <a:endParaRPr lang="en-IN"/>
        </a:p>
      </dgm:t>
    </dgm:pt>
    <dgm:pt modelId="{3FF786CC-63A2-46B5-9401-C5DD2C274B2D}" type="sibTrans" cxnId="{6D7E76D8-FD21-4DD3-BFD6-57EBA6206A6A}">
      <dgm:prSet/>
      <dgm:spPr/>
      <dgm:t>
        <a:bodyPr/>
        <a:lstStyle/>
        <a:p>
          <a:endParaRPr lang="en-IN"/>
        </a:p>
      </dgm:t>
    </dgm:pt>
    <dgm:pt modelId="{4F46C3E7-F7FB-4675-B154-6C359BCB30BD}">
      <dgm:prSet/>
      <dgm:spPr/>
      <dgm:t>
        <a:bodyPr/>
        <a:lstStyle/>
        <a:p>
          <a:r>
            <a:rPr lang="en-US" b="0" i="0" dirty="0"/>
            <a:t>The cultural bias that makes seeking treatment difficult includes eating disorders being viewed as a feminine problem, misconceptions about what constitutes an eating disorder, and a major stigma around men seeking help for psychological issues.</a:t>
          </a:r>
          <a:endParaRPr lang="en-US" dirty="0"/>
        </a:p>
      </dgm:t>
    </dgm:pt>
    <dgm:pt modelId="{6ED75B92-6F2B-49F7-BAF0-55205A12A18C}" type="parTrans" cxnId="{19588AF7-642E-45CD-960F-A5374504D075}">
      <dgm:prSet/>
      <dgm:spPr/>
      <dgm:t>
        <a:bodyPr/>
        <a:lstStyle/>
        <a:p>
          <a:endParaRPr lang="en-IN"/>
        </a:p>
      </dgm:t>
    </dgm:pt>
    <dgm:pt modelId="{153685F7-2560-4BB7-8B72-CB7A5F516071}" type="sibTrans" cxnId="{19588AF7-642E-45CD-960F-A5374504D075}">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2CA6F011-29D8-471B-9AF1-5E3D8807CBE5}" type="pres">
      <dgm:prSet presAssocID="{61FEC729-74E3-482B-A1CC-207FCCB9CB5D}" presName="text_1" presStyleLbl="node1" presStyleIdx="0" presStyleCnt="4" custScaleX="79388" custScaleY="96548">
        <dgm:presLayoutVars>
          <dgm:bulletEnabled val="1"/>
        </dgm:presLayoutVars>
      </dgm:prSet>
      <dgm:spPr/>
    </dgm:pt>
    <dgm:pt modelId="{288A0931-C06D-4BBE-A73A-0CE08D234301}" type="pres">
      <dgm:prSet presAssocID="{61FEC729-74E3-482B-A1CC-207FCCB9CB5D}" presName="accent_1" presStyleCnt="0"/>
      <dgm:spPr/>
    </dgm:pt>
    <dgm:pt modelId="{682A6429-5C9C-45C4-A41D-CF0F1D9A422C}" type="pres">
      <dgm:prSet presAssocID="{61FEC729-74E3-482B-A1CC-207FCCB9CB5D}" presName="accentRepeatNode" presStyleLbl="solidFgAcc1" presStyleIdx="0" presStyleCnt="4" custScaleX="187971" custScaleY="133170" custLinFactNeighborX="42202" custLinFactNeighborY="-7349"/>
      <dgm:spPr>
        <a:blipFill rotWithShape="0">
          <a:blip xmlns:r="http://schemas.openxmlformats.org/officeDocument/2006/relationships" r:embed="rId1"/>
          <a:srcRect/>
          <a:stretch>
            <a:fillRect t="-12000" b="-12000"/>
          </a:stretch>
        </a:blipFill>
      </dgm:spPr>
    </dgm:pt>
    <dgm:pt modelId="{FE201891-8EBD-4BC4-B7E5-84ED25C5DF53}" type="pres">
      <dgm:prSet presAssocID="{DEBB87E0-0A49-467F-84A0-975F84D8EEFB}" presName="text_2" presStyleLbl="node1" presStyleIdx="1" presStyleCnt="4" custScaleX="82351" custScaleY="97332">
        <dgm:presLayoutVars>
          <dgm:bulletEnabled val="1"/>
        </dgm:presLayoutVars>
      </dgm:prSet>
      <dgm:spPr/>
    </dgm:pt>
    <dgm:pt modelId="{1BDC12DB-EFF1-45CC-B2BA-8EE9B159677A}" type="pres">
      <dgm:prSet presAssocID="{DEBB87E0-0A49-467F-84A0-975F84D8EEFB}" presName="accent_2" presStyleCnt="0"/>
      <dgm:spPr/>
    </dgm:pt>
    <dgm:pt modelId="{F7BAF4C1-12CB-4D92-A8FE-4131D2AEBA9F}" type="pres">
      <dgm:prSet presAssocID="{DEBB87E0-0A49-467F-84A0-975F84D8EEFB}" presName="accentRepeatNode" presStyleLbl="solidFgAcc1" presStyleIdx="1" presStyleCnt="4" custScaleX="192275" custScaleY="144742"/>
      <dgm:spPr>
        <a:blipFill rotWithShape="0">
          <a:blip xmlns:r="http://schemas.openxmlformats.org/officeDocument/2006/relationships" r:embed="rId2"/>
          <a:srcRect/>
          <a:stretch>
            <a:fillRect l="-25000" r="-25000"/>
          </a:stretch>
        </a:blipFill>
      </dgm:spPr>
    </dgm:pt>
    <dgm:pt modelId="{B6119555-1F20-4FB5-B01C-FBB4E99CC7D7}" type="pres">
      <dgm:prSet presAssocID="{1ABF43F6-DD59-4321-B36B-14E242A92049}" presName="text_3" presStyleLbl="node1" presStyleIdx="2" presStyleCnt="4" custScaleX="93177" custScaleY="96024">
        <dgm:presLayoutVars>
          <dgm:bulletEnabled val="1"/>
        </dgm:presLayoutVars>
      </dgm:prSet>
      <dgm:spPr/>
    </dgm:pt>
    <dgm:pt modelId="{0EEBD56C-B22A-4AAF-A97F-1A36F900057E}" type="pres">
      <dgm:prSet presAssocID="{1ABF43F6-DD59-4321-B36B-14E242A92049}" presName="accent_3" presStyleCnt="0"/>
      <dgm:spPr/>
    </dgm:pt>
    <dgm:pt modelId="{9524B263-D8C1-473D-9B6E-F995D3A2D31E}" type="pres">
      <dgm:prSet presAssocID="{1ABF43F6-DD59-4321-B36B-14E242A92049}" presName="accentRepeatNode" presStyleLbl="solidFgAcc1" presStyleIdx="2" presStyleCnt="4" custScaleX="173826" custScaleY="139952"/>
      <dgm:spPr>
        <a:blipFill rotWithShape="0">
          <a:blip xmlns:r="http://schemas.openxmlformats.org/officeDocument/2006/relationships" r:embed="rId3"/>
          <a:srcRect/>
          <a:stretch>
            <a:fillRect l="-25000" r="-25000"/>
          </a:stretch>
        </a:blipFill>
      </dgm:spPr>
    </dgm:pt>
    <dgm:pt modelId="{BA1ED5DC-26C2-4DC8-9399-6357F413B764}" type="pres">
      <dgm:prSet presAssocID="{4F46C3E7-F7FB-4675-B154-6C359BCB30BD}" presName="text_4" presStyleLbl="node1" presStyleIdx="3" presStyleCnt="4" custScaleX="91941" custScaleY="96809">
        <dgm:presLayoutVars>
          <dgm:bulletEnabled val="1"/>
        </dgm:presLayoutVars>
      </dgm:prSet>
      <dgm:spPr/>
    </dgm:pt>
    <dgm:pt modelId="{166EE12F-B933-4D36-937A-5A5895A2DD25}" type="pres">
      <dgm:prSet presAssocID="{4F46C3E7-F7FB-4675-B154-6C359BCB30BD}" presName="accent_4" presStyleCnt="0"/>
      <dgm:spPr/>
    </dgm:pt>
    <dgm:pt modelId="{A74E5AD5-4500-461B-9E85-66C84855714F}" type="pres">
      <dgm:prSet presAssocID="{4F46C3E7-F7FB-4675-B154-6C359BCB30BD}" presName="accentRepeatNode" presStyleLbl="solidFgAcc1" presStyleIdx="3" presStyleCnt="4" custScaleX="165091" custScaleY="121262"/>
      <dgm:spPr>
        <a:blipFill rotWithShape="0">
          <a:blip xmlns:r="http://schemas.openxmlformats.org/officeDocument/2006/relationships" r:embed="rId4"/>
          <a:srcRect/>
          <a:stretch>
            <a:fillRect t="-34000" b="-34000"/>
          </a:stretch>
        </a:blipFill>
      </dgm:spPr>
    </dgm:pt>
  </dgm:ptLst>
  <dgm:cxnLst>
    <dgm:cxn modelId="{36E26F1C-6B88-4222-B736-93E523B06CB7}" srcId="{7E5AA53B-3EEE-4DE4-BB81-9044890C2946}" destId="{61FEC729-74E3-482B-A1CC-207FCCB9CB5D}" srcOrd="0" destOrd="0" parTransId="{DEC4A951-682D-4CA9-AF71-24926656F153}" sibTransId="{269EA143-723D-4C24-A502-04D4813214EE}"/>
    <dgm:cxn modelId="{68296566-9A44-4A1A-8E91-8205FBC15A83}" type="presOf" srcId="{61FEC729-74E3-482B-A1CC-207FCCB9CB5D}" destId="{2CA6F011-29D8-471B-9AF1-5E3D8807CBE5}" srcOrd="0" destOrd="0" presId="urn:microsoft.com/office/officeart/2008/layout/VerticalCurvedList"/>
    <dgm:cxn modelId="{E093CC82-FF5D-4E5B-8600-9D3CCAE89994}" type="presOf" srcId="{269EA143-723D-4C24-A502-04D4813214EE}"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2203FFB5-4858-407F-B1BF-514888338CDD}" type="presOf" srcId="{4F46C3E7-F7FB-4675-B154-6C359BCB30BD}" destId="{BA1ED5DC-26C2-4DC8-9399-6357F413B764}" srcOrd="0" destOrd="0" presId="urn:microsoft.com/office/officeart/2008/layout/VerticalCurvedList"/>
    <dgm:cxn modelId="{ADF9D2C7-0D94-427E-8C96-9FB2600E08DD}" type="presOf" srcId="{1ABF43F6-DD59-4321-B36B-14E242A92049}" destId="{B6119555-1F20-4FB5-B01C-FBB4E99CC7D7}" srcOrd="0" destOrd="0" presId="urn:microsoft.com/office/officeart/2008/layout/VerticalCurvedList"/>
    <dgm:cxn modelId="{6D7E76D8-FD21-4DD3-BFD6-57EBA6206A6A}" srcId="{7E5AA53B-3EEE-4DE4-BB81-9044890C2946}" destId="{1ABF43F6-DD59-4321-B36B-14E242A92049}" srcOrd="2" destOrd="0" parTransId="{E3C93C41-4954-4BC6-8E33-56338A11BC32}" sibTransId="{3FF786CC-63A2-46B5-9401-C5DD2C274B2D}"/>
    <dgm:cxn modelId="{EF7CFEE3-5265-49C6-A6A3-573EDF33625D}" srcId="{7E5AA53B-3EEE-4DE4-BB81-9044890C2946}" destId="{DEBB87E0-0A49-467F-84A0-975F84D8EEFB}" srcOrd="1" destOrd="0" parTransId="{3E55700E-D8E2-4303-A223-7F8BD713401A}" sibTransId="{ABF061E1-6C3F-47B0-B2B2-2FAEC1696E48}"/>
    <dgm:cxn modelId="{1E2183ED-F5C9-409A-8073-1EB449082007}" type="presOf" srcId="{DEBB87E0-0A49-467F-84A0-975F84D8EEFB}" destId="{FE201891-8EBD-4BC4-B7E5-84ED25C5DF53}" srcOrd="0" destOrd="0" presId="urn:microsoft.com/office/officeart/2008/layout/VerticalCurvedList"/>
    <dgm:cxn modelId="{19588AF7-642E-45CD-960F-A5374504D075}" srcId="{7E5AA53B-3EEE-4DE4-BB81-9044890C2946}" destId="{4F46C3E7-F7FB-4675-B154-6C359BCB30BD}" srcOrd="3" destOrd="0" parTransId="{6ED75B92-6F2B-49F7-BAF0-55205A12A18C}" sibTransId="{153685F7-2560-4BB7-8B72-CB7A5F51607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EE28BEC2-C3F5-4026-9334-7F5DEC071234}" type="presParOf" srcId="{90561C55-3C6E-4D53-85E1-2C50BCDDA392}" destId="{2CA6F011-29D8-471B-9AF1-5E3D8807CBE5}" srcOrd="1" destOrd="0" presId="urn:microsoft.com/office/officeart/2008/layout/VerticalCurvedList"/>
    <dgm:cxn modelId="{49224956-C5D1-4AD1-B4AF-0C2EB571AD2E}" type="presParOf" srcId="{90561C55-3C6E-4D53-85E1-2C50BCDDA392}" destId="{288A0931-C06D-4BBE-A73A-0CE08D234301}" srcOrd="2" destOrd="0" presId="urn:microsoft.com/office/officeart/2008/layout/VerticalCurvedList"/>
    <dgm:cxn modelId="{92ED687F-F164-46DD-A90E-2942AA2551D1}" type="presParOf" srcId="{288A0931-C06D-4BBE-A73A-0CE08D234301}" destId="{682A6429-5C9C-45C4-A41D-CF0F1D9A422C}" srcOrd="0" destOrd="0" presId="urn:microsoft.com/office/officeart/2008/layout/VerticalCurvedList"/>
    <dgm:cxn modelId="{B75264A0-930D-4C86-BB0D-52F4CCF19140}" type="presParOf" srcId="{90561C55-3C6E-4D53-85E1-2C50BCDDA392}" destId="{FE201891-8EBD-4BC4-B7E5-84ED25C5DF53}" srcOrd="3" destOrd="0" presId="urn:microsoft.com/office/officeart/2008/layout/VerticalCurvedList"/>
    <dgm:cxn modelId="{B46E9AAB-5429-44D6-B6E4-298EEB4CCB4F}" type="presParOf" srcId="{90561C55-3C6E-4D53-85E1-2C50BCDDA392}" destId="{1BDC12DB-EFF1-45CC-B2BA-8EE9B159677A}" srcOrd="4" destOrd="0" presId="urn:microsoft.com/office/officeart/2008/layout/VerticalCurvedList"/>
    <dgm:cxn modelId="{01F0D819-19E7-4A8A-A8B3-D25CCD68D49B}" type="presParOf" srcId="{1BDC12DB-EFF1-45CC-B2BA-8EE9B159677A}" destId="{F7BAF4C1-12CB-4D92-A8FE-4131D2AEBA9F}" srcOrd="0" destOrd="0" presId="urn:microsoft.com/office/officeart/2008/layout/VerticalCurvedList"/>
    <dgm:cxn modelId="{BACE1A67-4BA2-4163-AD0F-9EED73DD6102}" type="presParOf" srcId="{90561C55-3C6E-4D53-85E1-2C50BCDDA392}" destId="{B6119555-1F20-4FB5-B01C-FBB4E99CC7D7}" srcOrd="5" destOrd="0" presId="urn:microsoft.com/office/officeart/2008/layout/VerticalCurvedList"/>
    <dgm:cxn modelId="{AF58505D-B278-4FD7-A119-B07668557F21}" type="presParOf" srcId="{90561C55-3C6E-4D53-85E1-2C50BCDDA392}" destId="{0EEBD56C-B22A-4AAF-A97F-1A36F900057E}" srcOrd="6" destOrd="0" presId="urn:microsoft.com/office/officeart/2008/layout/VerticalCurvedList"/>
    <dgm:cxn modelId="{021B2C76-435F-4B6E-9F4D-E14D2777AED7}" type="presParOf" srcId="{0EEBD56C-B22A-4AAF-A97F-1A36F900057E}" destId="{9524B263-D8C1-473D-9B6E-F995D3A2D31E}" srcOrd="0" destOrd="0" presId="urn:microsoft.com/office/officeart/2008/layout/VerticalCurvedList"/>
    <dgm:cxn modelId="{096B1CD8-42B9-49E6-A01E-65A13584D3D5}" type="presParOf" srcId="{90561C55-3C6E-4D53-85E1-2C50BCDDA392}" destId="{BA1ED5DC-26C2-4DC8-9399-6357F413B764}" srcOrd="7" destOrd="0" presId="urn:microsoft.com/office/officeart/2008/layout/VerticalCurvedList"/>
    <dgm:cxn modelId="{87EF1F4C-E3B3-4E40-899A-76368AC6BA0F}" type="presParOf" srcId="{90561C55-3C6E-4D53-85E1-2C50BCDDA392}" destId="{166EE12F-B933-4D36-937A-5A5895A2DD25}" srcOrd="8" destOrd="0" presId="urn:microsoft.com/office/officeart/2008/layout/VerticalCurvedList"/>
    <dgm:cxn modelId="{54E087C7-C004-4D29-BFD0-D866AEAF2D89}" type="presParOf" srcId="{166EE12F-B933-4D36-937A-5A5895A2DD25}" destId="{A74E5AD5-4500-461B-9E85-66C84855714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t>Data visualization</a:t>
          </a:r>
          <a:r>
            <a:rPr lang="en-US" b="0" i="0" dirty="0"/>
            <a:t> is the graphical representation of information and </a:t>
          </a:r>
          <a:r>
            <a:rPr lang="en-US" b="1" i="0" dirty="0"/>
            <a:t>data</a:t>
          </a:r>
          <a:r>
            <a:rPr lang="en-US" b="0" i="0" dirty="0"/>
            <a:t>. By using visual elements like charts, graphs, and maps,</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IN" dirty="0"/>
            <a:t>Country-wise representation of data with focus on India Gender ratio participating in the Survey</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E5570239-0EDD-4A4B-9E13-964240604590}">
      <dgm:prSet/>
      <dgm:spPr/>
      <dgm:t>
        <a:bodyPr/>
        <a:lstStyle/>
        <a:p>
          <a:pPr>
            <a:lnSpc>
              <a:spcPct val="100000"/>
            </a:lnSpc>
          </a:pPr>
          <a:r>
            <a:rPr lang="en-IN"/>
            <a:t>to achieve this purpose we use a distribution plot and we can see that the survey is skewed towards the left that is in the region of  age </a:t>
          </a:r>
        </a:p>
      </dgm:t>
    </dgm:pt>
    <dgm:pt modelId="{433556FE-C7BD-48F2-9FDA-6DC6E6D22621}" type="parTrans" cxnId="{AECDD341-E841-4ABF-8C7F-1FF0A4B077C3}">
      <dgm:prSet/>
      <dgm:spPr/>
      <dgm:t>
        <a:bodyPr/>
        <a:lstStyle/>
        <a:p>
          <a:endParaRPr lang="en-IN"/>
        </a:p>
      </dgm:t>
    </dgm:pt>
    <dgm:pt modelId="{BB1CDF13-3672-4AFB-AB86-F64EB8CDA15C}" type="sibTrans" cxnId="{AECDD341-E841-4ABF-8C7F-1FF0A4B077C3}">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ScaleY="12583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66BEF946-C21A-4F9B-AE17-7DDCB5B80CC4}" type="pres">
      <dgm:prSet presAssocID="{E5570239-0EDD-4A4B-9E13-964240604590}" presName="text_3" presStyleLbl="node1" presStyleIdx="2" presStyleCnt="3">
        <dgm:presLayoutVars>
          <dgm:bulletEnabled val="1"/>
        </dgm:presLayoutVars>
      </dgm:prSet>
      <dgm:spPr/>
    </dgm:pt>
    <dgm:pt modelId="{CCE645EB-7FEF-4702-BE42-0F0526E28B2B}" type="pres">
      <dgm:prSet presAssocID="{E5570239-0EDD-4A4B-9E13-964240604590}" presName="accent_3" presStyleCnt="0"/>
      <dgm:spPr/>
    </dgm:pt>
    <dgm:pt modelId="{C4F27712-C4E4-4EFE-B254-58DA901AD321}" type="pres">
      <dgm:prSet presAssocID="{E5570239-0EDD-4A4B-9E13-964240604590}"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AECDD341-E841-4ABF-8C7F-1FF0A4B077C3}" srcId="{7E5AA53B-3EEE-4DE4-BB81-9044890C2946}" destId="{E5570239-0EDD-4A4B-9E13-964240604590}" srcOrd="2" destOrd="0" parTransId="{433556FE-C7BD-48F2-9FDA-6DC6E6D22621}" sibTransId="{BB1CDF13-3672-4AFB-AB86-F64EB8CDA15C}"/>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C0ED639D-DDDE-4F49-B6E3-5B68A8CD14F8}" type="presOf" srcId="{E5570239-0EDD-4A4B-9E13-964240604590}" destId="{66BEF946-C21A-4F9B-AE17-7DDCB5B80CC4}"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0359A187-B999-4DEA-992F-144D784C540C}" type="presParOf" srcId="{90561C55-3C6E-4D53-85E1-2C50BCDDA392}" destId="{66BEF946-C21A-4F9B-AE17-7DDCB5B80CC4}" srcOrd="5" destOrd="0" presId="urn:microsoft.com/office/officeart/2008/layout/VerticalCurvedList"/>
    <dgm:cxn modelId="{413B531D-FC77-44A3-BAFF-706195920B71}" type="presParOf" srcId="{90561C55-3C6E-4D53-85E1-2C50BCDDA392}" destId="{CCE645EB-7FEF-4702-BE42-0F0526E28B2B}" srcOrd="6" destOrd="0" presId="urn:microsoft.com/office/officeart/2008/layout/VerticalCurvedList"/>
    <dgm:cxn modelId="{2574F1E7-AD1F-45EA-A4D4-32797C9C1486}" type="presParOf" srcId="{CCE645EB-7FEF-4702-BE42-0F0526E28B2B}" destId="{C4F27712-C4E4-4EFE-B254-58DA901AD32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The results from this study conclude that employees of primarily technology based</a:t>
          </a:r>
          <a:endParaRPr lang="en-IN" dirty="0"/>
        </a:p>
        <a:p>
          <a:r>
            <a:rPr lang="en-IN" dirty="0"/>
            <a:t>companies or organizations</a:t>
          </a:r>
          <a:r>
            <a:rPr lang="en-US" dirty="0"/>
            <a:t>face greater hardships when trying to discuss mental health issues at the workplace.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Another key finding from this series of models, albeit not surprising  was that employee were more willing to discuss mental health issues with their </a:t>
          </a:r>
          <a:r>
            <a:rPr lang="en-US" dirty="0" err="1"/>
            <a:t>suervisors</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In the real life applications,  technology </a:t>
          </a:r>
          <a:r>
            <a:rPr lang="en-US" dirty="0" err="1"/>
            <a:t>baed</a:t>
          </a:r>
          <a:r>
            <a:rPr lang="en-US" dirty="0"/>
            <a:t> companies or organizations </a:t>
          </a:r>
          <a:r>
            <a:rPr lang="en-US" dirty="0" err="1"/>
            <a:t>shoud</a:t>
          </a:r>
          <a:r>
            <a:rPr lang="en-US" dirty="0"/>
            <a:t> seek way to increasingly support mental health. And well-being of their workforce.</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custScaleY="12583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custScaleX="117389" custScaleY="109091"/>
      <dgm:spPr>
        <a:blipFill rotWithShape="0">
          <a:blip xmlns:r="http://schemas.openxmlformats.org/officeDocument/2006/relationships" r:embed="rId1"/>
          <a:srcRect/>
          <a:stretch>
            <a:fillRect l="-71000" r="-71000"/>
          </a:stretch>
        </a:blipFill>
      </dgm:spPr>
    </dgm:pt>
    <dgm:pt modelId="{95DE6538-27BD-44AF-A1A8-CA8F6B10FDD2}" type="pres">
      <dgm:prSet presAssocID="{0BEF68B8-1228-47BB-83B5-7B9CD1E3F84E}" presName="text_2" presStyleLbl="node1" presStyleIdx="1" presStyleCnt="3" custLinFactNeighborX="681" custLinFactNeighborY="-9900">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custScaleX="125029" custLinFactNeighborY="2080"/>
      <dgm:spPr>
        <a:blipFill rotWithShape="0">
          <a:blip xmlns:r="http://schemas.openxmlformats.org/officeDocument/2006/relationships" r:embed="rId2"/>
          <a:srcRect/>
          <a:stretch>
            <a:fillRect l="-21000" r="-21000"/>
          </a:stretch>
        </a:blipFill>
      </dgm:spPr>
    </dgm:pt>
    <dgm:pt modelId="{E131CE4A-9776-44F4-BC03-867682E21374}" type="pres">
      <dgm:prSet presAssocID="{5605D28D-2CE6-4513-8566-952984E21E14}" presName="text_3" presStyleLbl="node1" presStyleIdx="2" presStyleCnt="3" custScaleX="9430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custScaleX="131869" custScaleY="104727" custLinFactNeighborX="16727" custLinFactNeighborY="3933"/>
      <dgm:spPr>
        <a:blipFill rotWithShape="0">
          <a:blip xmlns:r="http://schemas.openxmlformats.org/officeDocument/2006/relationships" r:embed="rId3"/>
          <a:srcRect/>
          <a:stretch>
            <a:fillRect l="-26000" r="-26000"/>
          </a:stretch>
        </a:blipFill>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288395" y="-809923"/>
          <a:ext cx="6297308" cy="6297308"/>
        </a:xfrm>
        <a:prstGeom prst="blockArc">
          <a:avLst>
            <a:gd name="adj1" fmla="val 18900000"/>
            <a:gd name="adj2" fmla="val 2700000"/>
            <a:gd name="adj3" fmla="val 343"/>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76209" y="246315"/>
          <a:ext cx="8782335"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t>introduction	</a:t>
          </a:r>
        </a:p>
      </dsp:txBody>
      <dsp:txXfrm>
        <a:off x="376209" y="246315"/>
        <a:ext cx="8782335" cy="492443"/>
      </dsp:txXfrm>
    </dsp:sp>
    <dsp:sp modelId="{07CB3071-D555-47DA-A36A-69EB91531FD8}">
      <dsp:nvSpPr>
        <dsp:cNvPr id="0" name=""/>
        <dsp:cNvSpPr/>
      </dsp:nvSpPr>
      <dsp:spPr>
        <a:xfrm>
          <a:off x="68432" y="184759"/>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D92DF9-206B-4B43-944D-AE7BCFFD6537}">
      <dsp:nvSpPr>
        <dsp:cNvPr id="0" name=""/>
        <dsp:cNvSpPr/>
      </dsp:nvSpPr>
      <dsp:spPr>
        <a:xfrm>
          <a:off x="781277" y="984886"/>
          <a:ext cx="8377267"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Data collection and methodology</a:t>
          </a:r>
          <a:endParaRPr lang="en-IN" sz="2400" kern="1200" dirty="0"/>
        </a:p>
      </dsp:txBody>
      <dsp:txXfrm>
        <a:off x="781277" y="984886"/>
        <a:ext cx="8377267" cy="492443"/>
      </dsp:txXfrm>
    </dsp:sp>
    <dsp:sp modelId="{0675FC55-6686-4DE6-A507-1CA48C0A593E}">
      <dsp:nvSpPr>
        <dsp:cNvPr id="0" name=""/>
        <dsp:cNvSpPr/>
      </dsp:nvSpPr>
      <dsp:spPr>
        <a:xfrm>
          <a:off x="473500" y="923330"/>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D187FD-38AE-4F19-9985-57BA1C92A8EC}">
      <dsp:nvSpPr>
        <dsp:cNvPr id="0" name=""/>
        <dsp:cNvSpPr/>
      </dsp:nvSpPr>
      <dsp:spPr>
        <a:xfrm>
          <a:off x="966504" y="1723457"/>
          <a:ext cx="8192039"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Prediction and Data analysis</a:t>
          </a:r>
          <a:endParaRPr lang="en-IN" sz="2400" kern="1200" dirty="0"/>
        </a:p>
      </dsp:txBody>
      <dsp:txXfrm>
        <a:off x="966504" y="1723457"/>
        <a:ext cx="8192039" cy="492443"/>
      </dsp:txXfrm>
    </dsp:sp>
    <dsp:sp modelId="{4BC70CBD-C47B-49A1-B598-5EFD5C8EDFF1}">
      <dsp:nvSpPr>
        <dsp:cNvPr id="0" name=""/>
        <dsp:cNvSpPr/>
      </dsp:nvSpPr>
      <dsp:spPr>
        <a:xfrm>
          <a:off x="658727" y="1661902"/>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5D9E90-0B46-4697-8B8F-72F3A8C3967F}">
      <dsp:nvSpPr>
        <dsp:cNvPr id="0" name=""/>
        <dsp:cNvSpPr/>
      </dsp:nvSpPr>
      <dsp:spPr>
        <a:xfrm>
          <a:off x="966504" y="2437441"/>
          <a:ext cx="8192039"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err="1"/>
            <a:t>Disscussion</a:t>
          </a:r>
          <a:r>
            <a:rPr lang="en-US" sz="2400" kern="1200" dirty="0"/>
            <a:t> and Survey</a:t>
          </a:r>
        </a:p>
      </dsp:txBody>
      <dsp:txXfrm>
        <a:off x="966504" y="2437441"/>
        <a:ext cx="8192039" cy="492443"/>
      </dsp:txXfrm>
    </dsp:sp>
    <dsp:sp modelId="{3F8116AC-FAC3-4E95-9865-93CCFEB191B9}">
      <dsp:nvSpPr>
        <dsp:cNvPr id="0" name=""/>
        <dsp:cNvSpPr/>
      </dsp:nvSpPr>
      <dsp:spPr>
        <a:xfrm>
          <a:off x="658727" y="2400005"/>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0177414-63DF-42D7-B2CF-12EC75B8D2CF}">
      <dsp:nvSpPr>
        <dsp:cNvPr id="0" name=""/>
        <dsp:cNvSpPr/>
      </dsp:nvSpPr>
      <dsp:spPr>
        <a:xfrm>
          <a:off x="781277" y="3200132"/>
          <a:ext cx="8377267"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100000"/>
            </a:lnSpc>
            <a:spcBef>
              <a:spcPct val="0"/>
            </a:spcBef>
            <a:spcAft>
              <a:spcPct val="35000"/>
            </a:spcAft>
            <a:buNone/>
          </a:pPr>
          <a:r>
            <a:rPr lang="en-US" sz="2400" kern="1200" dirty="0"/>
            <a:t>Government </a:t>
          </a:r>
          <a:r>
            <a:rPr lang="en-US" sz="2400" kern="1200" dirty="0" err="1"/>
            <a:t>Policys</a:t>
          </a:r>
          <a:r>
            <a:rPr lang="en-US" sz="2400" kern="1200" dirty="0"/>
            <a:t> on Survey</a:t>
          </a:r>
        </a:p>
      </dsp:txBody>
      <dsp:txXfrm>
        <a:off x="781277" y="3200132"/>
        <a:ext cx="8377267" cy="492443"/>
      </dsp:txXfrm>
    </dsp:sp>
    <dsp:sp modelId="{A965097E-32F1-4AB8-8C4E-2814A7596B2F}">
      <dsp:nvSpPr>
        <dsp:cNvPr id="0" name=""/>
        <dsp:cNvSpPr/>
      </dsp:nvSpPr>
      <dsp:spPr>
        <a:xfrm>
          <a:off x="473500" y="3138577"/>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1BAA24-08F9-4AFE-94A6-ED8455E7219A}">
      <dsp:nvSpPr>
        <dsp:cNvPr id="0" name=""/>
        <dsp:cNvSpPr/>
      </dsp:nvSpPr>
      <dsp:spPr>
        <a:xfrm>
          <a:off x="376209" y="3938703"/>
          <a:ext cx="8782335" cy="4924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087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 Conclusions</a:t>
          </a:r>
          <a:endParaRPr lang="en-IN" sz="2400" kern="1200" dirty="0"/>
        </a:p>
      </dsp:txBody>
      <dsp:txXfrm>
        <a:off x="376209" y="3938703"/>
        <a:ext cx="8782335" cy="492443"/>
      </dsp:txXfrm>
    </dsp:sp>
    <dsp:sp modelId="{DF0A57CF-DCEA-4E84-B40A-961261B8B7F8}">
      <dsp:nvSpPr>
        <dsp:cNvPr id="0" name=""/>
        <dsp:cNvSpPr/>
      </dsp:nvSpPr>
      <dsp:spPr>
        <a:xfrm>
          <a:off x="68432" y="3877148"/>
          <a:ext cx="615553" cy="61555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236042" y="-860985"/>
          <a:ext cx="6696307" cy="6696307"/>
        </a:xfrm>
        <a:prstGeom prst="blockArc">
          <a:avLst>
            <a:gd name="adj1" fmla="val 18900000"/>
            <a:gd name="adj2" fmla="val 2700000"/>
            <a:gd name="adj3" fmla="val 323"/>
          </a:avLst>
        </a:prstGeom>
        <a:noFill/>
        <a:ln w="22225" cap="rnd" cmpd="sng" algn="ctr">
          <a:solidFill>
            <a:schemeClr val="accent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CA6F011-29D8-471B-9AF1-5E3D8807CBE5}">
      <dsp:nvSpPr>
        <dsp:cNvPr id="0" name=""/>
        <dsp:cNvSpPr/>
      </dsp:nvSpPr>
      <dsp:spPr>
        <a:xfrm>
          <a:off x="2109502" y="395635"/>
          <a:ext cx="8936273" cy="738835"/>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419" tIns="40640" rIns="40640" bIns="40640" numCol="1" spcCol="1270" anchor="ctr" anchorCtr="0">
          <a:noAutofit/>
        </a:bodyPr>
        <a:lstStyle/>
        <a:p>
          <a:pPr marL="0" lvl="0" indent="0" algn="l" defTabSz="711200">
            <a:lnSpc>
              <a:spcPct val="100000"/>
            </a:lnSpc>
            <a:spcBef>
              <a:spcPct val="0"/>
            </a:spcBef>
            <a:spcAft>
              <a:spcPct val="35000"/>
            </a:spcAft>
            <a:buNone/>
          </a:pPr>
          <a:r>
            <a:rPr lang="en-IN" sz="1600" b="1" kern="1200" dirty="0">
              <a:effectLst/>
              <a:latin typeface="Times New Roman" panose="02020603050405020304" pitchFamily="18" charset="0"/>
              <a:ea typeface="Calibri" panose="020F0502020204030204" pitchFamily="34" charset="0"/>
              <a:cs typeface="Times New Roman" panose="02020603050405020304" pitchFamily="18" charset="0"/>
            </a:rPr>
            <a:t>alcohol and substance use disorders </a:t>
          </a:r>
          <a:r>
            <a:rPr lang="en-IN" sz="1600" kern="1200" dirty="0">
              <a:effectLst/>
              <a:latin typeface="Times New Roman" panose="02020603050405020304" pitchFamily="18" charset="0"/>
              <a:ea typeface="Calibri" panose="020F0502020204030204" pitchFamily="34" charset="0"/>
              <a:cs typeface="Times New Roman" panose="02020603050405020304" pitchFamily="18" charset="0"/>
            </a:rPr>
            <a:t>refer to the overuse of alcohol or drugs leading to effects that are detrimental to the individual’s physical and mental health</a:t>
          </a:r>
          <a:endParaRPr lang="en-IN" sz="1600" kern="1200" dirty="0"/>
        </a:p>
      </dsp:txBody>
      <dsp:txXfrm>
        <a:off x="2109502" y="395635"/>
        <a:ext cx="8936273" cy="738835"/>
      </dsp:txXfrm>
    </dsp:sp>
    <dsp:sp modelId="{682A6429-5C9C-45C4-A41D-CF0F1D9A422C}">
      <dsp:nvSpPr>
        <dsp:cNvPr id="0" name=""/>
        <dsp:cNvSpPr/>
      </dsp:nvSpPr>
      <dsp:spPr>
        <a:xfrm>
          <a:off x="454069" y="57826"/>
          <a:ext cx="1798064" cy="1273857"/>
        </a:xfrm>
        <a:prstGeom prst="ellipse">
          <a:avLst/>
        </a:prstGeom>
        <a:blipFill rotWithShape="0">
          <a:blip xmlns:r="http://schemas.openxmlformats.org/officeDocument/2006/relationships" r:embed="rId1"/>
          <a:srcRect/>
          <a:stretch>
            <a:fillRect t="-12000" b="-12000"/>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E201891-8EBD-4BC4-B7E5-84ED25C5DF53}">
      <dsp:nvSpPr>
        <dsp:cNvPr id="0" name=""/>
        <dsp:cNvSpPr/>
      </dsp:nvSpPr>
      <dsp:spPr>
        <a:xfrm>
          <a:off x="2342758" y="1540712"/>
          <a:ext cx="8908498" cy="744834"/>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419" tIns="40640" rIns="40640" bIns="40640" numCol="1" spcCol="1270" anchor="ctr" anchorCtr="0">
          <a:noAutofit/>
        </a:bodyPr>
        <a:lstStyle/>
        <a:p>
          <a:pPr marL="0" lvl="0" indent="0" algn="l" defTabSz="711200">
            <a:lnSpc>
              <a:spcPct val="100000"/>
            </a:lnSpc>
            <a:spcBef>
              <a:spcPct val="0"/>
            </a:spcBef>
            <a:spcAft>
              <a:spcPct val="35000"/>
            </a:spcAft>
            <a:buNone/>
          </a:pPr>
          <a:r>
            <a:rPr lang="en-IN" sz="1600" b="1" kern="1200" dirty="0">
              <a:effectLst/>
              <a:latin typeface="Times New Roman" panose="02020603050405020304" pitchFamily="18" charset="0"/>
              <a:ea typeface="Calibri" panose="020F0502020204030204" pitchFamily="34" charset="0"/>
              <a:cs typeface="Times New Roman" panose="02020603050405020304" pitchFamily="18" charset="0"/>
            </a:rPr>
            <a:t>addiction</a:t>
          </a:r>
          <a:r>
            <a:rPr lang="en-IN" sz="1600" kern="1200" dirty="0">
              <a:effectLst/>
              <a:latin typeface="Times New Roman" panose="02020603050405020304" pitchFamily="18" charset="0"/>
              <a:ea typeface="Calibri" panose="020F0502020204030204" pitchFamily="34" charset="0"/>
              <a:cs typeface="Times New Roman" panose="02020603050405020304" pitchFamily="18" charset="0"/>
            </a:rPr>
            <a:t> is a chronic brain disease that causes compulsive substance use despite harmful consequences</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2342758" y="1540712"/>
        <a:ext cx="8908498" cy="744834"/>
      </dsp:txXfrm>
    </dsp:sp>
    <dsp:sp modelId="{F7BAF4C1-12CB-4D92-A8FE-4131D2AEBA9F}">
      <dsp:nvSpPr>
        <dsp:cNvPr id="0" name=""/>
        <dsp:cNvSpPr/>
      </dsp:nvSpPr>
      <dsp:spPr>
        <a:xfrm>
          <a:off x="468531" y="1220854"/>
          <a:ext cx="1839234" cy="1384551"/>
        </a:xfrm>
        <a:prstGeom prst="ellipse">
          <a:avLst/>
        </a:prstGeom>
        <a:blipFill rotWithShape="0">
          <a:blip xmlns:r="http://schemas.openxmlformats.org/officeDocument/2006/relationships" r:embed="rId2"/>
          <a:srcRect/>
          <a:stretch>
            <a:fillRect l="-25000" r="-25000"/>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6119555-1F20-4FB5-B01C-FBB4E99CC7D7}">
      <dsp:nvSpPr>
        <dsp:cNvPr id="0" name=""/>
        <dsp:cNvSpPr/>
      </dsp:nvSpPr>
      <dsp:spPr>
        <a:xfrm>
          <a:off x="1757195" y="2693793"/>
          <a:ext cx="10079624" cy="734825"/>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419" tIns="40640" rIns="40640" bIns="40640" numCol="1" spcCol="1270" anchor="ctr" anchorCtr="0">
          <a:noAutofit/>
        </a:bodyPr>
        <a:lstStyle/>
        <a:p>
          <a:pPr marL="0" lvl="0" indent="0" algn="l" defTabSz="711200">
            <a:lnSpc>
              <a:spcPct val="100000"/>
            </a:lnSpc>
            <a:spcBef>
              <a:spcPct val="0"/>
            </a:spcBef>
            <a:spcAft>
              <a:spcPct val="35000"/>
            </a:spcAft>
            <a:buNone/>
          </a:pPr>
          <a:r>
            <a:rPr lang="en-IN" sz="1600" b="1" kern="1200" dirty="0">
              <a:effectLst/>
              <a:latin typeface="Times New Roman" panose="02020603050405020304" pitchFamily="18" charset="0"/>
              <a:ea typeface="Calibri" panose="020F0502020204030204" pitchFamily="34" charset="0"/>
              <a:cs typeface="Times New Roman" panose="02020603050405020304" pitchFamily="18" charset="0"/>
            </a:rPr>
            <a:t>depression</a:t>
          </a:r>
          <a:r>
            <a:rPr lang="en-IN" sz="1600" kern="1200" dirty="0">
              <a:effectLst/>
              <a:latin typeface="Times New Roman" panose="02020603050405020304" pitchFamily="18" charset="0"/>
              <a:ea typeface="Calibri" panose="020F0502020204030204" pitchFamily="34" charset="0"/>
              <a:cs typeface="Times New Roman" panose="02020603050405020304" pitchFamily="18" charset="0"/>
            </a:rPr>
            <a:t> is a common and serious medical illness that causes feelings of sadness and/or a loss of interest in activities once enjoyed; it can lead to a variety of emotional and physical problems</a:t>
          </a:r>
          <a:endParaRPr lang="en-IN" sz="16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1757195" y="2693793"/>
        <a:ext cx="10079624" cy="734825"/>
      </dsp:txXfrm>
    </dsp:sp>
    <dsp:sp modelId="{9524B263-D8C1-473D-9B6E-F995D3A2D31E}">
      <dsp:nvSpPr>
        <dsp:cNvPr id="0" name=""/>
        <dsp:cNvSpPr/>
      </dsp:nvSpPr>
      <dsp:spPr>
        <a:xfrm>
          <a:off x="556769" y="2391840"/>
          <a:ext cx="1662758" cy="1338731"/>
        </a:xfrm>
        <a:prstGeom prst="ellipse">
          <a:avLst/>
        </a:prstGeom>
        <a:blipFill rotWithShape="0">
          <a:blip xmlns:r="http://schemas.openxmlformats.org/officeDocument/2006/relationships" r:embed="rId3"/>
          <a:srcRect/>
          <a:stretch>
            <a:fillRect l="-25000" r="-25000"/>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BA1ED5DC-26C2-4DC8-9399-6357F413B764}">
      <dsp:nvSpPr>
        <dsp:cNvPr id="0" name=""/>
        <dsp:cNvSpPr/>
      </dsp:nvSpPr>
      <dsp:spPr>
        <a:xfrm>
          <a:off x="1402991" y="3838866"/>
          <a:ext cx="10349296" cy="740832"/>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7419"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The cultural bias that makes seeking treatment difficult includes eating disorders being viewed as a feminine problem, misconceptions about what constitutes an eating disorder, and a major stigma around men seeking help for psychological issues.</a:t>
          </a:r>
          <a:endParaRPr lang="en-US" sz="1600" kern="1200" dirty="0"/>
        </a:p>
      </dsp:txBody>
      <dsp:txXfrm>
        <a:off x="1402991" y="3838866"/>
        <a:ext cx="10349296" cy="740832"/>
      </dsp:txXfrm>
    </dsp:sp>
    <dsp:sp modelId="{A74E5AD5-4500-461B-9E85-66C84855714F}">
      <dsp:nvSpPr>
        <dsp:cNvPr id="0" name=""/>
        <dsp:cNvSpPr/>
      </dsp:nvSpPr>
      <dsp:spPr>
        <a:xfrm>
          <a:off x="159811" y="3629308"/>
          <a:ext cx="1579202" cy="1159949"/>
        </a:xfrm>
        <a:prstGeom prst="ellipse">
          <a:avLst/>
        </a:prstGeom>
        <a:blipFill rotWithShape="0">
          <a:blip xmlns:r="http://schemas.openxmlformats.org/officeDocument/2006/relationships" r:embed="rId4"/>
          <a:srcRect/>
          <a:stretch>
            <a:fillRect t="-34000" b="-34000"/>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549961" y="-849808"/>
          <a:ext cx="6608967" cy="6608967"/>
        </a:xfrm>
        <a:prstGeom prst="blockArc">
          <a:avLst>
            <a:gd name="adj1" fmla="val 18900000"/>
            <a:gd name="adj2" fmla="val 2700000"/>
            <a:gd name="adj3" fmla="val 32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81417" y="364097"/>
          <a:ext cx="10280616" cy="123554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9359"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b="1" i="0" kern="1200" dirty="0"/>
            <a:t>Data visualization</a:t>
          </a:r>
          <a:r>
            <a:rPr lang="en-US" sz="2600" b="0" i="0" kern="1200" dirty="0"/>
            <a:t> is the graphical representation of information and </a:t>
          </a:r>
          <a:r>
            <a:rPr lang="en-US" sz="2600" b="1" i="0" kern="1200" dirty="0"/>
            <a:t>data</a:t>
          </a:r>
          <a:r>
            <a:rPr lang="en-US" sz="2600" b="0" i="0" kern="1200" dirty="0"/>
            <a:t>. By using visual elements like charts, graphs, and maps,</a:t>
          </a:r>
          <a:r>
            <a:rPr lang="en-US" sz="2600" kern="1200" dirty="0"/>
            <a:t>	</a:t>
          </a:r>
        </a:p>
      </dsp:txBody>
      <dsp:txXfrm>
        <a:off x="681417" y="364097"/>
        <a:ext cx="10280616" cy="1235546"/>
      </dsp:txXfrm>
    </dsp:sp>
    <dsp:sp modelId="{07CB3071-D555-47DA-A36A-69EB91531FD8}">
      <dsp:nvSpPr>
        <dsp:cNvPr id="0" name=""/>
        <dsp:cNvSpPr/>
      </dsp:nvSpPr>
      <dsp:spPr>
        <a:xfrm>
          <a:off x="67749" y="368201"/>
          <a:ext cx="1227337" cy="122733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1038327" y="1963740"/>
          <a:ext cx="9923706" cy="98187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9359" tIns="66040" rIns="66040" bIns="66040" numCol="1" spcCol="1270" anchor="ctr" anchorCtr="0">
          <a:noAutofit/>
        </a:bodyPr>
        <a:lstStyle/>
        <a:p>
          <a:pPr marL="0" lvl="0" indent="0" algn="l" defTabSz="1155700">
            <a:lnSpc>
              <a:spcPct val="100000"/>
            </a:lnSpc>
            <a:spcBef>
              <a:spcPct val="0"/>
            </a:spcBef>
            <a:spcAft>
              <a:spcPct val="35000"/>
            </a:spcAft>
            <a:buNone/>
          </a:pPr>
          <a:r>
            <a:rPr lang="en-IN" sz="2600" kern="1200" dirty="0"/>
            <a:t>Country-wise representation of data with focus on India Gender ratio participating in the Survey</a:t>
          </a:r>
          <a:endParaRPr lang="en-US" sz="2600" kern="1200" dirty="0"/>
        </a:p>
      </dsp:txBody>
      <dsp:txXfrm>
        <a:off x="1038327" y="1963740"/>
        <a:ext cx="9923706" cy="981870"/>
      </dsp:txXfrm>
    </dsp:sp>
    <dsp:sp modelId="{3F8116AC-FAC3-4E95-9865-93CCFEB191B9}">
      <dsp:nvSpPr>
        <dsp:cNvPr id="0" name=""/>
        <dsp:cNvSpPr/>
      </dsp:nvSpPr>
      <dsp:spPr>
        <a:xfrm>
          <a:off x="424658" y="1841006"/>
          <a:ext cx="1227337" cy="122733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BEF946-C21A-4F9B-AE17-7DDCB5B80CC4}">
      <dsp:nvSpPr>
        <dsp:cNvPr id="0" name=""/>
        <dsp:cNvSpPr/>
      </dsp:nvSpPr>
      <dsp:spPr>
        <a:xfrm>
          <a:off x="681417" y="3436545"/>
          <a:ext cx="10280616" cy="98187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9359" tIns="66040" rIns="66040" bIns="66040" numCol="1" spcCol="1270" anchor="ctr" anchorCtr="0">
          <a:noAutofit/>
        </a:bodyPr>
        <a:lstStyle/>
        <a:p>
          <a:pPr marL="0" lvl="0" indent="0" algn="l" defTabSz="1155700">
            <a:lnSpc>
              <a:spcPct val="100000"/>
            </a:lnSpc>
            <a:spcBef>
              <a:spcPct val="0"/>
            </a:spcBef>
            <a:spcAft>
              <a:spcPct val="35000"/>
            </a:spcAft>
            <a:buNone/>
          </a:pPr>
          <a:r>
            <a:rPr lang="en-IN" sz="2600" kern="1200"/>
            <a:t>to achieve this purpose we use a distribution plot and we can see that the survey is skewed towards the left that is in the region of  age </a:t>
          </a:r>
        </a:p>
      </dsp:txBody>
      <dsp:txXfrm>
        <a:off x="681417" y="3436545"/>
        <a:ext cx="10280616" cy="981870"/>
      </dsp:txXfrm>
    </dsp:sp>
    <dsp:sp modelId="{C4F27712-C4E4-4EFE-B254-58DA901AD321}">
      <dsp:nvSpPr>
        <dsp:cNvPr id="0" name=""/>
        <dsp:cNvSpPr/>
      </dsp:nvSpPr>
      <dsp:spPr>
        <a:xfrm>
          <a:off x="67749" y="3313811"/>
          <a:ext cx="1227337" cy="122733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422627" y="-845227"/>
          <a:ext cx="6573172" cy="6573172"/>
        </a:xfrm>
        <a:prstGeom prst="blockArc">
          <a:avLst>
            <a:gd name="adj1" fmla="val 18900000"/>
            <a:gd name="adj2" fmla="val 2700000"/>
            <a:gd name="adj3" fmla="val 329"/>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774975" y="362121"/>
          <a:ext cx="10493009" cy="12288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5131" tIns="53340" rIns="53340" bIns="53340" numCol="1" spcCol="1270" anchor="ctr" anchorCtr="0">
          <a:noAutofit/>
        </a:bodyPr>
        <a:lstStyle/>
        <a:p>
          <a:pPr marL="0" lvl="0" indent="0" algn="l" defTabSz="933450">
            <a:lnSpc>
              <a:spcPct val="100000"/>
            </a:lnSpc>
            <a:spcBef>
              <a:spcPct val="0"/>
            </a:spcBef>
            <a:spcAft>
              <a:spcPct val="35000"/>
            </a:spcAft>
            <a:buNone/>
          </a:pPr>
          <a:r>
            <a:rPr lang="en-US" sz="2100" kern="1200" dirty="0"/>
            <a:t>The results from this study conclude that employees of primarily technology based</a:t>
          </a:r>
          <a:endParaRPr lang="en-IN" sz="2100" kern="1200" dirty="0"/>
        </a:p>
        <a:p>
          <a:pPr marL="0" lvl="0" indent="0" algn="l" defTabSz="933450">
            <a:spcBef>
              <a:spcPct val="0"/>
            </a:spcBef>
            <a:spcAft>
              <a:spcPct val="35000"/>
            </a:spcAft>
            <a:buNone/>
          </a:pPr>
          <a:r>
            <a:rPr lang="en-IN" sz="2100" kern="1200" dirty="0"/>
            <a:t>companies or organizations</a:t>
          </a:r>
          <a:r>
            <a:rPr lang="en-US" sz="2100" kern="1200" dirty="0"/>
            <a:t>face greater hardships when trying to discuss mental health issues at the workplace.	</a:t>
          </a:r>
        </a:p>
      </dsp:txBody>
      <dsp:txXfrm>
        <a:off x="774975" y="362121"/>
        <a:ext cx="10493009" cy="1228843"/>
      </dsp:txXfrm>
    </dsp:sp>
    <dsp:sp modelId="{07CB3071-D555-47DA-A36A-69EB91531FD8}">
      <dsp:nvSpPr>
        <dsp:cNvPr id="0" name=""/>
        <dsp:cNvSpPr/>
      </dsp:nvSpPr>
      <dsp:spPr>
        <a:xfrm>
          <a:off x="58504" y="310717"/>
          <a:ext cx="1432943" cy="1331651"/>
        </a:xfrm>
        <a:prstGeom prst="ellipse">
          <a:avLst/>
        </a:prstGeom>
        <a:blipFill rotWithShape="0">
          <a:blip xmlns:r="http://schemas.openxmlformats.org/officeDocument/2006/relationships" r:embed="rId1"/>
          <a:srcRect/>
          <a:stretch>
            <a:fillRect l="-71000" r="-71000"/>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1129949" y="1856409"/>
          <a:ext cx="10138035" cy="9765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5131" tIns="53340" rIns="53340" bIns="53340" numCol="1" spcCol="1270" anchor="ctr" anchorCtr="0">
          <a:noAutofit/>
        </a:bodyPr>
        <a:lstStyle/>
        <a:p>
          <a:pPr marL="0" lvl="0" indent="0" algn="l" defTabSz="933450">
            <a:lnSpc>
              <a:spcPct val="100000"/>
            </a:lnSpc>
            <a:spcBef>
              <a:spcPct val="0"/>
            </a:spcBef>
            <a:spcAft>
              <a:spcPct val="35000"/>
            </a:spcAft>
            <a:buNone/>
          </a:pPr>
          <a:r>
            <a:rPr lang="en-US" sz="2100" kern="1200" dirty="0"/>
            <a:t>Another key finding from this series of models, albeit not surprising  was that employee were more willing to discuss mental health issues with their </a:t>
          </a:r>
          <a:r>
            <a:rPr lang="en-US" sz="2100" kern="1200" dirty="0" err="1"/>
            <a:t>suervisors</a:t>
          </a:r>
          <a:endParaRPr lang="en-US" sz="2100" kern="1200" dirty="0"/>
        </a:p>
      </dsp:txBody>
      <dsp:txXfrm>
        <a:off x="1129949" y="1856409"/>
        <a:ext cx="10138035" cy="976543"/>
      </dsp:txXfrm>
    </dsp:sp>
    <dsp:sp modelId="{3F8116AC-FAC3-4E95-9865-93CCFEB191B9}">
      <dsp:nvSpPr>
        <dsp:cNvPr id="0" name=""/>
        <dsp:cNvSpPr/>
      </dsp:nvSpPr>
      <dsp:spPr>
        <a:xfrm>
          <a:off x="366847" y="1856409"/>
          <a:ext cx="1526203" cy="1220679"/>
        </a:xfrm>
        <a:prstGeom prst="ellipse">
          <a:avLst/>
        </a:prstGeom>
        <a:blipFill rotWithShape="0">
          <a:blip xmlns:r="http://schemas.openxmlformats.org/officeDocument/2006/relationships" r:embed="rId2"/>
          <a:srcRect/>
          <a:stretch>
            <a:fillRect l="-21000" r="-21000"/>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1073816" y="3417902"/>
          <a:ext cx="9895327" cy="976543"/>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75131" tIns="53340" rIns="53340" bIns="53340" numCol="1" spcCol="1270" anchor="ctr" anchorCtr="0">
          <a:noAutofit/>
        </a:bodyPr>
        <a:lstStyle/>
        <a:p>
          <a:pPr marL="0" lvl="0" indent="0" algn="l" defTabSz="933450">
            <a:lnSpc>
              <a:spcPct val="100000"/>
            </a:lnSpc>
            <a:spcBef>
              <a:spcPct val="0"/>
            </a:spcBef>
            <a:spcAft>
              <a:spcPct val="35000"/>
            </a:spcAft>
            <a:buNone/>
          </a:pPr>
          <a:r>
            <a:rPr lang="en-US" sz="2100" kern="1200" dirty="0"/>
            <a:t>In the real life applications,  technology </a:t>
          </a:r>
          <a:r>
            <a:rPr lang="en-US" sz="2100" kern="1200" dirty="0" err="1"/>
            <a:t>baed</a:t>
          </a:r>
          <a:r>
            <a:rPr lang="en-US" sz="2100" kern="1200" dirty="0"/>
            <a:t> companies or organizations </a:t>
          </a:r>
          <a:r>
            <a:rPr lang="en-US" sz="2100" kern="1200" dirty="0" err="1"/>
            <a:t>shoud</a:t>
          </a:r>
          <a:r>
            <a:rPr lang="en-US" sz="2100" kern="1200" dirty="0"/>
            <a:t> seek way to increasingly support mental health. And well-being of their workforce.</a:t>
          </a:r>
        </a:p>
      </dsp:txBody>
      <dsp:txXfrm>
        <a:off x="1073816" y="3417902"/>
        <a:ext cx="9895327" cy="976543"/>
      </dsp:txXfrm>
    </dsp:sp>
    <dsp:sp modelId="{A965097E-32F1-4AB8-8C4E-2814A7596B2F}">
      <dsp:nvSpPr>
        <dsp:cNvPr id="0" name=""/>
        <dsp:cNvSpPr/>
      </dsp:nvSpPr>
      <dsp:spPr>
        <a:xfrm>
          <a:off x="174309" y="3314993"/>
          <a:ext cx="1609697" cy="1278381"/>
        </a:xfrm>
        <a:prstGeom prst="ellipse">
          <a:avLst/>
        </a:prstGeom>
        <a:blipFill rotWithShape="0">
          <a:blip xmlns:r="http://schemas.openxmlformats.org/officeDocument/2006/relationships" r:embed="rId3"/>
          <a:srcRect/>
          <a:stretch>
            <a:fillRect l="-26000" r="-26000"/>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907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771536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309535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public.tableau.com/app/profile/nisha.pagare/viz/DDG-MentalHealthSurvey/Dashboard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png"/><Relationship Id="rId18" Type="http://schemas.openxmlformats.org/officeDocument/2006/relationships/image" Target="../media/image12.svg"/><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image" Target="../media/image6.sv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0.sv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5" Type="http://schemas.openxmlformats.org/officeDocument/2006/relationships/image" Target="../media/image9.png"/><Relationship Id="rId10" Type="http://schemas.openxmlformats.org/officeDocument/2006/relationships/image" Target="../media/image4.svg"/><Relationship Id="rId19" Type="http://schemas.openxmlformats.org/officeDocument/2006/relationships/image" Target="../media/image13.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osmihelp.org/about/about-osmi#volunteers" TargetMode="External"/><Relationship Id="rId2" Type="http://schemas.openxmlformats.org/officeDocument/2006/relationships/hyperlink" Target="https://osmihelp.org/about/about-osmi#board-memb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osmihelp.org/resear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3.png"/><Relationship Id="rId3" Type="http://schemas.openxmlformats.org/officeDocument/2006/relationships/image" Target="../media/image2.jpeg"/><Relationship Id="rId7" Type="http://schemas.openxmlformats.org/officeDocument/2006/relationships/diagramColors" Target="../diagrams/colors3.xml"/><Relationship Id="rId12" Type="http://schemas.openxmlformats.org/officeDocument/2006/relationships/image" Target="../media/image2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25.png"/><Relationship Id="rId5" Type="http://schemas.openxmlformats.org/officeDocument/2006/relationships/diagramLayout" Target="../diagrams/layout3.xml"/><Relationship Id="rId10" Type="http://schemas.openxmlformats.org/officeDocument/2006/relationships/image" Target="../media/image24.svg"/><Relationship Id="rId4" Type="http://schemas.openxmlformats.org/officeDocument/2006/relationships/diagramData" Target="../diagrams/data3.xml"/><Relationship Id="rId9" Type="http://schemas.openxmlformats.org/officeDocument/2006/relationships/image" Target="../media/image23.pn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16634" y="-195299"/>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15850" y="692575"/>
            <a:ext cx="10993549" cy="895244"/>
          </a:xfrm>
        </p:spPr>
        <p:txBody>
          <a:bodyPr>
            <a:noAutofit/>
          </a:bodyPr>
          <a:lstStyle/>
          <a:p>
            <a:r>
              <a:rPr lang="en-US" sz="6000" dirty="0">
                <a:solidFill>
                  <a:schemeClr val="bg1"/>
                </a:solidFill>
              </a:rPr>
              <a:t>Mental Health in Tech</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3968319"/>
            <a:ext cx="10993546" cy="2556768"/>
          </a:xfrm>
        </p:spPr>
        <p:txBody>
          <a:bodyPr>
            <a:normAutofit/>
          </a:bodyPr>
          <a:lstStyle/>
          <a:p>
            <a:pPr algn="r"/>
            <a:r>
              <a:rPr lang="en-US" dirty="0">
                <a:solidFill>
                  <a:schemeClr val="bg1">
                    <a:lumMod val="95000"/>
                  </a:schemeClr>
                </a:solidFill>
                <a:latin typeface="Arial Black" panose="020B0A04020102020204" pitchFamily="34" charset="0"/>
              </a:rPr>
              <a:t>Submitted by</a:t>
            </a:r>
          </a:p>
          <a:p>
            <a:pPr algn="r"/>
            <a:r>
              <a:rPr lang="en-US" dirty="0">
                <a:solidFill>
                  <a:schemeClr val="bg1">
                    <a:lumMod val="95000"/>
                  </a:schemeClr>
                </a:solidFill>
              </a:rPr>
              <a:t>Nisha pagare (20070243017)</a:t>
            </a:r>
          </a:p>
          <a:p>
            <a:pPr algn="r"/>
            <a:r>
              <a:rPr lang="en-US" dirty="0" err="1">
                <a:solidFill>
                  <a:schemeClr val="bg1">
                    <a:lumMod val="95000"/>
                  </a:schemeClr>
                </a:solidFill>
              </a:rPr>
              <a:t>Piyusha</a:t>
            </a:r>
            <a:r>
              <a:rPr lang="en-US" dirty="0">
                <a:solidFill>
                  <a:schemeClr val="bg1">
                    <a:lumMod val="95000"/>
                  </a:schemeClr>
                </a:solidFill>
              </a:rPr>
              <a:t> more(20070243015)</a:t>
            </a:r>
          </a:p>
          <a:p>
            <a:pPr algn="r"/>
            <a:r>
              <a:rPr lang="en-US" dirty="0" err="1">
                <a:solidFill>
                  <a:schemeClr val="bg1">
                    <a:lumMod val="95000"/>
                  </a:schemeClr>
                </a:solidFill>
              </a:rPr>
              <a:t>Adhibhan</a:t>
            </a:r>
            <a:r>
              <a:rPr lang="en-US" dirty="0">
                <a:solidFill>
                  <a:schemeClr val="bg1">
                    <a:lumMod val="95000"/>
                  </a:schemeClr>
                </a:solidFill>
              </a:rPr>
              <a:t> S. j(20070243041) </a:t>
            </a:r>
          </a:p>
          <a:p>
            <a:pPr algn="r"/>
            <a:r>
              <a:rPr lang="en-US" dirty="0">
                <a:solidFill>
                  <a:schemeClr val="bg1">
                    <a:lumMod val="95000"/>
                  </a:schemeClr>
                </a:solidFill>
              </a:rPr>
              <a:t>Vinay Wadhwa(2007023040)</a:t>
            </a:r>
          </a:p>
          <a:p>
            <a:pPr algn="r"/>
            <a:r>
              <a:rPr lang="en-US" dirty="0">
                <a:solidFill>
                  <a:schemeClr val="bg1">
                    <a:lumMod val="95000"/>
                  </a:schemeClr>
                </a:solidFill>
              </a:rPr>
              <a:t>Girish </a:t>
            </a:r>
            <a:r>
              <a:rPr lang="en-US" dirty="0" err="1">
                <a:solidFill>
                  <a:schemeClr val="bg1">
                    <a:lumMod val="95000"/>
                  </a:schemeClr>
                </a:solidFill>
              </a:rPr>
              <a:t>narsinghani</a:t>
            </a:r>
            <a:r>
              <a:rPr lang="en-US" dirty="0">
                <a:solidFill>
                  <a:schemeClr val="bg1">
                    <a:lumMod val="95000"/>
                  </a:schemeClr>
                </a:solidFill>
              </a:rPr>
              <a:t>(20070243016)</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3690-AC6E-4008-B33A-5C50D50C375D}"/>
              </a:ext>
            </a:extLst>
          </p:cNvPr>
          <p:cNvSpPr>
            <a:spLocks noGrp="1"/>
          </p:cNvSpPr>
          <p:nvPr>
            <p:ph type="title"/>
          </p:nvPr>
        </p:nvSpPr>
        <p:spPr/>
        <p:txBody>
          <a:bodyPr/>
          <a:lstStyle/>
          <a:p>
            <a:r>
              <a:rPr lang="en-US" dirty="0"/>
              <a:t>W</a:t>
            </a:r>
            <a:r>
              <a:rPr lang="en-IN" dirty="0" err="1"/>
              <a:t>ork</a:t>
            </a:r>
            <a:r>
              <a:rPr lang="en-IN" dirty="0"/>
              <a:t>- interface  VS Count</a:t>
            </a:r>
          </a:p>
        </p:txBody>
      </p:sp>
      <p:sp>
        <p:nvSpPr>
          <p:cNvPr id="13" name="TextBox 12"/>
          <p:cNvSpPr txBox="1"/>
          <p:nvPr/>
        </p:nvSpPr>
        <p:spPr>
          <a:xfrm>
            <a:off x="497150" y="1983998"/>
            <a:ext cx="8105311" cy="2616101"/>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Next we compare the label  treatment with the independent variable work interface. what we try to gain knowledge from this is that, </a:t>
            </a:r>
          </a:p>
          <a:p>
            <a:pPr algn="just"/>
            <a:r>
              <a:rPr lang="en-US" sz="2000" dirty="0"/>
              <a:t> If you have a mental health condition, do you feel that it interferes with your work? </a:t>
            </a:r>
          </a:p>
          <a:p>
            <a:pPr marL="342900" indent="-342900" algn="just">
              <a:buFont typeface="Arial" panose="020B0604020202020204" pitchFamily="34" charset="0"/>
              <a:buChar char="•"/>
            </a:pPr>
            <a:r>
              <a:rPr lang="en-US" sz="2000" dirty="0"/>
              <a:t>We analyze the answers given to this and compare it with the treatment</a:t>
            </a:r>
          </a:p>
          <a:p>
            <a:pPr marL="342900" indent="-342900" algn="just">
              <a:buFont typeface="Arial" panose="020B0604020202020204" pitchFamily="34" charset="0"/>
              <a:buChar char="•"/>
            </a:pPr>
            <a:r>
              <a:rPr lang="en-US" sz="2000" dirty="0"/>
              <a:t>and we can see the workers how tend to feel that it will not affect </a:t>
            </a:r>
          </a:p>
          <a:p>
            <a:pPr algn="just"/>
            <a:r>
              <a:rPr lang="en-US" sz="2000" dirty="0"/>
              <a:t>   the work does not take the treatment and the workers who think it affects     often tend to take the treatment</a:t>
            </a:r>
            <a:r>
              <a:rPr lang="en-US" sz="2400" dirty="0"/>
              <a:t>. </a:t>
            </a:r>
            <a:endParaRPr lang="en-IN"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488" t="35921" r="27859" b="11918"/>
          <a:stretch/>
        </p:blipFill>
        <p:spPr>
          <a:xfrm>
            <a:off x="8602462" y="2879446"/>
            <a:ext cx="3230229" cy="3064153"/>
          </a:xfrm>
        </p:spPr>
      </p:pic>
    </p:spTree>
    <p:extLst>
      <p:ext uri="{BB962C8B-B14F-4D97-AF65-F5344CB8AC3E}">
        <p14:creationId xmlns:p14="http://schemas.microsoft.com/office/powerpoint/2010/main" val="2607508879"/>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6756-6BD8-4082-A8A1-59352BA6D1D1}"/>
              </a:ext>
            </a:extLst>
          </p:cNvPr>
          <p:cNvSpPr>
            <a:spLocks noGrp="1"/>
          </p:cNvSpPr>
          <p:nvPr>
            <p:ph type="title"/>
          </p:nvPr>
        </p:nvSpPr>
        <p:spPr/>
        <p:txBody>
          <a:bodyPr/>
          <a:lstStyle/>
          <a:p>
            <a:r>
              <a:rPr lang="en-US" dirty="0"/>
              <a:t>Covid -19 survey methodology and analysis -</a:t>
            </a:r>
            <a:endParaRPr lang="en-IN" dirty="0"/>
          </a:p>
        </p:txBody>
      </p:sp>
      <p:sp>
        <p:nvSpPr>
          <p:cNvPr id="3" name="Content Placeholder 2">
            <a:extLst>
              <a:ext uri="{FF2B5EF4-FFF2-40B4-BE49-F238E27FC236}">
                <a16:creationId xmlns:a16="http://schemas.microsoft.com/office/drawing/2014/main" id="{5797B8A9-9118-465F-B132-69E6E9C150E6}"/>
              </a:ext>
            </a:extLst>
          </p:cNvPr>
          <p:cNvSpPr>
            <a:spLocks noGrp="1"/>
          </p:cNvSpPr>
          <p:nvPr>
            <p:ph idx="1"/>
          </p:nvPr>
        </p:nvSpPr>
        <p:spPr>
          <a:xfrm>
            <a:off x="235132" y="2180496"/>
            <a:ext cx="11375676" cy="4403184"/>
          </a:xfrm>
        </p:spPr>
        <p:txBody>
          <a:bodyPr/>
          <a:lstStyle/>
          <a:p>
            <a:pPr algn="just">
              <a:lnSpc>
                <a:spcPct val="115000"/>
              </a:lnSpc>
              <a:spcAft>
                <a:spcPts val="1000"/>
              </a:spcAft>
            </a:pPr>
            <a:r>
              <a:rPr lang="en-US" dirty="0"/>
              <a:t>In the year 2020 covid – a biomedical diseases has </a:t>
            </a: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serious physical and tremendous mental health implications as the rapidly spreading pandemic.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This is Survey is Conducted by</a:t>
            </a:r>
            <a:r>
              <a:rPr lang="en-IN"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Naveen Kumara Raghavendra, Suresh Gopal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In between June 2, and August 30, 2020. The initially identified 6897 internal migrant workers through a snowball sample method. </a:t>
            </a:r>
          </a:p>
          <a:p>
            <a:pPr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rPr>
              <a:t>We collected this data from ScienceDirect research article. to submit a paper in response to call for paper in the journal titled “Migration and health”. We have recorded 1350 response out of 6897 Sample through snowball sampling method.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66377727"/>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261B-ACF3-4DDB-ACF5-EA57550BE7AA}"/>
              </a:ext>
            </a:extLst>
          </p:cNvPr>
          <p:cNvSpPr>
            <a:spLocks noGrp="1"/>
          </p:cNvSpPr>
          <p:nvPr>
            <p:ph type="title"/>
          </p:nvPr>
        </p:nvSpPr>
        <p:spPr/>
        <p:txBody>
          <a:bodyPr/>
          <a:lstStyle/>
          <a:p>
            <a:r>
              <a:rPr lang="en-US" dirty="0"/>
              <a:t>Covid – 19 data set </a:t>
            </a:r>
            <a:endParaRPr lang="en-IN" dirty="0"/>
          </a:p>
        </p:txBody>
      </p:sp>
      <p:pic>
        <p:nvPicPr>
          <p:cNvPr id="5" name="Content Placeholder 4">
            <a:extLst>
              <a:ext uri="{FF2B5EF4-FFF2-40B4-BE49-F238E27FC236}">
                <a16:creationId xmlns:a16="http://schemas.microsoft.com/office/drawing/2014/main" id="{C3A8DF4F-9423-45E5-933F-FC93ADA8D640}"/>
              </a:ext>
            </a:extLst>
          </p:cNvPr>
          <p:cNvPicPr>
            <a:picLocks noGrp="1" noChangeAspect="1"/>
          </p:cNvPicPr>
          <p:nvPr>
            <p:ph idx="1"/>
          </p:nvPr>
        </p:nvPicPr>
        <p:blipFill>
          <a:blip r:embed="rId2"/>
          <a:stretch>
            <a:fillRect/>
          </a:stretch>
        </p:blipFill>
        <p:spPr>
          <a:xfrm>
            <a:off x="953588" y="1893842"/>
            <a:ext cx="9853749" cy="4485926"/>
          </a:xfrm>
        </p:spPr>
      </p:pic>
    </p:spTree>
    <p:extLst>
      <p:ext uri="{BB962C8B-B14F-4D97-AF65-F5344CB8AC3E}">
        <p14:creationId xmlns:p14="http://schemas.microsoft.com/office/powerpoint/2010/main" val="743847604"/>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82F7-E43D-476E-9307-BCD29DCDF7AF}"/>
              </a:ext>
            </a:extLst>
          </p:cNvPr>
          <p:cNvSpPr>
            <a:spLocks noGrp="1"/>
          </p:cNvSpPr>
          <p:nvPr>
            <p:ph type="title"/>
          </p:nvPr>
        </p:nvSpPr>
        <p:spPr/>
        <p:txBody>
          <a:bodyPr/>
          <a:lstStyle/>
          <a:p>
            <a:r>
              <a:rPr lang="en-US" dirty="0"/>
              <a:t>Description of data </a:t>
            </a:r>
            <a:endParaRPr lang="en-IN" dirty="0"/>
          </a:p>
        </p:txBody>
      </p:sp>
      <p:sp>
        <p:nvSpPr>
          <p:cNvPr id="3" name="Content Placeholder 2">
            <a:extLst>
              <a:ext uri="{FF2B5EF4-FFF2-40B4-BE49-F238E27FC236}">
                <a16:creationId xmlns:a16="http://schemas.microsoft.com/office/drawing/2014/main" id="{6B522770-3A11-4FD5-BAE5-597B2E35CA57}"/>
              </a:ext>
            </a:extLst>
          </p:cNvPr>
          <p:cNvSpPr>
            <a:spLocks noGrp="1"/>
          </p:cNvSpPr>
          <p:nvPr>
            <p:ph idx="1"/>
          </p:nvPr>
        </p:nvSpPr>
        <p:spPr>
          <a:xfrm>
            <a:off x="391886" y="1580606"/>
            <a:ext cx="11218921" cy="5055325"/>
          </a:xfrm>
        </p:spPr>
        <p:txBody>
          <a:bodyPr/>
          <a:lstStyle/>
          <a:p>
            <a:r>
              <a:rPr lang="en-IN" sz="1800" b="1" dirty="0">
                <a:solidFill>
                  <a:srgbClr val="000000"/>
                </a:solidFill>
                <a:effectLst/>
                <a:latin typeface="Times New Roman" panose="02020603050405020304" pitchFamily="18" charset="0"/>
                <a:ea typeface="Calibri" panose="020F0502020204030204" pitchFamily="34" charset="0"/>
              </a:rPr>
              <a:t>Parameters of data collection</a:t>
            </a:r>
            <a:r>
              <a:rPr lang="en-IN" sz="1800" dirty="0">
                <a:solidFill>
                  <a:srgbClr val="000000"/>
                </a:solidFill>
                <a:effectLst/>
                <a:latin typeface="Times New Roman" panose="02020603050405020304" pitchFamily="18" charset="0"/>
                <a:ea typeface="Calibri" panose="020F0502020204030204" pitchFamily="34" charset="0"/>
              </a:rPr>
              <a:t> –     Respondents the data were chosen based on snowball sampling exclusively it was collected from internal migrant workers across the India the fact is here whether the location was affected by the pandemic or not.</a:t>
            </a:r>
          </a:p>
          <a:p>
            <a:r>
              <a:rPr lang="en-IN" sz="1800" b="1" dirty="0">
                <a:solidFill>
                  <a:srgbClr val="000000"/>
                </a:solidFill>
                <a:effectLst/>
                <a:latin typeface="Times New Roman" panose="02020603050405020304" pitchFamily="18" charset="0"/>
                <a:ea typeface="Calibri" panose="020F0502020204030204" pitchFamily="34" charset="0"/>
              </a:rPr>
              <a:t>Description of data collection </a:t>
            </a:r>
            <a:r>
              <a:rPr lang="en-IN" sz="1800" dirty="0">
                <a:solidFill>
                  <a:srgbClr val="000000"/>
                </a:solidFill>
                <a:effectLst/>
                <a:latin typeface="Times New Roman" panose="02020603050405020304" pitchFamily="18" charset="0"/>
                <a:ea typeface="Calibri" panose="020F0502020204030204" pitchFamily="34" charset="0"/>
              </a:rPr>
              <a:t>-    This is Survey was administered to internal migrant workers between June And August 2020 through telephonic interview from 1350 responses. The interview records the response and some of Questions were asked  is below </a:t>
            </a:r>
          </a:p>
          <a:p>
            <a:r>
              <a:rPr lang="en-IN" dirty="0">
                <a:solidFill>
                  <a:srgbClr val="000000"/>
                </a:solidFill>
                <a:latin typeface="Times New Roman" panose="02020603050405020304" pitchFamily="18" charset="0"/>
              </a:rPr>
              <a:t>1 ) – What is your Age </a:t>
            </a:r>
          </a:p>
          <a:p>
            <a:r>
              <a:rPr lang="en-IN" dirty="0">
                <a:solidFill>
                  <a:srgbClr val="000000"/>
                </a:solidFill>
                <a:latin typeface="Times New Roman" panose="02020603050405020304" pitchFamily="18" charset="0"/>
              </a:rPr>
              <a:t>2) What is your Average Monthly Income</a:t>
            </a:r>
          </a:p>
          <a:p>
            <a:r>
              <a:rPr lang="en-IN" dirty="0">
                <a:solidFill>
                  <a:srgbClr val="000000"/>
                </a:solidFill>
                <a:latin typeface="Times New Roman" panose="02020603050405020304" pitchFamily="18" charset="0"/>
              </a:rPr>
              <a:t>3) Were you tested positive for covid-19</a:t>
            </a:r>
          </a:p>
          <a:p>
            <a:r>
              <a:rPr lang="en-IN" dirty="0">
                <a:solidFill>
                  <a:srgbClr val="000000"/>
                </a:solidFill>
                <a:latin typeface="Times New Roman" panose="02020603050405020304" pitchFamily="18" charset="0"/>
              </a:rPr>
              <a:t>4) CAS1 – Felt dizzy, lightheaded , or faint when read or listened to news about the coronavirus.</a:t>
            </a:r>
            <a:endParaRPr lang="en-IN" dirty="0"/>
          </a:p>
        </p:txBody>
      </p:sp>
    </p:spTree>
    <p:extLst>
      <p:ext uri="{BB962C8B-B14F-4D97-AF65-F5344CB8AC3E}">
        <p14:creationId xmlns:p14="http://schemas.microsoft.com/office/powerpoint/2010/main" val="1436361139"/>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6A32-375E-4509-8C2B-9B7D779ACC33}"/>
              </a:ext>
            </a:extLst>
          </p:cNvPr>
          <p:cNvSpPr>
            <a:spLocks noGrp="1"/>
          </p:cNvSpPr>
          <p:nvPr>
            <p:ph type="title"/>
          </p:nvPr>
        </p:nvSpPr>
        <p:spPr/>
        <p:txBody>
          <a:bodyPr/>
          <a:lstStyle/>
          <a:p>
            <a:r>
              <a:rPr lang="en-US" dirty="0"/>
              <a:t>Analysis </a:t>
            </a:r>
            <a:r>
              <a:rPr lang="en-US"/>
              <a:t>from survey</a:t>
            </a:r>
            <a:endParaRPr lang="en-IN"/>
          </a:p>
        </p:txBody>
      </p:sp>
      <p:sp>
        <p:nvSpPr>
          <p:cNvPr id="3" name="Content Placeholder 2">
            <a:extLst>
              <a:ext uri="{FF2B5EF4-FFF2-40B4-BE49-F238E27FC236}">
                <a16:creationId xmlns:a16="http://schemas.microsoft.com/office/drawing/2014/main" id="{3B895545-D13B-4F62-ADA8-1707721F407E}"/>
              </a:ext>
            </a:extLst>
          </p:cNvPr>
          <p:cNvSpPr>
            <a:spLocks noGrp="1"/>
          </p:cNvSpPr>
          <p:nvPr>
            <p:ph idx="1"/>
          </p:nvPr>
        </p:nvSpPr>
        <p:spPr>
          <a:xfrm>
            <a:off x="248576" y="2180496"/>
            <a:ext cx="11362232" cy="4309081"/>
          </a:xfrm>
        </p:spPr>
        <p:txBody>
          <a:bodyPr/>
          <a:lstStyle/>
          <a:p>
            <a:r>
              <a:rPr lang="en-US" dirty="0"/>
              <a:t>CAS 1 – felt dizzy, lightheaded, or faint when read </a:t>
            </a:r>
          </a:p>
          <a:p>
            <a:pPr marL="0" indent="0">
              <a:buNone/>
            </a:pPr>
            <a:r>
              <a:rPr lang="en-US" dirty="0"/>
              <a:t>                  or listened to news about the coronavirus.</a:t>
            </a:r>
          </a:p>
          <a:p>
            <a:pPr marL="0" indent="0">
              <a:buNone/>
            </a:pPr>
            <a:r>
              <a:rPr lang="en-US" dirty="0"/>
              <a:t>  =  To the response are people get to know about covid </a:t>
            </a:r>
          </a:p>
          <a:p>
            <a:pPr marL="0" indent="0">
              <a:buNone/>
            </a:pPr>
            <a:r>
              <a:rPr lang="en-US" dirty="0"/>
              <a:t>                         Rare – 36.96 %</a:t>
            </a:r>
          </a:p>
          <a:p>
            <a:pPr marL="0" indent="0">
              <a:buNone/>
            </a:pPr>
            <a:r>
              <a:rPr lang="en-US" dirty="0"/>
              <a:t>                        More than a week – 13.04</a:t>
            </a:r>
          </a:p>
          <a:p>
            <a:pPr marL="0" indent="0">
              <a:buNone/>
            </a:pPr>
            <a:r>
              <a:rPr lang="en-US" dirty="0"/>
              <a:t>                   People don’t’ know- 34.59 %</a:t>
            </a:r>
          </a:p>
          <a:p>
            <a:pPr marL="0" indent="0">
              <a:buNone/>
            </a:pPr>
            <a:endParaRPr lang="en-US"/>
          </a:p>
          <a:p>
            <a:pPr marL="0" indent="0">
              <a:buNone/>
            </a:pPr>
            <a:r>
              <a:rPr lang="en-US"/>
              <a:t>Also </a:t>
            </a:r>
            <a:r>
              <a:rPr lang="en-US" dirty="0"/>
              <a:t>analysis on tableau software – </a:t>
            </a:r>
          </a:p>
          <a:p>
            <a:pPr marL="0" indent="0">
              <a:buNone/>
            </a:pPr>
            <a:r>
              <a:rPr lang="en-US"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DDG-Mental Health Survey | Tableau Public</a:t>
            </a:r>
            <a:endParaRPr lang="en-US" dirty="0">
              <a:solidFill>
                <a:schemeClr val="accent1">
                  <a:lumMod val="60000"/>
                  <a:lumOff val="40000"/>
                </a:schemeClr>
              </a:solidFill>
            </a:endParaRPr>
          </a:p>
          <a:p>
            <a:pPr marL="0" indent="0">
              <a:buNone/>
            </a:pPr>
            <a:endParaRPr lang="en-US" dirty="0">
              <a:solidFill>
                <a:schemeClr val="accent1">
                  <a:lumMod val="60000"/>
                  <a:lumOff val="40000"/>
                </a:schemeClr>
              </a:solidFill>
            </a:endParaRPr>
          </a:p>
          <a:p>
            <a:pPr marL="0" indent="0">
              <a:buNone/>
            </a:pPr>
            <a:endParaRPr lang="en-IN" dirty="0">
              <a:solidFill>
                <a:schemeClr val="accent1">
                  <a:lumMod val="60000"/>
                  <a:lumOff val="40000"/>
                </a:schemeClr>
              </a:solidFill>
            </a:endParaRPr>
          </a:p>
        </p:txBody>
      </p:sp>
      <p:pic>
        <p:nvPicPr>
          <p:cNvPr id="7" name="Picture 6">
            <a:extLst>
              <a:ext uri="{FF2B5EF4-FFF2-40B4-BE49-F238E27FC236}">
                <a16:creationId xmlns:a16="http://schemas.microsoft.com/office/drawing/2014/main" id="{4182395E-9EDD-4C00-8B9F-6842D4C5591C}"/>
              </a:ext>
            </a:extLst>
          </p:cNvPr>
          <p:cNvPicPr>
            <a:picLocks noChangeAspect="1"/>
          </p:cNvPicPr>
          <p:nvPr/>
        </p:nvPicPr>
        <p:blipFill>
          <a:blip r:embed="rId3"/>
          <a:stretch>
            <a:fillRect/>
          </a:stretch>
        </p:blipFill>
        <p:spPr>
          <a:xfrm>
            <a:off x="5918110" y="2180496"/>
            <a:ext cx="6273890" cy="3975348"/>
          </a:xfrm>
          <a:prstGeom prst="rect">
            <a:avLst/>
          </a:prstGeom>
        </p:spPr>
      </p:pic>
    </p:spTree>
    <p:extLst>
      <p:ext uri="{BB962C8B-B14F-4D97-AF65-F5344CB8AC3E}">
        <p14:creationId xmlns:p14="http://schemas.microsoft.com/office/powerpoint/2010/main" val="1269148158"/>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p:txBody>
          <a:bodyPr anchor="ctr">
            <a:normAutofit/>
          </a:bodyPr>
          <a:lstStyle/>
          <a:p>
            <a:pPr algn="ctr"/>
            <a:r>
              <a:rPr lang="en-US" sz="36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Discussion on Mental health </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38777377"/>
              </p:ext>
            </p:extLst>
          </p:nvPr>
        </p:nvGraphicFramePr>
        <p:xfrm>
          <a:off x="292964" y="1562471"/>
          <a:ext cx="11238112" cy="4882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1699781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normAutofit/>
          </a:bodyPr>
          <a:lstStyle/>
          <a:p>
            <a:pPr algn="ctr"/>
            <a:r>
              <a:rPr lang="en-US" sz="36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rPr>
              <a:t>Mental health in Technology</a:t>
            </a:r>
            <a:endParaRPr lang="en-IN" sz="36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142044" y="1715956"/>
            <a:ext cx="11292396" cy="3575135"/>
          </a:xfrm>
        </p:spPr>
        <p:txBody>
          <a:bodyPr>
            <a:normAutofit fontScale="92500"/>
          </a:bodyPr>
          <a:lstStyle/>
          <a:p>
            <a:r>
              <a:rPr lang="en-IN" sz="1800" dirty="0">
                <a:solidFill>
                  <a:srgbClr val="000000"/>
                </a:solidFill>
                <a:effectLst/>
                <a:latin typeface="Times New Roman" panose="02020603050405020304" pitchFamily="18" charset="0"/>
                <a:ea typeface="Calibri" panose="020F0502020204030204" pitchFamily="34" charset="0"/>
              </a:rPr>
              <a:t>Mental illness has historically been brushed under the carpet a treated as a taboo subject. Thankfully, times are changing. With many celebrities, and even royalty, sharing stories about their own mental health challenges, people are becoming more open about discussing depression, anxiety and mental illness.  As society is becoming more enlightened about the subject of mental illness, technology is becoming an important part of providing solutions to preserve and improve mental health. </a:t>
            </a:r>
          </a:p>
          <a:p>
            <a:r>
              <a:rPr lang="en-IN" sz="1800" dirty="0">
                <a:effectLst/>
                <a:latin typeface="Times New Roman" panose="02020603050405020304" pitchFamily="18" charset="0"/>
                <a:ea typeface="Times New Roman" panose="02020603050405020304" pitchFamily="18" charset="0"/>
              </a:rPr>
              <a:t>VR is a relatively new field, but progress is fast, and it is becoming</a:t>
            </a:r>
          </a:p>
          <a:p>
            <a:pPr marL="0" indent="0">
              <a:buNone/>
            </a:pPr>
            <a:r>
              <a:rPr lang="en-IN" sz="1800" dirty="0">
                <a:effectLst/>
                <a:latin typeface="Times New Roman" panose="02020603050405020304" pitchFamily="18" charset="0"/>
                <a:ea typeface="Times New Roman" panose="02020603050405020304" pitchFamily="18" charset="0"/>
              </a:rPr>
              <a:t>    increasingly clear that virtual reality technology has an </a:t>
            </a:r>
          </a:p>
          <a:p>
            <a:pPr marL="0" indent="0">
              <a:buNone/>
            </a:pPr>
            <a:r>
              <a:rPr lang="en-IN" sz="1800" dirty="0">
                <a:effectLst/>
                <a:latin typeface="Times New Roman" panose="02020603050405020304" pitchFamily="18" charset="0"/>
                <a:ea typeface="Times New Roman" panose="02020603050405020304" pitchFamily="18" charset="0"/>
              </a:rPr>
              <a:t>     important role to play in the field of mental health.</a:t>
            </a:r>
          </a:p>
          <a:p>
            <a:r>
              <a:rPr lang="en-IN" sz="1800" dirty="0">
                <a:effectLst/>
                <a:latin typeface="Calibri" panose="020F0502020204030204" pitchFamily="34" charset="0"/>
                <a:ea typeface="Calibri" panose="020F0502020204030204" pitchFamily="34" charset="0"/>
                <a:cs typeface="Mangal" panose="02040503050203030202" pitchFamily="18" charset="0"/>
              </a:rPr>
              <a:t>There is an app for everything these days, from shopping lists and </a:t>
            </a:r>
          </a:p>
          <a:p>
            <a:r>
              <a:rPr lang="en-IN" sz="1800" dirty="0">
                <a:effectLst/>
                <a:latin typeface="Calibri" panose="020F0502020204030204" pitchFamily="34" charset="0"/>
                <a:ea typeface="Calibri" panose="020F0502020204030204" pitchFamily="34" charset="0"/>
                <a:cs typeface="Mangal" panose="02040503050203030202" pitchFamily="18" charset="0"/>
              </a:rPr>
              <a:t>banking apps, to apps for productivity and weather forecasting.</a:t>
            </a:r>
          </a:p>
          <a:p>
            <a:r>
              <a:rPr lang="en-IN" dirty="0">
                <a:latin typeface="Calibri" panose="020F0502020204030204" pitchFamily="34" charset="0"/>
                <a:ea typeface="Times New Roman" panose="02020603050405020304" pitchFamily="18" charset="0"/>
                <a:cs typeface="Mangal" panose="02040503050203030202" pitchFamily="18" charset="0"/>
              </a:rPr>
              <a:t>Mood apps , online game, social media Instagram, Facebook etc.</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6D8FE1B-A4EC-426A-B233-8AD3AFB9E37D}"/>
              </a:ext>
            </a:extLst>
          </p:cNvPr>
          <p:cNvPicPr>
            <a:picLocks noChangeAspect="1"/>
          </p:cNvPicPr>
          <p:nvPr/>
        </p:nvPicPr>
        <p:blipFill>
          <a:blip r:embed="rId2"/>
          <a:stretch>
            <a:fillRect/>
          </a:stretch>
        </p:blipFill>
        <p:spPr>
          <a:xfrm>
            <a:off x="7352004" y="3503523"/>
            <a:ext cx="4082436" cy="2910193"/>
          </a:xfrm>
          <a:prstGeom prst="rect">
            <a:avLst/>
          </a:prstGeom>
          <a:ln>
            <a:no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092657129"/>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lstStyle/>
          <a:p>
            <a:r>
              <a:rPr lang="en-US" dirty="0"/>
              <a:t>Benefits of Technology</a:t>
            </a:r>
            <a:endParaRPr lang="en-IN" dirty="0"/>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71020" y="1420427"/>
            <a:ext cx="10733103" cy="5166803"/>
          </a:xfrm>
        </p:spPr>
        <p:txBody>
          <a:bodyPr>
            <a:normAutofit/>
          </a:bodyPr>
          <a:lstStyle/>
          <a:p>
            <a:pPr marL="0" indent="0" algn="just">
              <a:lnSpc>
                <a:spcPts val="1920"/>
              </a:lnSpc>
              <a:buNone/>
            </a:pPr>
            <a:endParaRPr lang="en-IN" sz="1800" b="1" dirty="0">
              <a:effectLst/>
              <a:latin typeface="Times New Roman" panose="02020603050405020304" pitchFamily="18" charset="0"/>
              <a:ea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Mangal" panose="02040503050203030202" pitchFamily="18" charset="0"/>
              </a:rPr>
              <a:t>Although not a panacea for the lack of mental health care, the use of technology can enhance and expand mental health care in areas, including rural areas, where providers are scarce. </a:t>
            </a:r>
          </a:p>
          <a:p>
            <a:r>
              <a:rPr lang="en-US" dirty="0"/>
              <a:t>technology is convenient. As the National Institute of Mental Health points out, treatment can take place in any place and at any time, 24/7.</a:t>
            </a:r>
          </a:p>
          <a:p>
            <a:r>
              <a:rPr lang="en-US" dirty="0"/>
              <a:t>As with any technology, there are also concerns about its use</a:t>
            </a:r>
          </a:p>
          <a:p>
            <a:r>
              <a:rPr lang="en-US" dirty="0"/>
              <a:t>Tips for individuals thinking about using technology</a:t>
            </a:r>
          </a:p>
          <a:p>
            <a:pPr marL="0" indent="0">
              <a:buNone/>
            </a:pPr>
            <a:r>
              <a:rPr lang="en-US" dirty="0"/>
              <a:t>•Ask a trusted provider for a recommendation. </a:t>
            </a:r>
          </a:p>
          <a:p>
            <a:pPr marL="0" indent="0">
              <a:buNone/>
            </a:pPr>
            <a:r>
              <a:rPr lang="en-US" dirty="0"/>
              <a:t>•Find information on the credentials and experience</a:t>
            </a:r>
          </a:p>
          <a:p>
            <a:pPr marL="0" indent="0">
              <a:buNone/>
            </a:pPr>
            <a:r>
              <a:rPr lang="en-US" dirty="0"/>
              <a:t> of the app developer. </a:t>
            </a:r>
          </a:p>
          <a:p>
            <a:pPr marL="0" indent="0">
              <a:buNone/>
            </a:pPr>
            <a:r>
              <a:rPr lang="en-US" dirty="0"/>
              <a:t>•Turn to the literature to see if there are any empirical</a:t>
            </a:r>
          </a:p>
          <a:p>
            <a:pPr marL="0" indent="0">
              <a:buNone/>
            </a:pPr>
            <a:r>
              <a:rPr lang="en-US" dirty="0"/>
              <a:t> publications on the technology</a:t>
            </a:r>
          </a:p>
          <a:p>
            <a:endParaRPr lang="en-IN" dirty="0"/>
          </a:p>
        </p:txBody>
      </p:sp>
      <p:pic>
        <p:nvPicPr>
          <p:cNvPr id="4" name="Picture 3">
            <a:extLst>
              <a:ext uri="{FF2B5EF4-FFF2-40B4-BE49-F238E27FC236}">
                <a16:creationId xmlns:a16="http://schemas.microsoft.com/office/drawing/2014/main" id="{590ADF86-7329-4E22-B35B-B8B6E5662275}"/>
              </a:ext>
            </a:extLst>
          </p:cNvPr>
          <p:cNvPicPr>
            <a:picLocks noChangeAspect="1"/>
          </p:cNvPicPr>
          <p:nvPr/>
        </p:nvPicPr>
        <p:blipFill>
          <a:blip r:embed="rId2"/>
          <a:stretch>
            <a:fillRect/>
          </a:stretch>
        </p:blipFill>
        <p:spPr>
          <a:xfrm>
            <a:off x="6693763" y="3285971"/>
            <a:ext cx="5001550" cy="3161899"/>
          </a:xfrm>
          <a:prstGeom prst="rect">
            <a:avLst/>
          </a:prstGeom>
          <a:ln w="38100" cap="sq">
            <a:solidFill>
              <a:srgbClr val="000000"/>
            </a:solidFill>
            <a:prstDash val="solid"/>
            <a:miter lim="800000"/>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782510795"/>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D95E-AACE-49CD-A309-32E28695CF8D}"/>
              </a:ext>
            </a:extLst>
          </p:cNvPr>
          <p:cNvSpPr>
            <a:spLocks noGrp="1"/>
          </p:cNvSpPr>
          <p:nvPr>
            <p:ph type="title"/>
          </p:nvPr>
        </p:nvSpPr>
        <p:spPr/>
        <p:txBody>
          <a:bodyPr/>
          <a:lstStyle/>
          <a:p>
            <a:r>
              <a:rPr lang="en-US" dirty="0"/>
              <a:t>Description  of Survey-</a:t>
            </a:r>
            <a:endParaRPr lang="en-IN" dirty="0"/>
          </a:p>
        </p:txBody>
      </p:sp>
      <p:sp>
        <p:nvSpPr>
          <p:cNvPr id="3" name="Content Placeholder 2">
            <a:extLst>
              <a:ext uri="{FF2B5EF4-FFF2-40B4-BE49-F238E27FC236}">
                <a16:creationId xmlns:a16="http://schemas.microsoft.com/office/drawing/2014/main" id="{E0F11FC2-2982-4155-9F3A-EE77E0EE77BC}"/>
              </a:ext>
            </a:extLst>
          </p:cNvPr>
          <p:cNvSpPr>
            <a:spLocks noGrp="1"/>
          </p:cNvSpPr>
          <p:nvPr>
            <p:ph idx="1"/>
          </p:nvPr>
        </p:nvSpPr>
        <p:spPr>
          <a:xfrm>
            <a:off x="581192" y="2180496"/>
            <a:ext cx="6751902" cy="3678303"/>
          </a:xfrm>
        </p:spPr>
        <p:txBody>
          <a:bodyPr/>
          <a:lstStyle/>
          <a:p>
            <a:r>
              <a:rPr lang="en-IN" sz="1800" dirty="0">
                <a:effectLst/>
                <a:latin typeface="Times New Roman" panose="02020603050405020304" pitchFamily="18" charset="0"/>
                <a:ea typeface="Calibri" panose="020F0502020204030204" pitchFamily="34" charset="0"/>
              </a:rPr>
              <a:t>Mental health in the workplace is increasingly important for employees in the technology sector. Mental illness is the leading cause of sickness absence and incapacity benefits in most high-income countries .</a:t>
            </a:r>
          </a:p>
          <a:p>
            <a:r>
              <a:rPr lang="en-IN" dirty="0">
                <a:latin typeface="Times New Roman" panose="02020603050405020304" pitchFamily="18" charset="0"/>
              </a:rPr>
              <a:t>There is questions like such as do you think that discussing a physical health issue with your employer would have negative consequences </a:t>
            </a:r>
          </a:p>
          <a:p>
            <a:r>
              <a:rPr lang="en-IN" dirty="0">
                <a:latin typeface="Times New Roman" panose="02020603050405020304" pitchFamily="18" charset="0"/>
              </a:rPr>
              <a:t>Responses are –  there is 73 % employer have discuss about there                             physical  and mental health issue. </a:t>
            </a:r>
          </a:p>
          <a:p>
            <a:r>
              <a:rPr lang="en-IN" dirty="0">
                <a:latin typeface="Times New Roman" panose="02020603050405020304" pitchFamily="18" charset="0"/>
              </a:rPr>
              <a:t>14 % employer discussing about there health issue.</a:t>
            </a:r>
            <a:endParaRPr lang="en-IN" dirty="0"/>
          </a:p>
        </p:txBody>
      </p:sp>
      <p:pic>
        <p:nvPicPr>
          <p:cNvPr id="4" name="Picture 3">
            <a:extLst>
              <a:ext uri="{FF2B5EF4-FFF2-40B4-BE49-F238E27FC236}">
                <a16:creationId xmlns:a16="http://schemas.microsoft.com/office/drawing/2014/main" id="{7B0CE6C3-D563-4899-B7FF-107B93053A11}"/>
              </a:ext>
            </a:extLst>
          </p:cNvPr>
          <p:cNvPicPr/>
          <p:nvPr/>
        </p:nvPicPr>
        <p:blipFill>
          <a:blip r:embed="rId2">
            <a:extLst>
              <a:ext uri="{28A0092B-C50C-407E-A947-70E740481C1C}">
                <a14:useLocalDpi xmlns:a14="http://schemas.microsoft.com/office/drawing/2010/main" val="0"/>
              </a:ext>
            </a:extLst>
          </a:blip>
          <a:stretch>
            <a:fillRect/>
          </a:stretch>
        </p:blipFill>
        <p:spPr>
          <a:xfrm>
            <a:off x="7794733" y="2180496"/>
            <a:ext cx="4154611" cy="2662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948256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lstStyle/>
          <a:p>
            <a:r>
              <a:rPr lang="en-IN" dirty="0"/>
              <a:t> Policy recommendation on mental health </a:t>
            </a:r>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226142" y="1848464"/>
            <a:ext cx="11384665" cy="4719483"/>
          </a:xfrm>
        </p:spPr>
        <p:txBody>
          <a:bodyPr/>
          <a:lstStyle/>
          <a:p>
            <a:r>
              <a:rPr lang="en-IN" dirty="0"/>
              <a:t>Equity: policy should not be amended with equality but should be amended with equity since the nation in built diverse people with diverse social and economic status. The vulnerable and the excluded people of a community should also be able receive services when they are in need.</a:t>
            </a:r>
          </a:p>
          <a:p>
            <a:r>
              <a:rPr lang="en-IN" dirty="0"/>
              <a:t>Quality: the quality of the service should not vary to person to person every person in the society should receive the same health care treatment.</a:t>
            </a:r>
          </a:p>
          <a:p>
            <a:r>
              <a:rPr lang="en-IN" dirty="0"/>
              <a:t>Governance and effective delivery: Before the national government making the policies for the nation it should have deep discussion with the sub governments such as </a:t>
            </a:r>
            <a:r>
              <a:rPr lang="en-IN" dirty="0" err="1"/>
              <a:t>panchayats</a:t>
            </a:r>
            <a:r>
              <a:rPr lang="en-IN" dirty="0"/>
              <a:t>, municipalities and state government since they deal with smaller section of the people in the society, they know what polices would be best for the people in that society.</a:t>
            </a:r>
          </a:p>
          <a:p>
            <a:r>
              <a:rPr lang="en-IN" dirty="0"/>
              <a:t>Justice for all: every person in the society should receive the same amount of health care. </a:t>
            </a:r>
          </a:p>
          <a:p>
            <a:r>
              <a:rPr lang="en-IN" dirty="0"/>
              <a:t>Maintenance of the sector: the government or the sub-governments should have to make a routine visit to the respective health care institute to make sure everything is going well</a:t>
            </a:r>
          </a:p>
        </p:txBody>
      </p:sp>
      <p:pic>
        <p:nvPicPr>
          <p:cNvPr id="4" name="Picture 3">
            <a:extLst>
              <a:ext uri="{FF2B5EF4-FFF2-40B4-BE49-F238E27FC236}">
                <a16:creationId xmlns:a16="http://schemas.microsoft.com/office/drawing/2014/main" id="{B1A44057-4DA6-41BC-99AA-67E7CB5A2A38}"/>
              </a:ext>
            </a:extLst>
          </p:cNvPr>
          <p:cNvPicPr>
            <a:picLocks noChangeAspect="1"/>
          </p:cNvPicPr>
          <p:nvPr/>
        </p:nvPicPr>
        <p:blipFill>
          <a:blip r:embed="rId2"/>
          <a:stretch>
            <a:fillRect/>
          </a:stretch>
        </p:blipFill>
        <p:spPr>
          <a:xfrm>
            <a:off x="9499804" y="811995"/>
            <a:ext cx="1974441" cy="9039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195246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199" y="548641"/>
            <a:ext cx="9882574" cy="944404"/>
          </a:xfrm>
        </p:spPr>
        <p:txBody>
          <a:bodyPr anchor="ctr">
            <a:normAutofit/>
            <a:scene3d>
              <a:camera prst="orthographicFront"/>
              <a:lightRig rig="soft" dir="t">
                <a:rot lat="0" lon="0" rev="15600000"/>
              </a:lightRig>
            </a:scene3d>
            <a:sp3d extrusionH="57150" prstMaterial="softEdge">
              <a:bevelT w="25400" h="38100"/>
            </a:sp3d>
          </a:bodyPr>
          <a:lstStyle/>
          <a:p>
            <a:pPr algn="ctr"/>
            <a:r>
              <a:rPr lang="en-US" sz="40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Flowchart of project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19798576"/>
              </p:ext>
            </p:extLst>
          </p:nvPr>
        </p:nvGraphicFramePr>
        <p:xfrm>
          <a:off x="719570" y="1562471"/>
          <a:ext cx="9223420" cy="4677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Graphic 3" descr="Playbook">
            <a:extLst>
              <a:ext uri="{FF2B5EF4-FFF2-40B4-BE49-F238E27FC236}">
                <a16:creationId xmlns:a16="http://schemas.microsoft.com/office/drawing/2014/main" id="{613D84B6-DCD5-4C28-829B-6C1766D220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570" y="1636878"/>
            <a:ext cx="809595" cy="809595"/>
          </a:xfrm>
          <a:prstGeom prst="rect">
            <a:avLst/>
          </a:prstGeom>
        </p:spPr>
      </p:pic>
      <p:pic>
        <p:nvPicPr>
          <p:cNvPr id="7" name="Graphic 6" descr="Database">
            <a:extLst>
              <a:ext uri="{FF2B5EF4-FFF2-40B4-BE49-F238E27FC236}">
                <a16:creationId xmlns:a16="http://schemas.microsoft.com/office/drawing/2014/main" id="{F1431648-E7E8-453A-AA68-F45B9C32BB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5607" y="2383384"/>
            <a:ext cx="744245" cy="744245"/>
          </a:xfrm>
          <a:prstGeom prst="rect">
            <a:avLst/>
          </a:prstGeom>
        </p:spPr>
      </p:pic>
      <p:pic>
        <p:nvPicPr>
          <p:cNvPr id="10" name="Graphic 9" descr="Statistics RTL">
            <a:extLst>
              <a:ext uri="{FF2B5EF4-FFF2-40B4-BE49-F238E27FC236}">
                <a16:creationId xmlns:a16="http://schemas.microsoft.com/office/drawing/2014/main" id="{5C1A5E87-0DF7-42B6-AA29-BC72B69817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70987" y="3156957"/>
            <a:ext cx="744245" cy="744245"/>
          </a:xfrm>
          <a:prstGeom prst="rect">
            <a:avLst/>
          </a:prstGeom>
        </p:spPr>
      </p:pic>
      <p:pic>
        <p:nvPicPr>
          <p:cNvPr id="12" name="Graphic 11" descr="Users">
            <a:extLst>
              <a:ext uri="{FF2B5EF4-FFF2-40B4-BE49-F238E27FC236}">
                <a16:creationId xmlns:a16="http://schemas.microsoft.com/office/drawing/2014/main" id="{DC5A0F22-E40D-4A87-9AAD-37AFBC8184A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70987" y="3924872"/>
            <a:ext cx="744245" cy="744245"/>
          </a:xfrm>
          <a:prstGeom prst="rect">
            <a:avLst/>
          </a:prstGeom>
        </p:spPr>
      </p:pic>
      <p:pic>
        <p:nvPicPr>
          <p:cNvPr id="19" name="Graphic 18" descr="Subtitles">
            <a:extLst>
              <a:ext uri="{FF2B5EF4-FFF2-40B4-BE49-F238E27FC236}">
                <a16:creationId xmlns:a16="http://schemas.microsoft.com/office/drawing/2014/main" id="{789CFD95-CFB5-4951-ACB4-0F9CD681BE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69995" y="4718622"/>
            <a:ext cx="655468" cy="655468"/>
          </a:xfrm>
          <a:prstGeom prst="rect">
            <a:avLst/>
          </a:prstGeom>
        </p:spPr>
      </p:pic>
      <p:pic>
        <p:nvPicPr>
          <p:cNvPr id="21" name="Graphic 20" descr="Research">
            <a:extLst>
              <a:ext uri="{FF2B5EF4-FFF2-40B4-BE49-F238E27FC236}">
                <a16:creationId xmlns:a16="http://schemas.microsoft.com/office/drawing/2014/main" id="{48C9AF2D-670C-45DE-A289-B98B8899BBA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97872" y="5432599"/>
            <a:ext cx="744245" cy="744245"/>
          </a:xfrm>
          <a:prstGeom prst="rect">
            <a:avLst/>
          </a:prstGeom>
        </p:spPr>
      </p:pic>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normAutofit/>
          </a:bodyPr>
          <a:lstStyle/>
          <a:p>
            <a:r>
              <a:rPr lang="en-IN" sz="1600" dirty="0"/>
              <a:t>Policy recommendation at local government and State government </a:t>
            </a:r>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226142" y="1848464"/>
            <a:ext cx="11652179" cy="4719483"/>
          </a:xfrm>
        </p:spPr>
        <p:txBody>
          <a:bodyPr>
            <a:normAutofit fontScale="92500"/>
          </a:bodyPr>
          <a:lstStyle/>
          <a:p>
            <a:r>
              <a:rPr lang="en-IN" dirty="0"/>
              <a:t>The local government consists of cities towns villages which are governed by counsellors or the head of the village panchayts.</a:t>
            </a:r>
          </a:p>
          <a:p>
            <a:r>
              <a:rPr lang="en-IN" dirty="0"/>
              <a:t>The role of local government is important for making policies since they a govern a small amount of people a will know what will be appropriate decision that will be helpful for the people</a:t>
            </a:r>
          </a:p>
          <a:p>
            <a:r>
              <a:rPr lang="en-IN" dirty="0"/>
              <a:t>For example the covid migrant survey we know that the migrant were suffering from mental illness due to factor income and covid cases, the local government could make policy to improve the salary or make provision for them to get a higher jobs. They can provide food for the migrants whose income are near poverty line and who have lost their job in the covid pandemic.</a:t>
            </a:r>
          </a:p>
          <a:p>
            <a:r>
              <a:rPr lang="en-IN" dirty="0"/>
              <a:t>The role of these government is important for making policies since they a govern all the local government these government can collect information from the local government about the status of the people in their region and make plans accordingly.</a:t>
            </a:r>
          </a:p>
          <a:p>
            <a:r>
              <a:rPr lang="en-IN" dirty="0"/>
              <a:t>For example the covid migrant survey we know that the migrant were suffering</a:t>
            </a:r>
          </a:p>
          <a:p>
            <a:r>
              <a:rPr lang="en-IN" dirty="0"/>
              <a:t> from mental illness due to factor income and covid cases, the state/national </a:t>
            </a:r>
          </a:p>
          <a:p>
            <a:r>
              <a:rPr lang="en-IN" dirty="0"/>
              <a:t>government van execute refugee camps for these migrants to provide food and</a:t>
            </a:r>
          </a:p>
          <a:p>
            <a:r>
              <a:rPr lang="en-IN" dirty="0"/>
              <a:t> medical facilities for the migrants which can help them to improve their mental health</a:t>
            </a:r>
          </a:p>
          <a:p>
            <a:endParaRPr lang="en-IN" dirty="0"/>
          </a:p>
        </p:txBody>
      </p:sp>
      <p:pic>
        <p:nvPicPr>
          <p:cNvPr id="4" name="Picture 3">
            <a:extLst>
              <a:ext uri="{FF2B5EF4-FFF2-40B4-BE49-F238E27FC236}">
                <a16:creationId xmlns:a16="http://schemas.microsoft.com/office/drawing/2014/main" id="{B1A44057-4DA6-41BC-99AA-67E7CB5A2A38}"/>
              </a:ext>
            </a:extLst>
          </p:cNvPr>
          <p:cNvPicPr>
            <a:picLocks noChangeAspect="1"/>
          </p:cNvPicPr>
          <p:nvPr/>
        </p:nvPicPr>
        <p:blipFill>
          <a:blip r:embed="rId2"/>
          <a:stretch>
            <a:fillRect/>
          </a:stretch>
        </p:blipFill>
        <p:spPr>
          <a:xfrm>
            <a:off x="9499804" y="811995"/>
            <a:ext cx="1974441" cy="9039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E70AFBE-93B5-46E0-99E6-1B8E0FCB0EC6}"/>
              </a:ext>
            </a:extLst>
          </p:cNvPr>
          <p:cNvPicPr>
            <a:picLocks noChangeAspect="1"/>
          </p:cNvPicPr>
          <p:nvPr/>
        </p:nvPicPr>
        <p:blipFill>
          <a:blip r:embed="rId3"/>
          <a:stretch>
            <a:fillRect/>
          </a:stretch>
        </p:blipFill>
        <p:spPr>
          <a:xfrm>
            <a:off x="8526409" y="4616939"/>
            <a:ext cx="3439449" cy="2083516"/>
          </a:xfrm>
          <a:prstGeom prst="rect">
            <a:avLst/>
          </a:prstGeom>
        </p:spPr>
      </p:pic>
    </p:spTree>
    <p:extLst>
      <p:ext uri="{BB962C8B-B14F-4D97-AF65-F5344CB8AC3E}">
        <p14:creationId xmlns:p14="http://schemas.microsoft.com/office/powerpoint/2010/main" val="88945972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90AF-217A-4592-AB6A-7B917714A42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837E2B2-5717-499E-A347-3026CD0E6B31}"/>
              </a:ext>
            </a:extLst>
          </p:cNvPr>
          <p:cNvSpPr>
            <a:spLocks noGrp="1"/>
          </p:cNvSpPr>
          <p:nvPr>
            <p:ph idx="1"/>
          </p:nvPr>
        </p:nvSpPr>
        <p:spPr/>
        <p:txBody>
          <a:bodyPr/>
          <a:lstStyle/>
          <a:p>
            <a:r>
              <a:rPr lang="en-US" dirty="0"/>
              <a:t>While working on this project we were completely focused on the topic that is mental illness, and as it has become a need to communicate about mental health openly to understand a person like what and how he is feeling whether he/she is going through any mental illness like anxiety, feeling dizzy, feels often disinterested or stressed.</a:t>
            </a:r>
          </a:p>
          <a:p>
            <a:r>
              <a:rPr lang="en-US" dirty="0"/>
              <a:t> doing analysis of OSMI survey we came to understand that multiple mental health issues mostly occurred under age of 25-40. d covid-19 survey conducted in June-August 2020 and came to understand that during lockdown period</a:t>
            </a:r>
          </a:p>
          <a:p>
            <a:r>
              <a:rPr lang="en-US" dirty="0"/>
              <a:t>But for those people who don’t share their issues for such people software developers(technology) have created many applications like help with anxiety, mood apps, PIP device (give immediate feedback about stress levels) which might help them. We learnt government policies made for people facing mental health challenges, what all points should be kept in mind while making or processing any policy. </a:t>
            </a:r>
            <a:endParaRPr lang="en-IN" dirty="0"/>
          </a:p>
        </p:txBody>
      </p:sp>
    </p:spTree>
    <p:extLst>
      <p:ext uri="{BB962C8B-B14F-4D97-AF65-F5344CB8AC3E}">
        <p14:creationId xmlns:p14="http://schemas.microsoft.com/office/powerpoint/2010/main" val="2094438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70E7-D615-4DD9-AC07-68E018701D51}"/>
              </a:ext>
            </a:extLst>
          </p:cNvPr>
          <p:cNvSpPr>
            <a:spLocks noGrp="1"/>
          </p:cNvSpPr>
          <p:nvPr>
            <p:ph type="title"/>
          </p:nvPr>
        </p:nvSpPr>
        <p:spPr/>
        <p:txBody>
          <a:bodyPr/>
          <a:lstStyle/>
          <a:p>
            <a:r>
              <a:rPr lang="en-US" dirty="0"/>
              <a:t>Thank you..</a:t>
            </a:r>
            <a:endParaRPr lang="en-IN" dirty="0"/>
          </a:p>
        </p:txBody>
      </p:sp>
      <p:pic>
        <p:nvPicPr>
          <p:cNvPr id="3" name="Picture 2">
            <a:extLst>
              <a:ext uri="{FF2B5EF4-FFF2-40B4-BE49-F238E27FC236}">
                <a16:creationId xmlns:a16="http://schemas.microsoft.com/office/drawing/2014/main" id="{2DA19DB9-73F0-466B-B2BB-D7D801A36701}"/>
              </a:ext>
            </a:extLst>
          </p:cNvPr>
          <p:cNvPicPr>
            <a:picLocks noChangeAspect="1"/>
          </p:cNvPicPr>
          <p:nvPr/>
        </p:nvPicPr>
        <p:blipFill>
          <a:blip r:embed="rId2"/>
          <a:stretch>
            <a:fillRect/>
          </a:stretch>
        </p:blipFill>
        <p:spPr>
          <a:xfrm>
            <a:off x="2024109" y="2034559"/>
            <a:ext cx="5713751" cy="427979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452207292"/>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00A0-889B-468F-9651-30EA89AB800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4B1D934-4D4B-4263-ADA7-ACC8686B8599}"/>
              </a:ext>
            </a:extLst>
          </p:cNvPr>
          <p:cNvSpPr>
            <a:spLocks noGrp="1"/>
          </p:cNvSpPr>
          <p:nvPr>
            <p:ph idx="1"/>
          </p:nvPr>
        </p:nvSpPr>
        <p:spPr>
          <a:xfrm>
            <a:off x="168677" y="1873189"/>
            <a:ext cx="11683012" cy="4660776"/>
          </a:xfrm>
        </p:spPr>
        <p:txBody>
          <a:bodyPr>
            <a:normAutofit fontScale="25000" lnSpcReduction="20000"/>
          </a:bodyPr>
          <a:lstStyle/>
          <a:p>
            <a:endParaRPr lang="en-IN" sz="1800" b="1" dirty="0">
              <a:solidFill>
                <a:srgbClr val="000000"/>
              </a:solidFill>
              <a:effectLst/>
              <a:latin typeface="Times New Roman" panose="02020603050405020304" pitchFamily="18" charset="0"/>
              <a:ea typeface="Calibri" panose="020F0502020204030204" pitchFamily="34" charset="0"/>
            </a:endParaRPr>
          </a:p>
          <a:p>
            <a:endParaRPr lang="en-IN" sz="1800" b="1" dirty="0">
              <a:solidFill>
                <a:srgbClr val="000000"/>
              </a:solidFill>
              <a:effectLst/>
              <a:latin typeface="Times New Roman" panose="02020603050405020304" pitchFamily="18" charset="0"/>
              <a:ea typeface="Calibri" panose="020F0502020204030204" pitchFamily="34" charset="0"/>
            </a:endParaRPr>
          </a:p>
          <a:p>
            <a:endParaRPr lang="en-IN" b="1" dirty="0">
              <a:solidFill>
                <a:srgbClr val="000000"/>
              </a:solidFill>
              <a:latin typeface="Times New Roman" panose="02020603050405020304" pitchFamily="18" charset="0"/>
              <a:ea typeface="Calibri" panose="020F0502020204030204" pitchFamily="34" charset="0"/>
            </a:endParaRPr>
          </a:p>
          <a:p>
            <a:endParaRPr lang="en-IN" sz="1800" b="1" dirty="0">
              <a:solidFill>
                <a:srgbClr val="000000"/>
              </a:solidFill>
              <a:effectLst/>
              <a:latin typeface="Times New Roman" panose="02020603050405020304" pitchFamily="18" charset="0"/>
              <a:ea typeface="Calibri" panose="020F0502020204030204" pitchFamily="34" charset="0"/>
            </a:endParaRPr>
          </a:p>
          <a:p>
            <a:endParaRPr lang="en-IN" sz="1800" b="1" dirty="0">
              <a:solidFill>
                <a:srgbClr val="000000"/>
              </a:solidFill>
              <a:effectLst/>
              <a:latin typeface="Times New Roman" panose="02020603050405020304" pitchFamily="18" charset="0"/>
              <a:ea typeface="Calibri" panose="020F0502020204030204" pitchFamily="34" charset="0"/>
            </a:endParaRPr>
          </a:p>
          <a:p>
            <a:endParaRPr lang="en-IN" b="1" dirty="0">
              <a:solidFill>
                <a:srgbClr val="000000"/>
              </a:solidFill>
              <a:latin typeface="Times New Roman" panose="02020603050405020304" pitchFamily="18" charset="0"/>
              <a:ea typeface="Calibri" panose="020F0502020204030204" pitchFamily="34" charset="0"/>
            </a:endParaRPr>
          </a:p>
          <a:p>
            <a:endParaRPr lang="en-IN" sz="1800" b="1" dirty="0">
              <a:solidFill>
                <a:srgbClr val="000000"/>
              </a:solidFill>
              <a:effectLst/>
              <a:latin typeface="Times New Roman" panose="02020603050405020304" pitchFamily="18" charset="0"/>
              <a:ea typeface="Calibri" panose="020F0502020204030204" pitchFamily="34" charset="0"/>
            </a:endParaRPr>
          </a:p>
          <a:p>
            <a:endParaRPr lang="en-IN" sz="1800" b="1" dirty="0">
              <a:solidFill>
                <a:srgbClr val="000000"/>
              </a:solidFill>
              <a:effectLst/>
              <a:latin typeface="Times New Roman" panose="02020603050405020304" pitchFamily="18" charset="0"/>
              <a:ea typeface="Calibri" panose="020F0502020204030204" pitchFamily="34" charset="0"/>
            </a:endParaRPr>
          </a:p>
          <a:p>
            <a:pPr algn="just"/>
            <a:r>
              <a:rPr lang="en-IN" sz="8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Mental health is not just the absence of mental Disorder.</a:t>
            </a:r>
            <a:r>
              <a:rPr lang="en-IN" sz="8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It’s defined as a state of well-being in which the individuals realize their own abilities, can cope with the normal stresses of life, can work productively and fruitfully, and are able to make a positive contribution to their community</a:t>
            </a:r>
            <a:r>
              <a:rPr lang="en-IN" sz="6200" dirty="0">
                <a:solidFill>
                  <a:srgbClr val="000000"/>
                </a:solidFill>
                <a:effectLst/>
                <a:latin typeface="Times New Roman" panose="02020603050405020304" pitchFamily="18" charset="0"/>
                <a:ea typeface="Calibri" panose="020F0502020204030204" pitchFamily="34" charset="0"/>
              </a:rPr>
              <a:t>.</a:t>
            </a:r>
          </a:p>
          <a:p>
            <a:pPr algn="just"/>
            <a:r>
              <a:rPr lang="en-IN" sz="8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8000" dirty="0">
                <a:latin typeface="Calibri" panose="020F0502020204030204" pitchFamily="34" charset="0"/>
                <a:cs typeface="Calibri" panose="020F0502020204030204" pitchFamily="34" charset="0"/>
              </a:rPr>
              <a:t> However, studies performed on this topic focus on the general workplace. The technology sector is growing rapidly in size and in influence. Just within the United States alone, computer and information technology occupations are projected to grow 12% from 2018 to 2028, adding 546,000 jobs which is a rate much higher than the average for all occupations . With such a large industry employing millions of people, a strong focus should be 1 placed on understanding mental health and providing the right benefits to those who are dealing with mental illnesses.</a:t>
            </a:r>
            <a:r>
              <a:rPr lang="en-US" sz="8000" b="0" i="0" dirty="0">
                <a:solidFill>
                  <a:schemeClr val="tx1"/>
                </a:solidFill>
                <a:effectLst/>
                <a:latin typeface="Merriweather"/>
              </a:rPr>
              <a:t> OSMI</a:t>
            </a:r>
            <a:r>
              <a:rPr lang="en-US" sz="8000" b="0" i="0" dirty="0">
                <a:solidFill>
                  <a:schemeClr val="accent1">
                    <a:lumMod val="60000"/>
                    <a:lumOff val="40000"/>
                  </a:schemeClr>
                </a:solidFill>
                <a:effectLst/>
                <a:latin typeface="Merriweather"/>
              </a:rPr>
              <a:t> </a:t>
            </a:r>
            <a:r>
              <a:rPr lang="en-US" sz="8000" b="1" i="0" strike="noStrike" dirty="0">
                <a:solidFill>
                  <a:schemeClr val="accent1">
                    <a:lumMod val="60000"/>
                    <a:lumOff val="40000"/>
                  </a:schemeClr>
                </a:solidFill>
                <a:effectLst/>
                <a:latin typeface="Merriweather"/>
                <a:hlinkClick r:id="rId2">
                  <a:extLst>
                    <a:ext uri="{A12FA001-AC4F-418D-AE19-62706E023703}">
                      <ahyp:hlinkClr xmlns:ahyp="http://schemas.microsoft.com/office/drawing/2018/hyperlinkcolor" val="tx"/>
                    </a:ext>
                  </a:extLst>
                </a:hlinkClick>
              </a:rPr>
              <a:t>board members</a:t>
            </a:r>
            <a:r>
              <a:rPr lang="en-US" sz="8000" b="1" i="0" dirty="0">
                <a:solidFill>
                  <a:schemeClr val="accent1">
                    <a:lumMod val="60000"/>
                    <a:lumOff val="40000"/>
                  </a:schemeClr>
                </a:solidFill>
                <a:effectLst/>
                <a:latin typeface="Merriweather"/>
              </a:rPr>
              <a:t> </a:t>
            </a:r>
            <a:r>
              <a:rPr lang="en-US" sz="8000" b="0" i="0" dirty="0">
                <a:solidFill>
                  <a:schemeClr val="tx1"/>
                </a:solidFill>
                <a:effectLst/>
                <a:latin typeface="Merriweather"/>
              </a:rPr>
              <a:t>and </a:t>
            </a:r>
            <a:r>
              <a:rPr lang="en-US" sz="8000" b="1" i="0" strike="noStrike" dirty="0">
                <a:solidFill>
                  <a:schemeClr val="accent1">
                    <a:lumMod val="60000"/>
                    <a:lumOff val="40000"/>
                  </a:schemeClr>
                </a:solidFill>
                <a:effectLst/>
                <a:latin typeface="Merriweather"/>
                <a:hlinkClick r:id="rId3">
                  <a:extLst>
                    <a:ext uri="{A12FA001-AC4F-418D-AE19-62706E023703}">
                      <ahyp:hlinkClr xmlns:ahyp="http://schemas.microsoft.com/office/drawing/2018/hyperlinkcolor" val="tx"/>
                    </a:ext>
                  </a:extLst>
                </a:hlinkClick>
              </a:rPr>
              <a:t>volunteers</a:t>
            </a:r>
            <a:r>
              <a:rPr lang="en-US" sz="8000" b="0" i="0" dirty="0">
                <a:solidFill>
                  <a:srgbClr val="FF0000"/>
                </a:solidFill>
                <a:effectLst/>
                <a:latin typeface="Merriweather"/>
              </a:rPr>
              <a:t> </a:t>
            </a:r>
            <a:r>
              <a:rPr lang="en-US" sz="8000" b="0" i="0" dirty="0">
                <a:solidFill>
                  <a:schemeClr val="tx1"/>
                </a:solidFill>
                <a:effectLst/>
                <a:latin typeface="Merriweather"/>
              </a:rPr>
              <a:t>bring their time and expertise to bear on this important issue by organizing efforts to change experiences of those with mental health disorders in the tech workplace.</a:t>
            </a:r>
            <a:endParaRPr lang="en-IN" sz="8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8000" dirty="0">
                <a:latin typeface="Calibri" panose="020F0502020204030204" pitchFamily="34" charset="0"/>
                <a:cs typeface="Calibri" panose="020F0502020204030204" pitchFamily="34" charset="0"/>
              </a:rPr>
              <a:t>The covid-19 during lockdown, had a negative impact on physical as well as mental health. People are afraid of dying, of losing their loved ones, they feel too alone, their jobs are losing </a:t>
            </a:r>
            <a:r>
              <a:rPr lang="en-US" sz="8000" dirty="0" err="1">
                <a:latin typeface="Calibri" panose="020F0502020204030204" pitchFamily="34" charset="0"/>
                <a:cs typeface="Calibri" panose="020F0502020204030204" pitchFamily="34" charset="0"/>
              </a:rPr>
              <a:t>etc</a:t>
            </a:r>
            <a:r>
              <a:rPr lang="en-US" sz="8000" dirty="0">
                <a:latin typeface="Calibri" panose="020F0502020204030204" pitchFamily="34" charset="0"/>
                <a:cs typeface="Calibri" panose="020F0502020204030204" pitchFamily="34" charset="0"/>
              </a:rPr>
              <a:t>, reason of internal migrant workers in India the entire nation was the victim of stringent measures to spread of corona Virus in the form of travel restriction and lockdowns. this survey conducted by Telephonic interviews</a:t>
            </a:r>
            <a:r>
              <a:rPr lang="en-US" sz="6200" dirty="0"/>
              <a:t>. </a:t>
            </a:r>
          </a:p>
          <a:p>
            <a:pPr algn="just"/>
            <a:endParaRPr lang="en-US" sz="6200" dirty="0"/>
          </a:p>
          <a:p>
            <a:pPr algn="just"/>
            <a:endParaRPr lang="en-US" dirty="0"/>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02595637"/>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683856"/>
            <a:ext cx="12892304" cy="7251923"/>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1192" y="-382385"/>
            <a:ext cx="9359221" cy="1479666"/>
          </a:xfrm>
        </p:spPr>
        <p:txBody>
          <a:bodyPr anchor="ctr">
            <a:noAutofit/>
          </a:bodyPr>
          <a:lstStyle/>
          <a:p>
            <a:pPr algn="ctr"/>
            <a:r>
              <a:rPr lang="en-IN"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ea typeface="Calibri" panose="020F0502020204030204" pitchFamily="34" charset="0"/>
                <a:cs typeface="Mangal" panose="02040503050203030202" pitchFamily="18" charset="0"/>
              </a:rPr>
              <a:t>Common Mental Health Terms</a:t>
            </a:r>
            <a:endParaRPr lang="en-US"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endParaRP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874678721"/>
              </p:ext>
            </p:extLst>
          </p:nvPr>
        </p:nvGraphicFramePr>
        <p:xfrm>
          <a:off x="0" y="1097280"/>
          <a:ext cx="11887200" cy="497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5085688"/>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6">
                                            <p:graphicEl>
                                              <a:dgm id="{D79B43FC-100B-4A0D-A4D5-0D2D04B99064}"/>
                                            </p:graphicEl>
                                          </p:spTgt>
                                        </p:tgtEl>
                                        <p:attrNameLst>
                                          <p:attrName>fillcolor</p:attrName>
                                        </p:attrNameLst>
                                      </p:cBhvr>
                                      <p:to>
                                        <a:schemeClr val="accent2"/>
                                      </p:to>
                                    </p:animClr>
                                    <p:set>
                                      <p:cBhvr>
                                        <p:cTn id="7" dur="2000" fill="hold"/>
                                        <p:tgtEl>
                                          <p:spTgt spid="6">
                                            <p:graphicEl>
                                              <a:dgm id="{D79B43FC-100B-4A0D-A4D5-0D2D04B99064}"/>
                                            </p:graphicEl>
                                          </p:spTgt>
                                        </p:tgtEl>
                                        <p:attrNameLst>
                                          <p:attrName>fill.type</p:attrName>
                                        </p:attrNameLst>
                                      </p:cBhvr>
                                      <p:to>
                                        <p:strVal val="solid"/>
                                      </p:to>
                                    </p:set>
                                    <p:set>
                                      <p:cBhvr>
                                        <p:cTn id="8" dur="2000" fill="hold"/>
                                        <p:tgtEl>
                                          <p:spTgt spid="6">
                                            <p:graphicEl>
                                              <a:dgm id="{D79B43FC-100B-4A0D-A4D5-0D2D04B99064}"/>
                                            </p:graphicEl>
                                          </p:spTgt>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2000" fill="hold"/>
                                        <p:tgtEl>
                                          <p:spTgt spid="6">
                                            <p:graphicEl>
                                              <a:dgm id="{682A6429-5C9C-45C4-A41D-CF0F1D9A422C}"/>
                                            </p:graphicEl>
                                          </p:spTgt>
                                        </p:tgtEl>
                                        <p:attrNameLst>
                                          <p:attrName>fillcolor</p:attrName>
                                        </p:attrNameLst>
                                      </p:cBhvr>
                                      <p:to>
                                        <a:schemeClr val="accent2"/>
                                      </p:to>
                                    </p:animClr>
                                    <p:set>
                                      <p:cBhvr>
                                        <p:cTn id="11" dur="2000" fill="hold"/>
                                        <p:tgtEl>
                                          <p:spTgt spid="6">
                                            <p:graphicEl>
                                              <a:dgm id="{682A6429-5C9C-45C4-A41D-CF0F1D9A422C}"/>
                                            </p:graphicEl>
                                          </p:spTgt>
                                        </p:tgtEl>
                                        <p:attrNameLst>
                                          <p:attrName>fill.type</p:attrName>
                                        </p:attrNameLst>
                                      </p:cBhvr>
                                      <p:to>
                                        <p:strVal val="solid"/>
                                      </p:to>
                                    </p:set>
                                    <p:set>
                                      <p:cBhvr>
                                        <p:cTn id="12" dur="2000" fill="hold"/>
                                        <p:tgtEl>
                                          <p:spTgt spid="6">
                                            <p:graphicEl>
                                              <a:dgm id="{682A6429-5C9C-45C4-A41D-CF0F1D9A422C}"/>
                                            </p:graphicEl>
                                          </p:spTgt>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2000" fill="hold"/>
                                        <p:tgtEl>
                                          <p:spTgt spid="6">
                                            <p:graphicEl>
                                              <a:dgm id="{2CA6F011-29D8-471B-9AF1-5E3D8807CBE5}"/>
                                            </p:graphicEl>
                                          </p:spTgt>
                                        </p:tgtEl>
                                        <p:attrNameLst>
                                          <p:attrName>fillcolor</p:attrName>
                                        </p:attrNameLst>
                                      </p:cBhvr>
                                      <p:to>
                                        <a:schemeClr val="accent2"/>
                                      </p:to>
                                    </p:animClr>
                                    <p:set>
                                      <p:cBhvr>
                                        <p:cTn id="15" dur="2000" fill="hold"/>
                                        <p:tgtEl>
                                          <p:spTgt spid="6">
                                            <p:graphicEl>
                                              <a:dgm id="{2CA6F011-29D8-471B-9AF1-5E3D8807CBE5}"/>
                                            </p:graphicEl>
                                          </p:spTgt>
                                        </p:tgtEl>
                                        <p:attrNameLst>
                                          <p:attrName>fill.type</p:attrName>
                                        </p:attrNameLst>
                                      </p:cBhvr>
                                      <p:to>
                                        <p:strVal val="solid"/>
                                      </p:to>
                                    </p:set>
                                    <p:set>
                                      <p:cBhvr>
                                        <p:cTn id="16" dur="2000" fill="hold"/>
                                        <p:tgtEl>
                                          <p:spTgt spid="6">
                                            <p:graphicEl>
                                              <a:dgm id="{2CA6F011-29D8-471B-9AF1-5E3D8807CBE5}"/>
                                            </p:graphicEl>
                                          </p:spTgt>
                                        </p:tgtEl>
                                        <p:attrNameLst>
                                          <p:attrName>fill.on</p:attrName>
                                        </p:attrNameLst>
                                      </p:cBhvr>
                                      <p:to>
                                        <p:strVal val="true"/>
                                      </p:to>
                                    </p:set>
                                  </p:childTnLst>
                                </p:cTn>
                              </p:par>
                              <p:par>
                                <p:cTn id="17" presetID="1" presetClass="emph" presetSubtype="2" fill="hold" grpId="0" nodeType="withEffect">
                                  <p:stCondLst>
                                    <p:cond delay="0"/>
                                  </p:stCondLst>
                                  <p:childTnLst>
                                    <p:animClr clrSpc="rgb" dir="cw">
                                      <p:cBhvr>
                                        <p:cTn id="18" dur="2000" fill="hold"/>
                                        <p:tgtEl>
                                          <p:spTgt spid="6">
                                            <p:graphicEl>
                                              <a:dgm id="{F7BAF4C1-12CB-4D92-A8FE-4131D2AEBA9F}"/>
                                            </p:graphicEl>
                                          </p:spTgt>
                                        </p:tgtEl>
                                        <p:attrNameLst>
                                          <p:attrName>fillcolor</p:attrName>
                                        </p:attrNameLst>
                                      </p:cBhvr>
                                      <p:to>
                                        <a:schemeClr val="accent2"/>
                                      </p:to>
                                    </p:animClr>
                                    <p:set>
                                      <p:cBhvr>
                                        <p:cTn id="19" dur="2000" fill="hold"/>
                                        <p:tgtEl>
                                          <p:spTgt spid="6">
                                            <p:graphicEl>
                                              <a:dgm id="{F7BAF4C1-12CB-4D92-A8FE-4131D2AEBA9F}"/>
                                            </p:graphicEl>
                                          </p:spTgt>
                                        </p:tgtEl>
                                        <p:attrNameLst>
                                          <p:attrName>fill.type</p:attrName>
                                        </p:attrNameLst>
                                      </p:cBhvr>
                                      <p:to>
                                        <p:strVal val="solid"/>
                                      </p:to>
                                    </p:set>
                                    <p:set>
                                      <p:cBhvr>
                                        <p:cTn id="20" dur="2000" fill="hold"/>
                                        <p:tgtEl>
                                          <p:spTgt spid="6">
                                            <p:graphicEl>
                                              <a:dgm id="{F7BAF4C1-12CB-4D92-A8FE-4131D2AEBA9F}"/>
                                            </p:graphicEl>
                                          </p:spTgt>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2000" fill="hold"/>
                                        <p:tgtEl>
                                          <p:spTgt spid="6">
                                            <p:graphicEl>
                                              <a:dgm id="{FE201891-8EBD-4BC4-B7E5-84ED25C5DF53}"/>
                                            </p:graphicEl>
                                          </p:spTgt>
                                        </p:tgtEl>
                                        <p:attrNameLst>
                                          <p:attrName>fillcolor</p:attrName>
                                        </p:attrNameLst>
                                      </p:cBhvr>
                                      <p:to>
                                        <a:schemeClr val="accent2"/>
                                      </p:to>
                                    </p:animClr>
                                    <p:set>
                                      <p:cBhvr>
                                        <p:cTn id="23" dur="2000" fill="hold"/>
                                        <p:tgtEl>
                                          <p:spTgt spid="6">
                                            <p:graphicEl>
                                              <a:dgm id="{FE201891-8EBD-4BC4-B7E5-84ED25C5DF53}"/>
                                            </p:graphicEl>
                                          </p:spTgt>
                                        </p:tgtEl>
                                        <p:attrNameLst>
                                          <p:attrName>fill.type</p:attrName>
                                        </p:attrNameLst>
                                      </p:cBhvr>
                                      <p:to>
                                        <p:strVal val="solid"/>
                                      </p:to>
                                    </p:set>
                                    <p:set>
                                      <p:cBhvr>
                                        <p:cTn id="24" dur="2000" fill="hold"/>
                                        <p:tgtEl>
                                          <p:spTgt spid="6">
                                            <p:graphicEl>
                                              <a:dgm id="{FE201891-8EBD-4BC4-B7E5-84ED25C5DF53}"/>
                                            </p:graphicEl>
                                          </p:spTgt>
                                        </p:tgtEl>
                                        <p:attrNameLst>
                                          <p:attrName>fill.on</p:attrName>
                                        </p:attrNameLst>
                                      </p:cBhvr>
                                      <p:to>
                                        <p:strVal val="true"/>
                                      </p:to>
                                    </p:set>
                                  </p:childTnLst>
                                </p:cTn>
                              </p:par>
                              <p:par>
                                <p:cTn id="25" presetID="1" presetClass="emph" presetSubtype="2" fill="hold" grpId="0" nodeType="withEffect">
                                  <p:stCondLst>
                                    <p:cond delay="0"/>
                                  </p:stCondLst>
                                  <p:childTnLst>
                                    <p:animClr clrSpc="rgb" dir="cw">
                                      <p:cBhvr>
                                        <p:cTn id="26" dur="2000" fill="hold"/>
                                        <p:tgtEl>
                                          <p:spTgt spid="6">
                                            <p:graphicEl>
                                              <a:dgm id="{9524B263-D8C1-473D-9B6E-F995D3A2D31E}"/>
                                            </p:graphicEl>
                                          </p:spTgt>
                                        </p:tgtEl>
                                        <p:attrNameLst>
                                          <p:attrName>fillcolor</p:attrName>
                                        </p:attrNameLst>
                                      </p:cBhvr>
                                      <p:to>
                                        <a:schemeClr val="accent2"/>
                                      </p:to>
                                    </p:animClr>
                                    <p:set>
                                      <p:cBhvr>
                                        <p:cTn id="27" dur="2000" fill="hold"/>
                                        <p:tgtEl>
                                          <p:spTgt spid="6">
                                            <p:graphicEl>
                                              <a:dgm id="{9524B263-D8C1-473D-9B6E-F995D3A2D31E}"/>
                                            </p:graphicEl>
                                          </p:spTgt>
                                        </p:tgtEl>
                                        <p:attrNameLst>
                                          <p:attrName>fill.type</p:attrName>
                                        </p:attrNameLst>
                                      </p:cBhvr>
                                      <p:to>
                                        <p:strVal val="solid"/>
                                      </p:to>
                                    </p:set>
                                    <p:set>
                                      <p:cBhvr>
                                        <p:cTn id="28" dur="2000" fill="hold"/>
                                        <p:tgtEl>
                                          <p:spTgt spid="6">
                                            <p:graphicEl>
                                              <a:dgm id="{9524B263-D8C1-473D-9B6E-F995D3A2D31E}"/>
                                            </p:graphicEl>
                                          </p:spTgt>
                                        </p:tgtEl>
                                        <p:attrNameLst>
                                          <p:attrName>fill.on</p:attrName>
                                        </p:attrNameLst>
                                      </p:cBhvr>
                                      <p:to>
                                        <p:strVal val="true"/>
                                      </p:to>
                                    </p:set>
                                  </p:childTnLst>
                                </p:cTn>
                              </p:par>
                              <p:par>
                                <p:cTn id="29" presetID="1" presetClass="emph" presetSubtype="2" fill="hold" grpId="0" nodeType="withEffect">
                                  <p:stCondLst>
                                    <p:cond delay="0"/>
                                  </p:stCondLst>
                                  <p:childTnLst>
                                    <p:animClr clrSpc="rgb" dir="cw">
                                      <p:cBhvr>
                                        <p:cTn id="30" dur="2000" fill="hold"/>
                                        <p:tgtEl>
                                          <p:spTgt spid="6">
                                            <p:graphicEl>
                                              <a:dgm id="{B6119555-1F20-4FB5-B01C-FBB4E99CC7D7}"/>
                                            </p:graphicEl>
                                          </p:spTgt>
                                        </p:tgtEl>
                                        <p:attrNameLst>
                                          <p:attrName>fillcolor</p:attrName>
                                        </p:attrNameLst>
                                      </p:cBhvr>
                                      <p:to>
                                        <a:schemeClr val="accent2"/>
                                      </p:to>
                                    </p:animClr>
                                    <p:set>
                                      <p:cBhvr>
                                        <p:cTn id="31" dur="2000" fill="hold"/>
                                        <p:tgtEl>
                                          <p:spTgt spid="6">
                                            <p:graphicEl>
                                              <a:dgm id="{B6119555-1F20-4FB5-B01C-FBB4E99CC7D7}"/>
                                            </p:graphicEl>
                                          </p:spTgt>
                                        </p:tgtEl>
                                        <p:attrNameLst>
                                          <p:attrName>fill.type</p:attrName>
                                        </p:attrNameLst>
                                      </p:cBhvr>
                                      <p:to>
                                        <p:strVal val="solid"/>
                                      </p:to>
                                    </p:set>
                                    <p:set>
                                      <p:cBhvr>
                                        <p:cTn id="32" dur="2000" fill="hold"/>
                                        <p:tgtEl>
                                          <p:spTgt spid="6">
                                            <p:graphicEl>
                                              <a:dgm id="{B6119555-1F20-4FB5-B01C-FBB4E99CC7D7}"/>
                                            </p:graphicEl>
                                          </p:spTgt>
                                        </p:tgtEl>
                                        <p:attrNameLst>
                                          <p:attrName>fill.on</p:attrName>
                                        </p:attrNameLst>
                                      </p:cBhvr>
                                      <p:to>
                                        <p:strVal val="true"/>
                                      </p:to>
                                    </p:set>
                                  </p:childTnLst>
                                </p:cTn>
                              </p:par>
                              <p:par>
                                <p:cTn id="33" presetID="1" presetClass="emph" presetSubtype="2" fill="hold" grpId="0" nodeType="withEffect">
                                  <p:stCondLst>
                                    <p:cond delay="0"/>
                                  </p:stCondLst>
                                  <p:childTnLst>
                                    <p:animClr clrSpc="rgb" dir="cw">
                                      <p:cBhvr>
                                        <p:cTn id="34" dur="2000" fill="hold"/>
                                        <p:tgtEl>
                                          <p:spTgt spid="6">
                                            <p:graphicEl>
                                              <a:dgm id="{A74E5AD5-4500-461B-9E85-66C84855714F}"/>
                                            </p:graphicEl>
                                          </p:spTgt>
                                        </p:tgtEl>
                                        <p:attrNameLst>
                                          <p:attrName>fillcolor</p:attrName>
                                        </p:attrNameLst>
                                      </p:cBhvr>
                                      <p:to>
                                        <a:schemeClr val="accent2"/>
                                      </p:to>
                                    </p:animClr>
                                    <p:set>
                                      <p:cBhvr>
                                        <p:cTn id="35" dur="2000" fill="hold"/>
                                        <p:tgtEl>
                                          <p:spTgt spid="6">
                                            <p:graphicEl>
                                              <a:dgm id="{A74E5AD5-4500-461B-9E85-66C84855714F}"/>
                                            </p:graphicEl>
                                          </p:spTgt>
                                        </p:tgtEl>
                                        <p:attrNameLst>
                                          <p:attrName>fill.type</p:attrName>
                                        </p:attrNameLst>
                                      </p:cBhvr>
                                      <p:to>
                                        <p:strVal val="solid"/>
                                      </p:to>
                                    </p:set>
                                    <p:set>
                                      <p:cBhvr>
                                        <p:cTn id="36" dur="2000" fill="hold"/>
                                        <p:tgtEl>
                                          <p:spTgt spid="6">
                                            <p:graphicEl>
                                              <a:dgm id="{A74E5AD5-4500-461B-9E85-66C84855714F}"/>
                                            </p:graphicEl>
                                          </p:spTgt>
                                        </p:tgtEl>
                                        <p:attrNameLst>
                                          <p:attrName>fill.on</p:attrName>
                                        </p:attrNameLst>
                                      </p:cBhvr>
                                      <p:to>
                                        <p:strVal val="true"/>
                                      </p:to>
                                    </p:set>
                                  </p:childTnLst>
                                </p:cTn>
                              </p:par>
                              <p:par>
                                <p:cTn id="37" presetID="1" presetClass="emph" presetSubtype="2" fill="hold" grpId="0" nodeType="withEffect">
                                  <p:stCondLst>
                                    <p:cond delay="0"/>
                                  </p:stCondLst>
                                  <p:childTnLst>
                                    <p:animClr clrSpc="rgb" dir="cw">
                                      <p:cBhvr>
                                        <p:cTn id="38" dur="2000" fill="hold"/>
                                        <p:tgtEl>
                                          <p:spTgt spid="6">
                                            <p:graphicEl>
                                              <a:dgm id="{BA1ED5DC-26C2-4DC8-9399-6357F413B764}"/>
                                            </p:graphicEl>
                                          </p:spTgt>
                                        </p:tgtEl>
                                        <p:attrNameLst>
                                          <p:attrName>fillcolor</p:attrName>
                                        </p:attrNameLst>
                                      </p:cBhvr>
                                      <p:to>
                                        <a:schemeClr val="accent2"/>
                                      </p:to>
                                    </p:animClr>
                                    <p:set>
                                      <p:cBhvr>
                                        <p:cTn id="39" dur="2000" fill="hold"/>
                                        <p:tgtEl>
                                          <p:spTgt spid="6">
                                            <p:graphicEl>
                                              <a:dgm id="{BA1ED5DC-26C2-4DC8-9399-6357F413B764}"/>
                                            </p:graphicEl>
                                          </p:spTgt>
                                        </p:tgtEl>
                                        <p:attrNameLst>
                                          <p:attrName>fill.type</p:attrName>
                                        </p:attrNameLst>
                                      </p:cBhvr>
                                      <p:to>
                                        <p:strVal val="solid"/>
                                      </p:to>
                                    </p:set>
                                    <p:set>
                                      <p:cBhvr>
                                        <p:cTn id="40" dur="2000" fill="hold"/>
                                        <p:tgtEl>
                                          <p:spTgt spid="6">
                                            <p:graphicEl>
                                              <a:dgm id="{BA1ED5DC-26C2-4DC8-9399-6357F413B764}"/>
                                            </p:graphicEl>
                                          </p:spTgt>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31" presetClass="exit" presetSubtype="0" fill="hold" grpId="1" nodeType="clickEffect">
                                  <p:stCondLst>
                                    <p:cond delay="0"/>
                                  </p:stCondLst>
                                  <p:childTnLst>
                                    <p:anim calcmode="lin" valueType="num">
                                      <p:cBhvr>
                                        <p:cTn id="44" dur="1000"/>
                                        <p:tgtEl>
                                          <p:spTgt spid="6">
                                            <p:graphicEl>
                                              <a:dgm id="{D79B43FC-100B-4A0D-A4D5-0D2D04B99064}"/>
                                            </p:graphicEl>
                                          </p:spTgt>
                                        </p:tgtEl>
                                        <p:attrNameLst>
                                          <p:attrName>ppt_w</p:attrName>
                                        </p:attrNameLst>
                                      </p:cBhvr>
                                      <p:tavLst>
                                        <p:tav tm="0">
                                          <p:val>
                                            <p:strVal val="ppt_w"/>
                                          </p:val>
                                        </p:tav>
                                        <p:tav tm="100000">
                                          <p:val>
                                            <p:fltVal val="0"/>
                                          </p:val>
                                        </p:tav>
                                      </p:tavLst>
                                    </p:anim>
                                    <p:anim calcmode="lin" valueType="num">
                                      <p:cBhvr>
                                        <p:cTn id="45" dur="1000"/>
                                        <p:tgtEl>
                                          <p:spTgt spid="6">
                                            <p:graphicEl>
                                              <a:dgm id="{D79B43FC-100B-4A0D-A4D5-0D2D04B99064}"/>
                                            </p:graphicEl>
                                          </p:spTgt>
                                        </p:tgtEl>
                                        <p:attrNameLst>
                                          <p:attrName>ppt_h</p:attrName>
                                        </p:attrNameLst>
                                      </p:cBhvr>
                                      <p:tavLst>
                                        <p:tav tm="0">
                                          <p:val>
                                            <p:strVal val="ppt_h"/>
                                          </p:val>
                                        </p:tav>
                                        <p:tav tm="100000">
                                          <p:val>
                                            <p:fltVal val="0"/>
                                          </p:val>
                                        </p:tav>
                                      </p:tavLst>
                                    </p:anim>
                                    <p:anim calcmode="lin" valueType="num">
                                      <p:cBhvr>
                                        <p:cTn id="46" dur="1000"/>
                                        <p:tgtEl>
                                          <p:spTgt spid="6">
                                            <p:graphicEl>
                                              <a:dgm id="{D79B43FC-100B-4A0D-A4D5-0D2D04B99064}"/>
                                            </p:graphicEl>
                                          </p:spTgt>
                                        </p:tgtEl>
                                        <p:attrNameLst>
                                          <p:attrName>style.rotation</p:attrName>
                                        </p:attrNameLst>
                                      </p:cBhvr>
                                      <p:tavLst>
                                        <p:tav tm="0">
                                          <p:val>
                                            <p:fltVal val="0"/>
                                          </p:val>
                                        </p:tav>
                                        <p:tav tm="100000">
                                          <p:val>
                                            <p:fltVal val="90"/>
                                          </p:val>
                                        </p:tav>
                                      </p:tavLst>
                                    </p:anim>
                                    <p:animEffect transition="out" filter="fade">
                                      <p:cBhvr>
                                        <p:cTn id="47" dur="1000"/>
                                        <p:tgtEl>
                                          <p:spTgt spid="6">
                                            <p:graphicEl>
                                              <a:dgm id="{D79B43FC-100B-4A0D-A4D5-0D2D04B99064}"/>
                                            </p:graphicEl>
                                          </p:spTgt>
                                        </p:tgtEl>
                                      </p:cBhvr>
                                    </p:animEffect>
                                    <p:set>
                                      <p:cBhvr>
                                        <p:cTn id="48" dur="1" fill="hold">
                                          <p:stCondLst>
                                            <p:cond delay="999"/>
                                          </p:stCondLst>
                                        </p:cTn>
                                        <p:tgtEl>
                                          <p:spTgt spid="6">
                                            <p:graphicEl>
                                              <a:dgm id="{D79B43FC-100B-4A0D-A4D5-0D2D04B99064}"/>
                                            </p:graphicEl>
                                          </p:spTgt>
                                        </p:tgtEl>
                                        <p:attrNameLst>
                                          <p:attrName>style.visibility</p:attrName>
                                        </p:attrNameLst>
                                      </p:cBhvr>
                                      <p:to>
                                        <p:strVal val="hidden"/>
                                      </p:to>
                                    </p:set>
                                  </p:childTnLst>
                                </p:cTn>
                              </p:par>
                              <p:par>
                                <p:cTn id="49" presetID="31" presetClass="exit" presetSubtype="0" fill="hold" grpId="1" nodeType="withEffect">
                                  <p:stCondLst>
                                    <p:cond delay="0"/>
                                  </p:stCondLst>
                                  <p:childTnLst>
                                    <p:anim calcmode="lin" valueType="num">
                                      <p:cBhvr>
                                        <p:cTn id="50" dur="1000"/>
                                        <p:tgtEl>
                                          <p:spTgt spid="6">
                                            <p:graphicEl>
                                              <a:dgm id="{682A6429-5C9C-45C4-A41D-CF0F1D9A422C}"/>
                                            </p:graphicEl>
                                          </p:spTgt>
                                        </p:tgtEl>
                                        <p:attrNameLst>
                                          <p:attrName>ppt_w</p:attrName>
                                        </p:attrNameLst>
                                      </p:cBhvr>
                                      <p:tavLst>
                                        <p:tav tm="0">
                                          <p:val>
                                            <p:strVal val="ppt_w"/>
                                          </p:val>
                                        </p:tav>
                                        <p:tav tm="100000">
                                          <p:val>
                                            <p:fltVal val="0"/>
                                          </p:val>
                                        </p:tav>
                                      </p:tavLst>
                                    </p:anim>
                                    <p:anim calcmode="lin" valueType="num">
                                      <p:cBhvr>
                                        <p:cTn id="51" dur="1000"/>
                                        <p:tgtEl>
                                          <p:spTgt spid="6">
                                            <p:graphicEl>
                                              <a:dgm id="{682A6429-5C9C-45C4-A41D-CF0F1D9A422C}"/>
                                            </p:graphicEl>
                                          </p:spTgt>
                                        </p:tgtEl>
                                        <p:attrNameLst>
                                          <p:attrName>ppt_h</p:attrName>
                                        </p:attrNameLst>
                                      </p:cBhvr>
                                      <p:tavLst>
                                        <p:tav tm="0">
                                          <p:val>
                                            <p:strVal val="ppt_h"/>
                                          </p:val>
                                        </p:tav>
                                        <p:tav tm="100000">
                                          <p:val>
                                            <p:fltVal val="0"/>
                                          </p:val>
                                        </p:tav>
                                      </p:tavLst>
                                    </p:anim>
                                    <p:anim calcmode="lin" valueType="num">
                                      <p:cBhvr>
                                        <p:cTn id="52" dur="1000"/>
                                        <p:tgtEl>
                                          <p:spTgt spid="6">
                                            <p:graphicEl>
                                              <a:dgm id="{682A6429-5C9C-45C4-A41D-CF0F1D9A422C}"/>
                                            </p:graphicEl>
                                          </p:spTgt>
                                        </p:tgtEl>
                                        <p:attrNameLst>
                                          <p:attrName>style.rotation</p:attrName>
                                        </p:attrNameLst>
                                      </p:cBhvr>
                                      <p:tavLst>
                                        <p:tav tm="0">
                                          <p:val>
                                            <p:fltVal val="0"/>
                                          </p:val>
                                        </p:tav>
                                        <p:tav tm="100000">
                                          <p:val>
                                            <p:fltVal val="90"/>
                                          </p:val>
                                        </p:tav>
                                      </p:tavLst>
                                    </p:anim>
                                    <p:animEffect transition="out" filter="fade">
                                      <p:cBhvr>
                                        <p:cTn id="53" dur="1000"/>
                                        <p:tgtEl>
                                          <p:spTgt spid="6">
                                            <p:graphicEl>
                                              <a:dgm id="{682A6429-5C9C-45C4-A41D-CF0F1D9A422C}"/>
                                            </p:graphicEl>
                                          </p:spTgt>
                                        </p:tgtEl>
                                      </p:cBhvr>
                                    </p:animEffect>
                                    <p:set>
                                      <p:cBhvr>
                                        <p:cTn id="54" dur="1" fill="hold">
                                          <p:stCondLst>
                                            <p:cond delay="999"/>
                                          </p:stCondLst>
                                        </p:cTn>
                                        <p:tgtEl>
                                          <p:spTgt spid="6">
                                            <p:graphicEl>
                                              <a:dgm id="{682A6429-5C9C-45C4-A41D-CF0F1D9A422C}"/>
                                            </p:graphicEl>
                                          </p:spTgt>
                                        </p:tgtEl>
                                        <p:attrNameLst>
                                          <p:attrName>style.visibility</p:attrName>
                                        </p:attrNameLst>
                                      </p:cBhvr>
                                      <p:to>
                                        <p:strVal val="hidden"/>
                                      </p:to>
                                    </p:set>
                                  </p:childTnLst>
                                </p:cTn>
                              </p:par>
                              <p:par>
                                <p:cTn id="55" presetID="31" presetClass="exit" presetSubtype="0" fill="hold" grpId="1" nodeType="withEffect">
                                  <p:stCondLst>
                                    <p:cond delay="0"/>
                                  </p:stCondLst>
                                  <p:childTnLst>
                                    <p:anim calcmode="lin" valueType="num">
                                      <p:cBhvr>
                                        <p:cTn id="56" dur="1000"/>
                                        <p:tgtEl>
                                          <p:spTgt spid="6">
                                            <p:graphicEl>
                                              <a:dgm id="{2CA6F011-29D8-471B-9AF1-5E3D8807CBE5}"/>
                                            </p:graphicEl>
                                          </p:spTgt>
                                        </p:tgtEl>
                                        <p:attrNameLst>
                                          <p:attrName>ppt_w</p:attrName>
                                        </p:attrNameLst>
                                      </p:cBhvr>
                                      <p:tavLst>
                                        <p:tav tm="0">
                                          <p:val>
                                            <p:strVal val="ppt_w"/>
                                          </p:val>
                                        </p:tav>
                                        <p:tav tm="100000">
                                          <p:val>
                                            <p:fltVal val="0"/>
                                          </p:val>
                                        </p:tav>
                                      </p:tavLst>
                                    </p:anim>
                                    <p:anim calcmode="lin" valueType="num">
                                      <p:cBhvr>
                                        <p:cTn id="57" dur="1000"/>
                                        <p:tgtEl>
                                          <p:spTgt spid="6">
                                            <p:graphicEl>
                                              <a:dgm id="{2CA6F011-29D8-471B-9AF1-5E3D8807CBE5}"/>
                                            </p:graphicEl>
                                          </p:spTgt>
                                        </p:tgtEl>
                                        <p:attrNameLst>
                                          <p:attrName>ppt_h</p:attrName>
                                        </p:attrNameLst>
                                      </p:cBhvr>
                                      <p:tavLst>
                                        <p:tav tm="0">
                                          <p:val>
                                            <p:strVal val="ppt_h"/>
                                          </p:val>
                                        </p:tav>
                                        <p:tav tm="100000">
                                          <p:val>
                                            <p:fltVal val="0"/>
                                          </p:val>
                                        </p:tav>
                                      </p:tavLst>
                                    </p:anim>
                                    <p:anim calcmode="lin" valueType="num">
                                      <p:cBhvr>
                                        <p:cTn id="58" dur="1000"/>
                                        <p:tgtEl>
                                          <p:spTgt spid="6">
                                            <p:graphicEl>
                                              <a:dgm id="{2CA6F011-29D8-471B-9AF1-5E3D8807CBE5}"/>
                                            </p:graphicEl>
                                          </p:spTgt>
                                        </p:tgtEl>
                                        <p:attrNameLst>
                                          <p:attrName>style.rotation</p:attrName>
                                        </p:attrNameLst>
                                      </p:cBhvr>
                                      <p:tavLst>
                                        <p:tav tm="0">
                                          <p:val>
                                            <p:fltVal val="0"/>
                                          </p:val>
                                        </p:tav>
                                        <p:tav tm="100000">
                                          <p:val>
                                            <p:fltVal val="90"/>
                                          </p:val>
                                        </p:tav>
                                      </p:tavLst>
                                    </p:anim>
                                    <p:animEffect transition="out" filter="fade">
                                      <p:cBhvr>
                                        <p:cTn id="59" dur="1000"/>
                                        <p:tgtEl>
                                          <p:spTgt spid="6">
                                            <p:graphicEl>
                                              <a:dgm id="{2CA6F011-29D8-471B-9AF1-5E3D8807CBE5}"/>
                                            </p:graphicEl>
                                          </p:spTgt>
                                        </p:tgtEl>
                                      </p:cBhvr>
                                    </p:animEffect>
                                    <p:set>
                                      <p:cBhvr>
                                        <p:cTn id="60" dur="1" fill="hold">
                                          <p:stCondLst>
                                            <p:cond delay="999"/>
                                          </p:stCondLst>
                                        </p:cTn>
                                        <p:tgtEl>
                                          <p:spTgt spid="6">
                                            <p:graphicEl>
                                              <a:dgm id="{2CA6F011-29D8-471B-9AF1-5E3D8807CBE5}"/>
                                            </p:graphicEl>
                                          </p:spTgt>
                                        </p:tgtEl>
                                        <p:attrNameLst>
                                          <p:attrName>style.visibility</p:attrName>
                                        </p:attrNameLst>
                                      </p:cBhvr>
                                      <p:to>
                                        <p:strVal val="hidden"/>
                                      </p:to>
                                    </p:set>
                                  </p:childTnLst>
                                </p:cTn>
                              </p:par>
                              <p:par>
                                <p:cTn id="61" presetID="31" presetClass="exit" presetSubtype="0" fill="hold" grpId="1" nodeType="withEffect">
                                  <p:stCondLst>
                                    <p:cond delay="0"/>
                                  </p:stCondLst>
                                  <p:childTnLst>
                                    <p:anim calcmode="lin" valueType="num">
                                      <p:cBhvr>
                                        <p:cTn id="62" dur="1000"/>
                                        <p:tgtEl>
                                          <p:spTgt spid="6">
                                            <p:graphicEl>
                                              <a:dgm id="{F7BAF4C1-12CB-4D92-A8FE-4131D2AEBA9F}"/>
                                            </p:graphicEl>
                                          </p:spTgt>
                                        </p:tgtEl>
                                        <p:attrNameLst>
                                          <p:attrName>ppt_w</p:attrName>
                                        </p:attrNameLst>
                                      </p:cBhvr>
                                      <p:tavLst>
                                        <p:tav tm="0">
                                          <p:val>
                                            <p:strVal val="ppt_w"/>
                                          </p:val>
                                        </p:tav>
                                        <p:tav tm="100000">
                                          <p:val>
                                            <p:fltVal val="0"/>
                                          </p:val>
                                        </p:tav>
                                      </p:tavLst>
                                    </p:anim>
                                    <p:anim calcmode="lin" valueType="num">
                                      <p:cBhvr>
                                        <p:cTn id="63" dur="1000"/>
                                        <p:tgtEl>
                                          <p:spTgt spid="6">
                                            <p:graphicEl>
                                              <a:dgm id="{F7BAF4C1-12CB-4D92-A8FE-4131D2AEBA9F}"/>
                                            </p:graphicEl>
                                          </p:spTgt>
                                        </p:tgtEl>
                                        <p:attrNameLst>
                                          <p:attrName>ppt_h</p:attrName>
                                        </p:attrNameLst>
                                      </p:cBhvr>
                                      <p:tavLst>
                                        <p:tav tm="0">
                                          <p:val>
                                            <p:strVal val="ppt_h"/>
                                          </p:val>
                                        </p:tav>
                                        <p:tav tm="100000">
                                          <p:val>
                                            <p:fltVal val="0"/>
                                          </p:val>
                                        </p:tav>
                                      </p:tavLst>
                                    </p:anim>
                                    <p:anim calcmode="lin" valueType="num">
                                      <p:cBhvr>
                                        <p:cTn id="64" dur="1000"/>
                                        <p:tgtEl>
                                          <p:spTgt spid="6">
                                            <p:graphicEl>
                                              <a:dgm id="{F7BAF4C1-12CB-4D92-A8FE-4131D2AEBA9F}"/>
                                            </p:graphicEl>
                                          </p:spTgt>
                                        </p:tgtEl>
                                        <p:attrNameLst>
                                          <p:attrName>style.rotation</p:attrName>
                                        </p:attrNameLst>
                                      </p:cBhvr>
                                      <p:tavLst>
                                        <p:tav tm="0">
                                          <p:val>
                                            <p:fltVal val="0"/>
                                          </p:val>
                                        </p:tav>
                                        <p:tav tm="100000">
                                          <p:val>
                                            <p:fltVal val="90"/>
                                          </p:val>
                                        </p:tav>
                                      </p:tavLst>
                                    </p:anim>
                                    <p:animEffect transition="out" filter="fade">
                                      <p:cBhvr>
                                        <p:cTn id="65" dur="1000"/>
                                        <p:tgtEl>
                                          <p:spTgt spid="6">
                                            <p:graphicEl>
                                              <a:dgm id="{F7BAF4C1-12CB-4D92-A8FE-4131D2AEBA9F}"/>
                                            </p:graphicEl>
                                          </p:spTgt>
                                        </p:tgtEl>
                                      </p:cBhvr>
                                    </p:animEffect>
                                    <p:set>
                                      <p:cBhvr>
                                        <p:cTn id="66" dur="1" fill="hold">
                                          <p:stCondLst>
                                            <p:cond delay="999"/>
                                          </p:stCondLst>
                                        </p:cTn>
                                        <p:tgtEl>
                                          <p:spTgt spid="6">
                                            <p:graphicEl>
                                              <a:dgm id="{F7BAF4C1-12CB-4D92-A8FE-4131D2AEBA9F}"/>
                                            </p:graphicEl>
                                          </p:spTgt>
                                        </p:tgtEl>
                                        <p:attrNameLst>
                                          <p:attrName>style.visibility</p:attrName>
                                        </p:attrNameLst>
                                      </p:cBhvr>
                                      <p:to>
                                        <p:strVal val="hidden"/>
                                      </p:to>
                                    </p:set>
                                  </p:childTnLst>
                                </p:cTn>
                              </p:par>
                              <p:par>
                                <p:cTn id="67" presetID="31" presetClass="exit" presetSubtype="0" fill="hold" grpId="1" nodeType="withEffect">
                                  <p:stCondLst>
                                    <p:cond delay="0"/>
                                  </p:stCondLst>
                                  <p:childTnLst>
                                    <p:anim calcmode="lin" valueType="num">
                                      <p:cBhvr>
                                        <p:cTn id="68" dur="1000"/>
                                        <p:tgtEl>
                                          <p:spTgt spid="6">
                                            <p:graphicEl>
                                              <a:dgm id="{FE201891-8EBD-4BC4-B7E5-84ED25C5DF53}"/>
                                            </p:graphicEl>
                                          </p:spTgt>
                                        </p:tgtEl>
                                        <p:attrNameLst>
                                          <p:attrName>ppt_w</p:attrName>
                                        </p:attrNameLst>
                                      </p:cBhvr>
                                      <p:tavLst>
                                        <p:tav tm="0">
                                          <p:val>
                                            <p:strVal val="ppt_w"/>
                                          </p:val>
                                        </p:tav>
                                        <p:tav tm="100000">
                                          <p:val>
                                            <p:fltVal val="0"/>
                                          </p:val>
                                        </p:tav>
                                      </p:tavLst>
                                    </p:anim>
                                    <p:anim calcmode="lin" valueType="num">
                                      <p:cBhvr>
                                        <p:cTn id="69" dur="1000"/>
                                        <p:tgtEl>
                                          <p:spTgt spid="6">
                                            <p:graphicEl>
                                              <a:dgm id="{FE201891-8EBD-4BC4-B7E5-84ED25C5DF53}"/>
                                            </p:graphicEl>
                                          </p:spTgt>
                                        </p:tgtEl>
                                        <p:attrNameLst>
                                          <p:attrName>ppt_h</p:attrName>
                                        </p:attrNameLst>
                                      </p:cBhvr>
                                      <p:tavLst>
                                        <p:tav tm="0">
                                          <p:val>
                                            <p:strVal val="ppt_h"/>
                                          </p:val>
                                        </p:tav>
                                        <p:tav tm="100000">
                                          <p:val>
                                            <p:fltVal val="0"/>
                                          </p:val>
                                        </p:tav>
                                      </p:tavLst>
                                    </p:anim>
                                    <p:anim calcmode="lin" valueType="num">
                                      <p:cBhvr>
                                        <p:cTn id="70" dur="1000"/>
                                        <p:tgtEl>
                                          <p:spTgt spid="6">
                                            <p:graphicEl>
                                              <a:dgm id="{FE201891-8EBD-4BC4-B7E5-84ED25C5DF53}"/>
                                            </p:graphicEl>
                                          </p:spTgt>
                                        </p:tgtEl>
                                        <p:attrNameLst>
                                          <p:attrName>style.rotation</p:attrName>
                                        </p:attrNameLst>
                                      </p:cBhvr>
                                      <p:tavLst>
                                        <p:tav tm="0">
                                          <p:val>
                                            <p:fltVal val="0"/>
                                          </p:val>
                                        </p:tav>
                                        <p:tav tm="100000">
                                          <p:val>
                                            <p:fltVal val="90"/>
                                          </p:val>
                                        </p:tav>
                                      </p:tavLst>
                                    </p:anim>
                                    <p:animEffect transition="out" filter="fade">
                                      <p:cBhvr>
                                        <p:cTn id="71" dur="1000"/>
                                        <p:tgtEl>
                                          <p:spTgt spid="6">
                                            <p:graphicEl>
                                              <a:dgm id="{FE201891-8EBD-4BC4-B7E5-84ED25C5DF53}"/>
                                            </p:graphicEl>
                                          </p:spTgt>
                                        </p:tgtEl>
                                      </p:cBhvr>
                                    </p:animEffect>
                                    <p:set>
                                      <p:cBhvr>
                                        <p:cTn id="72" dur="1" fill="hold">
                                          <p:stCondLst>
                                            <p:cond delay="999"/>
                                          </p:stCondLst>
                                        </p:cTn>
                                        <p:tgtEl>
                                          <p:spTgt spid="6">
                                            <p:graphicEl>
                                              <a:dgm id="{FE201891-8EBD-4BC4-B7E5-84ED25C5DF53}"/>
                                            </p:graphicEl>
                                          </p:spTgt>
                                        </p:tgtEl>
                                        <p:attrNameLst>
                                          <p:attrName>style.visibility</p:attrName>
                                        </p:attrNameLst>
                                      </p:cBhvr>
                                      <p:to>
                                        <p:strVal val="hidden"/>
                                      </p:to>
                                    </p:set>
                                  </p:childTnLst>
                                </p:cTn>
                              </p:par>
                              <p:par>
                                <p:cTn id="73" presetID="31" presetClass="exit" presetSubtype="0" fill="hold" grpId="1" nodeType="withEffect">
                                  <p:stCondLst>
                                    <p:cond delay="0"/>
                                  </p:stCondLst>
                                  <p:childTnLst>
                                    <p:anim calcmode="lin" valueType="num">
                                      <p:cBhvr>
                                        <p:cTn id="74" dur="1000"/>
                                        <p:tgtEl>
                                          <p:spTgt spid="6">
                                            <p:graphicEl>
                                              <a:dgm id="{9524B263-D8C1-473D-9B6E-F995D3A2D31E}"/>
                                            </p:graphicEl>
                                          </p:spTgt>
                                        </p:tgtEl>
                                        <p:attrNameLst>
                                          <p:attrName>ppt_w</p:attrName>
                                        </p:attrNameLst>
                                      </p:cBhvr>
                                      <p:tavLst>
                                        <p:tav tm="0">
                                          <p:val>
                                            <p:strVal val="ppt_w"/>
                                          </p:val>
                                        </p:tav>
                                        <p:tav tm="100000">
                                          <p:val>
                                            <p:fltVal val="0"/>
                                          </p:val>
                                        </p:tav>
                                      </p:tavLst>
                                    </p:anim>
                                    <p:anim calcmode="lin" valueType="num">
                                      <p:cBhvr>
                                        <p:cTn id="75" dur="1000"/>
                                        <p:tgtEl>
                                          <p:spTgt spid="6">
                                            <p:graphicEl>
                                              <a:dgm id="{9524B263-D8C1-473D-9B6E-F995D3A2D31E}"/>
                                            </p:graphicEl>
                                          </p:spTgt>
                                        </p:tgtEl>
                                        <p:attrNameLst>
                                          <p:attrName>ppt_h</p:attrName>
                                        </p:attrNameLst>
                                      </p:cBhvr>
                                      <p:tavLst>
                                        <p:tav tm="0">
                                          <p:val>
                                            <p:strVal val="ppt_h"/>
                                          </p:val>
                                        </p:tav>
                                        <p:tav tm="100000">
                                          <p:val>
                                            <p:fltVal val="0"/>
                                          </p:val>
                                        </p:tav>
                                      </p:tavLst>
                                    </p:anim>
                                    <p:anim calcmode="lin" valueType="num">
                                      <p:cBhvr>
                                        <p:cTn id="76" dur="1000"/>
                                        <p:tgtEl>
                                          <p:spTgt spid="6">
                                            <p:graphicEl>
                                              <a:dgm id="{9524B263-D8C1-473D-9B6E-F995D3A2D31E}"/>
                                            </p:graphicEl>
                                          </p:spTgt>
                                        </p:tgtEl>
                                        <p:attrNameLst>
                                          <p:attrName>style.rotation</p:attrName>
                                        </p:attrNameLst>
                                      </p:cBhvr>
                                      <p:tavLst>
                                        <p:tav tm="0">
                                          <p:val>
                                            <p:fltVal val="0"/>
                                          </p:val>
                                        </p:tav>
                                        <p:tav tm="100000">
                                          <p:val>
                                            <p:fltVal val="90"/>
                                          </p:val>
                                        </p:tav>
                                      </p:tavLst>
                                    </p:anim>
                                    <p:animEffect transition="out" filter="fade">
                                      <p:cBhvr>
                                        <p:cTn id="77" dur="1000"/>
                                        <p:tgtEl>
                                          <p:spTgt spid="6">
                                            <p:graphicEl>
                                              <a:dgm id="{9524B263-D8C1-473D-9B6E-F995D3A2D31E}"/>
                                            </p:graphicEl>
                                          </p:spTgt>
                                        </p:tgtEl>
                                      </p:cBhvr>
                                    </p:animEffect>
                                    <p:set>
                                      <p:cBhvr>
                                        <p:cTn id="78" dur="1" fill="hold">
                                          <p:stCondLst>
                                            <p:cond delay="999"/>
                                          </p:stCondLst>
                                        </p:cTn>
                                        <p:tgtEl>
                                          <p:spTgt spid="6">
                                            <p:graphicEl>
                                              <a:dgm id="{9524B263-D8C1-473D-9B6E-F995D3A2D31E}"/>
                                            </p:graphicEl>
                                          </p:spTgt>
                                        </p:tgtEl>
                                        <p:attrNameLst>
                                          <p:attrName>style.visibility</p:attrName>
                                        </p:attrNameLst>
                                      </p:cBhvr>
                                      <p:to>
                                        <p:strVal val="hidden"/>
                                      </p:to>
                                    </p:set>
                                  </p:childTnLst>
                                </p:cTn>
                              </p:par>
                              <p:par>
                                <p:cTn id="79" presetID="31" presetClass="exit" presetSubtype="0" fill="hold" grpId="1" nodeType="withEffect">
                                  <p:stCondLst>
                                    <p:cond delay="0"/>
                                  </p:stCondLst>
                                  <p:childTnLst>
                                    <p:anim calcmode="lin" valueType="num">
                                      <p:cBhvr>
                                        <p:cTn id="80" dur="1000"/>
                                        <p:tgtEl>
                                          <p:spTgt spid="6">
                                            <p:graphicEl>
                                              <a:dgm id="{B6119555-1F20-4FB5-B01C-FBB4E99CC7D7}"/>
                                            </p:graphicEl>
                                          </p:spTgt>
                                        </p:tgtEl>
                                        <p:attrNameLst>
                                          <p:attrName>ppt_w</p:attrName>
                                        </p:attrNameLst>
                                      </p:cBhvr>
                                      <p:tavLst>
                                        <p:tav tm="0">
                                          <p:val>
                                            <p:strVal val="ppt_w"/>
                                          </p:val>
                                        </p:tav>
                                        <p:tav tm="100000">
                                          <p:val>
                                            <p:fltVal val="0"/>
                                          </p:val>
                                        </p:tav>
                                      </p:tavLst>
                                    </p:anim>
                                    <p:anim calcmode="lin" valueType="num">
                                      <p:cBhvr>
                                        <p:cTn id="81" dur="1000"/>
                                        <p:tgtEl>
                                          <p:spTgt spid="6">
                                            <p:graphicEl>
                                              <a:dgm id="{B6119555-1F20-4FB5-B01C-FBB4E99CC7D7}"/>
                                            </p:graphicEl>
                                          </p:spTgt>
                                        </p:tgtEl>
                                        <p:attrNameLst>
                                          <p:attrName>ppt_h</p:attrName>
                                        </p:attrNameLst>
                                      </p:cBhvr>
                                      <p:tavLst>
                                        <p:tav tm="0">
                                          <p:val>
                                            <p:strVal val="ppt_h"/>
                                          </p:val>
                                        </p:tav>
                                        <p:tav tm="100000">
                                          <p:val>
                                            <p:fltVal val="0"/>
                                          </p:val>
                                        </p:tav>
                                      </p:tavLst>
                                    </p:anim>
                                    <p:anim calcmode="lin" valueType="num">
                                      <p:cBhvr>
                                        <p:cTn id="82" dur="1000"/>
                                        <p:tgtEl>
                                          <p:spTgt spid="6">
                                            <p:graphicEl>
                                              <a:dgm id="{B6119555-1F20-4FB5-B01C-FBB4E99CC7D7}"/>
                                            </p:graphicEl>
                                          </p:spTgt>
                                        </p:tgtEl>
                                        <p:attrNameLst>
                                          <p:attrName>style.rotation</p:attrName>
                                        </p:attrNameLst>
                                      </p:cBhvr>
                                      <p:tavLst>
                                        <p:tav tm="0">
                                          <p:val>
                                            <p:fltVal val="0"/>
                                          </p:val>
                                        </p:tav>
                                        <p:tav tm="100000">
                                          <p:val>
                                            <p:fltVal val="90"/>
                                          </p:val>
                                        </p:tav>
                                      </p:tavLst>
                                    </p:anim>
                                    <p:animEffect transition="out" filter="fade">
                                      <p:cBhvr>
                                        <p:cTn id="83" dur="1000"/>
                                        <p:tgtEl>
                                          <p:spTgt spid="6">
                                            <p:graphicEl>
                                              <a:dgm id="{B6119555-1F20-4FB5-B01C-FBB4E99CC7D7}"/>
                                            </p:graphicEl>
                                          </p:spTgt>
                                        </p:tgtEl>
                                      </p:cBhvr>
                                    </p:animEffect>
                                    <p:set>
                                      <p:cBhvr>
                                        <p:cTn id="84" dur="1" fill="hold">
                                          <p:stCondLst>
                                            <p:cond delay="999"/>
                                          </p:stCondLst>
                                        </p:cTn>
                                        <p:tgtEl>
                                          <p:spTgt spid="6">
                                            <p:graphicEl>
                                              <a:dgm id="{B6119555-1F20-4FB5-B01C-FBB4E99CC7D7}"/>
                                            </p:graphicEl>
                                          </p:spTgt>
                                        </p:tgtEl>
                                        <p:attrNameLst>
                                          <p:attrName>style.visibility</p:attrName>
                                        </p:attrNameLst>
                                      </p:cBhvr>
                                      <p:to>
                                        <p:strVal val="hidden"/>
                                      </p:to>
                                    </p:set>
                                  </p:childTnLst>
                                </p:cTn>
                              </p:par>
                              <p:par>
                                <p:cTn id="85" presetID="31" presetClass="exit" presetSubtype="0" fill="hold" grpId="1" nodeType="withEffect">
                                  <p:stCondLst>
                                    <p:cond delay="0"/>
                                  </p:stCondLst>
                                  <p:childTnLst>
                                    <p:anim calcmode="lin" valueType="num">
                                      <p:cBhvr>
                                        <p:cTn id="86" dur="1000"/>
                                        <p:tgtEl>
                                          <p:spTgt spid="6">
                                            <p:graphicEl>
                                              <a:dgm id="{A74E5AD5-4500-461B-9E85-66C84855714F}"/>
                                            </p:graphicEl>
                                          </p:spTgt>
                                        </p:tgtEl>
                                        <p:attrNameLst>
                                          <p:attrName>ppt_w</p:attrName>
                                        </p:attrNameLst>
                                      </p:cBhvr>
                                      <p:tavLst>
                                        <p:tav tm="0">
                                          <p:val>
                                            <p:strVal val="ppt_w"/>
                                          </p:val>
                                        </p:tav>
                                        <p:tav tm="100000">
                                          <p:val>
                                            <p:fltVal val="0"/>
                                          </p:val>
                                        </p:tav>
                                      </p:tavLst>
                                    </p:anim>
                                    <p:anim calcmode="lin" valueType="num">
                                      <p:cBhvr>
                                        <p:cTn id="87" dur="1000"/>
                                        <p:tgtEl>
                                          <p:spTgt spid="6">
                                            <p:graphicEl>
                                              <a:dgm id="{A74E5AD5-4500-461B-9E85-66C84855714F}"/>
                                            </p:graphicEl>
                                          </p:spTgt>
                                        </p:tgtEl>
                                        <p:attrNameLst>
                                          <p:attrName>ppt_h</p:attrName>
                                        </p:attrNameLst>
                                      </p:cBhvr>
                                      <p:tavLst>
                                        <p:tav tm="0">
                                          <p:val>
                                            <p:strVal val="ppt_h"/>
                                          </p:val>
                                        </p:tav>
                                        <p:tav tm="100000">
                                          <p:val>
                                            <p:fltVal val="0"/>
                                          </p:val>
                                        </p:tav>
                                      </p:tavLst>
                                    </p:anim>
                                    <p:anim calcmode="lin" valueType="num">
                                      <p:cBhvr>
                                        <p:cTn id="88" dur="1000"/>
                                        <p:tgtEl>
                                          <p:spTgt spid="6">
                                            <p:graphicEl>
                                              <a:dgm id="{A74E5AD5-4500-461B-9E85-66C84855714F}"/>
                                            </p:graphicEl>
                                          </p:spTgt>
                                        </p:tgtEl>
                                        <p:attrNameLst>
                                          <p:attrName>style.rotation</p:attrName>
                                        </p:attrNameLst>
                                      </p:cBhvr>
                                      <p:tavLst>
                                        <p:tav tm="0">
                                          <p:val>
                                            <p:fltVal val="0"/>
                                          </p:val>
                                        </p:tav>
                                        <p:tav tm="100000">
                                          <p:val>
                                            <p:fltVal val="90"/>
                                          </p:val>
                                        </p:tav>
                                      </p:tavLst>
                                    </p:anim>
                                    <p:animEffect transition="out" filter="fade">
                                      <p:cBhvr>
                                        <p:cTn id="89" dur="1000"/>
                                        <p:tgtEl>
                                          <p:spTgt spid="6">
                                            <p:graphicEl>
                                              <a:dgm id="{A74E5AD5-4500-461B-9E85-66C84855714F}"/>
                                            </p:graphicEl>
                                          </p:spTgt>
                                        </p:tgtEl>
                                      </p:cBhvr>
                                    </p:animEffect>
                                    <p:set>
                                      <p:cBhvr>
                                        <p:cTn id="90" dur="1" fill="hold">
                                          <p:stCondLst>
                                            <p:cond delay="999"/>
                                          </p:stCondLst>
                                        </p:cTn>
                                        <p:tgtEl>
                                          <p:spTgt spid="6">
                                            <p:graphicEl>
                                              <a:dgm id="{A74E5AD5-4500-461B-9E85-66C84855714F}"/>
                                            </p:graphicEl>
                                          </p:spTgt>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1000"/>
                                        <p:tgtEl>
                                          <p:spTgt spid="6">
                                            <p:graphicEl>
                                              <a:dgm id="{BA1ED5DC-26C2-4DC8-9399-6357F413B764}"/>
                                            </p:graphicEl>
                                          </p:spTgt>
                                        </p:tgtEl>
                                        <p:attrNameLst>
                                          <p:attrName>ppt_w</p:attrName>
                                        </p:attrNameLst>
                                      </p:cBhvr>
                                      <p:tavLst>
                                        <p:tav tm="0">
                                          <p:val>
                                            <p:strVal val="ppt_w"/>
                                          </p:val>
                                        </p:tav>
                                        <p:tav tm="100000">
                                          <p:val>
                                            <p:fltVal val="0"/>
                                          </p:val>
                                        </p:tav>
                                      </p:tavLst>
                                    </p:anim>
                                    <p:anim calcmode="lin" valueType="num">
                                      <p:cBhvr>
                                        <p:cTn id="93" dur="1000"/>
                                        <p:tgtEl>
                                          <p:spTgt spid="6">
                                            <p:graphicEl>
                                              <a:dgm id="{BA1ED5DC-26C2-4DC8-9399-6357F413B764}"/>
                                            </p:graphicEl>
                                          </p:spTgt>
                                        </p:tgtEl>
                                        <p:attrNameLst>
                                          <p:attrName>ppt_h</p:attrName>
                                        </p:attrNameLst>
                                      </p:cBhvr>
                                      <p:tavLst>
                                        <p:tav tm="0">
                                          <p:val>
                                            <p:strVal val="ppt_h"/>
                                          </p:val>
                                        </p:tav>
                                        <p:tav tm="100000">
                                          <p:val>
                                            <p:fltVal val="0"/>
                                          </p:val>
                                        </p:tav>
                                      </p:tavLst>
                                    </p:anim>
                                    <p:anim calcmode="lin" valueType="num">
                                      <p:cBhvr>
                                        <p:cTn id="94" dur="1000"/>
                                        <p:tgtEl>
                                          <p:spTgt spid="6">
                                            <p:graphicEl>
                                              <a:dgm id="{BA1ED5DC-26C2-4DC8-9399-6357F413B764}"/>
                                            </p:graphicEl>
                                          </p:spTgt>
                                        </p:tgtEl>
                                        <p:attrNameLst>
                                          <p:attrName>style.rotation</p:attrName>
                                        </p:attrNameLst>
                                      </p:cBhvr>
                                      <p:tavLst>
                                        <p:tav tm="0">
                                          <p:val>
                                            <p:fltVal val="0"/>
                                          </p:val>
                                        </p:tav>
                                        <p:tav tm="100000">
                                          <p:val>
                                            <p:fltVal val="90"/>
                                          </p:val>
                                        </p:tav>
                                      </p:tavLst>
                                    </p:anim>
                                    <p:animEffect transition="out" filter="fade">
                                      <p:cBhvr>
                                        <p:cTn id="95" dur="1000"/>
                                        <p:tgtEl>
                                          <p:spTgt spid="6">
                                            <p:graphicEl>
                                              <a:dgm id="{BA1ED5DC-26C2-4DC8-9399-6357F413B764}"/>
                                            </p:graphicEl>
                                          </p:spTgt>
                                        </p:tgtEl>
                                      </p:cBhvr>
                                    </p:animEffect>
                                    <p:set>
                                      <p:cBhvr>
                                        <p:cTn id="96" dur="1" fill="hold">
                                          <p:stCondLst>
                                            <p:cond delay="999"/>
                                          </p:stCondLst>
                                        </p:cTn>
                                        <p:tgtEl>
                                          <p:spTgt spid="6">
                                            <p:graphicEl>
                                              <a:dgm id="{BA1ED5DC-26C2-4DC8-9399-6357F413B764}"/>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p:bldSub>
      </p:bldGraphic>
      <p:bldGraphic spid="6" grpI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80AE-5EBA-41C1-B04E-99593BA92010}"/>
              </a:ext>
            </a:extLst>
          </p:cNvPr>
          <p:cNvSpPr>
            <a:spLocks noGrp="1"/>
          </p:cNvSpPr>
          <p:nvPr>
            <p:ph type="title"/>
          </p:nvPr>
        </p:nvSpPr>
        <p:spPr/>
        <p:txBody>
          <a:bodyPr/>
          <a:lstStyle/>
          <a:p>
            <a:r>
              <a:rPr lang="en-US" dirty="0"/>
              <a:t>Data collection and Methodology</a:t>
            </a:r>
            <a:endParaRPr lang="en-IN" dirty="0"/>
          </a:p>
        </p:txBody>
      </p:sp>
      <p:sp>
        <p:nvSpPr>
          <p:cNvPr id="3" name="Content Placeholder 2">
            <a:extLst>
              <a:ext uri="{FF2B5EF4-FFF2-40B4-BE49-F238E27FC236}">
                <a16:creationId xmlns:a16="http://schemas.microsoft.com/office/drawing/2014/main" id="{2C7BA3EE-964F-40B4-822F-3377C9D66ECE}"/>
              </a:ext>
            </a:extLst>
          </p:cNvPr>
          <p:cNvSpPr>
            <a:spLocks noGrp="1"/>
          </p:cNvSpPr>
          <p:nvPr>
            <p:ph idx="1"/>
          </p:nvPr>
        </p:nvSpPr>
        <p:spPr>
          <a:xfrm>
            <a:off x="230820" y="1606858"/>
            <a:ext cx="11379988" cy="5251142"/>
          </a:xfrm>
        </p:spPr>
        <p:txBody>
          <a:bodyPr/>
          <a:lstStyle/>
          <a:p>
            <a:r>
              <a:rPr lang="en-IN" sz="1800" dirty="0">
                <a:effectLst/>
                <a:latin typeface="Calibri" panose="020F0502020204030204" pitchFamily="34" charset="0"/>
                <a:ea typeface="Calibri" panose="020F0502020204030204" pitchFamily="34" charset="0"/>
                <a:cs typeface="Mangal" panose="02040503050203030202" pitchFamily="18" charset="0"/>
              </a:rPr>
              <a:t>The dataset is from a 2014 survey conducted by Open Sourcing Mental Illness (OSMI) and can be downloaded </a:t>
            </a:r>
            <a:r>
              <a:rPr lang="en-IN"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2"/>
              </a:rPr>
              <a:t>here</a:t>
            </a:r>
            <a:r>
              <a:rPr lang="en-IN" sz="1800" dirty="0">
                <a:effectLst/>
                <a:latin typeface="Calibri" panose="020F0502020204030204" pitchFamily="34" charset="0"/>
                <a:ea typeface="Calibri" panose="020F0502020204030204" pitchFamily="34" charset="0"/>
                <a:cs typeface="Mangal" panose="02040503050203030202" pitchFamily="18" charset="0"/>
              </a:rPr>
              <a:t>. The survey is conducted online at the OSMI website and the OSMI team intends to use these data to help drive awareness and improve conditions for individuals with mental illness in the IT workplace. It should be noted that as this is an online survey, it may be prone to voluntary response bias and may cause over representation of data.</a:t>
            </a:r>
          </a:p>
          <a:p>
            <a:pPr>
              <a:lnSpc>
                <a:spcPct val="115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dataset contains 900 rows with responses of people who participated in Survey. This survey examined people based on 27 factors (columns) that might associate with the mental health status.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Times New Roman" panose="02020603050405020304" pitchFamily="18" charset="0"/>
              </a:rPr>
              <a:t>This dataset contains the following variables: Age, Gender, Number of employees,</a:t>
            </a:r>
          </a:p>
          <a:p>
            <a:r>
              <a:rPr lang="en-IN" dirty="0">
                <a:latin typeface="Times New Roman" panose="02020603050405020304" pitchFamily="18" charset="0"/>
                <a:ea typeface="Calibri" panose="020F0502020204030204" pitchFamily="34" charset="0"/>
                <a:cs typeface="Mangal" panose="02040503050203030202" pitchFamily="18" charset="0"/>
              </a:rPr>
              <a:t>Benefits, Physical and mental health etc.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2050" name="Picture 2" descr="Concepts Creative Process Big Data Filter Stock Vector (Royalty Free)  683423968">
            <a:extLst>
              <a:ext uri="{FF2B5EF4-FFF2-40B4-BE49-F238E27FC236}">
                <a16:creationId xmlns:a16="http://schemas.microsoft.com/office/drawing/2014/main" id="{F8494B58-8D50-4399-8079-441C00ABF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181" y="702156"/>
            <a:ext cx="1720603" cy="128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90350"/>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3690-AC6E-4008-B33A-5C50D50C375D}"/>
              </a:ext>
            </a:extLst>
          </p:cNvPr>
          <p:cNvSpPr>
            <a:spLocks noGrp="1"/>
          </p:cNvSpPr>
          <p:nvPr>
            <p:ph type="title"/>
          </p:nvPr>
        </p:nvSpPr>
        <p:spPr/>
        <p:txBody>
          <a:bodyPr/>
          <a:lstStyle/>
          <a:p>
            <a:r>
              <a:rPr lang="en-US" dirty="0"/>
              <a:t>Data processing and data cleaning</a:t>
            </a:r>
            <a:endParaRPr lang="en-IN" dirty="0"/>
          </a:p>
        </p:txBody>
      </p:sp>
      <p:sp>
        <p:nvSpPr>
          <p:cNvPr id="3" name="Content Placeholder 2">
            <a:extLst>
              <a:ext uri="{FF2B5EF4-FFF2-40B4-BE49-F238E27FC236}">
                <a16:creationId xmlns:a16="http://schemas.microsoft.com/office/drawing/2014/main" id="{DACE22D8-31D3-4ACC-97BF-2C8A06F1A135}"/>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The tool python was used for data pre-processing and cleaning purpose. In python there are different packages this project used pandas and NumPy for data cleaning processing. We use these packages to remove the unwanted fields. We check this by looking into the dataset and finding the fields which has a lot of non-available entries. By this we remove the field “timestamp”, “state”,” comments”. Later we find a lot of cleaning process to be executed in the gender field.</a:t>
            </a:r>
          </a:p>
          <a:p>
            <a:pPr>
              <a:lnSpc>
                <a:spcPct val="115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first part of data cleaning involves cleaning up of the Gender variable. Based on the responses, there are 49 unique entries of gender. We will divide these values into four main categories: Male, Female, Gender Queer and Transgender.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Times New Roman" panose="02020603050405020304" pitchFamily="18" charset="0"/>
              </a:rPr>
              <a:t>If we check for missing values in the dataset, we observe that most of the missing values are in the comments variable. </a:t>
            </a:r>
            <a:r>
              <a:rPr lang="en-IN" sz="1800">
                <a:effectLst/>
                <a:latin typeface="Times New Roman" panose="02020603050405020304" pitchFamily="18" charset="0"/>
                <a:ea typeface="Times New Roman" panose="02020603050405020304" pitchFamily="18" charset="0"/>
              </a:rPr>
              <a:t>A few missing values are also present in the self-employed and work interfere variables.</a:t>
            </a:r>
            <a:endParaRPr lang="en-IN" dirty="0"/>
          </a:p>
        </p:txBody>
      </p:sp>
      <p:pic>
        <p:nvPicPr>
          <p:cNvPr id="4" name="Picture 3">
            <a:extLst>
              <a:ext uri="{FF2B5EF4-FFF2-40B4-BE49-F238E27FC236}">
                <a16:creationId xmlns:a16="http://schemas.microsoft.com/office/drawing/2014/main" id="{B49FCC19-BCAE-4693-89D2-A8F624B00502}"/>
              </a:ext>
            </a:extLst>
          </p:cNvPr>
          <p:cNvPicPr>
            <a:picLocks noChangeAspect="1"/>
          </p:cNvPicPr>
          <p:nvPr/>
        </p:nvPicPr>
        <p:blipFill>
          <a:blip r:embed="rId2"/>
          <a:stretch>
            <a:fillRect/>
          </a:stretch>
        </p:blipFill>
        <p:spPr>
          <a:xfrm>
            <a:off x="9020082" y="666496"/>
            <a:ext cx="1855063" cy="1342110"/>
          </a:xfrm>
          <a:prstGeom prst="rect">
            <a:avLst/>
          </a:prstGeom>
        </p:spPr>
      </p:pic>
    </p:spTree>
    <p:extLst>
      <p:ext uri="{BB962C8B-B14F-4D97-AF65-F5344CB8AC3E}">
        <p14:creationId xmlns:p14="http://schemas.microsoft.com/office/powerpoint/2010/main" val="213908947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lstStyle/>
          <a:p>
            <a:r>
              <a:rPr lang="en-US" dirty="0"/>
              <a:t>Data analysis on survey</a:t>
            </a:r>
            <a:endParaRPr lang="en-IN" dirty="0"/>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381740" y="1715956"/>
            <a:ext cx="11121156" cy="4906786"/>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We tried to understand the dataset and gather knowledge from the study, we used three field in the dataset “treatment” which is our label and the features ”remote work” and “Self-employed” with respect to countries.</a:t>
            </a:r>
          </a:p>
          <a:p>
            <a:pPr marL="342900" lvl="0" indent="-342900" algn="just">
              <a:lnSpc>
                <a:spcPct val="115000"/>
              </a:lnSpc>
              <a:buFont typeface="+mj-lt"/>
              <a:buAutoNum type="arabicParenR"/>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Physical Health issue with a potential employer in an interview</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 the below image we show how the survey ranges</a:t>
            </a:r>
          </a:p>
          <a:p>
            <a:pPr marL="457200"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for the question whether the question</a:t>
            </a:r>
          </a:p>
          <a:p>
            <a:pPr marL="457200"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of physical illness is asked and we normalise the answers</a:t>
            </a:r>
          </a:p>
          <a:p>
            <a:pPr marL="457200" algn="just">
              <a:lnSpc>
                <a:spcPct val="115000"/>
              </a:lnSpc>
              <a:spcAft>
                <a:spcPts val="1000"/>
              </a:spcAft>
            </a:pPr>
            <a:r>
              <a:rPr lang="en-IN" dirty="0">
                <a:solidFill>
                  <a:srgbClr val="000000"/>
                </a:solidFill>
                <a:latin typeface="Times New Roman" panose="02020603050405020304" pitchFamily="18" charset="0"/>
                <a:ea typeface="Calibri" panose="020F0502020204030204" pitchFamily="34" charset="0"/>
                <a:cs typeface="Mangal" panose="02040503050203030202" pitchFamily="18" charset="0"/>
              </a:rPr>
              <a:t>May be – 44%</a:t>
            </a:r>
          </a:p>
          <a:p>
            <a:pPr marL="457200" algn="just">
              <a:lnSpc>
                <a:spcPct val="115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No 40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a16="http://schemas.microsoft.com/office/drawing/2014/main" id="{1D289BD1-AAF9-4566-84A2-A34A2DBDFC07}"/>
              </a:ext>
            </a:extLst>
          </p:cNvPr>
          <p:cNvPicPr>
            <a:picLocks noChangeAspect="1"/>
          </p:cNvPicPr>
          <p:nvPr/>
        </p:nvPicPr>
        <p:blipFill>
          <a:blip r:embed="rId2"/>
          <a:stretch>
            <a:fillRect/>
          </a:stretch>
        </p:blipFill>
        <p:spPr>
          <a:xfrm>
            <a:off x="6486222" y="4058938"/>
            <a:ext cx="5625879" cy="2563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00462701"/>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BD6-9207-46BC-9250-79652425C30C}"/>
              </a:ext>
            </a:extLst>
          </p:cNvPr>
          <p:cNvSpPr>
            <a:spLocks noGrp="1"/>
          </p:cNvSpPr>
          <p:nvPr>
            <p:ph type="title"/>
          </p:nvPr>
        </p:nvSpPr>
        <p:spPr/>
        <p:txBody>
          <a:bodyPr/>
          <a:lstStyle/>
          <a:p>
            <a:r>
              <a:rPr lang="en-US" dirty="0"/>
              <a:t>Data analysis on survey </a:t>
            </a:r>
            <a:endParaRPr lang="en-IN" dirty="0"/>
          </a:p>
        </p:txBody>
      </p:sp>
      <p:sp>
        <p:nvSpPr>
          <p:cNvPr id="3" name="Content Placeholder 2">
            <a:extLst>
              <a:ext uri="{FF2B5EF4-FFF2-40B4-BE49-F238E27FC236}">
                <a16:creationId xmlns:a16="http://schemas.microsoft.com/office/drawing/2014/main" id="{1176699B-3E72-4211-8C18-2EDCC02A0558}"/>
              </a:ext>
            </a:extLst>
          </p:cNvPr>
          <p:cNvSpPr>
            <a:spLocks noGrp="1"/>
          </p:cNvSpPr>
          <p:nvPr>
            <p:ph idx="1"/>
          </p:nvPr>
        </p:nvSpPr>
        <p:spPr>
          <a:xfrm>
            <a:off x="363984" y="1935332"/>
            <a:ext cx="11246823" cy="4589755"/>
          </a:xfrm>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below image shows the thoughts of people, how they think</a:t>
            </a:r>
          </a:p>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taking a mental illness treatment will affect their working time.</a:t>
            </a:r>
          </a:p>
          <a:p>
            <a:r>
              <a:rPr lang="en-IN" dirty="0">
                <a:solidFill>
                  <a:srgbClr val="000000"/>
                </a:solidFill>
                <a:latin typeface="Times New Roman" panose="02020603050405020304" pitchFamily="18" charset="0"/>
                <a:ea typeface="Calibri" panose="020F0502020204030204" pitchFamily="34" charset="0"/>
                <a:cs typeface="Mangal" panose="02040503050203030202" pitchFamily="18" charset="0"/>
              </a:rPr>
              <a:t>This fig is show us analysis between </a:t>
            </a:r>
          </a:p>
          <a:p>
            <a:r>
              <a:rPr lang="en-IN" dirty="0">
                <a:solidFill>
                  <a:srgbClr val="000000"/>
                </a:solidFill>
                <a:latin typeface="Times New Roman" panose="02020603050405020304" pitchFamily="18" charset="0"/>
                <a:ea typeface="Calibri" panose="020F0502020204030204" pitchFamily="34" charset="0"/>
                <a:cs typeface="Mangal" panose="02040503050203030202" pitchFamily="18" charset="0"/>
              </a:rPr>
              <a:t>Work-interfere VS  Treatment</a:t>
            </a:r>
          </a:p>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Employee work </a:t>
            </a:r>
            <a:r>
              <a:rPr lang="en-IN" dirty="0">
                <a:solidFill>
                  <a:srgbClr val="000000"/>
                </a:solidFill>
                <a:latin typeface="Times New Roman" panose="02020603050405020304" pitchFamily="18" charset="0"/>
                <a:ea typeface="Calibri" panose="020F0502020204030204" pitchFamily="34" charset="0"/>
                <a:cs typeface="Mangal" panose="02040503050203030202" pitchFamily="18" charset="0"/>
              </a:rPr>
              <a:t>sometime </a:t>
            </a:r>
          </a:p>
          <a:p>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Other employee is no interfere and no treatment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6" name="Picture 5">
            <a:extLst>
              <a:ext uri="{FF2B5EF4-FFF2-40B4-BE49-F238E27FC236}">
                <a16:creationId xmlns:a16="http://schemas.microsoft.com/office/drawing/2014/main" id="{2244653E-0BA0-4270-A9FE-5C0EA4926743}"/>
              </a:ext>
            </a:extLst>
          </p:cNvPr>
          <p:cNvPicPr>
            <a:picLocks noChangeAspect="1"/>
          </p:cNvPicPr>
          <p:nvPr/>
        </p:nvPicPr>
        <p:blipFill>
          <a:blip r:embed="rId2"/>
          <a:stretch>
            <a:fillRect/>
          </a:stretch>
        </p:blipFill>
        <p:spPr>
          <a:xfrm>
            <a:off x="6885625" y="3302493"/>
            <a:ext cx="4942391" cy="3191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152356"/>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p:txBody>
          <a:bodyPr anchor="ctr">
            <a:normAutofit/>
          </a:bodyPr>
          <a:lstStyle/>
          <a:p>
            <a:pPr algn="ctr"/>
            <a:r>
              <a:rPr lang="en-US" dirty="0"/>
              <a:t>Data </a:t>
            </a:r>
            <a:r>
              <a:rPr lang="en-US" dirty="0" err="1"/>
              <a:t>Visualisation</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295142919"/>
              </p:ext>
            </p:extLst>
          </p:nvPr>
        </p:nvGraphicFramePr>
        <p:xfrm>
          <a:off x="581191" y="1562470"/>
          <a:ext cx="11029783" cy="4909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Bar chart RTL">
            <a:extLst>
              <a:ext uri="{FF2B5EF4-FFF2-40B4-BE49-F238E27FC236}">
                <a16:creationId xmlns:a16="http://schemas.microsoft.com/office/drawing/2014/main" id="{560D79D1-BF81-4A5F-AEA4-7465464FDC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8226" y="2119070"/>
            <a:ext cx="914400" cy="914400"/>
          </a:xfrm>
          <a:prstGeom prst="rect">
            <a:avLst/>
          </a:prstGeom>
        </p:spPr>
      </p:pic>
      <p:pic>
        <p:nvPicPr>
          <p:cNvPr id="16" name="Graphic 15" descr="Statistics">
            <a:extLst>
              <a:ext uri="{FF2B5EF4-FFF2-40B4-BE49-F238E27FC236}">
                <a16:creationId xmlns:a16="http://schemas.microsoft.com/office/drawing/2014/main" id="{00822591-8C12-444C-8A3A-BF1148C613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6800" y="3636688"/>
            <a:ext cx="914400" cy="914400"/>
          </a:xfrm>
          <a:prstGeom prst="rect">
            <a:avLst/>
          </a:prstGeom>
        </p:spPr>
      </p:pic>
      <p:pic>
        <p:nvPicPr>
          <p:cNvPr id="18" name="Graphic 17" descr="Research">
            <a:extLst>
              <a:ext uri="{FF2B5EF4-FFF2-40B4-BE49-F238E27FC236}">
                <a16:creationId xmlns:a16="http://schemas.microsoft.com/office/drawing/2014/main" id="{5EFBF35D-0C2D-4629-A911-5CCD9A2368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8226" y="5154306"/>
            <a:ext cx="914400" cy="914400"/>
          </a:xfrm>
          <a:prstGeom prst="rect">
            <a:avLst/>
          </a:prstGeom>
        </p:spPr>
      </p:pic>
    </p:spTree>
    <p:extLst>
      <p:ext uri="{BB962C8B-B14F-4D97-AF65-F5344CB8AC3E}">
        <p14:creationId xmlns:p14="http://schemas.microsoft.com/office/powerpoint/2010/main" val="1344784254"/>
      </p:ext>
    </p:extLst>
  </p:cSld>
  <p:clrMapOvr>
    <a:masterClrMapping/>
  </p:clrMapOvr>
  <mc:AlternateContent xmlns:mc="http://schemas.openxmlformats.org/markup-compatibility/2006" xmlns:p14="http://schemas.microsoft.com/office/powerpoint/2010/main">
    <mc:Choice Requires="p14">
      <p:transition spd="slow" p14:dur="3000" advClick="0">
        <p14:vortex dir="r"/>
      </p:transition>
    </mc:Choice>
    <mc:Fallback xmlns="">
      <p:transition spd="slow" advClick="0">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800</TotalTime>
  <Words>2432</Words>
  <Application>Microsoft Office PowerPoint</Application>
  <PresentationFormat>Widescreen</PresentationFormat>
  <Paragraphs>145</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Gill Sans MT</vt:lpstr>
      <vt:lpstr>Merriweather</vt:lpstr>
      <vt:lpstr>Times New Roman</vt:lpstr>
      <vt:lpstr>Wingdings 2</vt:lpstr>
      <vt:lpstr>Dividend</vt:lpstr>
      <vt:lpstr>Mental Health in Tech</vt:lpstr>
      <vt:lpstr>Flowchart of project</vt:lpstr>
      <vt:lpstr>Introduction</vt:lpstr>
      <vt:lpstr>Common Mental Health Terms</vt:lpstr>
      <vt:lpstr>Data collection and Methodology</vt:lpstr>
      <vt:lpstr>Data processing and data cleaning</vt:lpstr>
      <vt:lpstr>Data analysis on survey</vt:lpstr>
      <vt:lpstr>Data analysis on survey </vt:lpstr>
      <vt:lpstr>Data Visualisation</vt:lpstr>
      <vt:lpstr>Work- interface  VS Count</vt:lpstr>
      <vt:lpstr>Covid -19 survey methodology and analysis -</vt:lpstr>
      <vt:lpstr>Covid – 19 data set </vt:lpstr>
      <vt:lpstr>Description of data </vt:lpstr>
      <vt:lpstr>Analysis from survey</vt:lpstr>
      <vt:lpstr>Discussion on Mental health </vt:lpstr>
      <vt:lpstr>Mental health in Technology</vt:lpstr>
      <vt:lpstr>Benefits of Technology</vt:lpstr>
      <vt:lpstr>Description  of Survey-</vt:lpstr>
      <vt:lpstr> Policy recommendation on mental health </vt:lpstr>
      <vt:lpstr>Policy recommendation at local government and State government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dc:title>
  <dc:creator>nisha pagare</dc:creator>
  <cp:lastModifiedBy>nisha pagare</cp:lastModifiedBy>
  <cp:revision>46</cp:revision>
  <dcterms:created xsi:type="dcterms:W3CDTF">2021-05-20T11:15:08Z</dcterms:created>
  <dcterms:modified xsi:type="dcterms:W3CDTF">2021-06-01T05:24:01Z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