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29" r:id="rId6"/>
    <p:sldId id="340"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A5B9EC-F7F2-E8EC-94D9-AAF53F261A6B}" v="181" dt="2024-11-18T11:59:30.312"/>
    <p1510:client id="{90081778-025A-F88A-D868-66396D0419C0}" v="166" dt="2024-11-18T00:45:14.924"/>
    <p1510:client id="{979F6D07-437E-4969-BFDB-CF58A32C0AFD}" v="426" dt="2024-11-17T17:53:25.8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 orient="horz" pos="3249"/>
        <p:guide pos="7068"/>
        <p:guide orient="horz" pos="13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18/11/2024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18/11/2024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err="1"/>
              <a:t>likert</a:t>
            </a:r>
            <a:r>
              <a:rPr lang="en-GB"/>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a:p>
          <a:p>
            <a:r>
              <a:rPr lang="en-GB"/>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a:t>Add </a:t>
            </a:r>
            <a:r>
              <a:rPr lang="en-US"/>
              <a:t>Text</a:t>
            </a:r>
            <a:endParaRPr lang="en-GB"/>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a:t>Add </a:t>
            </a:r>
            <a:r>
              <a:rPr lang="en-US"/>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a:t>Click to edit Master title style</a:t>
            </a:r>
            <a:endParaRPr lang="en-GB"/>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a:t>PRESENTATION TITLE (ADD VIA INSERT, HEADER &amp; FOOTER)</a:t>
            </a:r>
            <a:endParaRPr lang="en-GB">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a:t>Click to edit master title</a:t>
            </a:r>
            <a:endParaRPr lang="en-GB"/>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a:t>
            </a:r>
            <a:endParaRPr lang="en-GB"/>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a:t>PRESENTATION TITLE (ADD VIA INSERT, HEADER &amp; FOOTER)</a:t>
            </a:r>
            <a:endParaRPr lang="en-GB">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a:t>Click to edit master title</a:t>
            </a:r>
            <a:endParaRPr lang="en-GB"/>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a:t>Add Text</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a:t>Click to add title.</a:t>
            </a:r>
            <a:endParaRPr lang="en-GB"/>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a:t>Add Text</a:t>
            </a:r>
            <a:endParaRPr lang="en-GB"/>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a:t>Click to add title.</a:t>
            </a:r>
            <a:endParaRPr lang="en-GB"/>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a:t>Add Text</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a:t>Add Text</a:t>
            </a:r>
            <a:endParaRPr lang="en-GB"/>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a:t>Add Text</a:t>
            </a:r>
            <a:endParaRPr lang="en-GB"/>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a:t>Add Text</a:t>
            </a:r>
            <a:endParaRPr lang="en-GB"/>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GB"/>
              <a:t>Fourth level</a:t>
            </a:r>
          </a:p>
          <a:p>
            <a:pPr lvl="4"/>
            <a:r>
              <a:rPr lang="en-GB" b="1"/>
              <a:t>Fifth level</a:t>
            </a:r>
            <a:endParaRPr lang="en-GB"/>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18-11-2024</a:t>
            </a:r>
            <a:br>
              <a:rPr lang="en-US" sz="8000" dirty="0"/>
            </a:br>
            <a:endParaRPr lang="en-US"/>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vert="horz" lIns="0" tIns="0" rIns="0" bIns="0" rtlCol="0" anchor="t">
            <a:noAutofit/>
          </a:bodyPr>
          <a:lstStyle/>
          <a:p>
            <a:r>
              <a:rPr lang="en-US" sz="2000" dirty="0"/>
              <a:t>Group Name:    A131                             Name of Student Presenting:</a:t>
            </a:r>
            <a:r>
              <a:rPr lang="en-US" sz="2000" dirty="0">
                <a:ea typeface="+mn-lt"/>
                <a:cs typeface="+mn-lt"/>
              </a:rPr>
              <a:t> Meghana Madhuri Suresh</a:t>
            </a:r>
          </a:p>
          <a:p>
            <a:endParaRPr lang="en-US" sz="2000" dirty="0">
              <a:cs typeface="Arial"/>
            </a:endParaRP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54083" y="285526"/>
            <a:ext cx="10455567" cy="736245"/>
          </a:xfrm>
        </p:spPr>
        <p:txBody>
          <a:bodyPr/>
          <a:lstStyle/>
          <a:p>
            <a:r>
              <a:rPr lang="en-GB" dirty="0"/>
              <a:t>7COM1079-2024  Student Group No:            A131        Names of Student Attendees  (all group should attend to get     feedback):Alvin Joshy</a:t>
            </a:r>
            <a:endParaRPr lang="en-US" dirty="0">
              <a:cs typeface="Arial" panose="020B0604020202020204"/>
            </a:endParaRPr>
          </a:p>
          <a:p>
            <a:r>
              <a:rPr lang="en-GB" dirty="0">
                <a:ea typeface="+mn-lt"/>
                <a:cs typeface="+mn-lt"/>
              </a:rPr>
              <a:t>Athul Ramachandran</a:t>
            </a:r>
            <a:endParaRPr lang="en-GB" dirty="0">
              <a:cs typeface="Arial"/>
            </a:endParaRPr>
          </a:p>
          <a:p>
            <a:r>
              <a:rPr lang="en-GB" dirty="0">
                <a:ea typeface="+mn-lt"/>
                <a:cs typeface="+mn-lt"/>
              </a:rPr>
              <a:t>Meghana Madhuri Suresh</a:t>
            </a:r>
          </a:p>
          <a:p>
            <a:r>
              <a:rPr lang="en-GB" dirty="0">
                <a:ea typeface="+mn-lt"/>
                <a:cs typeface="+mn-lt"/>
              </a:rPr>
              <a:t>Muhammed </a:t>
            </a:r>
            <a:r>
              <a:rPr lang="en-GB" dirty="0" err="1">
                <a:ea typeface="+mn-lt"/>
                <a:cs typeface="+mn-lt"/>
              </a:rPr>
              <a:t>najaf</a:t>
            </a:r>
            <a:endParaRPr lang="en-GB" dirty="0" err="1"/>
          </a:p>
          <a:p>
            <a:r>
              <a:rPr lang="en-GB" dirty="0">
                <a:ea typeface="+mn-lt"/>
                <a:cs typeface="+mn-lt"/>
              </a:rPr>
              <a:t>Nisha </a:t>
            </a:r>
            <a:r>
              <a:rPr lang="en-GB" dirty="0" err="1">
                <a:ea typeface="+mn-lt"/>
                <a:cs typeface="+mn-lt"/>
              </a:rPr>
              <a:t>Ponalil</a:t>
            </a:r>
            <a:r>
              <a:rPr lang="en-GB" dirty="0">
                <a:ea typeface="+mn-lt"/>
                <a:cs typeface="+mn-lt"/>
              </a:rPr>
              <a:t> Eappen</a:t>
            </a:r>
            <a:endParaRPr lang="en-GB" dirty="0"/>
          </a:p>
          <a:p>
            <a:endParaRPr lang="en-GB" dirty="0">
              <a:cs typeface="Arial"/>
            </a:endParaRP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A131                Names of Student Group Attendees: Alvin Joshy</a:t>
            </a:r>
            <a:endParaRPr lang="en-GB" dirty="0">
              <a:cs typeface="Arial"/>
            </a:endParaRPr>
          </a:p>
          <a:p>
            <a:r>
              <a:rPr lang="en-GB" dirty="0"/>
              <a:t>                                      Athul Ramachandran</a:t>
            </a:r>
            <a:endParaRPr lang="en-GB" dirty="0">
              <a:cs typeface="Arial"/>
            </a:endParaRPr>
          </a:p>
          <a:p>
            <a:r>
              <a:rPr lang="en-GB" dirty="0"/>
              <a:t>                                    Meghana Madhuri Suresh</a:t>
            </a:r>
            <a:endParaRPr lang="en-GB" dirty="0">
              <a:cs typeface="Arial"/>
            </a:endParaRPr>
          </a:p>
          <a:p>
            <a:r>
              <a:rPr lang="en-GB" dirty="0"/>
              <a:t>                                        Muhammed </a:t>
            </a:r>
            <a:r>
              <a:rPr lang="en-GB" dirty="0" err="1"/>
              <a:t>najaf</a:t>
            </a:r>
            <a:endParaRPr lang="en-GB" dirty="0" err="1">
              <a:cs typeface="Arial"/>
            </a:endParaRPr>
          </a:p>
          <a:p>
            <a:r>
              <a:rPr lang="en-GB" dirty="0"/>
              <a:t>                                      Nisha </a:t>
            </a:r>
            <a:r>
              <a:rPr lang="en-GB" dirty="0" err="1"/>
              <a:t>Ponalil</a:t>
            </a:r>
            <a:r>
              <a:rPr lang="en-GB" dirty="0"/>
              <a:t> Eappen</a:t>
            </a:r>
            <a:endParaRPr lang="en-GB" dirty="0">
              <a:cs typeface="Arial"/>
            </a:endParaRPr>
          </a:p>
          <a:p>
            <a:endParaRPr lang="en-GB" dirty="0">
              <a:cs typeface="Arial"/>
            </a:endParaRPr>
          </a:p>
          <a:p>
            <a:endParaRPr lang="en-GB" dirty="0">
              <a:cs typeface="Arial"/>
            </a:endParaRP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2079305"/>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a:t>
            </a:r>
            <a:r>
              <a:rPr lang="en-US" sz="2400" b="0" dirty="0">
                <a:solidFill>
                  <a:schemeClr val="accent3"/>
                </a:solidFill>
                <a:latin typeface="Calibri"/>
                <a:cs typeface="Calibri"/>
              </a:rPr>
              <a:t> </a:t>
            </a:r>
            <a:r>
              <a:rPr lang="en-US" sz="2400" b="0" dirty="0">
                <a:solidFill>
                  <a:srgbClr val="FF0000"/>
                </a:solidFill>
                <a:ea typeface="+mj-lt"/>
                <a:cs typeface="+mj-lt"/>
              </a:rPr>
              <a:t> This dataset is intriguing as it provides insights into the impact of a coating on golf ball driving distances, which could contribute to improvements in golf equipment performance.</a:t>
            </a:r>
            <a:br>
              <a:rPr lang="en-US" sz="2400" b="0" dirty="0">
                <a:solidFill>
                  <a:srgbClr val="FF0000"/>
                </a:solidFill>
                <a:ea typeface="+mj-lt"/>
                <a:cs typeface="+mj-lt"/>
              </a:rPr>
            </a:br>
            <a:r>
              <a:rPr lang="en-US" sz="1200" b="0" dirty="0">
                <a:solidFill>
                  <a:srgbClr val="FF0000"/>
                </a:solidFill>
                <a:ea typeface="+mj-lt"/>
                <a:cs typeface="+mj-lt"/>
              </a:rPr>
              <a:t> </a:t>
            </a:r>
            <a:br>
              <a:rPr lang="en-US" sz="2400" b="0" dirty="0">
                <a:latin typeface="+mj-ea"/>
                <a:cs typeface="Calibri"/>
              </a:rPr>
            </a:br>
            <a:r>
              <a:rPr lang="en-US" sz="2400" b="0" dirty="0">
                <a:latin typeface="Calibri"/>
                <a:cs typeface="Calibri"/>
              </a:rPr>
              <a:t>Our  Independent variable is: T</a:t>
            </a:r>
            <a:r>
              <a:rPr lang="en-GB" sz="2400" b="0" dirty="0" err="1">
                <a:latin typeface="Calibri"/>
                <a:cs typeface="Calibri"/>
              </a:rPr>
              <a:t>ype</a:t>
            </a:r>
            <a:r>
              <a:rPr lang="en-GB" sz="2400" b="0" dirty="0">
                <a:latin typeface="Calibri"/>
                <a:cs typeface="Calibri"/>
              </a:rPr>
              <a:t> of coating (2 conditions-with coating &amp;, without coating) </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 </a:t>
            </a:r>
            <a:r>
              <a:rPr lang="en-US" sz="2400" b="0" dirty="0">
                <a:solidFill>
                  <a:srgbClr val="FF0000"/>
                </a:solidFill>
                <a:latin typeface="Calibri"/>
                <a:cs typeface="Calibri"/>
              </a:rPr>
              <a:t>Nominal</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Driving distance of the golf ball</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 </a:t>
            </a:r>
            <a:r>
              <a:rPr lang="en-US" sz="2400" b="0" dirty="0">
                <a:solidFill>
                  <a:srgbClr val="FF0000"/>
                </a:solidFill>
                <a:latin typeface="Calibri"/>
                <a:cs typeface="Calibri"/>
              </a:rPr>
              <a:t> Interval/measurement data</a:t>
            </a:r>
            <a:endParaRPr lang="en-US" sz="2400" b="0">
              <a:solidFill>
                <a:srgbClr val="FF0000"/>
              </a:solidFill>
              <a:latin typeface="Calibri"/>
              <a:ea typeface="Calibri"/>
              <a:cs typeface="Calibri"/>
            </a:endParaRPr>
          </a:p>
        </p:txBody>
      </p:sp>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DS341 and Golf.csv</a:t>
            </a:r>
          </a:p>
        </p:txBody>
      </p:sp>
    </p:spTree>
    <p:extLst>
      <p:ext uri="{BB962C8B-B14F-4D97-AF65-F5344CB8AC3E}">
        <p14:creationId xmlns:p14="http://schemas.microsoft.com/office/powerpoint/2010/main" val="171800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4317886" y="1879850"/>
            <a:ext cx="6911918" cy="2897832"/>
          </a:xfrm>
        </p:spPr>
        <p:txBody>
          <a:bodyPr vert="horz" lIns="0" tIns="0" rIns="0" bIns="0" rtlCol="0" anchor="t">
            <a:noAutofit/>
          </a:bodyPr>
          <a:lstStyle/>
          <a:p>
            <a:r>
              <a:rPr lang="en-GB" sz="2400" b="0" dirty="0">
                <a:cs typeface="Arial"/>
              </a:rPr>
              <a:t>Dataset Consist of :</a:t>
            </a:r>
          </a:p>
          <a:p>
            <a:pPr marL="285750" indent="-285750">
              <a:buFont typeface="Arial"/>
              <a:buChar char="•"/>
            </a:pPr>
            <a:r>
              <a:rPr lang="en-GB" sz="2400" dirty="0">
                <a:ea typeface="+mn-lt"/>
                <a:cs typeface="+mn-lt"/>
              </a:rPr>
              <a:t>2 Columns</a:t>
            </a:r>
            <a:r>
              <a:rPr lang="en-GB" sz="2400" b="0" dirty="0">
                <a:ea typeface="+mn-lt"/>
                <a:cs typeface="+mn-lt"/>
              </a:rPr>
              <a:t>: "Current" and "New"</a:t>
            </a:r>
            <a:endParaRPr lang="en-GB" sz="2400">
              <a:cs typeface="Arial"/>
            </a:endParaRPr>
          </a:p>
          <a:p>
            <a:pPr marL="285750" indent="-285750">
              <a:buFont typeface="Arial"/>
              <a:buChar char="•"/>
            </a:pPr>
            <a:r>
              <a:rPr lang="en-GB" sz="2400" dirty="0">
                <a:ea typeface="+mn-lt"/>
                <a:cs typeface="+mn-lt"/>
              </a:rPr>
              <a:t>40 Rows</a:t>
            </a:r>
            <a:r>
              <a:rPr lang="en-GB" sz="2400" b="0" dirty="0">
                <a:ea typeface="+mn-lt"/>
                <a:cs typeface="+mn-lt"/>
              </a:rPr>
              <a:t> of data</a:t>
            </a:r>
            <a:endParaRPr lang="en-GB" sz="2400">
              <a:cs typeface="Arial"/>
            </a:endParaRPr>
          </a:p>
          <a:p>
            <a:endParaRPr lang="en-GB" sz="2400" dirty="0">
              <a:cs typeface="Arial"/>
            </a:endParaRPr>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a:xfrm>
            <a:off x="965289" y="791022"/>
            <a:ext cx="9362058" cy="1362626"/>
          </a:xfrm>
        </p:spPr>
        <p:txBody>
          <a:bodyPr/>
          <a:lstStyle/>
          <a:p>
            <a:r>
              <a:rPr lang="en-GB" dirty="0"/>
              <a:t>7COM1079-2024 Student Group No: A131                         </a:t>
            </a:r>
            <a:endParaRPr lang="en-GB" dirty="0">
              <a:solidFill>
                <a:srgbClr val="203232"/>
              </a:solidFill>
              <a:cs typeface="Arial" panose="020B0604020202020204"/>
            </a:endParaRPr>
          </a:p>
          <a:p>
            <a:endParaRPr lang="en-GB" dirty="0">
              <a:cs typeface="Arial"/>
            </a:endParaRP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3</a:t>
            </a:fld>
            <a:endParaRPr lang="en-GB"/>
          </a:p>
        </p:txBody>
      </p:sp>
      <p:graphicFrame>
        <p:nvGraphicFramePr>
          <p:cNvPr id="8" name="Table 7">
            <a:extLst>
              <a:ext uri="{FF2B5EF4-FFF2-40B4-BE49-F238E27FC236}">
                <a16:creationId xmlns:a16="http://schemas.microsoft.com/office/drawing/2014/main" id="{87E21F35-5F42-7F67-BA7B-A8973B7F14A8}"/>
              </a:ext>
            </a:extLst>
          </p:cNvPr>
          <p:cNvGraphicFramePr>
            <a:graphicFrameLocks noGrp="1"/>
          </p:cNvGraphicFramePr>
          <p:nvPr>
            <p:extLst>
              <p:ext uri="{D42A27DB-BD31-4B8C-83A1-F6EECF244321}">
                <p14:modId xmlns:p14="http://schemas.microsoft.com/office/powerpoint/2010/main" val="10468679"/>
              </p:ext>
            </p:extLst>
          </p:nvPr>
        </p:nvGraphicFramePr>
        <p:xfrm>
          <a:off x="1077686" y="1881051"/>
          <a:ext cx="2498362" cy="2605986"/>
        </p:xfrm>
        <a:graphic>
          <a:graphicData uri="http://schemas.openxmlformats.org/drawingml/2006/table">
            <a:tbl>
              <a:tblPr bandRow="1">
                <a:tableStyleId>{073A0DAA-6AF3-43AB-8588-CEC1D06C72B9}</a:tableStyleId>
              </a:tblPr>
              <a:tblGrid>
                <a:gridCol w="1249181">
                  <a:extLst>
                    <a:ext uri="{9D8B030D-6E8A-4147-A177-3AD203B41FA5}">
                      <a16:colId xmlns:a16="http://schemas.microsoft.com/office/drawing/2014/main" val="2782755215"/>
                    </a:ext>
                  </a:extLst>
                </a:gridCol>
                <a:gridCol w="1249181">
                  <a:extLst>
                    <a:ext uri="{9D8B030D-6E8A-4147-A177-3AD203B41FA5}">
                      <a16:colId xmlns:a16="http://schemas.microsoft.com/office/drawing/2014/main" val="375852528"/>
                    </a:ext>
                  </a:extLst>
                </a:gridCol>
              </a:tblGrid>
              <a:tr h="732401">
                <a:tc>
                  <a:txBody>
                    <a:bodyPr/>
                    <a:lstStyle/>
                    <a:p>
                      <a:r>
                        <a:rPr lang="en-US" dirty="0">
                          <a:effectLst/>
                        </a:rPr>
                        <a:t>Current</a:t>
                      </a:r>
                    </a:p>
                  </a:txBody>
                  <a:tcPr marL="0" marR="0" marT="0" marB="0" anchor="ctr"/>
                </a:tc>
                <a:tc>
                  <a:txBody>
                    <a:bodyPr/>
                    <a:lstStyle/>
                    <a:p>
                      <a:r>
                        <a:rPr lang="en-US" dirty="0">
                          <a:effectLst/>
                        </a:rPr>
                        <a:t>New</a:t>
                      </a:r>
                    </a:p>
                  </a:txBody>
                  <a:tcPr marL="0" marR="0" marT="0" marB="0" anchor="ctr"/>
                </a:tc>
                <a:extLst>
                  <a:ext uri="{0D108BD9-81ED-4DB2-BD59-A6C34878D82A}">
                    <a16:rowId xmlns:a16="http://schemas.microsoft.com/office/drawing/2014/main" val="376044373"/>
                  </a:ext>
                </a:extLst>
              </a:tr>
              <a:tr h="374717">
                <a:tc>
                  <a:txBody>
                    <a:bodyPr/>
                    <a:lstStyle/>
                    <a:p>
                      <a:pPr algn="r"/>
                      <a:r>
                        <a:rPr lang="en-US" dirty="0">
                          <a:effectLst/>
                        </a:rPr>
                        <a:t>264</a:t>
                      </a:r>
                    </a:p>
                  </a:txBody>
                  <a:tcPr marL="0" marR="0" marT="0" marB="0" anchor="ctr"/>
                </a:tc>
                <a:tc>
                  <a:txBody>
                    <a:bodyPr/>
                    <a:lstStyle/>
                    <a:p>
                      <a:pPr algn="r"/>
                      <a:r>
                        <a:rPr lang="en-US" dirty="0"/>
                        <a:t>277</a:t>
                      </a:r>
                    </a:p>
                  </a:txBody>
                  <a:tcPr marL="0" marR="0" marT="0" marB="0" anchor="ctr"/>
                </a:tc>
                <a:extLst>
                  <a:ext uri="{0D108BD9-81ED-4DB2-BD59-A6C34878D82A}">
                    <a16:rowId xmlns:a16="http://schemas.microsoft.com/office/drawing/2014/main" val="82624369"/>
                  </a:ext>
                </a:extLst>
              </a:tr>
              <a:tr h="374717">
                <a:tc>
                  <a:txBody>
                    <a:bodyPr/>
                    <a:lstStyle/>
                    <a:p>
                      <a:pPr algn="r"/>
                      <a:r>
                        <a:rPr lang="en-US" dirty="0">
                          <a:effectLst/>
                        </a:rPr>
                        <a:t>261</a:t>
                      </a:r>
                    </a:p>
                  </a:txBody>
                  <a:tcPr marL="0" marR="0" marT="0" marB="0" anchor="ctr"/>
                </a:tc>
                <a:tc>
                  <a:txBody>
                    <a:bodyPr/>
                    <a:lstStyle/>
                    <a:p>
                      <a:pPr algn="r"/>
                      <a:r>
                        <a:rPr lang="en-US" dirty="0"/>
                        <a:t>269</a:t>
                      </a:r>
                    </a:p>
                  </a:txBody>
                  <a:tcPr marL="0" marR="0" marT="0" marB="0" anchor="ctr"/>
                </a:tc>
                <a:extLst>
                  <a:ext uri="{0D108BD9-81ED-4DB2-BD59-A6C34878D82A}">
                    <a16:rowId xmlns:a16="http://schemas.microsoft.com/office/drawing/2014/main" val="1580495004"/>
                  </a:ext>
                </a:extLst>
              </a:tr>
              <a:tr h="374717">
                <a:tc>
                  <a:txBody>
                    <a:bodyPr/>
                    <a:lstStyle/>
                    <a:p>
                      <a:pPr algn="r"/>
                      <a:r>
                        <a:rPr lang="en-US" dirty="0">
                          <a:effectLst/>
                        </a:rPr>
                        <a:t>267</a:t>
                      </a:r>
                    </a:p>
                  </a:txBody>
                  <a:tcPr marL="0" marR="0" marT="0" marB="0" anchor="ctr"/>
                </a:tc>
                <a:tc>
                  <a:txBody>
                    <a:bodyPr/>
                    <a:lstStyle/>
                    <a:p>
                      <a:pPr algn="r"/>
                      <a:r>
                        <a:rPr lang="en-US" dirty="0"/>
                        <a:t>263</a:t>
                      </a:r>
                    </a:p>
                  </a:txBody>
                  <a:tcPr marL="0" marR="0" marT="0" marB="0" anchor="ctr"/>
                </a:tc>
                <a:extLst>
                  <a:ext uri="{0D108BD9-81ED-4DB2-BD59-A6C34878D82A}">
                    <a16:rowId xmlns:a16="http://schemas.microsoft.com/office/drawing/2014/main" val="795739801"/>
                  </a:ext>
                </a:extLst>
              </a:tr>
              <a:tr h="374717">
                <a:tc>
                  <a:txBody>
                    <a:bodyPr/>
                    <a:lstStyle/>
                    <a:p>
                      <a:pPr algn="r"/>
                      <a:r>
                        <a:rPr lang="en-US" dirty="0">
                          <a:effectLst/>
                        </a:rPr>
                        <a:t>272</a:t>
                      </a:r>
                    </a:p>
                  </a:txBody>
                  <a:tcPr marL="0" marR="0" marT="0" marB="0" anchor="ctr"/>
                </a:tc>
                <a:tc>
                  <a:txBody>
                    <a:bodyPr/>
                    <a:lstStyle/>
                    <a:p>
                      <a:pPr algn="r"/>
                      <a:r>
                        <a:rPr lang="en-US" dirty="0"/>
                        <a:t>266</a:t>
                      </a:r>
                    </a:p>
                  </a:txBody>
                  <a:tcPr marL="0" marR="0" marT="0" marB="0" anchor="ctr"/>
                </a:tc>
                <a:extLst>
                  <a:ext uri="{0D108BD9-81ED-4DB2-BD59-A6C34878D82A}">
                    <a16:rowId xmlns:a16="http://schemas.microsoft.com/office/drawing/2014/main" val="1793677280"/>
                  </a:ext>
                </a:extLst>
              </a:tr>
              <a:tr h="374717">
                <a:tc>
                  <a:txBody>
                    <a:bodyPr/>
                    <a:lstStyle/>
                    <a:p>
                      <a:pPr algn="r"/>
                      <a:r>
                        <a:rPr lang="en-US" dirty="0">
                          <a:effectLst/>
                        </a:rPr>
                        <a:t>258</a:t>
                      </a:r>
                    </a:p>
                  </a:txBody>
                  <a:tcPr marL="0" marR="0" marT="0" marB="0" anchor="ctr"/>
                </a:tc>
                <a:tc>
                  <a:txBody>
                    <a:bodyPr/>
                    <a:lstStyle/>
                    <a:p>
                      <a:pPr algn="r"/>
                      <a:r>
                        <a:rPr lang="en-US" dirty="0"/>
                        <a:t>262</a:t>
                      </a:r>
                    </a:p>
                  </a:txBody>
                  <a:tcPr marL="0" marR="0" marT="0" marB="0" anchor="ctr"/>
                </a:tc>
                <a:extLst>
                  <a:ext uri="{0D108BD9-81ED-4DB2-BD59-A6C34878D82A}">
                    <a16:rowId xmlns:a16="http://schemas.microsoft.com/office/drawing/2014/main" val="4617666"/>
                  </a:ext>
                </a:extLst>
              </a:tr>
            </a:tbl>
          </a:graphicData>
        </a:graphic>
      </p:graphicFrame>
    </p:spTree>
    <p:extLst>
      <p:ext uri="{BB962C8B-B14F-4D97-AF65-F5344CB8AC3E}">
        <p14:creationId xmlns:p14="http://schemas.microsoft.com/office/powerpoint/2010/main" val="2025922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A131</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US" sz="3200" dirty="0">
                <a:solidFill>
                  <a:srgbClr val="FF0000"/>
                </a:solidFill>
              </a:rPr>
              <a:t>Is there a difference in the mean of driving distance of the golf ball between with coating and without coating of the golf ball.</a:t>
            </a:r>
            <a:endParaRPr lang="en-GB" sz="3200">
              <a:solidFill>
                <a:srgbClr val="FF0000"/>
              </a:solidFill>
              <a:cs typeface="Arial"/>
            </a:endParaRPr>
          </a:p>
        </p:txBody>
      </p:sp>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vert="horz" lIns="0" tIns="0" rIns="0" bIns="0" rtlCol="0" anchor="t">
            <a:noAutofit/>
          </a:bodyPr>
          <a:lstStyle/>
          <a:p>
            <a:pPr>
              <a:spcAft>
                <a:spcPts val="0"/>
              </a:spcAft>
            </a:pPr>
            <a:r>
              <a:rPr lang="en-GB" dirty="0"/>
              <a:t>Our Research Question is </a:t>
            </a:r>
            <a:endParaRPr lang="en-GB" sz="18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pPr>
              <a:lnSpc>
                <a:spcPct val="100000"/>
              </a:lnSpc>
            </a:pPr>
            <a:endParaRPr lang="en-GB" sz="2400" b="0" dirty="0">
              <a:latin typeface="Calibri"/>
              <a:ea typeface="Calibri"/>
              <a:cs typeface="Calibri"/>
            </a:endParaRP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 There is no</a:t>
            </a:r>
            <a:r>
              <a:rPr lang="en-GB" sz="2000" dirty="0">
                <a:solidFill>
                  <a:srgbClr val="FF0000"/>
                </a:solidFill>
                <a:latin typeface="Arial"/>
                <a:cs typeface="Arial"/>
              </a:rPr>
              <a:t> </a:t>
            </a:r>
            <a:r>
              <a:rPr lang="en-GB" sz="2000" b="0" dirty="0">
                <a:solidFill>
                  <a:srgbClr val="FF0000"/>
                </a:solidFill>
                <a:latin typeface="Arial"/>
                <a:cs typeface="Arial"/>
              </a:rPr>
              <a:t>difference in the mean/median of the </a:t>
            </a:r>
            <a:r>
              <a:rPr lang="en-GB" sz="2000" b="0" dirty="0">
                <a:solidFill>
                  <a:srgbClr val="FF0000"/>
                </a:solidFill>
                <a:latin typeface="Arial"/>
                <a:ea typeface="Calibri"/>
                <a:cs typeface="Arial"/>
              </a:rPr>
              <a:t>Driving distance of the golf ball</a:t>
            </a:r>
            <a:r>
              <a:rPr lang="en-GB" sz="2000" b="0" dirty="0">
                <a:solidFill>
                  <a:srgbClr val="FF0000"/>
                </a:solidFill>
                <a:latin typeface="Arial"/>
                <a:cs typeface="Arial"/>
              </a:rPr>
              <a:t> between/among Type of Coating. </a:t>
            </a:r>
            <a:endParaRPr lang="en-GB" dirty="0">
              <a:solidFill>
                <a:srgbClr val="203232"/>
              </a:solidFill>
              <a:latin typeface="Arial"/>
              <a:cs typeface="Arial"/>
            </a:endParaRPr>
          </a:p>
          <a:p>
            <a:pPr>
              <a:lnSpc>
                <a:spcPct val="100000"/>
              </a:lnSpc>
            </a:pPr>
            <a:endParaRPr lang="en-GB" sz="2000" b="0" dirty="0">
              <a:solidFill>
                <a:srgbClr val="FF0000"/>
              </a:solidFill>
              <a:latin typeface="Arial"/>
              <a:cs typeface="Arial"/>
            </a:endParaRPr>
          </a:p>
          <a:p>
            <a:pPr>
              <a:lnSpc>
                <a:spcPct val="100000"/>
              </a:lnSpc>
            </a:pPr>
            <a:r>
              <a:rPr lang="en-GB" sz="2000" b="0" dirty="0">
                <a:solidFill>
                  <a:schemeClr val="tx1"/>
                </a:solidFill>
                <a:ea typeface="+mn-lt"/>
                <a:cs typeface="+mn-lt"/>
              </a:rPr>
              <a:t>There is no statistically significant difference in the mean driving distances between golf balls with coating and those without coating (p-value = 0.188).</a:t>
            </a:r>
            <a:endParaRPr lang="en-GB" dirty="0">
              <a:solidFill>
                <a:schemeClr val="tx1"/>
              </a:solidFill>
              <a:cs typeface="Arial"/>
            </a:endParaRPr>
          </a:p>
          <a:p>
            <a:pPr>
              <a:lnSpc>
                <a:spcPct val="100000"/>
              </a:lnSpc>
            </a:pPr>
            <a:r>
              <a:rPr lang="en-GB" sz="2000" b="0" dirty="0">
                <a:solidFill>
                  <a:schemeClr val="tx1"/>
                </a:solidFill>
                <a:ea typeface="+mn-lt"/>
                <a:cs typeface="+mn-lt"/>
              </a:rPr>
              <a:t>Since the p-value is greater than the typical significance level of 0.05, we fail to reject the null hypothesis. This means that any observed difference in driving distances between the two types of golf balls could likely be due to random variation and is not statistically significant.</a:t>
            </a:r>
            <a:endParaRPr lang="en-GB" dirty="0">
              <a:solidFill>
                <a:schemeClr val="tx1"/>
              </a:solidFill>
            </a:endParaRPr>
          </a:p>
          <a:p>
            <a:pPr>
              <a:lnSpc>
                <a:spcPct val="100000"/>
              </a:lnSpc>
            </a:pPr>
            <a:endParaRPr lang="en-GB" sz="2000" b="0" dirty="0">
              <a:solidFill>
                <a:schemeClr val="tx1"/>
              </a:solidFill>
              <a:latin typeface="Arial"/>
              <a:cs typeface="Arial"/>
            </a:endParaRPr>
          </a:p>
          <a:p>
            <a:pPr>
              <a:lnSpc>
                <a:spcPct val="100000"/>
              </a:lnSpc>
            </a:pPr>
            <a:r>
              <a:rPr lang="en-GB" sz="2000" b="0" dirty="0">
                <a:solidFill>
                  <a:srgbClr val="FF0000"/>
                </a:solidFill>
                <a:latin typeface="Arial"/>
                <a:cs typeface="Arial"/>
              </a:rPr>
              <a:t>Alternative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a:t>
            </a:r>
            <a:r>
              <a:rPr lang="en-GB" sz="2000" dirty="0">
                <a:solidFill>
                  <a:srgbClr val="FF0000"/>
                </a:solidFill>
                <a:latin typeface="Arial"/>
                <a:cs typeface="Arial"/>
              </a:rPr>
              <a:t> </a:t>
            </a:r>
            <a:r>
              <a:rPr lang="en-GB" sz="2000" b="0" dirty="0">
                <a:solidFill>
                  <a:srgbClr val="FF0000"/>
                </a:solidFill>
                <a:latin typeface="Arial"/>
                <a:cs typeface="Arial"/>
              </a:rPr>
              <a:t>difference in the mean/median of the Driving distance of the golf ball between/among Type of Coating. </a:t>
            </a:r>
            <a:endParaRPr lang="en-GB" sz="2000" b="0" dirty="0">
              <a:solidFill>
                <a:srgbClr val="000000"/>
              </a:solidFill>
              <a:latin typeface="Arial"/>
              <a:cs typeface="Arial"/>
            </a:endParaRPr>
          </a:p>
          <a:p>
            <a:pPr>
              <a:lnSpc>
                <a:spcPct val="100000"/>
              </a:lnSpc>
            </a:pPr>
            <a:r>
              <a:rPr lang="en-GB" sz="2000" b="0" dirty="0">
                <a:solidFill>
                  <a:srgbClr val="FF0000"/>
                </a:solidFill>
                <a:latin typeface="Arial"/>
                <a:cs typeface="Arial"/>
              </a:rPr>
              <a:t>   </a:t>
            </a:r>
            <a:endParaRPr lang="en-GB" dirty="0">
              <a:cs typeface="Arial"/>
            </a:endParaRPr>
          </a:p>
          <a:p>
            <a:pPr>
              <a:lnSpc>
                <a:spcPct val="100000"/>
              </a:lnSpc>
            </a:pPr>
            <a:r>
              <a:rPr lang="en-GB" sz="2000" b="0" dirty="0">
                <a:solidFill>
                  <a:srgbClr val="FF0000"/>
                </a:solidFill>
                <a:latin typeface="Arial"/>
                <a:cs typeface="Arial"/>
              </a:rPr>
              <a:t>             </a:t>
            </a:r>
            <a:endParaRPr lang="en-GB">
              <a:cs typeface="Arial"/>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FB5FD01F4A8A94A967D3D4B54A5FF98" ma:contentTypeVersion="5" ma:contentTypeDescription="Create a new document." ma:contentTypeScope="" ma:versionID="c9b24f1681e1274b282edb057ca62d00">
  <xsd:schema xmlns:xsd="http://www.w3.org/2001/XMLSchema" xmlns:xs="http://www.w3.org/2001/XMLSchema" xmlns:p="http://schemas.microsoft.com/office/2006/metadata/properties" xmlns:ns3="1d3db7ed-bce6-4fa9-870e-7ace56684c50" targetNamespace="http://schemas.microsoft.com/office/2006/metadata/properties" ma:root="true" ma:fieldsID="045a51f92779d94523ad7bb76f466d52" ns3:_="">
    <xsd:import namespace="1d3db7ed-bce6-4fa9-870e-7ace56684c50"/>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3db7ed-bce6-4fa9-870e-7ace56684c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1d3db7ed-bce6-4fa9-870e-7ace56684c50" xsi:nil="true"/>
  </documentManagement>
</p:properties>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3DB64013-A8E2-42B2-87ED-4ECC02ECD5C0}">
  <ds:schemaRefs>
    <ds:schemaRef ds:uri="1d3db7ed-bce6-4fa9-870e-7ace56684c5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DD1FC41-23C7-41B0-B5F9-BF4CD38AD2ED}">
  <ds:schemaRefs>
    <ds:schemaRef ds:uri="1d3db7ed-bce6-4fa9-870e-7ace56684c5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3</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Herts Theme</vt:lpstr>
      <vt:lpstr>Research Question –  Tutorial Presentation for Feedback Date: 18-11-2024 </vt:lpstr>
      <vt:lpstr>This dataset is interesting to us because :  This dataset is intriguing as it provides insights into the impact of a coating on golf ball driving distances, which could contribute to improvements in golf equipment performance.   Our  Independent variable is: Type of coating (2 conditions-with coating &amp;, without coating)                     This  Independent variable datatype is : Nominal Our Dependent variable is: Driving distance of the golf ball                    This Dependent variable datatype is  :  Interval/measurement data</vt:lpstr>
      <vt:lpstr>PowerPoint Presentation</vt:lpstr>
      <vt:lpstr>Is there a difference in the mean of driving distance of the golf ball between with coating and without coating of the golf ball.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revision>254</cp:revision>
  <dcterms:created xsi:type="dcterms:W3CDTF">2019-10-01T08:37:56Z</dcterms:created>
  <dcterms:modified xsi:type="dcterms:W3CDTF">2024-11-18T12:10:58Z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0x0101003FB5FD01F4A8A94A967D3D4B54A5FF98</vt:lpwstr>
  </property>
</Properties>
</file>