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2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88"/>
            <a:ext cx="9580098" cy="712735"/>
          </a:xfrm>
        </p:spPr>
        <p:txBody>
          <a:bodyPr/>
          <a:lstStyle>
            <a:lvl1pPr algn="l">
              <a:defRPr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2667A1DF-FC93-4DA2-BCB7-F8CA0E4B7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02DA-D125-42E9-B21B-30436A510FE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F9F3C-757D-4D2C-9EB7-CF18D170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Movie Investor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B7DB-34F5-4B18-854B-753F7B45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Team </a:t>
            </a:r>
            <a:r>
              <a:rPr lang="en-US" sz="1600" dirty="0" err="1"/>
              <a:t>Fuzzywuzzy</a:t>
            </a:r>
            <a:r>
              <a:rPr lang="en-US" sz="16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Nandu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Nisha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Eyamba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Anupa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RJ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" name="Graphic 6" descr="Video camera">
            <a:extLst>
              <a:ext uri="{FF2B5EF4-FFF2-40B4-BE49-F238E27FC236}">
                <a16:creationId xmlns:a16="http://schemas.microsoft.com/office/drawing/2014/main" id="{1A7219F9-530A-4C83-8A33-DBEF7A18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8627012" cy="3475485"/>
          </a:xfrm>
        </p:spPr>
        <p:txBody>
          <a:bodyPr>
            <a:normAutofit/>
          </a:bodyPr>
          <a:lstStyle/>
          <a:p>
            <a:pPr marL="1828800" lvl="4" indent="0" algn="ctr">
              <a:buNone/>
            </a:pPr>
            <a:endParaRPr lang="en-US" sz="9000" dirty="0"/>
          </a:p>
          <a:p>
            <a:pPr marL="1828800" lvl="4" indent="0" algn="ctr">
              <a:buNone/>
            </a:pPr>
            <a:r>
              <a:rPr lang="en-US" sz="9000" dirty="0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7F120B-CD67-461B-AAB2-3D3879E0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9E42A0-F437-4413-8849-9CB21580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pPr lvl="1"/>
            <a:r>
              <a:rPr lang="en-US" dirty="0"/>
              <a:t>Build reports to support high level analysis for investing in a new movie production</a:t>
            </a:r>
          </a:p>
          <a:p>
            <a:endParaRPr lang="en-US" dirty="0"/>
          </a:p>
          <a:p>
            <a:r>
              <a:rPr lang="en-US" dirty="0"/>
              <a:t>Scope of Research:</a:t>
            </a:r>
          </a:p>
          <a:p>
            <a:pPr lvl="1"/>
            <a:r>
              <a:rPr lang="en-US" dirty="0"/>
              <a:t>Movie trends</a:t>
            </a:r>
          </a:p>
          <a:p>
            <a:pPr lvl="1"/>
            <a:r>
              <a:rPr lang="en-US" dirty="0"/>
              <a:t>Director’s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 &amp; data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What are the top 5 movie genres by popularity and ROI </a:t>
            </a:r>
          </a:p>
          <a:p>
            <a:pPr lvl="1"/>
            <a:r>
              <a:rPr lang="en-US" dirty="0"/>
              <a:t>Top directors by genres based on popularity and ROI</a:t>
            </a:r>
          </a:p>
          <a:p>
            <a:endParaRPr lang="en-US" dirty="0"/>
          </a:p>
          <a:p>
            <a:r>
              <a:rPr lang="en-US" dirty="0"/>
              <a:t>Data requirements and data source</a:t>
            </a:r>
          </a:p>
          <a:p>
            <a:pPr lvl="1"/>
            <a:r>
              <a:rPr lang="en-US" dirty="0"/>
              <a:t>Need movie data with budget, revenue and rating information</a:t>
            </a:r>
          </a:p>
          <a:p>
            <a:pPr lvl="1"/>
            <a:r>
              <a:rPr lang="en-US" dirty="0"/>
              <a:t>Found required movie data on Kaggle.com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 &amp; cleanup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Movie genre is a list of dictionaries [{}] – really?</a:t>
            </a:r>
          </a:p>
          <a:p>
            <a:r>
              <a:rPr lang="en-US" dirty="0"/>
              <a:t>No it is a string</a:t>
            </a:r>
          </a:p>
          <a:p>
            <a:r>
              <a:rPr lang="en-US" dirty="0"/>
              <a:t>Where is the Director </a:t>
            </a:r>
          </a:p>
          <a:p>
            <a:r>
              <a:rPr lang="en-US" dirty="0"/>
              <a:t>Movie title – what language is that?</a:t>
            </a:r>
          </a:p>
          <a:p>
            <a:r>
              <a:rPr lang="en-US" dirty="0"/>
              <a:t>Show me the Money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9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Did you know?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198"/>
            <a:ext cx="10820400" cy="1765496"/>
          </a:xfrm>
        </p:spPr>
        <p:txBody>
          <a:bodyPr>
            <a:normAutofit/>
          </a:bodyPr>
          <a:lstStyle/>
          <a:p>
            <a:r>
              <a:rPr lang="en-US" dirty="0"/>
              <a:t>Want to know some fun facts?</a:t>
            </a:r>
          </a:p>
          <a:p>
            <a:pPr lvl="1"/>
            <a:r>
              <a:rPr lang="en-US" dirty="0"/>
              <a:t>Top movie by ROI ever</a:t>
            </a:r>
          </a:p>
          <a:p>
            <a:pPr lvl="1"/>
            <a:r>
              <a:rPr lang="en-US" dirty="0"/>
              <a:t>Top box office collection movie ever</a:t>
            </a:r>
          </a:p>
          <a:p>
            <a:pPr lvl="1"/>
            <a:r>
              <a:rPr lang="en-US" dirty="0"/>
              <a:t>Best director by popularity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5AFEA-DDFF-4954-96D8-483D0078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91751"/>
              </p:ext>
            </p:extLst>
          </p:nvPr>
        </p:nvGraphicFramePr>
        <p:xfrm>
          <a:off x="838368" y="4377737"/>
          <a:ext cx="10338414" cy="12614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59227">
                  <a:extLst>
                    <a:ext uri="{9D8B030D-6E8A-4147-A177-3AD203B41FA5}">
                      <a16:colId xmlns:a16="http://schemas.microsoft.com/office/drawing/2014/main" val="4155855370"/>
                    </a:ext>
                  </a:extLst>
                </a:gridCol>
                <a:gridCol w="1252398">
                  <a:extLst>
                    <a:ext uri="{9D8B030D-6E8A-4147-A177-3AD203B41FA5}">
                      <a16:colId xmlns:a16="http://schemas.microsoft.com/office/drawing/2014/main" val="985276777"/>
                    </a:ext>
                  </a:extLst>
                </a:gridCol>
                <a:gridCol w="1473408">
                  <a:extLst>
                    <a:ext uri="{9D8B030D-6E8A-4147-A177-3AD203B41FA5}">
                      <a16:colId xmlns:a16="http://schemas.microsoft.com/office/drawing/2014/main" val="2931459790"/>
                    </a:ext>
                  </a:extLst>
                </a:gridCol>
                <a:gridCol w="1669862">
                  <a:extLst>
                    <a:ext uri="{9D8B030D-6E8A-4147-A177-3AD203B41FA5}">
                      <a16:colId xmlns:a16="http://schemas.microsoft.com/office/drawing/2014/main" val="3816062637"/>
                    </a:ext>
                  </a:extLst>
                </a:gridCol>
                <a:gridCol w="1667689">
                  <a:extLst>
                    <a:ext uri="{9D8B030D-6E8A-4147-A177-3AD203B41FA5}">
                      <a16:colId xmlns:a16="http://schemas.microsoft.com/office/drawing/2014/main" val="4079367673"/>
                    </a:ext>
                  </a:extLst>
                </a:gridCol>
                <a:gridCol w="2015830">
                  <a:extLst>
                    <a:ext uri="{9D8B030D-6E8A-4147-A177-3AD203B41FA5}">
                      <a16:colId xmlns:a16="http://schemas.microsoft.com/office/drawing/2014/main" val="3082785565"/>
                    </a:ext>
                  </a:extLst>
                </a:gridCol>
              </a:tblGrid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Movie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ROI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Budget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Popularity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Director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4082350180"/>
                  </a:ext>
                </a:extLst>
              </a:tr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Paranormal Activity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1,288,939%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193,355,800$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Oren Peli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380644896"/>
                  </a:ext>
                </a:extLst>
              </a:tr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Avatar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1,076%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237,000,000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2,787,965,087$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James Cameron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3928525874"/>
                  </a:ext>
                </a:extLst>
              </a:tr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Minions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1,463%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74,000,000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1,156,730,962$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547.5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Kyle </a:t>
                      </a:r>
                      <a:r>
                        <a:rPr lang="en-US" sz="1600" u="none" strike="noStrike" dirty="0" err="1">
                          <a:effectLst/>
                        </a:rPr>
                        <a:t>Balda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334201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01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viz</a:t>
            </a:r>
          </a:p>
        </p:txBody>
      </p:sp>
      <p:pic>
        <p:nvPicPr>
          <p:cNvPr id="10" name="Picture 9" descr="C:\Users\prasa\AppData\Local\Microsoft\Windows\INetCache\Content.MSO\F1A679CF.tmp">
            <a:extLst>
              <a:ext uri="{FF2B5EF4-FFF2-40B4-BE49-F238E27FC236}">
                <a16:creationId xmlns:a16="http://schemas.microsoft.com/office/drawing/2014/main" id="{2223ABD8-890F-43AC-A709-441DF9EF84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20" y="941122"/>
            <a:ext cx="5246203" cy="5115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26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Data viz continued…</a:t>
            </a:r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553F-C924-4CBA-856B-75241BCCB8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77" y="1230350"/>
            <a:ext cx="3490177" cy="2443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03E10-818A-4CEA-91DC-70698815B29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88" y="1212748"/>
            <a:ext cx="3555736" cy="24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Data viz continued…</a:t>
            </a:r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D4F0F-63AB-4C0B-9FAF-F6886E202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82" y="1197851"/>
            <a:ext cx="3428367" cy="2508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3FF27-8E1F-4CCF-B005-C7F17A2EA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96" y="1197851"/>
            <a:ext cx="3524520" cy="25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r>
              <a:rPr lang="en-US" dirty="0"/>
              <a:t>Post Mortem</a:t>
            </a:r>
          </a:p>
          <a:p>
            <a:pPr lvl="1"/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94943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Century Gothic</vt:lpstr>
      <vt:lpstr>Vapor Trail</vt:lpstr>
      <vt:lpstr>Movie Investor Guide</vt:lpstr>
      <vt:lpstr>Project Scope</vt:lpstr>
      <vt:lpstr>Questions &amp; data</vt:lpstr>
      <vt:lpstr>Data prep &amp; cleanup</vt:lpstr>
      <vt:lpstr>Did you know?</vt:lpstr>
      <vt:lpstr>Data viz</vt:lpstr>
      <vt:lpstr>Data viz continued…</vt:lpstr>
      <vt:lpstr>Data viz continued…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Investor Guide</dc:title>
  <dc:creator>Narasimham iyer</dc:creator>
  <cp:lastModifiedBy>Narasimham iyer</cp:lastModifiedBy>
  <cp:revision>2</cp:revision>
  <dcterms:created xsi:type="dcterms:W3CDTF">2019-01-18T01:47:16Z</dcterms:created>
  <dcterms:modified xsi:type="dcterms:W3CDTF">2019-01-18T03:22:59Z</dcterms:modified>
</cp:coreProperties>
</file>