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Text"/>
          <p:cNvSpPr txBox="1"/>
          <p:nvPr>
            <p:ph type="title"/>
          </p:nvPr>
        </p:nvSpPr>
        <p:spPr>
          <a:xfrm>
            <a:off x="3466513" y="1456005"/>
            <a:ext cx="17450973" cy="1899140"/>
          </a:xfrm>
          <a:prstGeom prst="rect">
            <a:avLst/>
          </a:prstGeom>
        </p:spPr>
        <p:txBody>
          <a:bodyPr lIns="42203" tIns="42203" rIns="42203" bIns="42203" anchor="ctr"/>
          <a:lstStyle>
            <a:lvl1pPr algn="ctr" defTabSz="825500">
              <a:lnSpc>
                <a:spcPct val="100000"/>
              </a:lnSpc>
              <a:defRPr b="0" spc="0" sz="10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" name="Body Level One…"/>
          <p:cNvSpPr txBox="1"/>
          <p:nvPr>
            <p:ph type="body" idx="1"/>
          </p:nvPr>
        </p:nvSpPr>
        <p:spPr>
          <a:xfrm>
            <a:off x="3466513" y="3777175"/>
            <a:ext cx="17450973" cy="7723163"/>
          </a:xfrm>
          <a:prstGeom prst="rect">
            <a:avLst/>
          </a:prstGeom>
        </p:spPr>
        <p:txBody>
          <a:bodyPr lIns="42203" tIns="42203" rIns="42203" bIns="42203" anchor="ctr"/>
          <a:lstStyle>
            <a:lvl1pPr marL="582083" indent="-582083" defTabSz="825500">
              <a:lnSpc>
                <a:spcPct val="100000"/>
              </a:lnSpc>
              <a:spcBef>
                <a:spcPts val="5900"/>
              </a:spcBef>
              <a:buSzPct val="125000"/>
              <a:defRPr sz="4400"/>
            </a:lvl1pPr>
            <a:lvl2pPr marL="1217083" indent="-582083" defTabSz="825500">
              <a:lnSpc>
                <a:spcPct val="100000"/>
              </a:lnSpc>
              <a:spcBef>
                <a:spcPts val="5900"/>
              </a:spcBef>
              <a:buSzPct val="125000"/>
              <a:defRPr sz="4400"/>
            </a:lvl2pPr>
            <a:lvl3pPr marL="1852083" indent="-582083" defTabSz="825500">
              <a:lnSpc>
                <a:spcPct val="100000"/>
              </a:lnSpc>
              <a:spcBef>
                <a:spcPts val="5900"/>
              </a:spcBef>
              <a:buSzPct val="125000"/>
              <a:defRPr sz="4400"/>
            </a:lvl3pPr>
            <a:lvl4pPr marL="2487083" indent="-582083" defTabSz="825500">
              <a:lnSpc>
                <a:spcPct val="100000"/>
              </a:lnSpc>
              <a:spcBef>
                <a:spcPts val="5900"/>
              </a:spcBef>
              <a:buSzPct val="125000"/>
              <a:defRPr sz="4400"/>
            </a:lvl4pPr>
            <a:lvl5pPr marL="3122083" indent="-582083" defTabSz="825500">
              <a:lnSpc>
                <a:spcPct val="100000"/>
              </a:lnSpc>
              <a:spcBef>
                <a:spcPts val="5900"/>
              </a:spcBef>
              <a:buSzPct val="125000"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11996947" y="12027877"/>
            <a:ext cx="379555" cy="381839"/>
          </a:xfrm>
          <a:prstGeom prst="rect">
            <a:avLst/>
          </a:prstGeom>
        </p:spPr>
        <p:txBody>
          <a:bodyPr lIns="42203" tIns="42203" rIns="42203" bIns="42203" anchor="t"/>
          <a:lstStyle>
            <a:lvl1pPr defTabSz="825500"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e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e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2952" y="584972"/>
            <a:ext cx="23354206" cy="1785119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711972" y="3278470"/>
            <a:ext cx="23316166" cy="9997482"/>
          </a:xfrm>
          <a:prstGeom prst="rect">
            <a:avLst/>
          </a:prstGeom>
        </p:spPr>
        <p:txBody>
          <a:bodyPr/>
          <a:lstStyle>
            <a:lvl1pPr marL="532014" indent="-532014">
              <a:buSzPct val="100000"/>
            </a:lvl1pPr>
            <a:lvl2pPr marL="457200" indent="0">
              <a:buSzPct val="100000"/>
            </a:lvl2pPr>
            <a:lvl3pPr marL="914400" indent="0">
              <a:buSzPct val="100000"/>
            </a:lvl3pPr>
            <a:lvl4pPr marL="1371600" indent="0">
              <a:buSzPct val="100000"/>
            </a:lvl4pPr>
            <a:lvl5pPr marL="1828800" indent="0">
              <a:buSzPct val="100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en.wikipedia.org/wiki/Java_version_history" TargetMode="External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lip Sundarraj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/>
          </a:lstStyle>
          <a:p>
            <a:pPr/>
            <a:r>
              <a:t>Dilip Sundarraj</a:t>
            </a:r>
          </a:p>
        </p:txBody>
      </p:sp>
      <p:sp>
        <p:nvSpPr>
          <p:cNvPr id="160" name="Parallel…"/>
          <p:cNvSpPr txBox="1"/>
          <p:nvPr>
            <p:ph type="ctrTitle"/>
          </p:nvPr>
        </p:nvSpPr>
        <p:spPr>
          <a:xfrm>
            <a:off x="1206496" y="2574991"/>
            <a:ext cx="21971004" cy="6760566"/>
          </a:xfrm>
          <a:prstGeom prst="rect">
            <a:avLst/>
          </a:prstGeom>
        </p:spPr>
        <p:txBody>
          <a:bodyPr/>
          <a:lstStyle/>
          <a:p>
            <a:pPr algn="ctr" defTabSz="2121354">
              <a:defRPr spc="-201" sz="10092"/>
            </a:pPr>
            <a:r>
              <a:t>Parallel</a:t>
            </a:r>
          </a:p>
          <a:p>
            <a:pPr algn="ctr" defTabSz="2121354">
              <a:defRPr spc="-201" sz="10092"/>
            </a:pPr>
            <a:r>
              <a:t>&amp; </a:t>
            </a:r>
          </a:p>
          <a:p>
            <a:pPr algn="ctr" defTabSz="2121354">
              <a:defRPr spc="-201" sz="10092"/>
            </a:pPr>
            <a:r>
              <a:t>Asynchronous Programming </a:t>
            </a:r>
          </a:p>
          <a:p>
            <a:pPr algn="ctr" defTabSz="2121354">
              <a:defRPr spc="-201" sz="10092"/>
            </a:pPr>
            <a:r>
              <a:t>In </a:t>
            </a:r>
          </a:p>
          <a:p>
            <a:pPr algn="ctr" defTabSz="2121354">
              <a:defRPr spc="-201" sz="10092"/>
            </a:pPr>
            <a:r>
              <a:t>Modern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hy Parallel and Asynchronous Programm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Parallel and Asynchronous Programming?</a:t>
            </a:r>
          </a:p>
        </p:txBody>
      </p:sp>
      <p:sp>
        <p:nvSpPr>
          <p:cNvPr id="186" name="We are living in a fast paced environ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living in a fast paced environment</a:t>
            </a:r>
          </a:p>
          <a:p>
            <a:pPr/>
            <a:r>
              <a:t>In Software Programming:</a:t>
            </a:r>
          </a:p>
          <a:p>
            <a:pPr lvl="1"/>
            <a:r>
              <a:t>Code that we write should execute faster</a:t>
            </a:r>
          </a:p>
          <a:p>
            <a:pPr/>
            <a:r>
              <a:t>Goal of Asynchronous and Parallel Programming</a:t>
            </a:r>
          </a:p>
          <a:p>
            <a:pPr lvl="1"/>
            <a:r>
              <a:t>Provide Techniques to improve the performance of the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CompletableFu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CompletableFuture</a:t>
            </a:r>
          </a:p>
        </p:txBody>
      </p:sp>
      <p:sp>
        <p:nvSpPr>
          <p:cNvPr id="1469" name="supplyAsync()…"/>
          <p:cNvSpPr txBox="1"/>
          <p:nvPr>
            <p:ph type="body" sz="half" idx="1"/>
          </p:nvPr>
        </p:nvSpPr>
        <p:spPr>
          <a:xfrm>
            <a:off x="1212749" y="2189941"/>
            <a:ext cx="10430104" cy="111245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supplyAsync()</a:t>
            </a:r>
          </a:p>
          <a:p>
            <a:pPr lvl="1" marL="989214" indent="-532014"/>
            <a:r>
              <a:t>FactoryMethod</a:t>
            </a:r>
          </a:p>
          <a:p>
            <a:pPr lvl="1" marL="989214" indent="-532014"/>
            <a:r>
              <a:t>Initiate Asynchronous computation</a:t>
            </a:r>
          </a:p>
          <a:p>
            <a:pPr lvl="1" marL="989214" indent="-532014"/>
            <a:r>
              <a:t>Input is </a:t>
            </a:r>
            <a:r>
              <a:rPr b="1"/>
              <a:t>Supplier</a:t>
            </a:r>
            <a:r>
              <a:t> Functional Interface</a:t>
            </a:r>
          </a:p>
          <a:p>
            <a:pPr lvl="1" marL="989214" indent="-532014"/>
            <a:r>
              <a:t>Returns CompletableFuture&lt;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</a:t>
            </a:r>
            <a:r>
              <a:t>&gt;()</a:t>
            </a:r>
          </a:p>
        </p:txBody>
      </p:sp>
      <p:sp>
        <p:nvSpPr>
          <p:cNvPr id="1470" name="thenAccept()…"/>
          <p:cNvSpPr txBox="1"/>
          <p:nvPr/>
        </p:nvSpPr>
        <p:spPr>
          <a:xfrm>
            <a:off x="12464964" y="2189941"/>
            <a:ext cx="10523398" cy="1112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b="1" sz="4800">
                <a:solidFill>
                  <a:srgbClr val="000000"/>
                </a:solidFill>
              </a:defRPr>
            </a:pPr>
            <a:r>
              <a:t>thenAccept()</a:t>
            </a:r>
          </a:p>
          <a:p>
            <a:pPr lvl="1" marL="989214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CompletionStage Method</a:t>
            </a:r>
          </a:p>
          <a:p>
            <a:pPr lvl="1" marL="989214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Chain Asynchronous Computation</a:t>
            </a:r>
          </a:p>
          <a:p>
            <a:pPr lvl="1" marL="989214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Input is </a:t>
            </a:r>
            <a:r>
              <a:rPr b="1"/>
              <a:t>Consumer</a:t>
            </a:r>
            <a:r>
              <a:t> Functional Interface</a:t>
            </a:r>
          </a:p>
          <a:p>
            <a:pPr lvl="2" marL="1446414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Consumes the result of the previous </a:t>
            </a:r>
          </a:p>
          <a:p>
            <a:pPr lvl="1" marL="989214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Returns CompletableFuture&lt;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Void</a:t>
            </a:r>
            <a:r>
              <a:t>&gt;</a:t>
            </a:r>
          </a:p>
          <a:p>
            <a:pPr lvl="1" marL="989214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Use it at the end of the Asynchronous 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0" grpId="2"/>
      <p:bldP build="p" bldLvl="5" animBg="1" rev="0" advAuto="0" spid="1469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thenApply()"/>
          <p:cNvSpPr txBox="1"/>
          <p:nvPr>
            <p:ph type="body" sz="half" idx="1"/>
          </p:nvPr>
        </p:nvSpPr>
        <p:spPr>
          <a:xfrm>
            <a:off x="1206500" y="4477847"/>
            <a:ext cx="21971000" cy="3874314"/>
          </a:xfrm>
          <a:prstGeom prst="rect">
            <a:avLst/>
          </a:prstGeom>
        </p:spPr>
        <p:txBody>
          <a:bodyPr/>
          <a:lstStyle/>
          <a:p>
            <a:pPr/>
            <a:r>
              <a:t>thenApply()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thenApply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thenApply()</a:t>
            </a:r>
          </a:p>
        </p:txBody>
      </p:sp>
      <p:sp>
        <p:nvSpPr>
          <p:cNvPr id="1475" name="Completion Stage meth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Completion Stage method</a:t>
            </a:r>
          </a:p>
          <a:p>
            <a:pPr>
              <a:lnSpc>
                <a:spcPct val="200000"/>
              </a:lnSpc>
            </a:pPr>
            <a:r>
              <a:t>Transform the data from one form to another</a:t>
            </a:r>
          </a:p>
          <a:p>
            <a:pPr>
              <a:lnSpc>
                <a:spcPct val="200000"/>
              </a:lnSpc>
            </a:pPr>
            <a:r>
              <a:t>Input is </a:t>
            </a:r>
            <a:r>
              <a:rPr b="1"/>
              <a:t>Function</a:t>
            </a:r>
            <a:r>
              <a:t> Functional Interface</a:t>
            </a:r>
          </a:p>
          <a:p>
            <a:pPr>
              <a:lnSpc>
                <a:spcPct val="200000"/>
              </a:lnSpc>
            </a:pPr>
            <a:r>
              <a:t>Returns CompletableFuture&lt;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5" grpId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CompletableFu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CompletableFuture</a:t>
            </a:r>
          </a:p>
        </p:txBody>
      </p:sp>
      <p:sp>
        <p:nvSpPr>
          <p:cNvPr id="1478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79" name="Screen Shot 2020-09-25 at 4.46.12 AM.png" descr="Screen Shot 2020-09-25 at 4.46.1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7647" y="4884837"/>
            <a:ext cx="20096213" cy="55349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3" name="Group"/>
          <p:cNvGrpSpPr/>
          <p:nvPr/>
        </p:nvGrpSpPr>
        <p:grpSpPr>
          <a:xfrm>
            <a:off x="14551956" y="5247825"/>
            <a:ext cx="2552351" cy="2879549"/>
            <a:chOff x="0" y="0"/>
            <a:chExt cx="2552350" cy="2879547"/>
          </a:xfrm>
        </p:grpSpPr>
        <p:sp>
          <p:nvSpPr>
            <p:cNvPr id="1480" name="]"/>
            <p:cNvSpPr txBox="1"/>
            <p:nvPr/>
          </p:nvSpPr>
          <p:spPr>
            <a:xfrm>
              <a:off x="0" y="0"/>
              <a:ext cx="732689" cy="2879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4500"/>
                </a:spcBef>
                <a:defRPr sz="188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]</a:t>
              </a:r>
            </a:p>
          </p:txBody>
        </p:sp>
        <p:sp>
          <p:nvSpPr>
            <p:cNvPr id="1481" name="Pipeline"/>
            <p:cNvSpPr txBox="1"/>
            <p:nvPr/>
          </p:nvSpPr>
          <p:spPr>
            <a:xfrm>
              <a:off x="563111" y="1384382"/>
              <a:ext cx="1989240" cy="523086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Pipeline</a:t>
              </a:r>
            </a:p>
          </p:txBody>
        </p:sp>
        <p:sp>
          <p:nvSpPr>
            <p:cNvPr id="1482" name="Pipeline"/>
            <p:cNvSpPr txBox="1"/>
            <p:nvPr/>
          </p:nvSpPr>
          <p:spPr>
            <a:xfrm>
              <a:off x="563111" y="1384382"/>
              <a:ext cx="1989240" cy="523086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Pipeline</a:t>
              </a:r>
            </a:p>
          </p:txBody>
        </p:sp>
      </p:grpSp>
      <p:sp>
        <p:nvSpPr>
          <p:cNvPr id="1484" name="1"/>
          <p:cNvSpPr/>
          <p:nvPr/>
        </p:nvSpPr>
        <p:spPr>
          <a:xfrm>
            <a:off x="2331142" y="5624715"/>
            <a:ext cx="584968" cy="599564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487" name="Group"/>
          <p:cNvGrpSpPr/>
          <p:nvPr/>
        </p:nvGrpSpPr>
        <p:grpSpPr>
          <a:xfrm>
            <a:off x="3825649" y="6136928"/>
            <a:ext cx="501230" cy="1127954"/>
            <a:chOff x="0" y="0"/>
            <a:chExt cx="501228" cy="1127952"/>
          </a:xfrm>
        </p:grpSpPr>
        <p:sp>
          <p:nvSpPr>
            <p:cNvPr id="1485" name="2"/>
            <p:cNvSpPr/>
            <p:nvPr/>
          </p:nvSpPr>
          <p:spPr>
            <a:xfrm>
              <a:off x="0" y="0"/>
              <a:ext cx="501229" cy="500176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86" name="3"/>
            <p:cNvSpPr/>
            <p:nvPr/>
          </p:nvSpPr>
          <p:spPr>
            <a:xfrm>
              <a:off x="0" y="627777"/>
              <a:ext cx="501229" cy="500176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4" grpId="2"/>
      <p:bldP build="whole" bldLvl="1" animBg="1" rev="0" advAuto="0" spid="1483" grpId="1"/>
      <p:bldP build="whole" bldLvl="1" animBg="1" rev="0" advAuto="0" spid="1487" grpId="3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Unit Testing…"/>
          <p:cNvSpPr txBox="1"/>
          <p:nvPr>
            <p:ph type="body" sz="half" idx="1"/>
          </p:nvPr>
        </p:nvSpPr>
        <p:spPr>
          <a:xfrm>
            <a:off x="1206500" y="4477847"/>
            <a:ext cx="21971000" cy="3874314"/>
          </a:xfrm>
          <a:prstGeom prst="rect">
            <a:avLst/>
          </a:prstGeom>
        </p:spPr>
        <p:txBody>
          <a:bodyPr/>
          <a:lstStyle/>
          <a:p>
            <a:pPr/>
            <a:r>
              <a:t>Unit Testing</a:t>
            </a:r>
          </a:p>
          <a:p>
            <a:pPr/>
            <a:r>
              <a:t>CompletableFuture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Combing independent…"/>
          <p:cNvSpPr txBox="1"/>
          <p:nvPr>
            <p:ph type="body" idx="1"/>
          </p:nvPr>
        </p:nvSpPr>
        <p:spPr>
          <a:xfrm>
            <a:off x="1206500" y="3471064"/>
            <a:ext cx="21971000" cy="6773872"/>
          </a:xfrm>
          <a:prstGeom prst="rect">
            <a:avLst/>
          </a:prstGeom>
        </p:spPr>
        <p:txBody>
          <a:bodyPr/>
          <a:lstStyle/>
          <a:p>
            <a:pPr/>
            <a:r>
              <a:t>Combing independent </a:t>
            </a:r>
          </a:p>
          <a:p>
            <a:pPr/>
            <a:r>
              <a:t>Async Tasks </a:t>
            </a:r>
          </a:p>
          <a:p>
            <a:pPr/>
            <a:r>
              <a:t>using </a:t>
            </a:r>
          </a:p>
          <a:p>
            <a:pPr/>
            <a:r>
              <a:t>“thenCombine"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thenCombine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thenCombine()</a:t>
            </a:r>
          </a:p>
        </p:txBody>
      </p:sp>
      <p:sp>
        <p:nvSpPr>
          <p:cNvPr id="1494" name="This is a Completion Stage Method…"/>
          <p:cNvSpPr txBox="1"/>
          <p:nvPr>
            <p:ph type="body" idx="1"/>
          </p:nvPr>
        </p:nvSpPr>
        <p:spPr>
          <a:xfrm>
            <a:off x="711972" y="2445747"/>
            <a:ext cx="23316166" cy="10830205"/>
          </a:xfrm>
          <a:prstGeom prst="rect">
            <a:avLst/>
          </a:prstGeom>
        </p:spPr>
        <p:txBody>
          <a:bodyPr/>
          <a:lstStyle/>
          <a:p>
            <a:pPr/>
            <a:r>
              <a:t>This is a Completion Stage Method</a:t>
            </a:r>
          </a:p>
          <a:p>
            <a:pPr/>
            <a:r>
              <a:t>Used to Combine Independent Completable Futures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Takes two arguments </a:t>
            </a:r>
          </a:p>
          <a:p>
            <a:pPr lvl="1" marL="989214" indent="-532014"/>
            <a:r>
              <a:t>CompletionStage , BiFunction</a:t>
            </a:r>
          </a:p>
          <a:p>
            <a:pPr/>
            <a:r>
              <a:t>Returns a CompletableFuture</a:t>
            </a:r>
          </a:p>
        </p:txBody>
      </p:sp>
      <p:grpSp>
        <p:nvGrpSpPr>
          <p:cNvPr id="1505" name="Group"/>
          <p:cNvGrpSpPr/>
          <p:nvPr/>
        </p:nvGrpSpPr>
        <p:grpSpPr>
          <a:xfrm>
            <a:off x="5238934" y="5934406"/>
            <a:ext cx="14257945" cy="3390631"/>
            <a:chOff x="0" y="0"/>
            <a:chExt cx="14257943" cy="3390629"/>
          </a:xfrm>
        </p:grpSpPr>
        <p:sp>
          <p:nvSpPr>
            <p:cNvPr id="1495" name="Client"/>
            <p:cNvSpPr/>
            <p:nvPr/>
          </p:nvSpPr>
          <p:spPr>
            <a:xfrm>
              <a:off x="0" y="1394592"/>
              <a:ext cx="1779279" cy="90600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Client</a:t>
              </a:r>
            </a:p>
          </p:txBody>
        </p:sp>
        <p:sp>
          <p:nvSpPr>
            <p:cNvPr id="1496" name="Service"/>
            <p:cNvSpPr/>
            <p:nvPr/>
          </p:nvSpPr>
          <p:spPr>
            <a:xfrm>
              <a:off x="4083718" y="1394592"/>
              <a:ext cx="1779280" cy="90600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Service</a:t>
              </a:r>
            </a:p>
          </p:txBody>
        </p:sp>
        <p:grpSp>
          <p:nvGrpSpPr>
            <p:cNvPr id="1499" name="Group"/>
            <p:cNvGrpSpPr/>
            <p:nvPr/>
          </p:nvGrpSpPr>
          <p:grpSpPr>
            <a:xfrm>
              <a:off x="7386487" y="-1"/>
              <a:ext cx="1779280" cy="3390631"/>
              <a:chOff x="0" y="0"/>
              <a:chExt cx="1779278" cy="3390629"/>
            </a:xfrm>
          </p:grpSpPr>
          <p:sp>
            <p:nvSpPr>
              <p:cNvPr id="1497" name="Service1"/>
              <p:cNvSpPr/>
              <p:nvPr/>
            </p:nvSpPr>
            <p:spPr>
              <a:xfrm>
                <a:off x="0" y="0"/>
                <a:ext cx="1779279" cy="906004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Service1</a:t>
                </a:r>
              </a:p>
            </p:txBody>
          </p:sp>
          <p:sp>
            <p:nvSpPr>
              <p:cNvPr id="1498" name="Service2"/>
              <p:cNvSpPr/>
              <p:nvPr/>
            </p:nvSpPr>
            <p:spPr>
              <a:xfrm>
                <a:off x="0" y="2484625"/>
                <a:ext cx="1779279" cy="906005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Service2</a:t>
                </a:r>
              </a:p>
            </p:txBody>
          </p:sp>
        </p:grpSp>
        <p:sp>
          <p:nvSpPr>
            <p:cNvPr id="1500" name="Line"/>
            <p:cNvSpPr/>
            <p:nvPr/>
          </p:nvSpPr>
          <p:spPr>
            <a:xfrm>
              <a:off x="1868852" y="1827038"/>
              <a:ext cx="212529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503" name="Group"/>
            <p:cNvGrpSpPr/>
            <p:nvPr/>
          </p:nvGrpSpPr>
          <p:grpSpPr>
            <a:xfrm>
              <a:off x="5961550" y="516430"/>
              <a:ext cx="1337894" cy="2318132"/>
              <a:chOff x="0" y="0"/>
              <a:chExt cx="1337892" cy="2318130"/>
            </a:xfrm>
          </p:grpSpPr>
          <p:sp>
            <p:nvSpPr>
              <p:cNvPr id="1501" name="Line"/>
              <p:cNvSpPr/>
              <p:nvPr/>
            </p:nvSpPr>
            <p:spPr>
              <a:xfrm flipV="1">
                <a:off x="0" y="-1"/>
                <a:ext cx="1337893" cy="104096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02" name="Line"/>
              <p:cNvSpPr/>
              <p:nvPr/>
            </p:nvSpPr>
            <p:spPr>
              <a:xfrm>
                <a:off x="0" y="1422302"/>
                <a:ext cx="1337043" cy="89582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504" name="Latency = maxOf(Service1, Service2)"/>
            <p:cNvSpPr txBox="1"/>
            <p:nvPr/>
          </p:nvSpPr>
          <p:spPr>
            <a:xfrm>
              <a:off x="9625212" y="1288176"/>
              <a:ext cx="4632732" cy="424065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Latency = maxOf(Service1, Service2)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5" grpId="2"/>
      <p:bldP build="p" bldLvl="5" animBg="1" rev="0" advAuto="0" spid="1494" grpId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thenCompose"/>
          <p:cNvSpPr txBox="1"/>
          <p:nvPr>
            <p:ph type="body" sz="half" idx="1"/>
          </p:nvPr>
        </p:nvSpPr>
        <p:spPr>
          <a:xfrm>
            <a:off x="2836057" y="3817756"/>
            <a:ext cx="18711886" cy="4988047"/>
          </a:xfrm>
          <a:prstGeom prst="rect">
            <a:avLst/>
          </a:prstGeom>
        </p:spPr>
        <p:txBody>
          <a:bodyPr/>
          <a:lstStyle>
            <a:lvl1pPr>
              <a:defRPr spc="-290" sz="14500"/>
            </a:lvl1pPr>
          </a:lstStyle>
          <a:p>
            <a:pPr/>
            <a:r>
              <a:t>thenCompose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thenCompose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thenCompose()</a:t>
            </a:r>
          </a:p>
        </p:txBody>
      </p:sp>
      <p:sp>
        <p:nvSpPr>
          <p:cNvPr id="1510" name="Completion Stage meth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9453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Completion Stage method</a:t>
            </a:r>
          </a:p>
          <a:p>
            <a:pPr marL="489453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Transform the data from one form to another</a:t>
            </a:r>
          </a:p>
          <a:p>
            <a:pPr marL="489453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Input is </a:t>
            </a:r>
            <a:r>
              <a:rPr b="1"/>
              <a:t>Function</a:t>
            </a:r>
            <a:r>
              <a:t> Functional Interface</a:t>
            </a:r>
          </a:p>
          <a:p>
            <a:pPr marL="489453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Deals with functions that return CompletableFuture</a:t>
            </a:r>
          </a:p>
          <a:p>
            <a:pPr lvl="1" marL="910077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thenApply deals with Function that returns a value</a:t>
            </a:r>
          </a:p>
          <a:p>
            <a:pPr marL="489453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Returns CompletableFuture&lt;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</a:t>
            </a:r>
            <a:r>
              <a:t>&gt;</a:t>
            </a:r>
          </a:p>
        </p:txBody>
      </p:sp>
      <p:sp>
        <p:nvSpPr>
          <p:cNvPr id="1511" name="public CompletableFuture&lt;String&gt; worldFuture(String input) {…"/>
          <p:cNvSpPr txBox="1"/>
          <p:nvPr/>
        </p:nvSpPr>
        <p:spPr>
          <a:xfrm>
            <a:off x="12602273" y="5606544"/>
            <a:ext cx="11158224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</a:t>
            </a:r>
            <a:r>
              <a:t>CompletableFuture</a:t>
            </a:r>
            <a:r>
              <a:rPr>
                <a:solidFill>
                  <a:srgbClr val="080808"/>
                </a:solidFill>
              </a:rPr>
              <a:t>&lt;</a:t>
            </a:r>
            <a:r>
              <a:t>String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00627A"/>
                </a:solidFill>
              </a:rPr>
              <a:t>worldFuture</a:t>
            </a:r>
            <a:r>
              <a:rPr>
                <a:solidFill>
                  <a:srgbClr val="080808"/>
                </a:solidFill>
              </a:rPr>
              <a:t>(</a:t>
            </a:r>
            <a:r>
              <a:t>String </a:t>
            </a:r>
            <a:r>
              <a:rPr>
                <a:solidFill>
                  <a:srgbClr val="080808"/>
                </a:solidFill>
              </a:rPr>
              <a:t>input) {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25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00000"/>
                </a:solidFill>
              </a:rPr>
              <a:t>CompletableFuture</a:t>
            </a:r>
            <a:r>
              <a:t>.</a:t>
            </a:r>
            <a:r>
              <a:rPr i="1"/>
              <a:t>supplyAsync</a:t>
            </a:r>
            <a:r>
              <a:t>(()-&gt;{</a:t>
            </a:r>
          </a:p>
          <a:p>
            <a:pPr algn="l" defTabSz="457200">
              <a:defRPr sz="25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1"/>
              <a:t>delay</a:t>
            </a:r>
            <a:r>
              <a:t>(</a:t>
            </a:r>
            <a:r>
              <a:rPr>
                <a:solidFill>
                  <a:srgbClr val="1750EB"/>
                </a:solidFill>
              </a:rPr>
              <a:t>1000</a:t>
            </a:r>
            <a:r>
              <a:t>);</a:t>
            </a:r>
          </a:p>
          <a:p>
            <a:pPr algn="l" defTabSz="457200">
              <a:defRPr sz="25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51F91"/>
                </a:solidFill>
              </a:rPr>
              <a:t>input</a:t>
            </a:r>
            <a:r>
              <a:rPr>
                <a:solidFill>
                  <a:srgbClr val="080808"/>
                </a:solidFill>
              </a:rPr>
              <a:t>+</a:t>
            </a:r>
            <a:r>
              <a:t>" world!"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25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});</a:t>
            </a:r>
          </a:p>
          <a:p>
            <a:pPr algn="l" defTabSz="457200">
              <a:defRPr sz="25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12" name="Arrow"/>
          <p:cNvSpPr/>
          <p:nvPr/>
        </p:nvSpPr>
        <p:spPr>
          <a:xfrm rot="5400000">
            <a:off x="15794621" y="4705278"/>
            <a:ext cx="1038117" cy="916194"/>
          </a:xfrm>
          <a:prstGeom prst="rightArrow">
            <a:avLst>
              <a:gd name="adj1" fmla="val 32000"/>
              <a:gd name="adj2" fmla="val 72517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0" grpId="1"/>
      <p:bldP build="whole" bldLvl="1" animBg="1" rev="0" advAuto="0" spid="1512" grpId="3"/>
      <p:bldP build="whole" bldLvl="1" animBg="1" rev="0" advAuto="0" spid="1511" grpId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Product 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Service</a:t>
            </a:r>
          </a:p>
        </p:txBody>
      </p:sp>
      <p:sp>
        <p:nvSpPr>
          <p:cNvPr id="1515" name="Slide bullet text"/>
          <p:cNvSpPr txBox="1"/>
          <p:nvPr>
            <p:ph type="body" idx="1"/>
          </p:nvPr>
        </p:nvSpPr>
        <p:spPr>
          <a:xfrm>
            <a:off x="1206500" y="3963200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527" name="Group"/>
          <p:cNvGrpSpPr/>
          <p:nvPr/>
        </p:nvGrpSpPr>
        <p:grpSpPr>
          <a:xfrm>
            <a:off x="3487841" y="4757820"/>
            <a:ext cx="17408319" cy="5818472"/>
            <a:chOff x="0" y="0"/>
            <a:chExt cx="17408318" cy="5818470"/>
          </a:xfrm>
        </p:grpSpPr>
        <p:sp>
          <p:nvSpPr>
            <p:cNvPr id="1516" name="Product Service"/>
            <p:cNvSpPr/>
            <p:nvPr/>
          </p:nvSpPr>
          <p:spPr>
            <a:xfrm>
              <a:off x="5845440" y="1144213"/>
              <a:ext cx="4464372" cy="34832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Product Service</a:t>
              </a:r>
            </a:p>
          </p:txBody>
        </p:sp>
        <p:sp>
          <p:nvSpPr>
            <p:cNvPr id="1517" name="Client"/>
            <p:cNvSpPr/>
            <p:nvPr/>
          </p:nvSpPr>
          <p:spPr>
            <a:xfrm>
              <a:off x="0" y="2055377"/>
              <a:ext cx="1660873" cy="1660873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Client</a:t>
              </a:r>
            </a:p>
          </p:txBody>
        </p:sp>
        <p:sp>
          <p:nvSpPr>
            <p:cNvPr id="1518" name="Line"/>
            <p:cNvSpPr/>
            <p:nvPr/>
          </p:nvSpPr>
          <p:spPr>
            <a:xfrm>
              <a:off x="1969856" y="3500682"/>
              <a:ext cx="350823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19" name="ProductInfo…"/>
            <p:cNvSpPr/>
            <p:nvPr/>
          </p:nvSpPr>
          <p:spPr>
            <a:xfrm>
              <a:off x="13282831" y="0"/>
              <a:ext cx="4123809" cy="267119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ProductInfo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Service</a:t>
              </a:r>
            </a:p>
          </p:txBody>
        </p:sp>
        <p:sp>
          <p:nvSpPr>
            <p:cNvPr id="1520" name="Review…"/>
            <p:cNvSpPr/>
            <p:nvPr/>
          </p:nvSpPr>
          <p:spPr>
            <a:xfrm>
              <a:off x="13284510" y="3147278"/>
              <a:ext cx="4123809" cy="267119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Review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Service</a:t>
              </a:r>
            </a:p>
          </p:txBody>
        </p:sp>
        <p:sp>
          <p:nvSpPr>
            <p:cNvPr id="1521" name="Line"/>
            <p:cNvSpPr/>
            <p:nvPr/>
          </p:nvSpPr>
          <p:spPr>
            <a:xfrm flipV="1">
              <a:off x="10407261" y="1709325"/>
              <a:ext cx="2607797" cy="57340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22" name="Line"/>
            <p:cNvSpPr/>
            <p:nvPr/>
          </p:nvSpPr>
          <p:spPr>
            <a:xfrm>
              <a:off x="10407261" y="3394033"/>
              <a:ext cx="2786930" cy="74483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23" name="Line"/>
            <p:cNvSpPr/>
            <p:nvPr/>
          </p:nvSpPr>
          <p:spPr>
            <a:xfrm>
              <a:off x="1969856" y="2535872"/>
              <a:ext cx="350823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24" name="ProductId"/>
            <p:cNvSpPr txBox="1"/>
            <p:nvPr/>
          </p:nvSpPr>
          <p:spPr>
            <a:xfrm>
              <a:off x="2354919" y="1664535"/>
              <a:ext cx="2041627" cy="619088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ProductId</a:t>
              </a:r>
            </a:p>
          </p:txBody>
        </p:sp>
        <p:sp>
          <p:nvSpPr>
            <p:cNvPr id="1525" name="Product"/>
            <p:cNvSpPr txBox="1"/>
            <p:nvPr/>
          </p:nvSpPr>
          <p:spPr>
            <a:xfrm>
              <a:off x="2478562" y="3746379"/>
              <a:ext cx="1794341" cy="667950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Product</a:t>
              </a:r>
            </a:p>
          </p:txBody>
        </p:sp>
        <p:sp>
          <p:nvSpPr>
            <p:cNvPr id="1526" name="Product"/>
            <p:cNvSpPr txBox="1"/>
            <p:nvPr/>
          </p:nvSpPr>
          <p:spPr>
            <a:xfrm>
              <a:off x="7028153" y="4825700"/>
              <a:ext cx="2098944" cy="765195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Product</a:t>
              </a:r>
            </a:p>
          </p:txBody>
        </p:sp>
      </p:grpSp>
      <p:sp>
        <p:nvSpPr>
          <p:cNvPr id="1528" name="Arrow"/>
          <p:cNvSpPr/>
          <p:nvPr/>
        </p:nvSpPr>
        <p:spPr>
          <a:xfrm flipH="1" rot="16200000">
            <a:off x="10979180" y="450759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531" name="Group"/>
          <p:cNvGrpSpPr/>
          <p:nvPr/>
        </p:nvGrpSpPr>
        <p:grpSpPr>
          <a:xfrm>
            <a:off x="21264374" y="5374326"/>
            <a:ext cx="1270001" cy="4497968"/>
            <a:chOff x="0" y="0"/>
            <a:chExt cx="1270000" cy="4497966"/>
          </a:xfrm>
        </p:grpSpPr>
        <p:sp>
          <p:nvSpPr>
            <p:cNvPr id="1529" name="Arrow"/>
            <p:cNvSpPr/>
            <p:nvPr/>
          </p:nvSpPr>
          <p:spPr>
            <a:xfrm flipH="1">
              <a:off x="0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0" name="Arrow"/>
            <p:cNvSpPr/>
            <p:nvPr/>
          </p:nvSpPr>
          <p:spPr>
            <a:xfrm flipH="1">
              <a:off x="0" y="322796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32" name="Rectangle"/>
          <p:cNvSpPr/>
          <p:nvPr/>
        </p:nvSpPr>
        <p:spPr>
          <a:xfrm>
            <a:off x="3313436" y="6607009"/>
            <a:ext cx="2068114" cy="212009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33" name="Arrow"/>
          <p:cNvSpPr/>
          <p:nvPr/>
        </p:nvSpPr>
        <p:spPr>
          <a:xfrm rot="16200000">
            <a:off x="11218567" y="10559623"/>
            <a:ext cx="791225" cy="738771"/>
          </a:xfrm>
          <a:prstGeom prst="rightArrow">
            <a:avLst>
              <a:gd name="adj1" fmla="val 32000"/>
              <a:gd name="adj2" fmla="val 68544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26" grpId="5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2" dur="2500" fill="hold" tmFilter="0, 0; .2, .5; .8, .5; 1, 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250" fill="hold" autoRev="1"/>
                                        <p:tgtEl>
                                          <p:spTgt spid="15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1" grpId="3"/>
      <p:bldP build="whole" bldLvl="1" animBg="1" rev="0" advAuto="0" spid="1533" grpId="4"/>
      <p:bldP build="whole" bldLvl="1" animBg="1" rev="0" advAuto="0" spid="1528" grpId="2"/>
      <p:bldP build="whole" bldLvl="1" animBg="1" rev="0" advAuto="0" spid="1531" grpId="5"/>
      <p:bldP build="whole" bldLvl="1" animBg="1" rev="0" advAuto="0" spid="153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chnology Advancements"/>
          <p:cNvSpPr txBox="1"/>
          <p:nvPr>
            <p:ph type="title"/>
          </p:nvPr>
        </p:nvSpPr>
        <p:spPr>
          <a:xfrm>
            <a:off x="769033" y="542428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Technology Advancements</a:t>
            </a:r>
          </a:p>
        </p:txBody>
      </p:sp>
      <p:sp>
        <p:nvSpPr>
          <p:cNvPr id="189" name="Devices or computers comes up with Multiple cores…"/>
          <p:cNvSpPr txBox="1"/>
          <p:nvPr>
            <p:ph type="body" sz="half" idx="1"/>
          </p:nvPr>
        </p:nvSpPr>
        <p:spPr>
          <a:xfrm>
            <a:off x="1130418" y="3612269"/>
            <a:ext cx="10772439" cy="8256011"/>
          </a:xfrm>
          <a:prstGeom prst="rect">
            <a:avLst/>
          </a:prstGeom>
        </p:spPr>
        <p:txBody>
          <a:bodyPr/>
          <a:lstStyle/>
          <a:p>
            <a:pPr/>
            <a:r>
              <a:t>Devices or computers comes up with Multiple cores</a:t>
            </a:r>
          </a:p>
          <a:p>
            <a:pPr/>
            <a:r>
              <a:t>Developer needs to learn programming patterns to maximize the use of multiple cores</a:t>
            </a:r>
          </a:p>
          <a:p>
            <a:pPr/>
            <a:r>
              <a:t>Apply the Parallel Programming concepts</a:t>
            </a:r>
          </a:p>
          <a:p>
            <a:pPr>
              <a:defRPr b="1"/>
            </a:pPr>
            <a:r>
              <a:t>Parallel Streams</a:t>
            </a:r>
          </a:p>
        </p:txBody>
      </p:sp>
      <p:sp>
        <p:nvSpPr>
          <p:cNvPr id="190" name="MicroServices Architecture style…"/>
          <p:cNvSpPr txBox="1"/>
          <p:nvPr/>
        </p:nvSpPr>
        <p:spPr>
          <a:xfrm>
            <a:off x="12804661" y="3612269"/>
            <a:ext cx="10690043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MicroServices Architecture style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Blocking I/O calls are common in MicroServices Architecture. This also impacts the latency of the application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Apply the Asynchronous Programming concepts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4800">
                <a:solidFill>
                  <a:srgbClr val="000000"/>
                </a:solidFill>
              </a:defRPr>
            </a:pPr>
            <a:r>
              <a:t>CompletableFuture</a:t>
            </a:r>
          </a:p>
        </p:txBody>
      </p:sp>
      <p:sp>
        <p:nvSpPr>
          <p:cNvPr id="191" name="Hardware"/>
          <p:cNvSpPr txBox="1"/>
          <p:nvPr/>
        </p:nvSpPr>
        <p:spPr>
          <a:xfrm>
            <a:off x="3457830" y="2430093"/>
            <a:ext cx="3949303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Hardware</a:t>
            </a:r>
          </a:p>
        </p:txBody>
      </p:sp>
      <p:sp>
        <p:nvSpPr>
          <p:cNvPr id="192" name="Software"/>
          <p:cNvSpPr txBox="1"/>
          <p:nvPr/>
        </p:nvSpPr>
        <p:spPr>
          <a:xfrm>
            <a:off x="15079656" y="2412316"/>
            <a:ext cx="2722170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Software</a:t>
            </a:r>
          </a:p>
        </p:txBody>
      </p:sp>
      <p:sp>
        <p:nvSpPr>
          <p:cNvPr id="193" name="Line"/>
          <p:cNvSpPr/>
          <p:nvPr/>
        </p:nvSpPr>
        <p:spPr>
          <a:xfrm flipV="1">
            <a:off x="12496410" y="2249780"/>
            <a:ext cx="1" cy="990332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Functional Style of Programming"/>
          <p:cNvSpPr txBox="1"/>
          <p:nvPr/>
        </p:nvSpPr>
        <p:spPr>
          <a:xfrm>
            <a:off x="11250792" y="12427291"/>
            <a:ext cx="10289553" cy="920276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Functional Style of Programming</a:t>
            </a:r>
          </a:p>
        </p:txBody>
      </p:sp>
      <p:sp>
        <p:nvSpPr>
          <p:cNvPr id="195" name="Threads"/>
          <p:cNvSpPr txBox="1"/>
          <p:nvPr/>
        </p:nvSpPr>
        <p:spPr>
          <a:xfrm>
            <a:off x="7540539" y="12427291"/>
            <a:ext cx="2633714" cy="920276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Threads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2"/>
      <p:bldP build="p" bldLvl="5" animBg="1" rev="0" advAuto="0" spid="189" grpId="1"/>
      <p:bldP build="whole" bldLvl="1" animBg="1" rev="0" advAuto="0" spid="194" grpId="4"/>
      <p:bldP build="whole" bldLvl="1" animBg="1" rev="0" advAuto="0" spid="195" grpId="3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Combining…"/>
          <p:cNvSpPr txBox="1"/>
          <p:nvPr>
            <p:ph type="body" idx="1"/>
          </p:nvPr>
        </p:nvSpPr>
        <p:spPr>
          <a:xfrm>
            <a:off x="1206500" y="2683657"/>
            <a:ext cx="21971000" cy="8348686"/>
          </a:xfrm>
          <a:prstGeom prst="rect">
            <a:avLst/>
          </a:prstGeom>
        </p:spPr>
        <p:txBody>
          <a:bodyPr/>
          <a:lstStyle/>
          <a:p>
            <a:pPr/>
            <a:r>
              <a:t>Combining</a:t>
            </a:r>
          </a:p>
          <a:p>
            <a:pPr/>
            <a:r>
              <a:t>Streams</a:t>
            </a:r>
          </a:p>
          <a:p>
            <a:pPr/>
            <a:r>
              <a:t>&amp;</a:t>
            </a:r>
          </a:p>
          <a:p>
            <a:pPr/>
            <a:r>
              <a:t>CompletableFuture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Product Service with Inven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Service with Inventory</a:t>
            </a:r>
          </a:p>
        </p:txBody>
      </p:sp>
      <p:sp>
        <p:nvSpPr>
          <p:cNvPr id="1538" name="Slide bullet text"/>
          <p:cNvSpPr txBox="1"/>
          <p:nvPr>
            <p:ph type="body" idx="1"/>
          </p:nvPr>
        </p:nvSpPr>
        <p:spPr>
          <a:xfrm>
            <a:off x="1206500" y="3963200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9" name="Product Service"/>
          <p:cNvSpPr/>
          <p:nvPr/>
        </p:nvSpPr>
        <p:spPr>
          <a:xfrm>
            <a:off x="8220126" y="5684140"/>
            <a:ext cx="3614215" cy="281989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 Service</a:t>
            </a:r>
          </a:p>
        </p:txBody>
      </p:sp>
      <p:sp>
        <p:nvSpPr>
          <p:cNvPr id="1540" name="Client"/>
          <p:cNvSpPr/>
          <p:nvPr/>
        </p:nvSpPr>
        <p:spPr>
          <a:xfrm>
            <a:off x="3487841" y="6421789"/>
            <a:ext cx="1344591" cy="134459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41" name="Line"/>
          <p:cNvSpPr/>
          <p:nvPr/>
        </p:nvSpPr>
        <p:spPr>
          <a:xfrm>
            <a:off x="5082575" y="7591863"/>
            <a:ext cx="284015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2" name="ProductInfo…"/>
          <p:cNvSpPr/>
          <p:nvPr/>
        </p:nvSpPr>
        <p:spPr>
          <a:xfrm>
            <a:off x="14241205" y="4757820"/>
            <a:ext cx="3338506" cy="216251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ProductInfo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543" name="Review…"/>
          <p:cNvSpPr/>
          <p:nvPr/>
        </p:nvSpPr>
        <p:spPr>
          <a:xfrm>
            <a:off x="14241205" y="9000696"/>
            <a:ext cx="3338506" cy="216251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544" name="Line"/>
          <p:cNvSpPr/>
          <p:nvPr/>
        </p:nvSpPr>
        <p:spPr>
          <a:xfrm flipV="1">
            <a:off x="11913234" y="6141636"/>
            <a:ext cx="2111190" cy="46420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5" name="Line"/>
          <p:cNvSpPr/>
          <p:nvPr/>
        </p:nvSpPr>
        <p:spPr>
          <a:xfrm>
            <a:off x="11913233" y="7505523"/>
            <a:ext cx="2144554" cy="214455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6" name="Line"/>
          <p:cNvSpPr/>
          <p:nvPr/>
        </p:nvSpPr>
        <p:spPr>
          <a:xfrm>
            <a:off x="5082575" y="6810783"/>
            <a:ext cx="284015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7" name="ProductId"/>
          <p:cNvSpPr txBox="1"/>
          <p:nvPr/>
        </p:nvSpPr>
        <p:spPr>
          <a:xfrm>
            <a:off x="5394309" y="6105375"/>
            <a:ext cx="1652838" cy="501195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ProductId</a:t>
            </a:r>
          </a:p>
        </p:txBody>
      </p:sp>
      <p:sp>
        <p:nvSpPr>
          <p:cNvPr id="1548" name="Product"/>
          <p:cNvSpPr txBox="1"/>
          <p:nvPr/>
        </p:nvSpPr>
        <p:spPr>
          <a:xfrm>
            <a:off x="5494408" y="7790770"/>
            <a:ext cx="1452642" cy="54075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1549" name="Product"/>
          <p:cNvSpPr txBox="1"/>
          <p:nvPr/>
        </p:nvSpPr>
        <p:spPr>
          <a:xfrm>
            <a:off x="9177613" y="8664556"/>
            <a:ext cx="1699240" cy="619477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</a:t>
            </a:r>
          </a:p>
        </p:txBody>
      </p:sp>
      <p:grpSp>
        <p:nvGrpSpPr>
          <p:cNvPr id="1552" name="Group"/>
          <p:cNvGrpSpPr/>
          <p:nvPr/>
        </p:nvGrpSpPr>
        <p:grpSpPr>
          <a:xfrm>
            <a:off x="16084973" y="6510606"/>
            <a:ext cx="4629003" cy="2162515"/>
            <a:chOff x="0" y="0"/>
            <a:chExt cx="4629001" cy="2162513"/>
          </a:xfrm>
        </p:grpSpPr>
        <p:sp>
          <p:nvSpPr>
            <p:cNvPr id="1550" name="Inventory…"/>
            <p:cNvSpPr/>
            <p:nvPr/>
          </p:nvSpPr>
          <p:spPr>
            <a:xfrm>
              <a:off x="1290496" y="0"/>
              <a:ext cx="3338506" cy="2162514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Inventory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Service</a:t>
              </a:r>
            </a:p>
          </p:txBody>
        </p:sp>
        <p:sp>
          <p:nvSpPr>
            <p:cNvPr id="1551" name="Line"/>
            <p:cNvSpPr/>
            <p:nvPr/>
          </p:nvSpPr>
          <p:spPr>
            <a:xfrm>
              <a:off x="0" y="511148"/>
              <a:ext cx="1169675" cy="50609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2" grpId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Exception…"/>
          <p:cNvSpPr txBox="1"/>
          <p:nvPr>
            <p:ph type="body" idx="1"/>
          </p:nvPr>
        </p:nvSpPr>
        <p:spPr>
          <a:xfrm>
            <a:off x="1206500" y="3303437"/>
            <a:ext cx="21971000" cy="7109126"/>
          </a:xfrm>
          <a:prstGeom prst="rect">
            <a:avLst/>
          </a:prstGeom>
        </p:spPr>
        <p:txBody>
          <a:bodyPr/>
          <a:lstStyle/>
          <a:p>
            <a:pPr/>
            <a:r>
              <a:t>Exception </a:t>
            </a:r>
          </a:p>
          <a:p>
            <a:pPr/>
            <a:r>
              <a:t>Handling </a:t>
            </a:r>
          </a:p>
          <a:p>
            <a:pPr/>
            <a:r>
              <a:t>In </a:t>
            </a:r>
          </a:p>
          <a:p>
            <a:pPr/>
            <a:r>
              <a:t>CompletableFuture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Exception Handling in Java"/>
          <p:cNvSpPr txBox="1"/>
          <p:nvPr>
            <p:ph type="title"/>
          </p:nvPr>
        </p:nvSpPr>
        <p:spPr>
          <a:xfrm>
            <a:off x="692952" y="584972"/>
            <a:ext cx="23354206" cy="1973588"/>
          </a:xfrm>
          <a:prstGeom prst="rect">
            <a:avLst/>
          </a:prstGeom>
        </p:spPr>
        <p:txBody>
          <a:bodyPr/>
          <a:lstStyle/>
          <a:p>
            <a:pPr/>
            <a:r>
              <a:t>Exception Handling in Java</a:t>
            </a:r>
          </a:p>
        </p:txBody>
      </p:sp>
      <p:sp>
        <p:nvSpPr>
          <p:cNvPr id="1557" name="Exception Handling in Java is available since the inception of Java"/>
          <p:cNvSpPr txBox="1"/>
          <p:nvPr>
            <p:ph type="body" idx="1"/>
          </p:nvPr>
        </p:nvSpPr>
        <p:spPr>
          <a:xfrm>
            <a:off x="711972" y="2943666"/>
            <a:ext cx="23316166" cy="10332286"/>
          </a:xfrm>
          <a:prstGeom prst="rect">
            <a:avLst/>
          </a:prstGeom>
        </p:spPr>
        <p:txBody>
          <a:bodyPr/>
          <a:lstStyle/>
          <a:p>
            <a:pPr/>
            <a:r>
              <a:t>Exception Handling in Java is available since the inception of </a:t>
            </a:r>
            <a:r>
              <a:rPr b="1"/>
              <a:t>Java</a:t>
            </a:r>
          </a:p>
        </p:txBody>
      </p:sp>
      <p:pic>
        <p:nvPicPr>
          <p:cNvPr id="1558" name="general-exception-handling.png" descr="general-exception-handl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1318" y="5259575"/>
            <a:ext cx="9843392" cy="46687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1" name="Group"/>
          <p:cNvGrpSpPr/>
          <p:nvPr/>
        </p:nvGrpSpPr>
        <p:grpSpPr>
          <a:xfrm>
            <a:off x="6337360" y="5856707"/>
            <a:ext cx="731003" cy="2518576"/>
            <a:chOff x="0" y="0"/>
            <a:chExt cx="731002" cy="2518574"/>
          </a:xfrm>
        </p:grpSpPr>
        <p:sp>
          <p:nvSpPr>
            <p:cNvPr id="1559" name="Arrow"/>
            <p:cNvSpPr/>
            <p:nvPr/>
          </p:nvSpPr>
          <p:spPr>
            <a:xfrm>
              <a:off x="0" y="0"/>
              <a:ext cx="731003" cy="685033"/>
            </a:xfrm>
            <a:prstGeom prst="rightArrow">
              <a:avLst>
                <a:gd name="adj1" fmla="val 32000"/>
                <a:gd name="adj2" fmla="val 68295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60" name="Arrow"/>
            <p:cNvSpPr/>
            <p:nvPr/>
          </p:nvSpPr>
          <p:spPr>
            <a:xfrm>
              <a:off x="0" y="1833542"/>
              <a:ext cx="731003" cy="685033"/>
            </a:xfrm>
            <a:prstGeom prst="rightArrow">
              <a:avLst>
                <a:gd name="adj1" fmla="val 32000"/>
                <a:gd name="adj2" fmla="val 68295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62" name="]"/>
          <p:cNvSpPr txBox="1"/>
          <p:nvPr/>
        </p:nvSpPr>
        <p:spPr>
          <a:xfrm>
            <a:off x="11387156" y="5964046"/>
            <a:ext cx="492570" cy="1787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500">
                <a:solidFill>
                  <a:srgbClr val="FFFFFF"/>
                </a:solidFill>
              </a:defRPr>
            </a:lvl1pPr>
          </a:lstStyle>
          <a:p>
            <a:pPr/>
            <a:r>
              <a:t>]</a:t>
            </a:r>
          </a:p>
        </p:txBody>
      </p:sp>
      <p:sp>
        <p:nvSpPr>
          <p:cNvPr id="1563" name="Arrow"/>
          <p:cNvSpPr/>
          <p:nvPr/>
        </p:nvSpPr>
        <p:spPr>
          <a:xfrm flipH="1">
            <a:off x="12473687" y="8221723"/>
            <a:ext cx="731003" cy="685034"/>
          </a:xfrm>
          <a:prstGeom prst="rightArrow">
            <a:avLst>
              <a:gd name="adj1" fmla="val 32000"/>
              <a:gd name="adj2" fmla="val 68295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8" grpId="2"/>
      <p:bldP build="whole" bldLvl="1" animBg="1" rev="0" advAuto="0" spid="1561" grpId="3"/>
      <p:bldP build="whole" bldLvl="1" animBg="1" rev="0" advAuto="0" spid="1557" grpId="1"/>
      <p:bldP build="whole" bldLvl="1" animBg="1" rev="0" advAuto="0" spid="1561" grpId="5"/>
      <p:bldP build="whole" bldLvl="1" animBg="1" rev="0" advAuto="0" spid="1563" grpId="6"/>
      <p:bldP build="whole" bldLvl="1" animBg="1" rev="0" advAuto="0" spid="1562" grpId="4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Exception Handling in CompletableFuture"/>
          <p:cNvSpPr txBox="1"/>
          <p:nvPr>
            <p:ph type="title"/>
          </p:nvPr>
        </p:nvSpPr>
        <p:spPr>
          <a:xfrm>
            <a:off x="692952" y="584972"/>
            <a:ext cx="23354206" cy="1928972"/>
          </a:xfrm>
          <a:prstGeom prst="rect">
            <a:avLst/>
          </a:prstGeom>
        </p:spPr>
        <p:txBody>
          <a:bodyPr/>
          <a:lstStyle/>
          <a:p>
            <a:pPr/>
            <a:r>
              <a:t>Exception Handling in CompletableFuture</a:t>
            </a:r>
          </a:p>
        </p:txBody>
      </p:sp>
      <p:sp>
        <p:nvSpPr>
          <p:cNvPr id="1566" name="CompletableFuture is a functional style API"/>
          <p:cNvSpPr txBox="1"/>
          <p:nvPr>
            <p:ph type="body" idx="1"/>
          </p:nvPr>
        </p:nvSpPr>
        <p:spPr>
          <a:xfrm>
            <a:off x="711972" y="2807110"/>
            <a:ext cx="23316166" cy="10468842"/>
          </a:xfrm>
          <a:prstGeom prst="rect">
            <a:avLst/>
          </a:prstGeom>
        </p:spPr>
        <p:txBody>
          <a:bodyPr/>
          <a:lstStyle/>
          <a:p>
            <a:pPr/>
            <a:r>
              <a:t>CompletableFuture is a functional style API</a:t>
            </a:r>
          </a:p>
        </p:txBody>
      </p:sp>
      <p:pic>
        <p:nvPicPr>
          <p:cNvPr id="1567" name="CF-Functional-Style-Code.png" descr="CF-Functional-Style-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5463" y="4620343"/>
            <a:ext cx="16169184" cy="68423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1" name="Group"/>
          <p:cNvGrpSpPr/>
          <p:nvPr/>
        </p:nvGrpSpPr>
        <p:grpSpPr>
          <a:xfrm>
            <a:off x="4892810" y="5335805"/>
            <a:ext cx="492427" cy="1211918"/>
            <a:chOff x="0" y="0"/>
            <a:chExt cx="492425" cy="1211917"/>
          </a:xfrm>
        </p:grpSpPr>
        <p:sp>
          <p:nvSpPr>
            <p:cNvPr id="1568" name="Arrow"/>
            <p:cNvSpPr/>
            <p:nvPr/>
          </p:nvSpPr>
          <p:spPr>
            <a:xfrm>
              <a:off x="0" y="0"/>
              <a:ext cx="492426" cy="399358"/>
            </a:xfrm>
            <a:prstGeom prst="rightArrow">
              <a:avLst>
                <a:gd name="adj1" fmla="val 32000"/>
                <a:gd name="adj2" fmla="val 8435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69" name="Arrow"/>
            <p:cNvSpPr/>
            <p:nvPr/>
          </p:nvSpPr>
          <p:spPr>
            <a:xfrm>
              <a:off x="0" y="396649"/>
              <a:ext cx="492426" cy="399359"/>
            </a:xfrm>
            <a:prstGeom prst="rightArrow">
              <a:avLst>
                <a:gd name="adj1" fmla="val 32000"/>
                <a:gd name="adj2" fmla="val 8435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0" name="Arrow"/>
            <p:cNvSpPr/>
            <p:nvPr/>
          </p:nvSpPr>
          <p:spPr>
            <a:xfrm>
              <a:off x="0" y="812559"/>
              <a:ext cx="492426" cy="399359"/>
            </a:xfrm>
            <a:prstGeom prst="rightArrow">
              <a:avLst>
                <a:gd name="adj1" fmla="val 32000"/>
                <a:gd name="adj2" fmla="val 8435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1" grpId="3"/>
      <p:bldP build="p" bldLvl="5" animBg="1" rev="0" advAuto="0" spid="1566" grpId="1"/>
      <p:bldP build="whole" bldLvl="1" animBg="1" rev="0" advAuto="0" spid="1567" grpId="2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Exception Handling in CompletableFuture"/>
          <p:cNvSpPr txBox="1"/>
          <p:nvPr>
            <p:ph type="title"/>
          </p:nvPr>
        </p:nvSpPr>
        <p:spPr>
          <a:xfrm>
            <a:off x="692952" y="584972"/>
            <a:ext cx="23354206" cy="1928972"/>
          </a:xfrm>
          <a:prstGeom prst="rect">
            <a:avLst/>
          </a:prstGeom>
        </p:spPr>
        <p:txBody>
          <a:bodyPr/>
          <a:lstStyle/>
          <a:p>
            <a:pPr/>
            <a:r>
              <a:t>Exception Handling in CompletableFuture</a:t>
            </a:r>
          </a:p>
        </p:txBody>
      </p:sp>
      <p:sp>
        <p:nvSpPr>
          <p:cNvPr id="1574" name="Agenda Topics"/>
          <p:cNvSpPr txBox="1"/>
          <p:nvPr>
            <p:ph type="body" idx="1"/>
          </p:nvPr>
        </p:nvSpPr>
        <p:spPr>
          <a:xfrm>
            <a:off x="711972" y="2807110"/>
            <a:ext cx="23316166" cy="10468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75" name="CF-Try-catch.png" descr="CF-Try-ca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4035" y="4144884"/>
            <a:ext cx="15632040" cy="8453463"/>
          </a:xfrm>
          <a:prstGeom prst="rect">
            <a:avLst/>
          </a:prstGeom>
          <a:ln w="12700">
            <a:miter lim="400000"/>
          </a:ln>
        </p:spPr>
      </p:pic>
      <p:sp>
        <p:nvSpPr>
          <p:cNvPr id="1576" name="try/catch"/>
          <p:cNvSpPr txBox="1"/>
          <p:nvPr/>
        </p:nvSpPr>
        <p:spPr>
          <a:xfrm>
            <a:off x="9664519" y="2832097"/>
            <a:ext cx="5054963" cy="99463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5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try/catch</a:t>
            </a:r>
          </a:p>
        </p:txBody>
      </p:sp>
      <p:grpSp>
        <p:nvGrpSpPr>
          <p:cNvPr id="1579" name="Group"/>
          <p:cNvGrpSpPr/>
          <p:nvPr/>
        </p:nvGrpSpPr>
        <p:grpSpPr>
          <a:xfrm>
            <a:off x="4719464" y="4546118"/>
            <a:ext cx="872148" cy="6316966"/>
            <a:chOff x="0" y="0"/>
            <a:chExt cx="872146" cy="6316964"/>
          </a:xfrm>
        </p:grpSpPr>
        <p:sp>
          <p:nvSpPr>
            <p:cNvPr id="1577" name="Arrow"/>
            <p:cNvSpPr/>
            <p:nvPr/>
          </p:nvSpPr>
          <p:spPr>
            <a:xfrm>
              <a:off x="0" y="0"/>
              <a:ext cx="872147" cy="585112"/>
            </a:xfrm>
            <a:prstGeom prst="rightArrow">
              <a:avLst>
                <a:gd name="adj1" fmla="val 32000"/>
                <a:gd name="adj2" fmla="val 95396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8" name="Arrow"/>
            <p:cNvSpPr/>
            <p:nvPr/>
          </p:nvSpPr>
          <p:spPr>
            <a:xfrm>
              <a:off x="0" y="5731853"/>
              <a:ext cx="872147" cy="585112"/>
            </a:xfrm>
            <a:prstGeom prst="rightArrow">
              <a:avLst>
                <a:gd name="adj1" fmla="val 32000"/>
                <a:gd name="adj2" fmla="val 95396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80" name="Multiplication Sign"/>
          <p:cNvSpPr/>
          <p:nvPr/>
        </p:nvSpPr>
        <p:spPr>
          <a:xfrm>
            <a:off x="9611830" y="8414163"/>
            <a:ext cx="1009455" cy="100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1" name="Arrow"/>
          <p:cNvSpPr/>
          <p:nvPr/>
        </p:nvSpPr>
        <p:spPr>
          <a:xfrm flipH="1">
            <a:off x="7735564" y="11117616"/>
            <a:ext cx="872148" cy="585113"/>
          </a:xfrm>
          <a:prstGeom prst="rightArrow">
            <a:avLst>
              <a:gd name="adj1" fmla="val 32000"/>
              <a:gd name="adj2" fmla="val 95396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5" grpId="2"/>
      <p:bldP build="whole" bldLvl="1" animBg="1" rev="0" advAuto="0" spid="1579" grpId="4"/>
      <p:bldP build="whole" bldLvl="1" animBg="1" rev="0" advAuto="0" spid="1581" grpId="6"/>
      <p:bldP build="whole" bldLvl="1" animBg="1" rev="0" advAuto="0" spid="1580" grpId="5"/>
      <p:bldP build="whole" bldLvl="1" animBg="1" rev="0" advAuto="0" spid="1579" grpId="3"/>
      <p:bldP build="whole" bldLvl="1" animBg="1" rev="0" advAuto="0" spid="1574" grpId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Exception Handling in CompletableFu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Exception Handling in CompletableFuture</a:t>
            </a:r>
          </a:p>
        </p:txBody>
      </p:sp>
      <p:sp>
        <p:nvSpPr>
          <p:cNvPr id="1584" name="CompletableFuture API has functional style of handling excep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CompletableFuture API has functional style of handling exceptions</a:t>
            </a:r>
          </a:p>
          <a:p>
            <a:pPr/>
            <a:r>
              <a:t>Three options available:</a:t>
            </a:r>
          </a:p>
          <a:p>
            <a:pPr lvl="1" marL="989214" indent="-532014"/>
            <a:r>
              <a:t>handle()</a:t>
            </a:r>
          </a:p>
          <a:p>
            <a:pPr lvl="1" marL="989214" indent="-532014"/>
            <a:r>
              <a:t>exceptionally()</a:t>
            </a:r>
          </a:p>
          <a:p>
            <a:pPr lvl="1" marL="989214" indent="-532014"/>
            <a:r>
              <a:t>whenComplete()</a:t>
            </a:r>
          </a:p>
        </p:txBody>
      </p:sp>
      <p:grpSp>
        <p:nvGrpSpPr>
          <p:cNvPr id="1592" name="Group"/>
          <p:cNvGrpSpPr/>
          <p:nvPr/>
        </p:nvGrpSpPr>
        <p:grpSpPr>
          <a:xfrm>
            <a:off x="6052813" y="6284092"/>
            <a:ext cx="7948485" cy="1843908"/>
            <a:chOff x="0" y="0"/>
            <a:chExt cx="7948483" cy="1843907"/>
          </a:xfrm>
        </p:grpSpPr>
        <p:grpSp>
          <p:nvGrpSpPr>
            <p:cNvPr id="1590" name="Group"/>
            <p:cNvGrpSpPr/>
            <p:nvPr/>
          </p:nvGrpSpPr>
          <p:grpSpPr>
            <a:xfrm>
              <a:off x="0" y="0"/>
              <a:ext cx="2983336" cy="1147816"/>
              <a:chOff x="0" y="0"/>
              <a:chExt cx="2983335" cy="1147815"/>
            </a:xfrm>
          </p:grpSpPr>
          <p:grpSp>
            <p:nvGrpSpPr>
              <p:cNvPr id="1588" name="Group"/>
              <p:cNvGrpSpPr/>
              <p:nvPr/>
            </p:nvGrpSpPr>
            <p:grpSpPr>
              <a:xfrm>
                <a:off x="0" y="0"/>
                <a:ext cx="1966546" cy="1147816"/>
                <a:chOff x="0" y="0"/>
                <a:chExt cx="1966545" cy="1147815"/>
              </a:xfrm>
            </p:grpSpPr>
            <p:sp>
              <p:nvSpPr>
                <p:cNvPr id="1585" name="Line"/>
                <p:cNvSpPr/>
                <p:nvPr/>
              </p:nvSpPr>
              <p:spPr>
                <a:xfrm>
                  <a:off x="0" y="0"/>
                  <a:ext cx="1966546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86" name="Line"/>
                <p:cNvSpPr/>
                <p:nvPr/>
              </p:nvSpPr>
              <p:spPr>
                <a:xfrm>
                  <a:off x="0" y="1147815"/>
                  <a:ext cx="196654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87" name="Line"/>
                <p:cNvSpPr/>
                <p:nvPr/>
              </p:nvSpPr>
              <p:spPr>
                <a:xfrm flipV="1">
                  <a:off x="1960224" y="3611"/>
                  <a:ext cx="1" cy="114059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589" name="Line"/>
              <p:cNvSpPr/>
              <p:nvPr/>
            </p:nvSpPr>
            <p:spPr>
              <a:xfrm>
                <a:off x="1960224" y="573907"/>
                <a:ext cx="10231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591" name="Catch Exception and Recover"/>
            <p:cNvSpPr/>
            <p:nvPr/>
          </p:nvSpPr>
          <p:spPr>
            <a:xfrm>
              <a:off x="6678483" y="573907"/>
              <a:ext cx="1270001" cy="1270001"/>
            </a:xfrm>
            <a:prstGeom prst="line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Catch Exception and Recover</a:t>
              </a:r>
            </a:p>
          </p:txBody>
        </p:sp>
      </p:grpSp>
      <p:sp>
        <p:nvSpPr>
          <p:cNvPr id="1593" name="Line"/>
          <p:cNvSpPr/>
          <p:nvPr/>
        </p:nvSpPr>
        <p:spPr>
          <a:xfrm>
            <a:off x="6337360" y="8647435"/>
            <a:ext cx="25740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4" name="Catch Exception and Does not Recover"/>
          <p:cNvSpPr txBox="1"/>
          <p:nvPr/>
        </p:nvSpPr>
        <p:spPr>
          <a:xfrm>
            <a:off x="9790398" y="8354879"/>
            <a:ext cx="7522567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Catch Exception and Does not Recover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3" grpId="3"/>
      <p:bldP build="whole" bldLvl="1" animBg="1" rev="0" advAuto="0" spid="1594" grpId="4"/>
      <p:bldP build="p" bldLvl="5" animBg="1" rev="0" advAuto="0" spid="1584" grpId="1"/>
      <p:bldP build="whole" bldLvl="1" animBg="1" rev="0" advAuto="0" spid="1592" grpId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Exception Handling using handle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Exception Handling using handle()</a:t>
            </a:r>
          </a:p>
        </p:txBody>
      </p:sp>
      <p:sp>
        <p:nvSpPr>
          <p:cNvPr id="1597" name="Agenda Topics"/>
          <p:cNvSpPr txBox="1"/>
          <p:nvPr>
            <p:ph type="body" idx="1"/>
          </p:nvPr>
        </p:nvSpPr>
        <p:spPr>
          <a:xfrm>
            <a:off x="1020143" y="3681045"/>
            <a:ext cx="23316165" cy="9997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20" name="Group"/>
          <p:cNvGrpSpPr/>
          <p:nvPr/>
        </p:nvGrpSpPr>
        <p:grpSpPr>
          <a:xfrm>
            <a:off x="3566161" y="5189405"/>
            <a:ext cx="17607787" cy="4819303"/>
            <a:chOff x="0" y="-4264"/>
            <a:chExt cx="17607785" cy="4819301"/>
          </a:xfrm>
        </p:grpSpPr>
        <p:grpSp>
          <p:nvGrpSpPr>
            <p:cNvPr id="1612" name="Group"/>
            <p:cNvGrpSpPr/>
            <p:nvPr/>
          </p:nvGrpSpPr>
          <p:grpSpPr>
            <a:xfrm>
              <a:off x="-1" y="-4265"/>
              <a:ext cx="17607787" cy="4819302"/>
              <a:chOff x="0" y="0"/>
              <a:chExt cx="17607785" cy="4819301"/>
            </a:xfrm>
          </p:grpSpPr>
          <p:sp>
            <p:nvSpPr>
              <p:cNvPr id="1598" name="Line"/>
              <p:cNvSpPr/>
              <p:nvPr/>
            </p:nvSpPr>
            <p:spPr>
              <a:xfrm>
                <a:off x="4137308" y="1239432"/>
                <a:ext cx="13470478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99" name="Success Path"/>
              <p:cNvSpPr txBox="1"/>
              <p:nvPr/>
            </p:nvSpPr>
            <p:spPr>
              <a:xfrm>
                <a:off x="0" y="869413"/>
                <a:ext cx="3613962" cy="740039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Success Path</a:t>
                </a:r>
              </a:p>
            </p:txBody>
          </p:sp>
          <p:sp>
            <p:nvSpPr>
              <p:cNvPr id="1600" name="Oval"/>
              <p:cNvSpPr/>
              <p:nvPr/>
            </p:nvSpPr>
            <p:spPr>
              <a:xfrm>
                <a:off x="5152948" y="969814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01" name="Oval"/>
              <p:cNvSpPr/>
              <p:nvPr/>
            </p:nvSpPr>
            <p:spPr>
              <a:xfrm>
                <a:off x="8713981" y="989075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02" name="hello"/>
              <p:cNvSpPr txBox="1"/>
              <p:nvPr/>
            </p:nvSpPr>
            <p:spPr>
              <a:xfrm>
                <a:off x="4706976" y="38521"/>
                <a:ext cx="1552379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hello</a:t>
                </a:r>
              </a:p>
            </p:txBody>
          </p:sp>
          <p:sp>
            <p:nvSpPr>
              <p:cNvPr id="1603" name="thenCombine"/>
              <p:cNvSpPr txBox="1"/>
              <p:nvPr/>
            </p:nvSpPr>
            <p:spPr>
              <a:xfrm>
                <a:off x="7660099" y="57781"/>
                <a:ext cx="257366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thenCombine</a:t>
                </a:r>
              </a:p>
            </p:txBody>
          </p:sp>
          <p:sp>
            <p:nvSpPr>
              <p:cNvPr id="1604" name="Oval"/>
              <p:cNvSpPr/>
              <p:nvPr/>
            </p:nvSpPr>
            <p:spPr>
              <a:xfrm>
                <a:off x="12275014" y="935557"/>
                <a:ext cx="465903" cy="53923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05" name="thenCombine"/>
              <p:cNvSpPr txBox="1"/>
              <p:nvPr/>
            </p:nvSpPr>
            <p:spPr>
              <a:xfrm>
                <a:off x="11221133" y="4264"/>
                <a:ext cx="257366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thenCombine</a:t>
                </a:r>
              </a:p>
            </p:txBody>
          </p:sp>
          <p:sp>
            <p:nvSpPr>
              <p:cNvPr id="1606" name="Oval"/>
              <p:cNvSpPr/>
              <p:nvPr/>
            </p:nvSpPr>
            <p:spPr>
              <a:xfrm>
                <a:off x="15368849" y="931293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07" name="thenApply"/>
              <p:cNvSpPr txBox="1"/>
              <p:nvPr/>
            </p:nvSpPr>
            <p:spPr>
              <a:xfrm>
                <a:off x="14314969" y="0"/>
                <a:ext cx="2573666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thenApply</a:t>
                </a:r>
              </a:p>
            </p:txBody>
          </p:sp>
          <p:sp>
            <p:nvSpPr>
              <p:cNvPr id="1608" name="handle"/>
              <p:cNvSpPr txBox="1"/>
              <p:nvPr/>
            </p:nvSpPr>
            <p:spPr>
              <a:xfrm>
                <a:off x="6353007" y="4267356"/>
                <a:ext cx="1552379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handle</a:t>
                </a:r>
              </a:p>
            </p:txBody>
          </p:sp>
          <p:sp>
            <p:nvSpPr>
              <p:cNvPr id="1609" name="handle"/>
              <p:cNvSpPr txBox="1"/>
              <p:nvPr/>
            </p:nvSpPr>
            <p:spPr>
              <a:xfrm>
                <a:off x="9862652" y="4267356"/>
                <a:ext cx="1552380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handle</a:t>
                </a:r>
              </a:p>
            </p:txBody>
          </p:sp>
          <p:sp>
            <p:nvSpPr>
              <p:cNvPr id="1610" name="handle"/>
              <p:cNvSpPr txBox="1"/>
              <p:nvPr/>
            </p:nvSpPr>
            <p:spPr>
              <a:xfrm>
                <a:off x="6353007" y="1656008"/>
                <a:ext cx="1552379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handle</a:t>
                </a:r>
              </a:p>
            </p:txBody>
          </p:sp>
          <p:sp>
            <p:nvSpPr>
              <p:cNvPr id="1611" name="handle"/>
              <p:cNvSpPr txBox="1"/>
              <p:nvPr/>
            </p:nvSpPr>
            <p:spPr>
              <a:xfrm>
                <a:off x="9862652" y="1656008"/>
                <a:ext cx="1552380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handle</a:t>
                </a:r>
              </a:p>
            </p:txBody>
          </p:sp>
        </p:grpSp>
        <p:grpSp>
          <p:nvGrpSpPr>
            <p:cNvPr id="1619" name="Group"/>
            <p:cNvGrpSpPr/>
            <p:nvPr/>
          </p:nvGrpSpPr>
          <p:grpSpPr>
            <a:xfrm>
              <a:off x="50086" y="996045"/>
              <a:ext cx="17380317" cy="2718612"/>
              <a:chOff x="0" y="0"/>
              <a:chExt cx="17380315" cy="2718610"/>
            </a:xfrm>
          </p:grpSpPr>
          <p:sp>
            <p:nvSpPr>
              <p:cNvPr id="1613" name="Line"/>
              <p:cNvSpPr/>
              <p:nvPr/>
            </p:nvSpPr>
            <p:spPr>
              <a:xfrm>
                <a:off x="3909838" y="2348591"/>
                <a:ext cx="13470478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14" name="Failure Path"/>
              <p:cNvSpPr txBox="1"/>
              <p:nvPr/>
            </p:nvSpPr>
            <p:spPr>
              <a:xfrm>
                <a:off x="0" y="1978572"/>
                <a:ext cx="3159026" cy="740039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Failure Path</a:t>
                </a:r>
              </a:p>
            </p:txBody>
          </p:sp>
          <p:sp>
            <p:nvSpPr>
              <p:cNvPr id="1615" name="Oval"/>
              <p:cNvSpPr/>
              <p:nvPr/>
            </p:nvSpPr>
            <p:spPr>
              <a:xfrm>
                <a:off x="6804462" y="2078974"/>
                <a:ext cx="465904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16" name="Oval"/>
              <p:cNvSpPr/>
              <p:nvPr/>
            </p:nvSpPr>
            <p:spPr>
              <a:xfrm>
                <a:off x="10172847" y="2082716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17" name="Oval"/>
              <p:cNvSpPr/>
              <p:nvPr/>
            </p:nvSpPr>
            <p:spPr>
              <a:xfrm>
                <a:off x="6804462" y="0"/>
                <a:ext cx="465904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18" name="Oval"/>
              <p:cNvSpPr/>
              <p:nvPr/>
            </p:nvSpPr>
            <p:spPr>
              <a:xfrm>
                <a:off x="10412126" y="0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sp>
        <p:nvSpPr>
          <p:cNvPr id="1621" name="Arrow"/>
          <p:cNvSpPr/>
          <p:nvPr/>
        </p:nvSpPr>
        <p:spPr>
          <a:xfrm>
            <a:off x="1772582" y="574027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22" name="Arrow"/>
          <p:cNvSpPr/>
          <p:nvPr/>
        </p:nvSpPr>
        <p:spPr>
          <a:xfrm>
            <a:off x="1772582" y="80447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23" name="Rectangle"/>
          <p:cNvSpPr/>
          <p:nvPr/>
        </p:nvSpPr>
        <p:spPr>
          <a:xfrm>
            <a:off x="9427725" y="9295527"/>
            <a:ext cx="6345336" cy="86417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24" name="Rectangle"/>
          <p:cNvSpPr/>
          <p:nvPr/>
        </p:nvSpPr>
        <p:spPr>
          <a:xfrm>
            <a:off x="9427725" y="6726034"/>
            <a:ext cx="6345336" cy="86417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629" name="Group"/>
          <p:cNvGrpSpPr/>
          <p:nvPr/>
        </p:nvGrpSpPr>
        <p:grpSpPr>
          <a:xfrm>
            <a:off x="8725683" y="4201972"/>
            <a:ext cx="10765520" cy="899233"/>
            <a:chOff x="0" y="0"/>
            <a:chExt cx="10765520" cy="899232"/>
          </a:xfrm>
        </p:grpSpPr>
        <p:sp>
          <p:nvSpPr>
            <p:cNvPr id="1625" name="Arrow"/>
            <p:cNvSpPr/>
            <p:nvPr/>
          </p:nvSpPr>
          <p:spPr>
            <a:xfrm rot="5400000">
              <a:off x="-141596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6" name="Arrow"/>
            <p:cNvSpPr/>
            <p:nvPr/>
          </p:nvSpPr>
          <p:spPr>
            <a:xfrm rot="5400000">
              <a:off x="342509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7" name="Arrow"/>
            <p:cNvSpPr/>
            <p:nvPr/>
          </p:nvSpPr>
          <p:spPr>
            <a:xfrm rot="5400000">
              <a:off x="699178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8" name="Arrow"/>
            <p:cNvSpPr/>
            <p:nvPr/>
          </p:nvSpPr>
          <p:spPr>
            <a:xfrm rot="5400000">
              <a:off x="10007883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30" name="Multiplication Sign"/>
          <p:cNvSpPr/>
          <p:nvPr/>
        </p:nvSpPr>
        <p:spPr>
          <a:xfrm>
            <a:off x="9688715" y="6109975"/>
            <a:ext cx="530610" cy="530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1" name="Dingbat Check"/>
          <p:cNvSpPr/>
          <p:nvPr/>
        </p:nvSpPr>
        <p:spPr>
          <a:xfrm>
            <a:off x="10270025" y="8076717"/>
            <a:ext cx="770628" cy="732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8018 0.154654" origin="layout" pathEditMode="relative">
                                      <p:cBhvr>
                                        <p:cTn id="41" dur="1000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1490 -0.148027" origin="layout" pathEditMode="relative">
                                      <p:cBhvr>
                                        <p:cTn id="53" dur="1000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0" grpId="1"/>
      <p:bldP build="whole" bldLvl="1" animBg="1" rev="0" advAuto="0" spid="1623" grpId="6"/>
      <p:bldP build="whole" bldLvl="1" animBg="1" rev="0" advAuto="0" spid="1623" grpId="8"/>
      <p:bldP build="whole" bldLvl="1" animBg="1" rev="0" advAuto="0" spid="1630" grpId="9"/>
      <p:bldP build="whole" bldLvl="1" animBg="1" rev="0" advAuto="0" spid="1630" grpId="11"/>
      <p:bldP build="whole" bldLvl="1" animBg="1" rev="0" advAuto="0" spid="1624" grpId="5"/>
      <p:bldP build="whole" bldLvl="1" animBg="1" rev="0" advAuto="0" spid="1622" grpId="3"/>
      <p:bldP build="whole" bldLvl="1" animBg="1" rev="0" advAuto="0" spid="1624" grpId="7"/>
      <p:bldP build="whole" bldLvl="1" animBg="1" rev="0" advAuto="0" spid="1631" grpId="12"/>
      <p:bldP build="whole" bldLvl="1" animBg="1" rev="0" advAuto="0" spid="1621" grpId="2"/>
      <p:bldP build="whole" bldLvl="1" animBg="1" rev="0" advAuto="0" spid="1629" grpId="4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Exception Handling using exceptionally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Exception Handling using exceptionally()</a:t>
            </a:r>
          </a:p>
        </p:txBody>
      </p:sp>
      <p:sp>
        <p:nvSpPr>
          <p:cNvPr id="1634" name="Agenda Topics"/>
          <p:cNvSpPr txBox="1"/>
          <p:nvPr>
            <p:ph type="body" idx="1"/>
          </p:nvPr>
        </p:nvSpPr>
        <p:spPr>
          <a:xfrm>
            <a:off x="1020143" y="3681045"/>
            <a:ext cx="23316165" cy="9997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5" name="Line"/>
          <p:cNvSpPr/>
          <p:nvPr/>
        </p:nvSpPr>
        <p:spPr>
          <a:xfrm>
            <a:off x="7703470" y="6428838"/>
            <a:ext cx="1347047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6" name="Success Path"/>
          <p:cNvSpPr txBox="1"/>
          <p:nvPr/>
        </p:nvSpPr>
        <p:spPr>
          <a:xfrm>
            <a:off x="3566162" y="6058819"/>
            <a:ext cx="3613963" cy="74003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Success Path</a:t>
            </a:r>
          </a:p>
        </p:txBody>
      </p:sp>
      <p:sp>
        <p:nvSpPr>
          <p:cNvPr id="1637" name="Oval"/>
          <p:cNvSpPr/>
          <p:nvPr/>
        </p:nvSpPr>
        <p:spPr>
          <a:xfrm>
            <a:off x="8719110" y="6159220"/>
            <a:ext cx="465903" cy="53923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8" name="Oval"/>
          <p:cNvSpPr/>
          <p:nvPr/>
        </p:nvSpPr>
        <p:spPr>
          <a:xfrm>
            <a:off x="12280143" y="6178481"/>
            <a:ext cx="465903" cy="539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9" name="hello"/>
          <p:cNvSpPr txBox="1"/>
          <p:nvPr/>
        </p:nvSpPr>
        <p:spPr>
          <a:xfrm>
            <a:off x="8273138" y="5227927"/>
            <a:ext cx="1552379" cy="5519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hello</a:t>
            </a:r>
          </a:p>
        </p:txBody>
      </p:sp>
      <p:sp>
        <p:nvSpPr>
          <p:cNvPr id="1640" name="thenCombine"/>
          <p:cNvSpPr txBox="1"/>
          <p:nvPr/>
        </p:nvSpPr>
        <p:spPr>
          <a:xfrm>
            <a:off x="11226262" y="5247188"/>
            <a:ext cx="2573666" cy="5519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thenCombine</a:t>
            </a:r>
          </a:p>
        </p:txBody>
      </p:sp>
      <p:sp>
        <p:nvSpPr>
          <p:cNvPr id="1641" name="Oval"/>
          <p:cNvSpPr/>
          <p:nvPr/>
        </p:nvSpPr>
        <p:spPr>
          <a:xfrm>
            <a:off x="15841175" y="6124964"/>
            <a:ext cx="465903" cy="539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2" name="thenCombine"/>
          <p:cNvSpPr txBox="1"/>
          <p:nvPr/>
        </p:nvSpPr>
        <p:spPr>
          <a:xfrm>
            <a:off x="14787295" y="5193670"/>
            <a:ext cx="2573667" cy="5519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thenCombine</a:t>
            </a:r>
          </a:p>
        </p:txBody>
      </p:sp>
      <p:sp>
        <p:nvSpPr>
          <p:cNvPr id="1643" name="Oval"/>
          <p:cNvSpPr/>
          <p:nvPr/>
        </p:nvSpPr>
        <p:spPr>
          <a:xfrm>
            <a:off x="18935011" y="6120699"/>
            <a:ext cx="465903" cy="539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4" name="thenApply"/>
          <p:cNvSpPr txBox="1"/>
          <p:nvPr/>
        </p:nvSpPr>
        <p:spPr>
          <a:xfrm>
            <a:off x="17881131" y="5189406"/>
            <a:ext cx="2573667" cy="5519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thenApply</a:t>
            </a:r>
          </a:p>
        </p:txBody>
      </p:sp>
      <p:sp>
        <p:nvSpPr>
          <p:cNvPr id="1645" name="exceptionally"/>
          <p:cNvSpPr txBox="1"/>
          <p:nvPr/>
        </p:nvSpPr>
        <p:spPr>
          <a:xfrm>
            <a:off x="9636479" y="9456763"/>
            <a:ext cx="2573666" cy="5519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exceptionally</a:t>
            </a:r>
          </a:p>
        </p:txBody>
      </p:sp>
      <p:sp>
        <p:nvSpPr>
          <p:cNvPr id="1646" name="Line"/>
          <p:cNvSpPr/>
          <p:nvPr/>
        </p:nvSpPr>
        <p:spPr>
          <a:xfrm>
            <a:off x="7526087" y="8538308"/>
            <a:ext cx="1347047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7" name="Failure Path"/>
          <p:cNvSpPr txBox="1"/>
          <p:nvPr/>
        </p:nvSpPr>
        <p:spPr>
          <a:xfrm>
            <a:off x="3616248" y="8168289"/>
            <a:ext cx="3159026" cy="74003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Failure Path</a:t>
            </a:r>
          </a:p>
        </p:txBody>
      </p:sp>
      <p:sp>
        <p:nvSpPr>
          <p:cNvPr id="1648" name="Oval"/>
          <p:cNvSpPr/>
          <p:nvPr/>
        </p:nvSpPr>
        <p:spPr>
          <a:xfrm>
            <a:off x="10690360" y="8268690"/>
            <a:ext cx="465903" cy="539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9" name="Oval"/>
          <p:cNvSpPr/>
          <p:nvPr/>
        </p:nvSpPr>
        <p:spPr>
          <a:xfrm>
            <a:off x="13875491" y="8268690"/>
            <a:ext cx="465903" cy="539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0" name="Arrow"/>
          <p:cNvSpPr/>
          <p:nvPr/>
        </p:nvSpPr>
        <p:spPr>
          <a:xfrm>
            <a:off x="1772582" y="574027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1" name="Arrow"/>
          <p:cNvSpPr/>
          <p:nvPr/>
        </p:nvSpPr>
        <p:spPr>
          <a:xfrm>
            <a:off x="1772582" y="80447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656" name="Group"/>
          <p:cNvGrpSpPr/>
          <p:nvPr/>
        </p:nvGrpSpPr>
        <p:grpSpPr>
          <a:xfrm>
            <a:off x="8725683" y="4201972"/>
            <a:ext cx="10765520" cy="899233"/>
            <a:chOff x="0" y="0"/>
            <a:chExt cx="10765520" cy="899232"/>
          </a:xfrm>
        </p:grpSpPr>
        <p:sp>
          <p:nvSpPr>
            <p:cNvPr id="1652" name="Arrow"/>
            <p:cNvSpPr/>
            <p:nvPr/>
          </p:nvSpPr>
          <p:spPr>
            <a:xfrm rot="5400000">
              <a:off x="-141596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3" name="Arrow"/>
            <p:cNvSpPr/>
            <p:nvPr/>
          </p:nvSpPr>
          <p:spPr>
            <a:xfrm rot="5400000">
              <a:off x="342509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4" name="Arrow"/>
            <p:cNvSpPr/>
            <p:nvPr/>
          </p:nvSpPr>
          <p:spPr>
            <a:xfrm rot="5400000">
              <a:off x="699178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5" name="Arrow"/>
            <p:cNvSpPr/>
            <p:nvPr/>
          </p:nvSpPr>
          <p:spPr>
            <a:xfrm rot="5400000">
              <a:off x="10007883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57" name="exceptionally"/>
          <p:cNvSpPr txBox="1"/>
          <p:nvPr/>
        </p:nvSpPr>
        <p:spPr>
          <a:xfrm>
            <a:off x="12974493" y="9456763"/>
            <a:ext cx="2573666" cy="5519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exceptionally</a:t>
            </a:r>
          </a:p>
        </p:txBody>
      </p:sp>
      <p:sp>
        <p:nvSpPr>
          <p:cNvPr id="1658" name="Multiplication Sign"/>
          <p:cNvSpPr/>
          <p:nvPr/>
        </p:nvSpPr>
        <p:spPr>
          <a:xfrm>
            <a:off x="10112450" y="6109975"/>
            <a:ext cx="530609" cy="530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9" name="Dingbat Check"/>
          <p:cNvSpPr/>
          <p:nvPr/>
        </p:nvSpPr>
        <p:spPr>
          <a:xfrm>
            <a:off x="10537998" y="8172159"/>
            <a:ext cx="770628" cy="732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662" name="Group"/>
          <p:cNvGrpSpPr/>
          <p:nvPr/>
        </p:nvGrpSpPr>
        <p:grpSpPr>
          <a:xfrm>
            <a:off x="10615291" y="10380468"/>
            <a:ext cx="3954055" cy="899233"/>
            <a:chOff x="0" y="0"/>
            <a:chExt cx="3954053" cy="899232"/>
          </a:xfrm>
        </p:grpSpPr>
        <p:sp>
          <p:nvSpPr>
            <p:cNvPr id="1660" name="Arrow"/>
            <p:cNvSpPr/>
            <p:nvPr/>
          </p:nvSpPr>
          <p:spPr>
            <a:xfrm rot="16200000">
              <a:off x="-141596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61" name="Arrow"/>
            <p:cNvSpPr/>
            <p:nvPr/>
          </p:nvSpPr>
          <p:spPr>
            <a:xfrm rot="16200000">
              <a:off x="3196417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3177 0.151637" origin="layout" pathEditMode="relative">
                                      <p:cBhvr>
                                        <p:cTn id="26" dur="10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1490 -0.148027" origin="layout" pathEditMode="relative">
                                      <p:cBhvr>
                                        <p:cTn id="38" dur="10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1" grpId="2"/>
      <p:bldP build="whole" bldLvl="1" animBg="1" rev="0" advAuto="0" spid="1658" grpId="5"/>
      <p:bldP build="whole" bldLvl="1" animBg="1" rev="0" advAuto="0" spid="1656" grpId="3"/>
      <p:bldP build="whole" bldLvl="1" animBg="1" rev="0" advAuto="0" spid="1658" grpId="7"/>
      <p:bldP build="whole" bldLvl="1" animBg="1" rev="0" advAuto="0" spid="1662" grpId="4"/>
      <p:bldP build="whole" bldLvl="1" animBg="1" rev="0" advAuto="0" spid="1650" grpId="1"/>
      <p:bldP build="whole" bldLvl="1" animBg="1" rev="0" advAuto="0" spid="1659" grpId="8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whenHandle(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whenHandle()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volution…"/>
          <p:cNvSpPr txBox="1"/>
          <p:nvPr>
            <p:ph type="title"/>
          </p:nvPr>
        </p:nvSpPr>
        <p:spPr>
          <a:xfrm>
            <a:off x="1206498" y="3763541"/>
            <a:ext cx="21971004" cy="6188918"/>
          </a:xfrm>
          <a:prstGeom prst="rect">
            <a:avLst/>
          </a:prstGeom>
        </p:spPr>
        <p:txBody>
          <a:bodyPr/>
          <a:lstStyle/>
          <a:p>
            <a:pPr lvl="1" indent="448055" algn="ctr" defTabSz="2389572">
              <a:defRPr spc="-186" sz="9310"/>
            </a:pPr>
            <a:r>
              <a:t>Evolution </a:t>
            </a:r>
          </a:p>
          <a:p>
            <a:pPr lvl="1" indent="448055" algn="ctr" defTabSz="2389572">
              <a:defRPr spc="-186" sz="9310"/>
            </a:pPr>
            <a:r>
              <a:t>of</a:t>
            </a:r>
          </a:p>
          <a:p>
            <a:pPr lvl="1" indent="448055" algn="ctr" defTabSz="2389572">
              <a:defRPr spc="-186" sz="9310"/>
            </a:pPr>
            <a:r>
              <a:t>Concurrency and Parallelism</a:t>
            </a:r>
          </a:p>
          <a:p>
            <a:pPr lvl="1" indent="448055" algn="ctr" defTabSz="2389572">
              <a:defRPr spc="-186" sz="9310"/>
            </a:pPr>
            <a:r>
              <a:t>APIs</a:t>
            </a:r>
          </a:p>
          <a:p>
            <a:pPr lvl="1" indent="448055" algn="ctr" defTabSz="2389572">
              <a:defRPr spc="-186" sz="9310"/>
            </a:pPr>
            <a:r>
              <a:t> in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whenHandle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whenHandle()</a:t>
            </a:r>
          </a:p>
        </p:txBody>
      </p:sp>
      <p:sp>
        <p:nvSpPr>
          <p:cNvPr id="1667" name="Exception handler in CompletableFuture 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Exception handler in CompletableFuture API</a:t>
            </a:r>
          </a:p>
          <a:p>
            <a:pPr>
              <a:lnSpc>
                <a:spcPct val="200000"/>
              </a:lnSpc>
            </a:pPr>
            <a:r>
              <a:t>Catches the Exception but does not recover from the 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7" grpId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Exception Handling using whenComplete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Exception Handling using whenComplete()</a:t>
            </a:r>
          </a:p>
        </p:txBody>
      </p:sp>
      <p:sp>
        <p:nvSpPr>
          <p:cNvPr id="1670" name="Agenda Topics"/>
          <p:cNvSpPr txBox="1"/>
          <p:nvPr>
            <p:ph type="body" idx="1"/>
          </p:nvPr>
        </p:nvSpPr>
        <p:spPr>
          <a:xfrm>
            <a:off x="1020143" y="3681045"/>
            <a:ext cx="23316165" cy="9997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93" name="Group"/>
          <p:cNvGrpSpPr/>
          <p:nvPr/>
        </p:nvGrpSpPr>
        <p:grpSpPr>
          <a:xfrm>
            <a:off x="3566161" y="5189405"/>
            <a:ext cx="17607787" cy="4819303"/>
            <a:chOff x="0" y="-4264"/>
            <a:chExt cx="17607785" cy="4819301"/>
          </a:xfrm>
        </p:grpSpPr>
        <p:grpSp>
          <p:nvGrpSpPr>
            <p:cNvPr id="1685" name="Group"/>
            <p:cNvGrpSpPr/>
            <p:nvPr/>
          </p:nvGrpSpPr>
          <p:grpSpPr>
            <a:xfrm>
              <a:off x="-1" y="-4265"/>
              <a:ext cx="17607787" cy="4819302"/>
              <a:chOff x="0" y="0"/>
              <a:chExt cx="17607785" cy="4819301"/>
            </a:xfrm>
          </p:grpSpPr>
          <p:sp>
            <p:nvSpPr>
              <p:cNvPr id="1671" name="Line"/>
              <p:cNvSpPr/>
              <p:nvPr/>
            </p:nvSpPr>
            <p:spPr>
              <a:xfrm>
                <a:off x="4137308" y="1239432"/>
                <a:ext cx="13470478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72" name="Success Path"/>
              <p:cNvSpPr txBox="1"/>
              <p:nvPr/>
            </p:nvSpPr>
            <p:spPr>
              <a:xfrm>
                <a:off x="0" y="869413"/>
                <a:ext cx="3613962" cy="740039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Success Path</a:t>
                </a:r>
              </a:p>
            </p:txBody>
          </p:sp>
          <p:sp>
            <p:nvSpPr>
              <p:cNvPr id="1673" name="Oval"/>
              <p:cNvSpPr/>
              <p:nvPr/>
            </p:nvSpPr>
            <p:spPr>
              <a:xfrm>
                <a:off x="5152948" y="969814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74" name="Oval"/>
              <p:cNvSpPr/>
              <p:nvPr/>
            </p:nvSpPr>
            <p:spPr>
              <a:xfrm>
                <a:off x="8713981" y="989075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75" name="hello"/>
              <p:cNvSpPr txBox="1"/>
              <p:nvPr/>
            </p:nvSpPr>
            <p:spPr>
              <a:xfrm>
                <a:off x="4706976" y="38521"/>
                <a:ext cx="1552379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hello</a:t>
                </a:r>
              </a:p>
            </p:txBody>
          </p:sp>
          <p:sp>
            <p:nvSpPr>
              <p:cNvPr id="1676" name="thenCombine"/>
              <p:cNvSpPr txBox="1"/>
              <p:nvPr/>
            </p:nvSpPr>
            <p:spPr>
              <a:xfrm>
                <a:off x="7660099" y="57781"/>
                <a:ext cx="257366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thenCombine</a:t>
                </a:r>
              </a:p>
            </p:txBody>
          </p:sp>
          <p:sp>
            <p:nvSpPr>
              <p:cNvPr id="1677" name="Oval"/>
              <p:cNvSpPr/>
              <p:nvPr/>
            </p:nvSpPr>
            <p:spPr>
              <a:xfrm>
                <a:off x="12275014" y="935557"/>
                <a:ext cx="465903" cy="53923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78" name="thenCombine"/>
              <p:cNvSpPr txBox="1"/>
              <p:nvPr/>
            </p:nvSpPr>
            <p:spPr>
              <a:xfrm>
                <a:off x="11221133" y="4264"/>
                <a:ext cx="257366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thenCombine</a:t>
                </a:r>
              </a:p>
            </p:txBody>
          </p:sp>
          <p:sp>
            <p:nvSpPr>
              <p:cNvPr id="1679" name="Oval"/>
              <p:cNvSpPr/>
              <p:nvPr/>
            </p:nvSpPr>
            <p:spPr>
              <a:xfrm>
                <a:off x="15368849" y="931293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80" name="thenApply"/>
              <p:cNvSpPr txBox="1"/>
              <p:nvPr/>
            </p:nvSpPr>
            <p:spPr>
              <a:xfrm>
                <a:off x="14314969" y="0"/>
                <a:ext cx="2573666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thenApply</a:t>
                </a:r>
              </a:p>
            </p:txBody>
          </p:sp>
          <p:sp>
            <p:nvSpPr>
              <p:cNvPr id="1681" name="whenComplete"/>
              <p:cNvSpPr txBox="1"/>
              <p:nvPr/>
            </p:nvSpPr>
            <p:spPr>
              <a:xfrm>
                <a:off x="6124764" y="1656008"/>
                <a:ext cx="2295507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whenComplete</a:t>
                </a:r>
              </a:p>
            </p:txBody>
          </p:sp>
          <p:sp>
            <p:nvSpPr>
              <p:cNvPr id="1682" name="whenComplete"/>
              <p:cNvSpPr txBox="1"/>
              <p:nvPr/>
            </p:nvSpPr>
            <p:spPr>
              <a:xfrm>
                <a:off x="9724793" y="1656008"/>
                <a:ext cx="2295508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whenComplete</a:t>
                </a:r>
              </a:p>
            </p:txBody>
          </p:sp>
          <p:sp>
            <p:nvSpPr>
              <p:cNvPr id="1683" name="whenComplete"/>
              <p:cNvSpPr txBox="1"/>
              <p:nvPr/>
            </p:nvSpPr>
            <p:spPr>
              <a:xfrm>
                <a:off x="6124764" y="4267356"/>
                <a:ext cx="229550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whenComplete</a:t>
                </a:r>
              </a:p>
            </p:txBody>
          </p:sp>
          <p:sp>
            <p:nvSpPr>
              <p:cNvPr id="1684" name="whenComplete"/>
              <p:cNvSpPr txBox="1"/>
              <p:nvPr/>
            </p:nvSpPr>
            <p:spPr>
              <a:xfrm>
                <a:off x="9724793" y="4267356"/>
                <a:ext cx="229550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whenComplete</a:t>
                </a:r>
              </a:p>
            </p:txBody>
          </p:sp>
        </p:grpSp>
        <p:grpSp>
          <p:nvGrpSpPr>
            <p:cNvPr id="1692" name="Group"/>
            <p:cNvGrpSpPr/>
            <p:nvPr/>
          </p:nvGrpSpPr>
          <p:grpSpPr>
            <a:xfrm>
              <a:off x="50086" y="996045"/>
              <a:ext cx="17380317" cy="2718612"/>
              <a:chOff x="0" y="0"/>
              <a:chExt cx="17380315" cy="2718610"/>
            </a:xfrm>
          </p:grpSpPr>
          <p:sp>
            <p:nvSpPr>
              <p:cNvPr id="1686" name="Line"/>
              <p:cNvSpPr/>
              <p:nvPr/>
            </p:nvSpPr>
            <p:spPr>
              <a:xfrm>
                <a:off x="3909838" y="2348591"/>
                <a:ext cx="13470478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87" name="Failure Path"/>
              <p:cNvSpPr txBox="1"/>
              <p:nvPr/>
            </p:nvSpPr>
            <p:spPr>
              <a:xfrm>
                <a:off x="0" y="1978572"/>
                <a:ext cx="3159026" cy="740039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Failure Path</a:t>
                </a:r>
              </a:p>
            </p:txBody>
          </p:sp>
          <p:sp>
            <p:nvSpPr>
              <p:cNvPr id="1688" name="Oval"/>
              <p:cNvSpPr/>
              <p:nvPr/>
            </p:nvSpPr>
            <p:spPr>
              <a:xfrm>
                <a:off x="6804462" y="2078974"/>
                <a:ext cx="465904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89" name="Oval"/>
              <p:cNvSpPr/>
              <p:nvPr/>
            </p:nvSpPr>
            <p:spPr>
              <a:xfrm>
                <a:off x="10172847" y="2082716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90" name="Oval"/>
              <p:cNvSpPr/>
              <p:nvPr/>
            </p:nvSpPr>
            <p:spPr>
              <a:xfrm>
                <a:off x="6804462" y="0"/>
                <a:ext cx="465904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91" name="Oval"/>
              <p:cNvSpPr/>
              <p:nvPr/>
            </p:nvSpPr>
            <p:spPr>
              <a:xfrm>
                <a:off x="10412126" y="0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sp>
        <p:nvSpPr>
          <p:cNvPr id="1694" name="Arrow"/>
          <p:cNvSpPr/>
          <p:nvPr/>
        </p:nvSpPr>
        <p:spPr>
          <a:xfrm>
            <a:off x="1772582" y="574027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95" name="Arrow"/>
          <p:cNvSpPr/>
          <p:nvPr/>
        </p:nvSpPr>
        <p:spPr>
          <a:xfrm>
            <a:off x="1772582" y="80447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96" name="Rectangle"/>
          <p:cNvSpPr/>
          <p:nvPr/>
        </p:nvSpPr>
        <p:spPr>
          <a:xfrm>
            <a:off x="9427725" y="9295527"/>
            <a:ext cx="6345336" cy="86417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97" name="Rectangle"/>
          <p:cNvSpPr/>
          <p:nvPr/>
        </p:nvSpPr>
        <p:spPr>
          <a:xfrm>
            <a:off x="9427725" y="6726034"/>
            <a:ext cx="6345336" cy="86417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702" name="Group"/>
          <p:cNvGrpSpPr/>
          <p:nvPr/>
        </p:nvGrpSpPr>
        <p:grpSpPr>
          <a:xfrm>
            <a:off x="8725683" y="4201972"/>
            <a:ext cx="10765520" cy="899233"/>
            <a:chOff x="0" y="0"/>
            <a:chExt cx="10765520" cy="899232"/>
          </a:xfrm>
        </p:grpSpPr>
        <p:sp>
          <p:nvSpPr>
            <p:cNvPr id="1698" name="Arrow"/>
            <p:cNvSpPr/>
            <p:nvPr/>
          </p:nvSpPr>
          <p:spPr>
            <a:xfrm rot="5400000">
              <a:off x="-141596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99" name="Arrow"/>
            <p:cNvSpPr/>
            <p:nvPr/>
          </p:nvSpPr>
          <p:spPr>
            <a:xfrm rot="5400000">
              <a:off x="342509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00" name="Arrow"/>
            <p:cNvSpPr/>
            <p:nvPr/>
          </p:nvSpPr>
          <p:spPr>
            <a:xfrm rot="5400000">
              <a:off x="699178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01" name="Arrow"/>
            <p:cNvSpPr/>
            <p:nvPr/>
          </p:nvSpPr>
          <p:spPr>
            <a:xfrm rot="5400000">
              <a:off x="10007883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03" name="Multiplication Sign"/>
          <p:cNvSpPr/>
          <p:nvPr/>
        </p:nvSpPr>
        <p:spPr>
          <a:xfrm>
            <a:off x="9688715" y="6109975"/>
            <a:ext cx="530610" cy="530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8018 0.154654" origin="layout" pathEditMode="relative">
                                      <p:cBhvr>
                                        <p:cTn id="41" dur="10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28018 0.154654 L 0.167334 0.155174" origin="layout" pathEditMode="relative">
                                      <p:cBhvr>
                                        <p:cTn id="45" dur="10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5" grpId="3"/>
      <p:bldP build="whole" bldLvl="1" animBg="1" rev="0" advAuto="0" spid="1697" grpId="5"/>
      <p:bldP build="whole" bldLvl="1" animBg="1" rev="0" advAuto="0" spid="1703" grpId="9"/>
      <p:bldP build="whole" bldLvl="1" animBg="1" rev="0" advAuto="0" spid="1697" grpId="7"/>
      <p:bldP build="whole" bldLvl="1" animBg="1" rev="0" advAuto="0" spid="1703" grpId="12"/>
      <p:bldP build="whole" bldLvl="1" animBg="1" rev="0" advAuto="0" spid="1693" grpId="1"/>
      <p:bldP build="whole" bldLvl="1" animBg="1" rev="0" advAuto="0" spid="1696" grpId="6"/>
      <p:bldP build="whole" bldLvl="1" animBg="1" rev="0" advAuto="0" spid="1702" grpId="4"/>
      <p:bldP build="whole" bldLvl="1" animBg="1" rev="0" advAuto="0" spid="1694" grpId="2"/>
      <p:bldP build="whole" bldLvl="1" animBg="1" rev="0" advAuto="0" spid="1696" grpId="8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Product Service with Inven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Service with Inventory</a:t>
            </a:r>
          </a:p>
        </p:txBody>
      </p:sp>
      <p:sp>
        <p:nvSpPr>
          <p:cNvPr id="1706" name="Slide bullet text"/>
          <p:cNvSpPr txBox="1"/>
          <p:nvPr>
            <p:ph type="body" idx="1"/>
          </p:nvPr>
        </p:nvSpPr>
        <p:spPr>
          <a:xfrm>
            <a:off x="1206500" y="3963200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7" name="Product Service"/>
          <p:cNvSpPr/>
          <p:nvPr/>
        </p:nvSpPr>
        <p:spPr>
          <a:xfrm>
            <a:off x="8220126" y="5684140"/>
            <a:ext cx="3614215" cy="281989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 Service</a:t>
            </a:r>
          </a:p>
        </p:txBody>
      </p:sp>
      <p:sp>
        <p:nvSpPr>
          <p:cNvPr id="1708" name="Client"/>
          <p:cNvSpPr/>
          <p:nvPr/>
        </p:nvSpPr>
        <p:spPr>
          <a:xfrm>
            <a:off x="3487841" y="6421789"/>
            <a:ext cx="1344591" cy="134459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709" name="Line"/>
          <p:cNvSpPr/>
          <p:nvPr/>
        </p:nvSpPr>
        <p:spPr>
          <a:xfrm>
            <a:off x="5082575" y="7591863"/>
            <a:ext cx="284015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0" name="ProductInfo…"/>
          <p:cNvSpPr/>
          <p:nvPr/>
        </p:nvSpPr>
        <p:spPr>
          <a:xfrm>
            <a:off x="14241205" y="4757820"/>
            <a:ext cx="3338506" cy="216251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ProductInfo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711" name="Review…"/>
          <p:cNvSpPr/>
          <p:nvPr/>
        </p:nvSpPr>
        <p:spPr>
          <a:xfrm>
            <a:off x="14241205" y="9000696"/>
            <a:ext cx="3338506" cy="216251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712" name="Line"/>
          <p:cNvSpPr/>
          <p:nvPr/>
        </p:nvSpPr>
        <p:spPr>
          <a:xfrm flipV="1">
            <a:off x="11913234" y="6141636"/>
            <a:ext cx="2111190" cy="46420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3" name="Line"/>
          <p:cNvSpPr/>
          <p:nvPr/>
        </p:nvSpPr>
        <p:spPr>
          <a:xfrm>
            <a:off x="11913233" y="7505523"/>
            <a:ext cx="2144554" cy="214455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4" name="Line"/>
          <p:cNvSpPr/>
          <p:nvPr/>
        </p:nvSpPr>
        <p:spPr>
          <a:xfrm>
            <a:off x="5082575" y="6810783"/>
            <a:ext cx="284015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5" name="ProductId"/>
          <p:cNvSpPr txBox="1"/>
          <p:nvPr/>
        </p:nvSpPr>
        <p:spPr>
          <a:xfrm>
            <a:off x="5394309" y="6105375"/>
            <a:ext cx="1652838" cy="501195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ProductId</a:t>
            </a:r>
          </a:p>
        </p:txBody>
      </p:sp>
      <p:sp>
        <p:nvSpPr>
          <p:cNvPr id="1716" name="Product"/>
          <p:cNvSpPr txBox="1"/>
          <p:nvPr/>
        </p:nvSpPr>
        <p:spPr>
          <a:xfrm>
            <a:off x="5494408" y="7790770"/>
            <a:ext cx="1452642" cy="54075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1717" name="Product"/>
          <p:cNvSpPr txBox="1"/>
          <p:nvPr/>
        </p:nvSpPr>
        <p:spPr>
          <a:xfrm>
            <a:off x="9177613" y="8664556"/>
            <a:ext cx="1699240" cy="619477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</a:t>
            </a:r>
          </a:p>
        </p:txBody>
      </p:sp>
      <p:grpSp>
        <p:nvGrpSpPr>
          <p:cNvPr id="1720" name="Group"/>
          <p:cNvGrpSpPr/>
          <p:nvPr/>
        </p:nvGrpSpPr>
        <p:grpSpPr>
          <a:xfrm>
            <a:off x="16084973" y="6510606"/>
            <a:ext cx="4629003" cy="2162515"/>
            <a:chOff x="0" y="0"/>
            <a:chExt cx="4629001" cy="2162513"/>
          </a:xfrm>
        </p:grpSpPr>
        <p:sp>
          <p:nvSpPr>
            <p:cNvPr id="1718" name="Inventory…"/>
            <p:cNvSpPr/>
            <p:nvPr/>
          </p:nvSpPr>
          <p:spPr>
            <a:xfrm>
              <a:off x="1290496" y="0"/>
              <a:ext cx="3338506" cy="2162514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Inventory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Service</a:t>
              </a:r>
            </a:p>
          </p:txBody>
        </p:sp>
        <p:sp>
          <p:nvSpPr>
            <p:cNvPr id="1719" name="Line"/>
            <p:cNvSpPr/>
            <p:nvPr/>
          </p:nvSpPr>
          <p:spPr>
            <a:xfrm>
              <a:off x="0" y="511148"/>
              <a:ext cx="1169675" cy="50609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724" name="Group"/>
          <p:cNvGrpSpPr/>
          <p:nvPr/>
        </p:nvGrpSpPr>
        <p:grpSpPr>
          <a:xfrm>
            <a:off x="17796491" y="5272112"/>
            <a:ext cx="3981159" cy="5403378"/>
            <a:chOff x="0" y="0"/>
            <a:chExt cx="3981157" cy="5403377"/>
          </a:xfrm>
        </p:grpSpPr>
        <p:sp>
          <p:nvSpPr>
            <p:cNvPr id="1721" name="Arrow"/>
            <p:cNvSpPr/>
            <p:nvPr/>
          </p:nvSpPr>
          <p:spPr>
            <a:xfrm flipH="1">
              <a:off x="0" y="0"/>
              <a:ext cx="867974" cy="777776"/>
            </a:xfrm>
            <a:prstGeom prst="rightArrow">
              <a:avLst>
                <a:gd name="adj1" fmla="val 32000"/>
                <a:gd name="adj2" fmla="val 71422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2" name="Arrow"/>
            <p:cNvSpPr/>
            <p:nvPr/>
          </p:nvSpPr>
          <p:spPr>
            <a:xfrm flipH="1">
              <a:off x="3113183" y="1930863"/>
              <a:ext cx="867975" cy="777777"/>
            </a:xfrm>
            <a:prstGeom prst="rightArrow">
              <a:avLst>
                <a:gd name="adj1" fmla="val 32000"/>
                <a:gd name="adj2" fmla="val 71422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3" name="Arrow"/>
            <p:cNvSpPr/>
            <p:nvPr/>
          </p:nvSpPr>
          <p:spPr>
            <a:xfrm flipH="1">
              <a:off x="168995" y="4625601"/>
              <a:ext cx="867975" cy="777777"/>
            </a:xfrm>
            <a:prstGeom prst="rightArrow">
              <a:avLst>
                <a:gd name="adj1" fmla="val 32000"/>
                <a:gd name="adj2" fmla="val 71422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25" name="!"/>
          <p:cNvSpPr txBox="1"/>
          <p:nvPr/>
        </p:nvSpPr>
        <p:spPr>
          <a:xfrm>
            <a:off x="15566998" y="4815578"/>
            <a:ext cx="686919" cy="58511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1726" name="Multiplication Sign"/>
          <p:cNvSpPr/>
          <p:nvPr/>
        </p:nvSpPr>
        <p:spPr>
          <a:xfrm>
            <a:off x="15367995" y="5557290"/>
            <a:ext cx="1084925" cy="108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27" name="Multiplication Sign"/>
          <p:cNvSpPr/>
          <p:nvPr/>
        </p:nvSpPr>
        <p:spPr>
          <a:xfrm>
            <a:off x="9693809" y="6551623"/>
            <a:ext cx="1084925" cy="1084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45799 0.000000" origin="layout" pathEditMode="relative">
                                      <p:cBhvr>
                                        <p:cTn id="26" dur="1000" fill="hold"/>
                                        <p:tgtEl>
                                          <p:spTgt spid="1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with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1727"/>
                                        </p:tgtEl>
                                      </p:cBhvr>
                                      <p:by x="30274" y="3027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4" grpId="2"/>
      <p:bldP build="whole" bldLvl="1" animBg="1" rev="0" advAuto="0" spid="1725" grpId="3"/>
      <p:bldP build="whole" bldLvl="1" animBg="1" rev="0" advAuto="0" spid="1727" grpId="5"/>
      <p:bldP build="whole" bldLvl="1" animBg="1" rev="0" advAuto="0" spid="1726" grpId="4"/>
      <p:bldP build="whole" bldLvl="1" animBg="1" rev="0" advAuto="0" spid="1727" grpId="7"/>
      <p:bldP build="whole" bldLvl="1" animBg="1" rev="0" advAuto="0" spid="1724" grpId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CompletableFuture…"/>
          <p:cNvSpPr txBox="1"/>
          <p:nvPr>
            <p:ph type="body" idx="1"/>
          </p:nvPr>
        </p:nvSpPr>
        <p:spPr>
          <a:xfrm>
            <a:off x="1206500" y="3303437"/>
            <a:ext cx="21971000" cy="7109126"/>
          </a:xfrm>
          <a:prstGeom prst="rect">
            <a:avLst/>
          </a:prstGeom>
        </p:spPr>
        <p:txBody>
          <a:bodyPr/>
          <a:lstStyle/>
          <a:p>
            <a:pPr/>
            <a:r>
              <a:t>CompletableFuture </a:t>
            </a:r>
          </a:p>
          <a:p>
            <a:pPr/>
            <a:r>
              <a:t>Default ThreadPool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CompletableFuture - Thread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CompletableFuture - ThreadPool</a:t>
            </a:r>
          </a:p>
        </p:txBody>
      </p:sp>
      <p:sp>
        <p:nvSpPr>
          <p:cNvPr id="1732" name="By default, CompletableFuture uses the Common ForkJoinPool…"/>
          <p:cNvSpPr txBox="1"/>
          <p:nvPr>
            <p:ph type="body" idx="1"/>
          </p:nvPr>
        </p:nvSpPr>
        <p:spPr>
          <a:xfrm>
            <a:off x="711972" y="2749479"/>
            <a:ext cx="23316166" cy="105264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By default, CompletableFuture uses the </a:t>
            </a:r>
            <a:r>
              <a:rPr b="1"/>
              <a:t>Common ForkJoinPool</a:t>
            </a:r>
          </a:p>
          <a:p>
            <a:pPr lvl="1" marL="989214" indent="-532014">
              <a:lnSpc>
                <a:spcPct val="200000"/>
              </a:lnSpc>
            </a:pPr>
            <a:r>
              <a:t>The no of threads in the pool == number of cores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2" grpId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Common ForkJoin 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ForkJoin Pool</a:t>
            </a:r>
          </a:p>
        </p:txBody>
      </p:sp>
      <p:sp>
        <p:nvSpPr>
          <p:cNvPr id="1735" name="Agenda Topics"/>
          <p:cNvSpPr txBox="1"/>
          <p:nvPr>
            <p:ph type="body" idx="1"/>
          </p:nvPr>
        </p:nvSpPr>
        <p:spPr>
          <a:xfrm>
            <a:off x="711972" y="2352271"/>
            <a:ext cx="23316166" cy="109236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738" name="Group"/>
          <p:cNvGrpSpPr/>
          <p:nvPr/>
        </p:nvGrpSpPr>
        <p:grpSpPr>
          <a:xfrm>
            <a:off x="5579950" y="3467601"/>
            <a:ext cx="18311058" cy="9142690"/>
            <a:chOff x="0" y="0"/>
            <a:chExt cx="18311057" cy="9142688"/>
          </a:xfrm>
        </p:grpSpPr>
        <p:sp>
          <p:nvSpPr>
            <p:cNvPr id="1736" name="Rectangle"/>
            <p:cNvSpPr/>
            <p:nvPr/>
          </p:nvSpPr>
          <p:spPr>
            <a:xfrm>
              <a:off x="0" y="0"/>
              <a:ext cx="18311058" cy="914268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7" name="Common ForkJoin Pool"/>
            <p:cNvSpPr txBox="1"/>
            <p:nvPr/>
          </p:nvSpPr>
          <p:spPr>
            <a:xfrm>
              <a:off x="6677128" y="302582"/>
              <a:ext cx="4956802" cy="5851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Common ForkJoin Pool</a:t>
              </a:r>
            </a:p>
          </p:txBody>
        </p:sp>
      </p:grpSp>
      <p:grpSp>
        <p:nvGrpSpPr>
          <p:cNvPr id="1746" name="Group"/>
          <p:cNvGrpSpPr/>
          <p:nvPr/>
        </p:nvGrpSpPr>
        <p:grpSpPr>
          <a:xfrm>
            <a:off x="6041119" y="7094619"/>
            <a:ext cx="4335449" cy="1888654"/>
            <a:chOff x="0" y="0"/>
            <a:chExt cx="4335448" cy="1888653"/>
          </a:xfrm>
        </p:grpSpPr>
        <p:grpSp>
          <p:nvGrpSpPr>
            <p:cNvPr id="1744" name="Group"/>
            <p:cNvGrpSpPr/>
            <p:nvPr/>
          </p:nvGrpSpPr>
          <p:grpSpPr>
            <a:xfrm>
              <a:off x="0" y="0"/>
              <a:ext cx="4335449" cy="1238681"/>
              <a:chOff x="0" y="0"/>
              <a:chExt cx="4335448" cy="1238680"/>
            </a:xfrm>
          </p:grpSpPr>
          <p:sp>
            <p:nvSpPr>
              <p:cNvPr id="1739" name="Rectangle"/>
              <p:cNvSpPr/>
              <p:nvPr/>
            </p:nvSpPr>
            <p:spPr>
              <a:xfrm>
                <a:off x="0" y="0"/>
                <a:ext cx="871720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40" name="Rectangle"/>
              <p:cNvSpPr/>
              <p:nvPr/>
            </p:nvSpPr>
            <p:spPr>
              <a:xfrm>
                <a:off x="87530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41" name="Rectangle"/>
              <p:cNvSpPr/>
              <p:nvPr/>
            </p:nvSpPr>
            <p:spPr>
              <a:xfrm>
                <a:off x="1731864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42" name="Rectangle"/>
              <p:cNvSpPr/>
              <p:nvPr/>
            </p:nvSpPr>
            <p:spPr>
              <a:xfrm>
                <a:off x="2607173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43" name="Rectangle"/>
              <p:cNvSpPr/>
              <p:nvPr/>
            </p:nvSpPr>
            <p:spPr>
              <a:xfrm>
                <a:off x="346372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1745" name="Shared Work Queue"/>
            <p:cNvSpPr txBox="1"/>
            <p:nvPr/>
          </p:nvSpPr>
          <p:spPr>
            <a:xfrm>
              <a:off x="934173" y="1476921"/>
              <a:ext cx="2467103" cy="411733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Shared Work Queue</a:t>
              </a:r>
            </a:p>
          </p:txBody>
        </p:sp>
      </p:grpSp>
      <p:grpSp>
        <p:nvGrpSpPr>
          <p:cNvPr id="1751" name="Group"/>
          <p:cNvGrpSpPr/>
          <p:nvPr/>
        </p:nvGrpSpPr>
        <p:grpSpPr>
          <a:xfrm>
            <a:off x="10678364" y="5786421"/>
            <a:ext cx="4193784" cy="5310383"/>
            <a:chOff x="32141" y="0"/>
            <a:chExt cx="4193783" cy="5310381"/>
          </a:xfrm>
        </p:grpSpPr>
        <p:sp>
          <p:nvSpPr>
            <p:cNvPr id="1747" name="Line"/>
            <p:cNvSpPr/>
            <p:nvPr/>
          </p:nvSpPr>
          <p:spPr>
            <a:xfrm flipH="1">
              <a:off x="34894" y="0"/>
              <a:ext cx="4187652" cy="13136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48" name="Line"/>
            <p:cNvSpPr/>
            <p:nvPr/>
          </p:nvSpPr>
          <p:spPr>
            <a:xfrm flipH="1" flipV="1">
              <a:off x="34894" y="1649257"/>
              <a:ext cx="419103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49" name="Line"/>
            <p:cNvSpPr/>
            <p:nvPr/>
          </p:nvSpPr>
          <p:spPr>
            <a:xfrm flipH="1" flipV="1">
              <a:off x="34894" y="2020536"/>
              <a:ext cx="4187165" cy="14820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50" name="Line"/>
            <p:cNvSpPr/>
            <p:nvPr/>
          </p:nvSpPr>
          <p:spPr>
            <a:xfrm flipH="1" flipV="1">
              <a:off x="32141" y="2384352"/>
              <a:ext cx="4190015" cy="292603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752" name="Arrow 5"/>
          <p:cNvSpPr/>
          <p:nvPr/>
        </p:nvSpPr>
        <p:spPr>
          <a:xfrm>
            <a:off x="15300723" y="10952832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3" name="Arrow 5"/>
          <p:cNvSpPr/>
          <p:nvPr/>
        </p:nvSpPr>
        <p:spPr>
          <a:xfrm>
            <a:off x="15300723" y="5505201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4" name="Arrow 5"/>
          <p:cNvSpPr/>
          <p:nvPr/>
        </p:nvSpPr>
        <p:spPr>
          <a:xfrm>
            <a:off x="15300723" y="7335063"/>
            <a:ext cx="1253784" cy="12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5" name="Arrow 5"/>
          <p:cNvSpPr/>
          <p:nvPr/>
        </p:nvSpPr>
        <p:spPr>
          <a:xfrm>
            <a:off x="15300723" y="9164925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784" name="Group"/>
          <p:cNvGrpSpPr/>
          <p:nvPr/>
        </p:nvGrpSpPr>
        <p:grpSpPr>
          <a:xfrm>
            <a:off x="16704988" y="4821782"/>
            <a:ext cx="7258311" cy="7426507"/>
            <a:chOff x="0" y="205865"/>
            <a:chExt cx="7258310" cy="7426506"/>
          </a:xfrm>
        </p:grpSpPr>
        <p:grpSp>
          <p:nvGrpSpPr>
            <p:cNvPr id="1782" name="Group"/>
            <p:cNvGrpSpPr/>
            <p:nvPr/>
          </p:nvGrpSpPr>
          <p:grpSpPr>
            <a:xfrm>
              <a:off x="0" y="205865"/>
              <a:ext cx="4580799" cy="7426508"/>
              <a:chOff x="0" y="205866"/>
              <a:chExt cx="4580798" cy="7426506"/>
            </a:xfrm>
          </p:grpSpPr>
          <p:grpSp>
            <p:nvGrpSpPr>
              <p:cNvPr id="1760" name="Group"/>
              <p:cNvGrpSpPr/>
              <p:nvPr/>
            </p:nvGrpSpPr>
            <p:grpSpPr>
              <a:xfrm>
                <a:off x="0" y="810941"/>
                <a:ext cx="3478893" cy="1238682"/>
                <a:chOff x="0" y="0"/>
                <a:chExt cx="3478892" cy="1238680"/>
              </a:xfrm>
            </p:grpSpPr>
            <p:sp>
              <p:nvSpPr>
                <p:cNvPr id="1756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57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58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59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1765" name="Group"/>
              <p:cNvGrpSpPr/>
              <p:nvPr/>
            </p:nvGrpSpPr>
            <p:grpSpPr>
              <a:xfrm>
                <a:off x="0" y="2637227"/>
                <a:ext cx="3478893" cy="1238681"/>
                <a:chOff x="0" y="0"/>
                <a:chExt cx="3478892" cy="1238680"/>
              </a:xfrm>
            </p:grpSpPr>
            <p:sp>
              <p:nvSpPr>
                <p:cNvPr id="1761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62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63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64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1770" name="Group"/>
              <p:cNvGrpSpPr/>
              <p:nvPr/>
            </p:nvGrpSpPr>
            <p:grpSpPr>
              <a:xfrm>
                <a:off x="0" y="4463511"/>
                <a:ext cx="3478893" cy="1238682"/>
                <a:chOff x="0" y="0"/>
                <a:chExt cx="3478892" cy="1238680"/>
              </a:xfrm>
            </p:grpSpPr>
            <p:sp>
              <p:nvSpPr>
                <p:cNvPr id="1766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67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68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69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1775" name="Group"/>
              <p:cNvGrpSpPr/>
              <p:nvPr/>
            </p:nvGrpSpPr>
            <p:grpSpPr>
              <a:xfrm>
                <a:off x="0" y="6393691"/>
                <a:ext cx="3478893" cy="1238682"/>
                <a:chOff x="0" y="0"/>
                <a:chExt cx="3478892" cy="1238680"/>
              </a:xfrm>
            </p:grpSpPr>
            <p:sp>
              <p:nvSpPr>
                <p:cNvPr id="1771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72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73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74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1780" name="Group"/>
              <p:cNvGrpSpPr/>
              <p:nvPr/>
            </p:nvGrpSpPr>
            <p:grpSpPr>
              <a:xfrm>
                <a:off x="3881406" y="1099346"/>
                <a:ext cx="699393" cy="6206582"/>
                <a:chOff x="0" y="0"/>
                <a:chExt cx="699391" cy="6206580"/>
              </a:xfrm>
            </p:grpSpPr>
            <p:sp>
              <p:nvSpPr>
                <p:cNvPr id="1776" name="T1"/>
                <p:cNvSpPr/>
                <p:nvPr/>
              </p:nvSpPr>
              <p:spPr>
                <a:xfrm>
                  <a:off x="0" y="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T1</a:t>
                  </a:r>
                </a:p>
              </p:txBody>
            </p:sp>
            <p:sp>
              <p:nvSpPr>
                <p:cNvPr id="1777" name="T2"/>
                <p:cNvSpPr/>
                <p:nvPr/>
              </p:nvSpPr>
              <p:spPr>
                <a:xfrm>
                  <a:off x="0" y="1826285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T2</a:t>
                  </a:r>
                </a:p>
              </p:txBody>
            </p:sp>
            <p:sp>
              <p:nvSpPr>
                <p:cNvPr id="1778" name="T3"/>
                <p:cNvSpPr/>
                <p:nvPr/>
              </p:nvSpPr>
              <p:spPr>
                <a:xfrm>
                  <a:off x="0" y="365257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T3</a:t>
                  </a:r>
                </a:p>
              </p:txBody>
            </p:sp>
            <p:sp>
              <p:nvSpPr>
                <p:cNvPr id="1779" name="T4"/>
                <p:cNvSpPr/>
                <p:nvPr/>
              </p:nvSpPr>
              <p:spPr>
                <a:xfrm>
                  <a:off x="0" y="558275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T4</a:t>
                  </a:r>
                </a:p>
              </p:txBody>
            </p:sp>
          </p:grpSp>
          <p:sp>
            <p:nvSpPr>
              <p:cNvPr id="1781" name="Double Ended Work Queue(deck)"/>
              <p:cNvSpPr/>
              <p:nvPr/>
            </p:nvSpPr>
            <p:spPr>
              <a:xfrm>
                <a:off x="2214952" y="205866"/>
                <a:ext cx="1270001" cy="1270001"/>
              </a:xfrm>
              <a:prstGeom prst="lin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Double Ended Work Queue(deck)</a:t>
                </a:r>
              </a:p>
            </p:txBody>
          </p:sp>
        </p:grpSp>
        <p:sp>
          <p:nvSpPr>
            <p:cNvPr id="1783" name="Worker Threads"/>
            <p:cNvSpPr/>
            <p:nvPr/>
          </p:nvSpPr>
          <p:spPr>
            <a:xfrm>
              <a:off x="5988310" y="3423029"/>
              <a:ext cx="1270001" cy="1270001"/>
            </a:xfrm>
            <a:prstGeom prst="lin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Worker Threads</a:t>
              </a:r>
            </a:p>
          </p:txBody>
        </p:sp>
      </p:grpSp>
      <p:grpSp>
        <p:nvGrpSpPr>
          <p:cNvPr id="1790" name="Group"/>
          <p:cNvGrpSpPr/>
          <p:nvPr/>
        </p:nvGrpSpPr>
        <p:grpSpPr>
          <a:xfrm>
            <a:off x="151305" y="6545223"/>
            <a:ext cx="5037894" cy="3315248"/>
            <a:chOff x="0" y="0"/>
            <a:chExt cx="5037892" cy="3315247"/>
          </a:xfrm>
        </p:grpSpPr>
        <p:sp>
          <p:nvSpPr>
            <p:cNvPr id="1785" name="completableFuture()"/>
            <p:cNvSpPr/>
            <p:nvPr/>
          </p:nvSpPr>
          <p:spPr>
            <a:xfrm>
              <a:off x="0" y="828068"/>
              <a:ext cx="2255942" cy="102251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completableFuture()</a:t>
              </a:r>
            </a:p>
          </p:txBody>
        </p:sp>
        <p:sp>
          <p:nvSpPr>
            <p:cNvPr id="1786" name="Task"/>
            <p:cNvSpPr/>
            <p:nvPr/>
          </p:nvSpPr>
          <p:spPr>
            <a:xfrm>
              <a:off x="2941372" y="0"/>
              <a:ext cx="1016199" cy="744223"/>
            </a:xfrm>
            <a:prstGeom prst="wedgeEllipseCallout">
              <a:avLst>
                <a:gd name="adj1" fmla="val -49085"/>
                <a:gd name="adj2" fmla="val 70000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Task</a:t>
              </a:r>
            </a:p>
          </p:txBody>
        </p:sp>
        <p:sp>
          <p:nvSpPr>
            <p:cNvPr id="1787" name="Line"/>
            <p:cNvSpPr/>
            <p:nvPr/>
          </p:nvSpPr>
          <p:spPr>
            <a:xfrm>
              <a:off x="2332921" y="1130648"/>
              <a:ext cx="2704972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88" name="Line"/>
            <p:cNvSpPr/>
            <p:nvPr/>
          </p:nvSpPr>
          <p:spPr>
            <a:xfrm flipH="1" flipV="1">
              <a:off x="2341873" y="1689567"/>
              <a:ext cx="253521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89" name="Result"/>
            <p:cNvSpPr/>
            <p:nvPr/>
          </p:nvSpPr>
          <p:spPr>
            <a:xfrm>
              <a:off x="3449372" y="2045247"/>
              <a:ext cx="1270001" cy="1270001"/>
            </a:xfrm>
            <a:prstGeom prst="line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Result</a:t>
              </a:r>
            </a:p>
          </p:txBody>
        </p:sp>
      </p:grpSp>
      <p:sp>
        <p:nvSpPr>
          <p:cNvPr id="1791" name="Rectangle"/>
          <p:cNvSpPr/>
          <p:nvPr/>
        </p:nvSpPr>
        <p:spPr>
          <a:xfrm>
            <a:off x="66106" y="6427920"/>
            <a:ext cx="5378880" cy="248572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2" name="Watch “Internals of Common ForkJoin Pool” Lecture"/>
          <p:cNvSpPr txBox="1"/>
          <p:nvPr/>
        </p:nvSpPr>
        <p:spPr>
          <a:xfrm>
            <a:off x="5860400" y="11588487"/>
            <a:ext cx="9953245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Watch “Internals of Common ForkJoin Pool” Lecture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1" grpId="1"/>
      <p:bldP build="whole" bldLvl="1" animBg="1" rev="0" advAuto="0" spid="1792" grpId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CompletableFuture…"/>
          <p:cNvSpPr txBox="1"/>
          <p:nvPr>
            <p:ph type="body" idx="1"/>
          </p:nvPr>
        </p:nvSpPr>
        <p:spPr>
          <a:xfrm>
            <a:off x="1206500" y="2197491"/>
            <a:ext cx="21971000" cy="9128412"/>
          </a:xfrm>
          <a:prstGeom prst="rect">
            <a:avLst/>
          </a:prstGeom>
        </p:spPr>
        <p:txBody>
          <a:bodyPr/>
          <a:lstStyle/>
          <a:p>
            <a:pPr/>
            <a:r>
              <a:t>CompletableFuture </a:t>
            </a:r>
          </a:p>
          <a:p>
            <a:pPr/>
            <a:r>
              <a:t>&amp;</a:t>
            </a:r>
          </a:p>
          <a:p>
            <a:pPr/>
            <a:r>
              <a:t>User Defined ThreadPool</a:t>
            </a:r>
          </a:p>
          <a:p>
            <a:pPr/>
            <a:r>
              <a:t> using </a:t>
            </a:r>
          </a:p>
          <a:p>
            <a:pPr/>
            <a:r>
              <a:t>ExecutorService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Why use a different ThreadPool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use a different ThreadPool ?</a:t>
            </a:r>
          </a:p>
        </p:txBody>
      </p:sp>
      <p:sp>
        <p:nvSpPr>
          <p:cNvPr id="1797" name="Common ForkJoinPool is shared b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9453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Common ForkJoinPool is shared by</a:t>
            </a:r>
          </a:p>
          <a:p>
            <a:pPr lvl="1" marL="910077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ParallelStreams</a:t>
            </a:r>
          </a:p>
          <a:p>
            <a:pPr lvl="1" marL="910077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CompletableFuture</a:t>
            </a:r>
          </a:p>
          <a:p>
            <a:pPr marL="489453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Its common for applications to use </a:t>
            </a:r>
            <a:r>
              <a:rPr b="1"/>
              <a:t>ParallelStreams</a:t>
            </a:r>
            <a:r>
              <a:t> and </a:t>
            </a:r>
            <a:r>
              <a:rPr b="1"/>
              <a:t>CompletableFuture</a:t>
            </a:r>
            <a:r>
              <a:t> together</a:t>
            </a:r>
          </a:p>
          <a:p>
            <a:pPr lvl="1" marL="910077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The following issues may occur:</a:t>
            </a:r>
          </a:p>
          <a:p>
            <a:pPr lvl="2" marL="1330701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Thread being blocked by a time consuming task</a:t>
            </a:r>
          </a:p>
          <a:p>
            <a:pPr lvl="2" marL="1330701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Thread not available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97" grpId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Creating a User-Defined Thread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 User-Defined ThreadPool</a:t>
            </a:r>
          </a:p>
        </p:txBody>
      </p:sp>
      <p:sp>
        <p:nvSpPr>
          <p:cNvPr id="1800" name="Agenda Topics"/>
          <p:cNvSpPr txBox="1"/>
          <p:nvPr>
            <p:ph type="body" idx="1"/>
          </p:nvPr>
        </p:nvSpPr>
        <p:spPr>
          <a:xfrm>
            <a:off x="711972" y="3201427"/>
            <a:ext cx="23316166" cy="99974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1" name="Executors.newFixedThreadPool(Runtime.getRuntime().availableProcessors());"/>
          <p:cNvSpPr txBox="1"/>
          <p:nvPr/>
        </p:nvSpPr>
        <p:spPr>
          <a:xfrm>
            <a:off x="1065523" y="6816107"/>
            <a:ext cx="2260906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Executors.</a:t>
            </a:r>
            <a:r>
              <a:rPr i="1"/>
              <a:t>newFixedThreadPool</a:t>
            </a:r>
            <a:r>
              <a:t>(Runtime.</a:t>
            </a:r>
            <a:r>
              <a:rPr i="1"/>
              <a:t>getRuntime</a:t>
            </a:r>
            <a:r>
              <a:t>().availableProcessors())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l" defTabSz="457200">
              <a:defRPr sz="40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Threads…"/>
          <p:cNvSpPr txBox="1"/>
          <p:nvPr>
            <p:ph type="body" idx="1"/>
          </p:nvPr>
        </p:nvSpPr>
        <p:spPr>
          <a:xfrm>
            <a:off x="1206500" y="2197491"/>
            <a:ext cx="21971000" cy="9128412"/>
          </a:xfrm>
          <a:prstGeom prst="rect">
            <a:avLst/>
          </a:prstGeom>
        </p:spPr>
        <p:txBody>
          <a:bodyPr/>
          <a:lstStyle/>
          <a:p>
            <a:pPr/>
            <a:r>
              <a:t>Threads </a:t>
            </a:r>
          </a:p>
          <a:p>
            <a:pPr/>
            <a:r>
              <a:t>In</a:t>
            </a:r>
          </a:p>
          <a:p>
            <a:pPr/>
            <a:r>
              <a:t>CompletableFuture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"/>
          <p:cNvGrpSpPr/>
          <p:nvPr/>
        </p:nvGrpSpPr>
        <p:grpSpPr>
          <a:xfrm>
            <a:off x="2998288" y="7443678"/>
            <a:ext cx="20478465" cy="426347"/>
            <a:chOff x="0" y="0"/>
            <a:chExt cx="20478463" cy="426346"/>
          </a:xfrm>
        </p:grpSpPr>
        <p:sp>
          <p:nvSpPr>
            <p:cNvPr id="199" name="Line"/>
            <p:cNvSpPr/>
            <p:nvPr/>
          </p:nvSpPr>
          <p:spPr>
            <a:xfrm>
              <a:off x="0" y="213173"/>
              <a:ext cx="20478464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0" name="Oval"/>
            <p:cNvSpPr/>
            <p:nvPr/>
          </p:nvSpPr>
          <p:spPr>
            <a:xfrm>
              <a:off x="2592506" y="0"/>
              <a:ext cx="346692" cy="42634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" name="Oval"/>
            <p:cNvSpPr/>
            <p:nvPr/>
          </p:nvSpPr>
          <p:spPr>
            <a:xfrm>
              <a:off x="6442241" y="0"/>
              <a:ext cx="346692" cy="42634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" name="Oval"/>
            <p:cNvSpPr/>
            <p:nvPr/>
          </p:nvSpPr>
          <p:spPr>
            <a:xfrm>
              <a:off x="10291977" y="0"/>
              <a:ext cx="346692" cy="42634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3" name="Oval"/>
            <p:cNvSpPr/>
            <p:nvPr/>
          </p:nvSpPr>
          <p:spPr>
            <a:xfrm>
              <a:off x="13964042" y="0"/>
              <a:ext cx="346692" cy="42634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4" name="Oval"/>
            <p:cNvSpPr/>
            <p:nvPr/>
          </p:nvSpPr>
          <p:spPr>
            <a:xfrm>
              <a:off x="17849313" y="0"/>
              <a:ext cx="346692" cy="42634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6" name="Timeline"/>
          <p:cNvSpPr txBox="1"/>
          <p:nvPr/>
        </p:nvSpPr>
        <p:spPr>
          <a:xfrm>
            <a:off x="1012847" y="7364296"/>
            <a:ext cx="1687882" cy="585112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Timeline</a:t>
            </a:r>
          </a:p>
        </p:txBody>
      </p:sp>
      <p:sp>
        <p:nvSpPr>
          <p:cNvPr id="207" name="1996"/>
          <p:cNvSpPr txBox="1"/>
          <p:nvPr/>
        </p:nvSpPr>
        <p:spPr>
          <a:xfrm>
            <a:off x="5094716" y="8168975"/>
            <a:ext cx="1249071" cy="535417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1996</a:t>
            </a:r>
          </a:p>
        </p:txBody>
      </p:sp>
      <p:sp>
        <p:nvSpPr>
          <p:cNvPr id="208" name="2004"/>
          <p:cNvSpPr txBox="1"/>
          <p:nvPr/>
        </p:nvSpPr>
        <p:spPr>
          <a:xfrm>
            <a:off x="9025772" y="8168975"/>
            <a:ext cx="1249071" cy="535417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2004</a:t>
            </a:r>
          </a:p>
        </p:txBody>
      </p:sp>
      <p:sp>
        <p:nvSpPr>
          <p:cNvPr id="209" name="2011"/>
          <p:cNvSpPr txBox="1"/>
          <p:nvPr/>
        </p:nvSpPr>
        <p:spPr>
          <a:xfrm>
            <a:off x="12804666" y="8168975"/>
            <a:ext cx="1249071" cy="535417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2011</a:t>
            </a:r>
          </a:p>
        </p:txBody>
      </p:sp>
      <p:sp>
        <p:nvSpPr>
          <p:cNvPr id="210" name="2014"/>
          <p:cNvSpPr txBox="1"/>
          <p:nvPr/>
        </p:nvSpPr>
        <p:spPr>
          <a:xfrm>
            <a:off x="16583559" y="8168975"/>
            <a:ext cx="1249072" cy="535417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2014</a:t>
            </a:r>
          </a:p>
        </p:txBody>
      </p:sp>
      <p:sp>
        <p:nvSpPr>
          <p:cNvPr id="211" name="2017"/>
          <p:cNvSpPr txBox="1"/>
          <p:nvPr/>
        </p:nvSpPr>
        <p:spPr>
          <a:xfrm>
            <a:off x="20514616" y="8168975"/>
            <a:ext cx="1249071" cy="535417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2017</a:t>
            </a:r>
          </a:p>
        </p:txBody>
      </p:sp>
      <p:sp>
        <p:nvSpPr>
          <p:cNvPr id="212" name="Threads"/>
          <p:cNvSpPr/>
          <p:nvPr/>
        </p:nvSpPr>
        <p:spPr>
          <a:xfrm>
            <a:off x="3538073" y="3793887"/>
            <a:ext cx="1965802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Threads</a:t>
            </a:r>
          </a:p>
        </p:txBody>
      </p:sp>
      <p:sp>
        <p:nvSpPr>
          <p:cNvPr id="213" name="Java1"/>
          <p:cNvSpPr/>
          <p:nvPr/>
        </p:nvSpPr>
        <p:spPr>
          <a:xfrm>
            <a:off x="4973536" y="6730405"/>
            <a:ext cx="1491432" cy="613355"/>
          </a:xfrm>
          <a:prstGeom prst="roundRect">
            <a:avLst>
              <a:gd name="adj" fmla="val 1786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Java1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4798328" y="5120860"/>
            <a:ext cx="920924" cy="153624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>
            <a:off x="4755371" y="9386341"/>
            <a:ext cx="389953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8775680" y="8925477"/>
            <a:ext cx="1" cy="9217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Single Core"/>
          <p:cNvSpPr txBox="1"/>
          <p:nvPr/>
        </p:nvSpPr>
        <p:spPr>
          <a:xfrm>
            <a:off x="5067601" y="9436667"/>
            <a:ext cx="3275077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Single Core</a:t>
            </a:r>
          </a:p>
        </p:txBody>
      </p:sp>
      <p:sp>
        <p:nvSpPr>
          <p:cNvPr id="218" name="Line"/>
          <p:cNvSpPr/>
          <p:nvPr/>
        </p:nvSpPr>
        <p:spPr>
          <a:xfrm>
            <a:off x="8896454" y="9380199"/>
            <a:ext cx="1460079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Multi Core"/>
          <p:cNvSpPr txBox="1"/>
          <p:nvPr/>
        </p:nvSpPr>
        <p:spPr>
          <a:xfrm>
            <a:off x="14559309" y="9436667"/>
            <a:ext cx="3275077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Multi Core</a:t>
            </a:r>
          </a:p>
        </p:txBody>
      </p:sp>
      <p:sp>
        <p:nvSpPr>
          <p:cNvPr id="220" name="Java5"/>
          <p:cNvSpPr/>
          <p:nvPr/>
        </p:nvSpPr>
        <p:spPr>
          <a:xfrm>
            <a:off x="8904592" y="6730405"/>
            <a:ext cx="1491432" cy="613355"/>
          </a:xfrm>
          <a:prstGeom prst="roundRect">
            <a:avLst>
              <a:gd name="adj" fmla="val 1786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Java5</a:t>
            </a:r>
          </a:p>
        </p:txBody>
      </p:sp>
      <p:sp>
        <p:nvSpPr>
          <p:cNvPr id="221" name="ThreadPool,…"/>
          <p:cNvSpPr/>
          <p:nvPr/>
        </p:nvSpPr>
        <p:spPr>
          <a:xfrm>
            <a:off x="6085821" y="2815524"/>
            <a:ext cx="5379719" cy="2293901"/>
          </a:xfrm>
          <a:prstGeom prst="roundRect">
            <a:avLst>
              <a:gd name="adj" fmla="val 830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ThreadPool,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ExecutorService,Futures,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ConcurrentCollections etc.,</a:t>
            </a:r>
          </a:p>
        </p:txBody>
      </p:sp>
      <p:sp>
        <p:nvSpPr>
          <p:cNvPr id="222" name="Line"/>
          <p:cNvSpPr/>
          <p:nvPr/>
        </p:nvSpPr>
        <p:spPr>
          <a:xfrm flipV="1">
            <a:off x="13429201" y="5197489"/>
            <a:ext cx="1" cy="1432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Java7"/>
          <p:cNvSpPr/>
          <p:nvPr/>
        </p:nvSpPr>
        <p:spPr>
          <a:xfrm>
            <a:off x="12683487" y="6730405"/>
            <a:ext cx="1491431" cy="613355"/>
          </a:xfrm>
          <a:prstGeom prst="roundRect">
            <a:avLst>
              <a:gd name="adj" fmla="val 1786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Java7</a:t>
            </a:r>
          </a:p>
        </p:txBody>
      </p:sp>
      <p:sp>
        <p:nvSpPr>
          <p:cNvPr id="224" name="Fork/Join FrameWork"/>
          <p:cNvSpPr/>
          <p:nvPr/>
        </p:nvSpPr>
        <p:spPr>
          <a:xfrm>
            <a:off x="11649715" y="3793887"/>
            <a:ext cx="3558973" cy="1270001"/>
          </a:xfrm>
          <a:prstGeom prst="roundRect">
            <a:avLst>
              <a:gd name="adj" fmla="val 1187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Fork/Join FrameWork</a:t>
            </a:r>
          </a:p>
        </p:txBody>
      </p:sp>
      <p:sp>
        <p:nvSpPr>
          <p:cNvPr id="225" name="Line"/>
          <p:cNvSpPr/>
          <p:nvPr/>
        </p:nvSpPr>
        <p:spPr>
          <a:xfrm flipH="1" flipV="1">
            <a:off x="9026972" y="5351134"/>
            <a:ext cx="750337" cy="133078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Data Parallelism"/>
          <p:cNvSpPr txBox="1"/>
          <p:nvPr/>
        </p:nvSpPr>
        <p:spPr>
          <a:xfrm>
            <a:off x="13602204" y="5799957"/>
            <a:ext cx="2300669" cy="448728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Data Parallelism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21139151" y="5180647"/>
            <a:ext cx="1" cy="1432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" name="Parallel Streams…"/>
          <p:cNvSpPr/>
          <p:nvPr/>
        </p:nvSpPr>
        <p:spPr>
          <a:xfrm>
            <a:off x="15394730" y="2634625"/>
            <a:ext cx="3558973" cy="2366060"/>
          </a:xfrm>
          <a:prstGeom prst="roundRect">
            <a:avLst>
              <a:gd name="adj" fmla="val 637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Parallel Streams</a:t>
            </a:r>
          </a:p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CompletableFutures</a:t>
            </a:r>
          </a:p>
        </p:txBody>
      </p:sp>
      <p:sp>
        <p:nvSpPr>
          <p:cNvPr id="229" name="Java8"/>
          <p:cNvSpPr/>
          <p:nvPr/>
        </p:nvSpPr>
        <p:spPr>
          <a:xfrm>
            <a:off x="16428501" y="6701918"/>
            <a:ext cx="1491431" cy="613356"/>
          </a:xfrm>
          <a:prstGeom prst="roundRect">
            <a:avLst>
              <a:gd name="adj" fmla="val 1786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Java8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17565730" y="5539030"/>
            <a:ext cx="1781024" cy="849196"/>
            <a:chOff x="0" y="0"/>
            <a:chExt cx="1781022" cy="849194"/>
          </a:xfrm>
        </p:grpSpPr>
        <p:sp>
          <p:nvSpPr>
            <p:cNvPr id="230" name="Lamdas"/>
            <p:cNvSpPr txBox="1"/>
            <p:nvPr/>
          </p:nvSpPr>
          <p:spPr>
            <a:xfrm>
              <a:off x="295021" y="-1"/>
              <a:ext cx="1190981" cy="448729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Lamdas</a:t>
              </a:r>
            </a:p>
          </p:txBody>
        </p:sp>
        <p:sp>
          <p:nvSpPr>
            <p:cNvPr id="231" name="Streams API"/>
            <p:cNvSpPr txBox="1"/>
            <p:nvPr/>
          </p:nvSpPr>
          <p:spPr>
            <a:xfrm>
              <a:off x="0" y="400467"/>
              <a:ext cx="1781023" cy="448728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Streams API</a:t>
              </a:r>
            </a:p>
          </p:txBody>
        </p:sp>
      </p:grpSp>
      <p:sp>
        <p:nvSpPr>
          <p:cNvPr id="233" name="Java9"/>
          <p:cNvSpPr/>
          <p:nvPr/>
        </p:nvSpPr>
        <p:spPr>
          <a:xfrm>
            <a:off x="20393435" y="6701918"/>
            <a:ext cx="1491432" cy="613356"/>
          </a:xfrm>
          <a:prstGeom prst="roundRect">
            <a:avLst>
              <a:gd name="adj" fmla="val 1786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Java9</a:t>
            </a:r>
          </a:p>
        </p:txBody>
      </p:sp>
      <p:sp>
        <p:nvSpPr>
          <p:cNvPr id="234" name="Line"/>
          <p:cNvSpPr/>
          <p:nvPr/>
        </p:nvSpPr>
        <p:spPr>
          <a:xfrm flipV="1">
            <a:off x="17301215" y="5261286"/>
            <a:ext cx="1" cy="1432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Flow API"/>
          <p:cNvSpPr/>
          <p:nvPr/>
        </p:nvSpPr>
        <p:spPr>
          <a:xfrm>
            <a:off x="19359664" y="3793887"/>
            <a:ext cx="3558974" cy="1270001"/>
          </a:xfrm>
          <a:prstGeom prst="roundRect">
            <a:avLst>
              <a:gd name="adj" fmla="val 1187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Flow API</a:t>
            </a:r>
          </a:p>
        </p:txBody>
      </p:sp>
      <p:sp>
        <p:nvSpPr>
          <p:cNvPr id="236" name="Current Version : Java14"/>
          <p:cNvSpPr txBox="1"/>
          <p:nvPr/>
        </p:nvSpPr>
        <p:spPr>
          <a:xfrm>
            <a:off x="11005855" y="11197943"/>
            <a:ext cx="5169088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Current Version : Java14</a:t>
            </a:r>
          </a:p>
        </p:txBody>
      </p:sp>
      <p:sp>
        <p:nvSpPr>
          <p:cNvPr id="237" name="https://en.wikipedia.org/wiki/Java_version_history"/>
          <p:cNvSpPr txBox="1"/>
          <p:nvPr/>
        </p:nvSpPr>
        <p:spPr>
          <a:xfrm>
            <a:off x="9409052" y="12372173"/>
            <a:ext cx="836269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400"/>
              </a:lnSpc>
              <a:defRPr sz="25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https://en.wikipedia.org/wiki/Java_version_history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4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4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4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"/>
                            </p:stCondLst>
                            <p:childTnLst>
                              <p:par>
                                <p:cTn id="59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4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"/>
                            </p:stCondLst>
                            <p:childTnLst>
                              <p:par>
                                <p:cTn id="76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10"/>
      <p:bldP build="whole" bldLvl="1" animBg="1" rev="0" advAuto="0" spid="226" grpId="9"/>
      <p:bldP build="whole" bldLvl="1" animBg="1" rev="0" advAuto="0" spid="222" grpId="8"/>
      <p:bldP build="whole" bldLvl="1" animBg="1" rev="0" advAuto="0" spid="232" grpId="13"/>
      <p:bldP build="whole" bldLvl="1" animBg="1" rev="0" advAuto="0" spid="212" grpId="3"/>
      <p:bldP build="whole" bldLvl="1" animBg="1" rev="0" advAuto="0" spid="227" grpId="17"/>
      <p:bldP build="whole" bldLvl="1" animBg="1" rev="0" advAuto="0" spid="229" grpId="11"/>
      <p:bldP build="whole" bldLvl="1" animBg="1" rev="0" advAuto="0" spid="225" grpId="5"/>
      <p:bldP build="whole" bldLvl="1" animBg="1" rev="0" advAuto="0" spid="234" grpId="12"/>
      <p:bldP build="whole" bldLvl="1" animBg="1" rev="0" advAuto="0" spid="228" grpId="14"/>
      <p:bldP build="whole" bldLvl="1" animBg="1" rev="0" advAuto="0" spid="235" grpId="18"/>
      <p:bldP build="whole" bldLvl="1" animBg="1" rev="0" advAuto="0" spid="214" grpId="2"/>
      <p:bldP build="whole" bldLvl="1" animBg="1" rev="0" advAuto="0" spid="213" grpId="1"/>
      <p:bldP build="whole" bldLvl="1" animBg="1" rev="0" advAuto="0" spid="223" grpId="7"/>
      <p:bldP build="whole" bldLvl="1" animBg="1" rev="0" advAuto="0" spid="236" grpId="19"/>
      <p:bldP build="whole" bldLvl="1" animBg="1" rev="0" advAuto="0" spid="237" grpId="20"/>
      <p:bldP build="whole" bldLvl="1" animBg="1" rev="0" advAuto="0" spid="221" grpId="6"/>
      <p:bldP build="whole" bldLvl="1" animBg="1" rev="0" advAuto="0" spid="233" grpId="16"/>
      <p:bldP build="whole" bldLvl="1" animBg="1" rev="0" advAuto="0" spid="220" grpId="4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Async()…"/>
          <p:cNvSpPr txBox="1"/>
          <p:nvPr>
            <p:ph type="body" idx="1"/>
          </p:nvPr>
        </p:nvSpPr>
        <p:spPr>
          <a:xfrm>
            <a:off x="1206500" y="2197491"/>
            <a:ext cx="21971000" cy="9128412"/>
          </a:xfrm>
          <a:prstGeom prst="rect">
            <a:avLst/>
          </a:prstGeom>
        </p:spPr>
        <p:txBody>
          <a:bodyPr/>
          <a:lstStyle/>
          <a:p>
            <a:pPr/>
            <a:r>
              <a:t>Async()</a:t>
            </a:r>
          </a:p>
          <a:p>
            <a:pPr/>
            <a:r>
              <a:t>Overloaded Functions </a:t>
            </a:r>
          </a:p>
          <a:p>
            <a:pPr/>
            <a:r>
              <a:t>In</a:t>
            </a:r>
          </a:p>
          <a:p>
            <a:pPr/>
            <a:r>
              <a:t>CompletableFuture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Async Overloaded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Overloaded Functions</a:t>
            </a:r>
          </a:p>
        </p:txBody>
      </p:sp>
      <p:sp>
        <p:nvSpPr>
          <p:cNvPr id="1808" name="thenAccept(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thenAccept()</a:t>
            </a:r>
          </a:p>
        </p:txBody>
      </p:sp>
      <p:pic>
        <p:nvPicPr>
          <p:cNvPr id="1809" name="async-functions-CF.png" descr="async-functions-C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108" y="5139083"/>
            <a:ext cx="14957643" cy="6276256"/>
          </a:xfrm>
          <a:prstGeom prst="rect">
            <a:avLst/>
          </a:prstGeom>
          <a:ln w="12700">
            <a:miter lim="400000"/>
          </a:ln>
        </p:spPr>
      </p:pic>
      <p:sp>
        <p:nvSpPr>
          <p:cNvPr id="1810" name="Arrow"/>
          <p:cNvSpPr/>
          <p:nvPr/>
        </p:nvSpPr>
        <p:spPr>
          <a:xfrm rot="10800000">
            <a:off x="15681904" y="9789119"/>
            <a:ext cx="726565" cy="632894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814" name="Group"/>
          <p:cNvGrpSpPr/>
          <p:nvPr/>
        </p:nvGrpSpPr>
        <p:grpSpPr>
          <a:xfrm>
            <a:off x="9342023" y="5470630"/>
            <a:ext cx="2867282" cy="4443978"/>
            <a:chOff x="0" y="0"/>
            <a:chExt cx="2867280" cy="4443977"/>
          </a:xfrm>
        </p:grpSpPr>
        <p:sp>
          <p:nvSpPr>
            <p:cNvPr id="1811" name="Rectangle"/>
            <p:cNvSpPr/>
            <p:nvPr/>
          </p:nvSpPr>
          <p:spPr>
            <a:xfrm>
              <a:off x="0" y="0"/>
              <a:ext cx="1990470" cy="607494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2" name="Rectangle"/>
            <p:cNvSpPr/>
            <p:nvPr/>
          </p:nvSpPr>
          <p:spPr>
            <a:xfrm>
              <a:off x="0" y="1918241"/>
              <a:ext cx="2867281" cy="607495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3" name="Rectangle"/>
            <p:cNvSpPr/>
            <p:nvPr/>
          </p:nvSpPr>
          <p:spPr>
            <a:xfrm>
              <a:off x="0" y="3836483"/>
              <a:ext cx="2867281" cy="607495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15" name="Arrow"/>
          <p:cNvSpPr/>
          <p:nvPr/>
        </p:nvSpPr>
        <p:spPr>
          <a:xfrm rot="5400000">
            <a:off x="9917855" y="4723582"/>
            <a:ext cx="726564" cy="632895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6" name="Arrow"/>
          <p:cNvSpPr/>
          <p:nvPr/>
        </p:nvSpPr>
        <p:spPr>
          <a:xfrm rot="5400000">
            <a:off x="9917855" y="6714570"/>
            <a:ext cx="726564" cy="632895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5" grpId="3"/>
      <p:bldP build="whole" bldLvl="1" animBg="1" rev="0" advAuto="0" spid="1814" grpId="2"/>
      <p:bldP build="whole" bldLvl="1" animBg="1" rev="0" advAuto="0" spid="1810" grpId="5"/>
      <p:bldP build="whole" bldLvl="1" animBg="1" rev="0" advAuto="0" spid="1816" grpId="4"/>
      <p:bldP build="whole" bldLvl="1" animBg="1" rev="0" advAuto="0" spid="1809" grpId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Async() Overloaded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Async() Overloaded Functions</a:t>
            </a:r>
          </a:p>
        </p:txBody>
      </p:sp>
      <p:sp>
        <p:nvSpPr>
          <p:cNvPr id="1819" name="thenCombine()…"/>
          <p:cNvSpPr txBox="1"/>
          <p:nvPr>
            <p:ph type="body" sz="half" idx="1"/>
          </p:nvPr>
        </p:nvSpPr>
        <p:spPr>
          <a:xfrm>
            <a:off x="866057" y="3143645"/>
            <a:ext cx="10771530" cy="99974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thenCombine()</a:t>
            </a:r>
          </a:p>
          <a:p>
            <a:pPr>
              <a:lnSpc>
                <a:spcPct val="150000"/>
              </a:lnSpc>
            </a:pPr>
            <a:r>
              <a:t>thenApply()</a:t>
            </a:r>
          </a:p>
          <a:p>
            <a:pPr>
              <a:lnSpc>
                <a:spcPct val="150000"/>
              </a:lnSpc>
            </a:pPr>
            <a:r>
              <a:t>thenCompose()</a:t>
            </a:r>
          </a:p>
          <a:p>
            <a:pPr>
              <a:lnSpc>
                <a:spcPct val="150000"/>
              </a:lnSpc>
            </a:pPr>
            <a:r>
              <a:t>thenAccept()</a:t>
            </a:r>
          </a:p>
        </p:txBody>
      </p:sp>
      <p:sp>
        <p:nvSpPr>
          <p:cNvPr id="1820" name="thenCombineAsync()…"/>
          <p:cNvSpPr txBox="1"/>
          <p:nvPr/>
        </p:nvSpPr>
        <p:spPr>
          <a:xfrm>
            <a:off x="12780584" y="3143645"/>
            <a:ext cx="10771529" cy="9997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32014" indent="-532014" algn="l">
              <a:lnSpc>
                <a:spcPct val="15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thenCombineAsync()</a:t>
            </a:r>
          </a:p>
          <a:p>
            <a:pPr marL="532014" indent="-532014" algn="l">
              <a:lnSpc>
                <a:spcPct val="15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thenApplyAsync()</a:t>
            </a:r>
          </a:p>
          <a:p>
            <a:pPr marL="532014" indent="-532014" algn="l">
              <a:lnSpc>
                <a:spcPct val="15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thenComposeAsync()</a:t>
            </a:r>
          </a:p>
          <a:p>
            <a:pPr marL="532014" indent="-532014" algn="l">
              <a:lnSpc>
                <a:spcPct val="15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thenAcceptAsync()</a:t>
            </a:r>
          </a:p>
        </p:txBody>
      </p:sp>
      <p:sp>
        <p:nvSpPr>
          <p:cNvPr id="1821" name="Line"/>
          <p:cNvSpPr/>
          <p:nvPr/>
        </p:nvSpPr>
        <p:spPr>
          <a:xfrm flipV="1">
            <a:off x="12112782" y="2245356"/>
            <a:ext cx="1" cy="111801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2" name="Regular Functions"/>
          <p:cNvSpPr txBox="1"/>
          <p:nvPr/>
        </p:nvSpPr>
        <p:spPr>
          <a:xfrm>
            <a:off x="1103573" y="2464312"/>
            <a:ext cx="3532532" cy="5851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Regular Functions</a:t>
            </a:r>
          </a:p>
        </p:txBody>
      </p:sp>
      <p:sp>
        <p:nvSpPr>
          <p:cNvPr id="1823" name="Async() overloaded Functions"/>
          <p:cNvSpPr txBox="1"/>
          <p:nvPr/>
        </p:nvSpPr>
        <p:spPr>
          <a:xfrm>
            <a:off x="12880879" y="2464312"/>
            <a:ext cx="5678730" cy="5851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Async() overloaded Functions</a:t>
            </a:r>
          </a:p>
        </p:txBody>
      </p:sp>
      <p:sp>
        <p:nvSpPr>
          <p:cNvPr id="1824" name="Arrow"/>
          <p:cNvSpPr/>
          <p:nvPr/>
        </p:nvSpPr>
        <p:spPr>
          <a:xfrm rot="10800000">
            <a:off x="18211601" y="4919927"/>
            <a:ext cx="726564" cy="632894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5" name="Arrow"/>
          <p:cNvSpPr/>
          <p:nvPr/>
        </p:nvSpPr>
        <p:spPr>
          <a:xfrm rot="10800000">
            <a:off x="19403738" y="3373142"/>
            <a:ext cx="726564" cy="632895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6" name="Arrow"/>
          <p:cNvSpPr/>
          <p:nvPr/>
        </p:nvSpPr>
        <p:spPr>
          <a:xfrm rot="10800000">
            <a:off x="18738028" y="8272398"/>
            <a:ext cx="726564" cy="632895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7" name="Arrow"/>
          <p:cNvSpPr/>
          <p:nvPr/>
        </p:nvSpPr>
        <p:spPr>
          <a:xfrm rot="10800000">
            <a:off x="19530738" y="6668553"/>
            <a:ext cx="726564" cy="632894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4" grpId="2"/>
      <p:bldP build="whole" bldLvl="1" animBg="1" rev="0" advAuto="0" spid="1825" grpId="1"/>
      <p:bldP build="whole" bldLvl="1" animBg="1" rev="0" advAuto="0" spid="1827" grpId="3"/>
      <p:bldP build="whole" bldLvl="1" animBg="1" rev="0" advAuto="0" spid="1826" grpId="4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Async() Overloaded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Async() Overloaded Functions</a:t>
            </a:r>
          </a:p>
        </p:txBody>
      </p:sp>
      <p:sp>
        <p:nvSpPr>
          <p:cNvPr id="1830" name="Using async() functions allows you to change the thread of exec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Using async() functions allows you to change the thread of execution</a:t>
            </a:r>
          </a:p>
          <a:p>
            <a:pPr>
              <a:lnSpc>
                <a:spcPct val="200000"/>
              </a:lnSpc>
            </a:pPr>
            <a:r>
              <a:t>Use this when you have blocking operations in your Completablefuture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0" grpId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Introduction to…"/>
          <p:cNvSpPr txBox="1"/>
          <p:nvPr>
            <p:ph type="body" idx="1"/>
          </p:nvPr>
        </p:nvSpPr>
        <p:spPr>
          <a:xfrm>
            <a:off x="1339954" y="2293794"/>
            <a:ext cx="21971001" cy="912841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</a:t>
            </a:r>
          </a:p>
          <a:p>
            <a:pPr/>
            <a:r>
              <a:t>Spring WebClient </a:t>
            </a:r>
          </a:p>
          <a:p>
            <a:pPr/>
            <a:r>
              <a:t>and </a:t>
            </a:r>
          </a:p>
          <a:p>
            <a:pPr/>
            <a:r>
              <a:t>Overview of the GitHub Jobs API</a:t>
            </a:r>
            <a:endParaRPr b="1" spc="-36" sz="18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About this s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this section</a:t>
            </a:r>
          </a:p>
        </p:txBody>
      </p:sp>
      <p:sp>
        <p:nvSpPr>
          <p:cNvPr id="1835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6" name="Rest Client"/>
          <p:cNvSpPr/>
          <p:nvPr/>
        </p:nvSpPr>
        <p:spPr>
          <a:xfrm>
            <a:off x="7362723" y="5744180"/>
            <a:ext cx="2816119" cy="2227640"/>
          </a:xfrm>
          <a:prstGeom prst="roundRect">
            <a:avLst>
              <a:gd name="adj" fmla="val 1247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 Client</a:t>
            </a:r>
          </a:p>
        </p:txBody>
      </p:sp>
      <p:sp>
        <p:nvSpPr>
          <p:cNvPr id="1837" name="Github Jobs API"/>
          <p:cNvSpPr/>
          <p:nvPr/>
        </p:nvSpPr>
        <p:spPr>
          <a:xfrm>
            <a:off x="12980413" y="5744180"/>
            <a:ext cx="3463878" cy="222764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Github Jobs API</a:t>
            </a:r>
          </a:p>
        </p:txBody>
      </p:sp>
      <p:sp>
        <p:nvSpPr>
          <p:cNvPr id="1838" name="Line"/>
          <p:cNvSpPr/>
          <p:nvPr/>
        </p:nvSpPr>
        <p:spPr>
          <a:xfrm>
            <a:off x="10394041" y="6846990"/>
            <a:ext cx="23711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6" grpId="1"/>
      <p:bldP build="whole" bldLvl="1" animBg="1" rev="0" advAuto="0" spid="1838" grpId="2"/>
      <p:bldP build="whole" bldLvl="1" animBg="1" rev="0" advAuto="0" spid="1837" grpId="3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Build Restful API…"/>
          <p:cNvSpPr txBox="1"/>
          <p:nvPr>
            <p:ph type="body" idx="1"/>
          </p:nvPr>
        </p:nvSpPr>
        <p:spPr>
          <a:xfrm>
            <a:off x="1206500" y="2197491"/>
            <a:ext cx="21971000" cy="9128412"/>
          </a:xfrm>
          <a:prstGeom prst="rect">
            <a:avLst/>
          </a:prstGeom>
        </p:spPr>
        <p:txBody>
          <a:bodyPr/>
          <a:lstStyle/>
          <a:p>
            <a:pPr/>
            <a:r>
              <a:t>Build Restful API</a:t>
            </a:r>
          </a:p>
          <a:p>
            <a:pPr/>
            <a:r>
              <a:t>Using</a:t>
            </a:r>
          </a:p>
          <a:p>
            <a:pPr/>
            <a:r>
              <a:t>Spring WebClient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Why Spring WebCli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Spring WebClient?</a:t>
            </a:r>
          </a:p>
        </p:txBody>
      </p:sp>
      <p:sp>
        <p:nvSpPr>
          <p:cNvPr id="1843" name="Spring is one of the popular framework in the Java Commun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Spring is one of the popular framework in the Java Community</a:t>
            </a:r>
          </a:p>
          <a:p>
            <a:pPr>
              <a:lnSpc>
                <a:spcPct val="200000"/>
              </a:lnSpc>
            </a:pPr>
            <a:r>
              <a:rPr b="1"/>
              <a:t>Spring WebClient</a:t>
            </a:r>
            <a:r>
              <a:t> is a rest client library that’s got released as part of </a:t>
            </a:r>
            <a:r>
              <a:rPr b="1"/>
              <a:t>Spring 5</a:t>
            </a:r>
          </a:p>
          <a:p>
            <a:pPr>
              <a:lnSpc>
                <a:spcPct val="200000"/>
              </a:lnSpc>
            </a:pPr>
            <a:r>
              <a:rPr b="1"/>
              <a:t>Spring WebClient</a:t>
            </a:r>
            <a:r>
              <a:t> is a functional style RestClient</a:t>
            </a:r>
          </a:p>
          <a:p>
            <a:pPr>
              <a:lnSpc>
                <a:spcPct val="200000"/>
              </a:lnSpc>
            </a:pPr>
            <a:r>
              <a:rPr b="1"/>
              <a:t>Spring WebClient</a:t>
            </a:r>
            <a:r>
              <a:t> can be used as a blocking or non blocking Rest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3" grpId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ithub Jobs API"/>
          <p:cNvSpPr txBox="1"/>
          <p:nvPr>
            <p:ph type="body" idx="1"/>
          </p:nvPr>
        </p:nvSpPr>
        <p:spPr>
          <a:xfrm>
            <a:off x="1206500" y="2293794"/>
            <a:ext cx="21971000" cy="9128412"/>
          </a:xfrm>
          <a:prstGeom prst="rect">
            <a:avLst/>
          </a:prstGeom>
        </p:spPr>
        <p:txBody>
          <a:bodyPr/>
          <a:lstStyle/>
          <a:p>
            <a:pPr/>
            <a:r>
              <a:t>Github Jobs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allOf()"/>
          <p:cNvSpPr txBox="1"/>
          <p:nvPr>
            <p:ph type="body" sz="half" idx="1"/>
          </p:nvPr>
        </p:nvSpPr>
        <p:spPr>
          <a:xfrm>
            <a:off x="667201" y="4920843"/>
            <a:ext cx="21971001" cy="3874314"/>
          </a:xfrm>
          <a:prstGeom prst="rect">
            <a:avLst/>
          </a:prstGeom>
        </p:spPr>
        <p:txBody>
          <a:bodyPr/>
          <a:lstStyle/>
          <a:p>
            <a:pPr/>
            <a:r>
              <a:t>allOf()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ncurrency…"/>
          <p:cNvSpPr txBox="1"/>
          <p:nvPr>
            <p:ph type="title" idx="4294967295"/>
          </p:nvPr>
        </p:nvSpPr>
        <p:spPr>
          <a:xfrm>
            <a:off x="1206498" y="3874170"/>
            <a:ext cx="21971004" cy="5967659"/>
          </a:xfrm>
          <a:prstGeom prst="rect">
            <a:avLst/>
          </a:prstGeom>
        </p:spPr>
        <p:txBody>
          <a:bodyPr anchor="ctr"/>
          <a:lstStyle/>
          <a:p>
            <a: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Concurrency</a:t>
            </a:r>
          </a:p>
          <a:p>
            <a: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vs</a:t>
            </a:r>
          </a:p>
          <a:p>
            <a: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Parallelism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allOf() - Dealing with Multiple CompletableFu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allOf() - Dealing with Multiple CompletableFutures</a:t>
            </a:r>
          </a:p>
        </p:txBody>
      </p:sp>
      <p:sp>
        <p:nvSpPr>
          <p:cNvPr id="1850" name="static method that’s part of CompletableFuture 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static method that’s part of CompletableFuture API</a:t>
            </a:r>
          </a:p>
          <a:p>
            <a:pPr>
              <a:lnSpc>
                <a:spcPct val="150000"/>
              </a:lnSpc>
            </a:pPr>
            <a:r>
              <a:t>Use allOf() when you are dealing with Multiple CompletableFuture</a:t>
            </a:r>
          </a:p>
        </p:txBody>
      </p:sp>
      <p:grpSp>
        <p:nvGrpSpPr>
          <p:cNvPr id="1855" name="Group"/>
          <p:cNvGrpSpPr/>
          <p:nvPr/>
        </p:nvGrpSpPr>
        <p:grpSpPr>
          <a:xfrm>
            <a:off x="6356554" y="6876658"/>
            <a:ext cx="9453969" cy="5664442"/>
            <a:chOff x="0" y="0"/>
            <a:chExt cx="9453968" cy="5664440"/>
          </a:xfrm>
        </p:grpSpPr>
        <p:sp>
          <p:nvSpPr>
            <p:cNvPr id="1851" name="Client"/>
            <p:cNvSpPr/>
            <p:nvPr/>
          </p:nvSpPr>
          <p:spPr>
            <a:xfrm>
              <a:off x="0" y="2021945"/>
              <a:ext cx="2765856" cy="162055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Client</a:t>
              </a:r>
            </a:p>
          </p:txBody>
        </p:sp>
        <p:sp>
          <p:nvSpPr>
            <p:cNvPr id="1852" name="Service 1"/>
            <p:cNvSpPr/>
            <p:nvPr/>
          </p:nvSpPr>
          <p:spPr>
            <a:xfrm>
              <a:off x="6539072" y="-1"/>
              <a:ext cx="2914897" cy="148173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Service 1</a:t>
              </a:r>
            </a:p>
          </p:txBody>
        </p:sp>
        <p:sp>
          <p:nvSpPr>
            <p:cNvPr id="1853" name="Service 2"/>
            <p:cNvSpPr/>
            <p:nvPr/>
          </p:nvSpPr>
          <p:spPr>
            <a:xfrm>
              <a:off x="6539072" y="2091355"/>
              <a:ext cx="2914897" cy="148173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Service 2</a:t>
              </a:r>
            </a:p>
          </p:txBody>
        </p:sp>
        <p:sp>
          <p:nvSpPr>
            <p:cNvPr id="1854" name="Service 2"/>
            <p:cNvSpPr/>
            <p:nvPr/>
          </p:nvSpPr>
          <p:spPr>
            <a:xfrm>
              <a:off x="6539072" y="4182711"/>
              <a:ext cx="2914897" cy="148173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Service 2</a:t>
              </a:r>
            </a:p>
          </p:txBody>
        </p:sp>
      </p:grpSp>
      <p:grpSp>
        <p:nvGrpSpPr>
          <p:cNvPr id="1859" name="Group"/>
          <p:cNvGrpSpPr/>
          <p:nvPr/>
        </p:nvGrpSpPr>
        <p:grpSpPr>
          <a:xfrm>
            <a:off x="9593683" y="7981957"/>
            <a:ext cx="2839448" cy="3268637"/>
            <a:chOff x="0" y="233259"/>
            <a:chExt cx="2839447" cy="3268635"/>
          </a:xfrm>
        </p:grpSpPr>
        <p:sp>
          <p:nvSpPr>
            <p:cNvPr id="1856" name="Line"/>
            <p:cNvSpPr/>
            <p:nvPr/>
          </p:nvSpPr>
          <p:spPr>
            <a:xfrm flipV="1">
              <a:off x="1616" y="233259"/>
              <a:ext cx="2836677" cy="11526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57" name="Line"/>
            <p:cNvSpPr/>
            <p:nvPr/>
          </p:nvSpPr>
          <p:spPr>
            <a:xfrm>
              <a:off x="-1" y="2497498"/>
              <a:ext cx="2839449" cy="10043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58" name="Line"/>
            <p:cNvSpPr/>
            <p:nvPr/>
          </p:nvSpPr>
          <p:spPr>
            <a:xfrm>
              <a:off x="1616" y="1990329"/>
              <a:ext cx="28274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863" name="Group"/>
          <p:cNvGrpSpPr/>
          <p:nvPr/>
        </p:nvGrpSpPr>
        <p:grpSpPr>
          <a:xfrm>
            <a:off x="10963409" y="8055757"/>
            <a:ext cx="664782" cy="3059015"/>
            <a:chOff x="0" y="0"/>
            <a:chExt cx="664781" cy="3059013"/>
          </a:xfrm>
        </p:grpSpPr>
        <p:sp>
          <p:nvSpPr>
            <p:cNvPr id="1860" name="Dingbat Check"/>
            <p:cNvSpPr/>
            <p:nvPr/>
          </p:nvSpPr>
          <p:spPr>
            <a:xfrm>
              <a:off x="0" y="0"/>
              <a:ext cx="664782" cy="63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61" name="Dingbat Check"/>
            <p:cNvSpPr/>
            <p:nvPr/>
          </p:nvSpPr>
          <p:spPr>
            <a:xfrm>
              <a:off x="0" y="1337263"/>
              <a:ext cx="664782" cy="63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62" name="Dingbat Check"/>
            <p:cNvSpPr/>
            <p:nvPr/>
          </p:nvSpPr>
          <p:spPr>
            <a:xfrm>
              <a:off x="0" y="2427296"/>
              <a:ext cx="664782" cy="63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5" grpId="2"/>
      <p:bldP build="whole" bldLvl="1" animBg="1" rev="0" advAuto="0" spid="1859" grpId="3"/>
      <p:bldP build="p" bldLvl="5" animBg="1" rev="0" advAuto="0" spid="1850" grpId="1"/>
      <p:bldP build="whole" bldLvl="1" animBg="1" rev="0" advAuto="0" spid="1863" grpId="4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anyOf()"/>
          <p:cNvSpPr txBox="1"/>
          <p:nvPr>
            <p:ph type="body" sz="half" idx="1"/>
          </p:nvPr>
        </p:nvSpPr>
        <p:spPr>
          <a:xfrm>
            <a:off x="667201" y="4920843"/>
            <a:ext cx="21971001" cy="3874314"/>
          </a:xfrm>
          <a:prstGeom prst="rect">
            <a:avLst/>
          </a:prstGeom>
        </p:spPr>
        <p:txBody>
          <a:bodyPr/>
          <a:lstStyle/>
          <a:p>
            <a:pPr/>
            <a:r>
              <a:t>anyOf()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anyOf() - Dealing with Multiple CompletableFu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anyOf() - Dealing with Multiple CompletableFutures</a:t>
            </a:r>
          </a:p>
        </p:txBody>
      </p:sp>
      <p:sp>
        <p:nvSpPr>
          <p:cNvPr id="1868" name="static method that’s part of CompletableFuture 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static method that’s part of CompletableFuture API</a:t>
            </a:r>
          </a:p>
          <a:p>
            <a:pPr>
              <a:lnSpc>
                <a:spcPct val="150000"/>
              </a:lnSpc>
            </a:pPr>
            <a:r>
              <a:t>Use anyOf() when you are dealing with retrieving data from multiple Data Sources </a:t>
            </a:r>
          </a:p>
        </p:txBody>
      </p:sp>
      <p:grpSp>
        <p:nvGrpSpPr>
          <p:cNvPr id="1874" name="Group"/>
          <p:cNvGrpSpPr/>
          <p:nvPr/>
        </p:nvGrpSpPr>
        <p:grpSpPr>
          <a:xfrm>
            <a:off x="6356554" y="7249144"/>
            <a:ext cx="10300853" cy="5291956"/>
            <a:chOff x="0" y="0"/>
            <a:chExt cx="10300852" cy="5291954"/>
          </a:xfrm>
        </p:grpSpPr>
        <p:sp>
          <p:nvSpPr>
            <p:cNvPr id="1869" name="Client"/>
            <p:cNvSpPr/>
            <p:nvPr/>
          </p:nvSpPr>
          <p:spPr>
            <a:xfrm>
              <a:off x="0" y="1649459"/>
              <a:ext cx="2765856" cy="162055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Client</a:t>
              </a:r>
            </a:p>
          </p:txBody>
        </p:sp>
        <p:sp>
          <p:nvSpPr>
            <p:cNvPr id="1870" name="REST API"/>
            <p:cNvSpPr/>
            <p:nvPr/>
          </p:nvSpPr>
          <p:spPr>
            <a:xfrm>
              <a:off x="6539072" y="1718869"/>
              <a:ext cx="2914897" cy="148173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REST API</a:t>
              </a:r>
            </a:p>
          </p:txBody>
        </p:sp>
        <p:sp>
          <p:nvSpPr>
            <p:cNvPr id="1871" name="SOAP Service"/>
            <p:cNvSpPr/>
            <p:nvPr/>
          </p:nvSpPr>
          <p:spPr>
            <a:xfrm>
              <a:off x="6539072" y="3810225"/>
              <a:ext cx="2914897" cy="148173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SOAP Service</a:t>
              </a:r>
            </a:p>
          </p:txBody>
        </p:sp>
        <p:sp>
          <p:nvSpPr>
            <p:cNvPr id="1872" name="Coins"/>
            <p:cNvSpPr/>
            <p:nvPr/>
          </p:nvSpPr>
          <p:spPr>
            <a:xfrm>
              <a:off x="7362473" y="0"/>
              <a:ext cx="1268094" cy="127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3" name="DB"/>
            <p:cNvSpPr/>
            <p:nvPr/>
          </p:nvSpPr>
          <p:spPr>
            <a:xfrm>
              <a:off x="9030852" y="6359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DB</a:t>
              </a:r>
            </a:p>
          </p:txBody>
        </p:sp>
      </p:grpSp>
      <p:grpSp>
        <p:nvGrpSpPr>
          <p:cNvPr id="1878" name="Group"/>
          <p:cNvGrpSpPr/>
          <p:nvPr/>
        </p:nvGrpSpPr>
        <p:grpSpPr>
          <a:xfrm>
            <a:off x="9593683" y="7981957"/>
            <a:ext cx="2839448" cy="3268637"/>
            <a:chOff x="0" y="233259"/>
            <a:chExt cx="2839447" cy="3268635"/>
          </a:xfrm>
        </p:grpSpPr>
        <p:sp>
          <p:nvSpPr>
            <p:cNvPr id="1875" name="Line"/>
            <p:cNvSpPr/>
            <p:nvPr/>
          </p:nvSpPr>
          <p:spPr>
            <a:xfrm flipV="1">
              <a:off x="1616" y="233259"/>
              <a:ext cx="2836677" cy="11526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76" name="Line"/>
            <p:cNvSpPr/>
            <p:nvPr/>
          </p:nvSpPr>
          <p:spPr>
            <a:xfrm>
              <a:off x="-1" y="2497498"/>
              <a:ext cx="2839449" cy="10043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77" name="Line"/>
            <p:cNvSpPr/>
            <p:nvPr/>
          </p:nvSpPr>
          <p:spPr>
            <a:xfrm>
              <a:off x="1616" y="1990329"/>
              <a:ext cx="28274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879" name="Dingbat Check"/>
          <p:cNvSpPr/>
          <p:nvPr/>
        </p:nvSpPr>
        <p:spPr>
          <a:xfrm>
            <a:off x="10963409" y="8055757"/>
            <a:ext cx="664782" cy="63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9" grpId="4"/>
      <p:bldP build="p" bldLvl="5" animBg="1" rev="0" advAuto="0" spid="1868" grpId="1"/>
      <p:bldP build="whole" bldLvl="1" animBg="1" rev="0" advAuto="0" spid="1878" grpId="3"/>
      <p:bldP build="whole" bldLvl="1" animBg="1" rev="0" advAuto="0" spid="1874" grpId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TimeOuts…"/>
          <p:cNvSpPr txBox="1"/>
          <p:nvPr>
            <p:ph type="body" sz="half" idx="1"/>
          </p:nvPr>
        </p:nvSpPr>
        <p:spPr>
          <a:xfrm>
            <a:off x="686266" y="3863821"/>
            <a:ext cx="21971001" cy="5988358"/>
          </a:xfrm>
          <a:prstGeom prst="rect">
            <a:avLst/>
          </a:prstGeom>
        </p:spPr>
        <p:txBody>
          <a:bodyPr/>
          <a:lstStyle/>
          <a:p>
            <a:pPr/>
            <a:r>
              <a:t>TimeOuts </a:t>
            </a:r>
          </a:p>
          <a:p>
            <a:pPr/>
            <a:r>
              <a:t>In </a:t>
            </a:r>
          </a:p>
          <a:p>
            <a:pPr/>
            <a:r>
              <a:t>CompletableFuture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Timeouts in CompletableFuture"/>
          <p:cNvSpPr txBox="1"/>
          <p:nvPr>
            <p:ph type="title"/>
          </p:nvPr>
        </p:nvSpPr>
        <p:spPr>
          <a:xfrm>
            <a:off x="514897" y="470583"/>
            <a:ext cx="23354206" cy="1785119"/>
          </a:xfrm>
          <a:prstGeom prst="rect">
            <a:avLst/>
          </a:prstGeom>
        </p:spPr>
        <p:txBody>
          <a:bodyPr/>
          <a:lstStyle/>
          <a:p>
            <a:pPr/>
            <a:r>
              <a:t>Timeouts in CompletableFuture</a:t>
            </a:r>
          </a:p>
        </p:txBody>
      </p:sp>
      <p:sp>
        <p:nvSpPr>
          <p:cNvPr id="1884" name="Asynchronous tasks may run indefinite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Asynchronous tasks may run indefinitely</a:t>
            </a:r>
          </a:p>
          <a:p>
            <a:pPr>
              <a:lnSpc>
                <a:spcPct val="200000"/>
              </a:lnSpc>
            </a:pPr>
            <a:r>
              <a:t>Used to timeout a task in CompletableFuture</a:t>
            </a:r>
          </a:p>
          <a:p>
            <a:pPr>
              <a:lnSpc>
                <a:spcPct val="200000"/>
              </a:lnSpc>
            </a:pPr>
            <a:r>
              <a:rPr b="1"/>
              <a:t>orTimeout()</a:t>
            </a:r>
            <a:r>
              <a:t> in CompletableFutureAPI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currency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Concurrency</a:t>
            </a:r>
          </a:p>
        </p:txBody>
      </p:sp>
      <p:sp>
        <p:nvSpPr>
          <p:cNvPr id="242" name="Concurrency is a concept where two or more task can run simultaneously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Concurrency is a concept where two or more task can run simultaneously</a:t>
            </a:r>
          </a:p>
          <a:p>
            <a:pPr/>
            <a:r>
              <a:t>In Java, Concurrency is achieved using </a:t>
            </a:r>
            <a:r>
              <a:rPr b="1"/>
              <a:t>Threads</a:t>
            </a:r>
          </a:p>
          <a:p>
            <a:pPr lvl="1"/>
            <a:r>
              <a:t>Are the tasks running in interleaved fashion?</a:t>
            </a:r>
          </a:p>
          <a:p>
            <a:pPr lvl="1"/>
            <a:r>
              <a:t>Are the tasks running simultaneously ?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4232345" y="8267390"/>
            <a:ext cx="4157914" cy="4079076"/>
            <a:chOff x="0" y="0"/>
            <a:chExt cx="4157912" cy="4079075"/>
          </a:xfrm>
        </p:grpSpPr>
        <p:sp>
          <p:nvSpPr>
            <p:cNvPr id="243" name="Single Core"/>
            <p:cNvSpPr/>
            <p:nvPr/>
          </p:nvSpPr>
          <p:spPr>
            <a:xfrm>
              <a:off x="1014216" y="2809075"/>
              <a:ext cx="2129480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Single Core</a:t>
              </a:r>
            </a:p>
          </p:txBody>
        </p:sp>
        <p:sp>
          <p:nvSpPr>
            <p:cNvPr id="244" name="Thread2"/>
            <p:cNvSpPr/>
            <p:nvPr/>
          </p:nvSpPr>
          <p:spPr>
            <a:xfrm>
              <a:off x="1443956" y="0"/>
              <a:ext cx="1270001" cy="127000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Thread2</a:t>
              </a:r>
            </a:p>
          </p:txBody>
        </p:sp>
        <p:sp>
          <p:nvSpPr>
            <p:cNvPr id="245" name="Thread1"/>
            <p:cNvSpPr/>
            <p:nvPr/>
          </p:nvSpPr>
          <p:spPr>
            <a:xfrm>
              <a:off x="0" y="0"/>
              <a:ext cx="1270000" cy="1270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Thread1</a:t>
              </a:r>
            </a:p>
          </p:txBody>
        </p:sp>
        <p:sp>
          <p:nvSpPr>
            <p:cNvPr id="246" name="Thread3"/>
            <p:cNvSpPr/>
            <p:nvPr/>
          </p:nvSpPr>
          <p:spPr>
            <a:xfrm>
              <a:off x="2887912" y="0"/>
              <a:ext cx="1270001" cy="1270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Thread3</a:t>
              </a:r>
            </a:p>
          </p:txBody>
        </p:sp>
        <p:sp>
          <p:nvSpPr>
            <p:cNvPr id="247" name="Line"/>
            <p:cNvSpPr/>
            <p:nvPr/>
          </p:nvSpPr>
          <p:spPr>
            <a:xfrm>
              <a:off x="705360" y="1415294"/>
              <a:ext cx="863293" cy="12628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 flipH="1">
              <a:off x="2515844" y="1429603"/>
              <a:ext cx="890141" cy="12341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 flipH="1">
              <a:off x="2138617" y="1542294"/>
              <a:ext cx="1" cy="12556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11588898" y="8042064"/>
            <a:ext cx="8558930" cy="5813959"/>
            <a:chOff x="0" y="0"/>
            <a:chExt cx="8558928" cy="5813957"/>
          </a:xfrm>
        </p:grpSpPr>
        <p:sp>
          <p:nvSpPr>
            <p:cNvPr id="251" name="Core1"/>
            <p:cNvSpPr/>
            <p:nvPr/>
          </p:nvSpPr>
          <p:spPr>
            <a:xfrm>
              <a:off x="0" y="2685517"/>
              <a:ext cx="2129479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Core1</a:t>
              </a:r>
            </a:p>
          </p:txBody>
        </p:sp>
        <p:sp>
          <p:nvSpPr>
            <p:cNvPr id="252" name="Core2"/>
            <p:cNvSpPr/>
            <p:nvPr/>
          </p:nvSpPr>
          <p:spPr>
            <a:xfrm>
              <a:off x="2143149" y="2685517"/>
              <a:ext cx="2129480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Core2</a:t>
              </a:r>
            </a:p>
          </p:txBody>
        </p:sp>
        <p:sp>
          <p:nvSpPr>
            <p:cNvPr id="253" name="Core3"/>
            <p:cNvSpPr/>
            <p:nvPr/>
          </p:nvSpPr>
          <p:spPr>
            <a:xfrm>
              <a:off x="4286299" y="2685517"/>
              <a:ext cx="2129480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Core3</a:t>
              </a:r>
            </a:p>
          </p:txBody>
        </p:sp>
        <p:sp>
          <p:nvSpPr>
            <p:cNvPr id="254" name="Core4"/>
            <p:cNvSpPr/>
            <p:nvPr/>
          </p:nvSpPr>
          <p:spPr>
            <a:xfrm>
              <a:off x="6429449" y="2685517"/>
              <a:ext cx="2129480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Core4</a:t>
              </a:r>
            </a:p>
          </p:txBody>
        </p:sp>
        <p:sp>
          <p:nvSpPr>
            <p:cNvPr id="255" name="MultiCore"/>
            <p:cNvSpPr/>
            <p:nvPr/>
          </p:nvSpPr>
          <p:spPr>
            <a:xfrm>
              <a:off x="4342898" y="4543957"/>
              <a:ext cx="1270001" cy="1270001"/>
            </a:xfrm>
            <a:prstGeom prst="line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MultiCore</a:t>
              </a:r>
            </a:p>
          </p:txBody>
        </p:sp>
        <p:sp>
          <p:nvSpPr>
            <p:cNvPr id="256" name="Line"/>
            <p:cNvSpPr/>
            <p:nvPr/>
          </p:nvSpPr>
          <p:spPr>
            <a:xfrm flipH="1">
              <a:off x="1064739" y="1349931"/>
              <a:ext cx="1" cy="12556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7" name="Thread1"/>
            <p:cNvSpPr/>
            <p:nvPr/>
          </p:nvSpPr>
          <p:spPr>
            <a:xfrm>
              <a:off x="429739" y="0"/>
              <a:ext cx="1270001" cy="127000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Thread1</a:t>
              </a:r>
            </a:p>
          </p:txBody>
        </p:sp>
        <p:sp>
          <p:nvSpPr>
            <p:cNvPr id="258" name="Thread2"/>
            <p:cNvSpPr/>
            <p:nvPr/>
          </p:nvSpPr>
          <p:spPr>
            <a:xfrm>
              <a:off x="2572889" y="0"/>
              <a:ext cx="1270001" cy="127000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Thread2</a:t>
              </a:r>
            </a:p>
          </p:txBody>
        </p:sp>
        <p:sp>
          <p:nvSpPr>
            <p:cNvPr id="259" name="Thread3"/>
            <p:cNvSpPr/>
            <p:nvPr/>
          </p:nvSpPr>
          <p:spPr>
            <a:xfrm>
              <a:off x="4716039" y="0"/>
              <a:ext cx="1270001" cy="127000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Thread3</a:t>
              </a:r>
            </a:p>
          </p:txBody>
        </p:sp>
        <p:sp>
          <p:nvSpPr>
            <p:cNvPr id="260" name="Thread4"/>
            <p:cNvSpPr/>
            <p:nvPr/>
          </p:nvSpPr>
          <p:spPr>
            <a:xfrm>
              <a:off x="6859187" y="0"/>
              <a:ext cx="1270001" cy="127000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Thread4</a:t>
              </a:r>
            </a:p>
          </p:txBody>
        </p:sp>
        <p:sp>
          <p:nvSpPr>
            <p:cNvPr id="261" name="Line"/>
            <p:cNvSpPr/>
            <p:nvPr/>
          </p:nvSpPr>
          <p:spPr>
            <a:xfrm>
              <a:off x="5351039" y="1415294"/>
              <a:ext cx="1" cy="12556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2" name="Line"/>
            <p:cNvSpPr/>
            <p:nvPr/>
          </p:nvSpPr>
          <p:spPr>
            <a:xfrm>
              <a:off x="3334889" y="1476932"/>
              <a:ext cx="1" cy="12556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>
              <a:off x="7494187" y="1415294"/>
              <a:ext cx="1" cy="12556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2" grpId="1"/>
      <p:bldP build="whole" bldLvl="1" animBg="1" rev="0" advAuto="0" spid="264" grpId="3"/>
      <p:bldP build="whole" bldLvl="1" animBg="1" rev="0" advAuto="0" spid="250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ncurrency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Concurrency Example</a:t>
            </a:r>
          </a:p>
        </p:txBody>
      </p:sp>
      <p:sp>
        <p:nvSpPr>
          <p:cNvPr id="267" name="public class HelloWorldThreadExample {…"/>
          <p:cNvSpPr txBox="1"/>
          <p:nvPr/>
        </p:nvSpPr>
        <p:spPr>
          <a:xfrm>
            <a:off x="11594741" y="2983685"/>
            <a:ext cx="11835688" cy="924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HelloWorldThreadExample {</a:t>
            </a:r>
          </a:p>
          <a:p>
            <a:pPr algn="l" defTabSz="457200">
              <a:defRPr b="1" sz="2100">
                <a:solidFill>
                  <a:srgbClr val="0114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static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rPr b="0" i="1">
                <a:solidFill>
                  <a:srgbClr val="66187A"/>
                </a:solidFill>
              </a:rPr>
              <a:t>result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""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algn="l" defTabSz="457200">
              <a:defRPr b="1" sz="2100">
                <a:solidFill>
                  <a:srgbClr val="0114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static void </a:t>
            </a:r>
            <a:r>
              <a:rPr b="0">
                <a:solidFill>
                  <a:srgbClr val="000000"/>
                </a:solidFill>
              </a:rPr>
              <a:t>hello(){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i="1"/>
              <a:t>delay</a:t>
            </a:r>
            <a:r>
              <a:t>(</a:t>
            </a:r>
            <a:r>
              <a:rPr>
                <a:solidFill>
                  <a:srgbClr val="0432FF"/>
                </a:solidFill>
              </a:rPr>
              <a:t>500</a:t>
            </a:r>
            <a:r>
              <a:t>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i="1">
                <a:solidFill>
                  <a:srgbClr val="66187A"/>
                </a:solidFill>
              </a:rPr>
              <a:t>result </a:t>
            </a:r>
            <a:r>
              <a:t>= </a:t>
            </a:r>
            <a:r>
              <a:rPr i="1">
                <a:solidFill>
                  <a:srgbClr val="66187A"/>
                </a:solidFill>
              </a:rPr>
              <a:t>result</a:t>
            </a:r>
            <a:r>
              <a:t>.concat(</a:t>
            </a:r>
            <a:r>
              <a:rPr b="1">
                <a:solidFill>
                  <a:srgbClr val="018001"/>
                </a:solidFill>
              </a:rPr>
              <a:t>"Hello"</a:t>
            </a:r>
            <a:r>
              <a:t>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b="1" sz="2100">
                <a:solidFill>
                  <a:srgbClr val="0114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static void </a:t>
            </a:r>
            <a:r>
              <a:rPr b="0">
                <a:solidFill>
                  <a:srgbClr val="000000"/>
                </a:solidFill>
              </a:rPr>
              <a:t>world(){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i="1"/>
              <a:t>delay</a:t>
            </a:r>
            <a:r>
              <a:t>(6</a:t>
            </a:r>
            <a:r>
              <a:rPr>
                <a:solidFill>
                  <a:srgbClr val="0432FF"/>
                </a:solidFill>
              </a:rPr>
              <a:t>00</a:t>
            </a:r>
            <a:r>
              <a:t>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i="1">
                <a:solidFill>
                  <a:srgbClr val="66187A"/>
                </a:solidFill>
              </a:rPr>
              <a:t>result </a:t>
            </a:r>
            <a:r>
              <a:t>= </a:t>
            </a:r>
            <a:r>
              <a:rPr i="1">
                <a:solidFill>
                  <a:srgbClr val="66187A"/>
                </a:solidFill>
              </a:rPr>
              <a:t>result</a:t>
            </a:r>
            <a:r>
              <a:t>.concat(</a:t>
            </a:r>
            <a:r>
              <a:rPr b="1">
                <a:solidFill>
                  <a:srgbClr val="018001"/>
                </a:solidFill>
              </a:rPr>
              <a:t>“ World"</a:t>
            </a:r>
            <a:r>
              <a:t>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</a:t>
            </a:r>
            <a:r>
              <a:rPr b="1">
                <a:solidFill>
                  <a:srgbClr val="011480"/>
                </a:solidFill>
              </a:rPr>
              <a:t>throws </a:t>
            </a:r>
            <a:r>
              <a:t>InterruptedException {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Thread helloThread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Thread(()-&gt; </a:t>
            </a:r>
            <a:r>
              <a:rPr i="1"/>
              <a:t>hello</a:t>
            </a:r>
            <a:r>
              <a:t>());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Thread worldThread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Thread(()-&gt; </a:t>
            </a:r>
            <a:r>
              <a:rPr i="1"/>
              <a:t>world</a:t>
            </a:r>
            <a:r>
              <a:t>());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i="1" sz="21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//Starting the thread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>
                <a:solidFill>
                  <a:srgbClr val="808080"/>
                </a:solidFill>
              </a:rPr>
              <a:t>        </a:t>
            </a:r>
            <a:r>
              <a:t>helloThread.start();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worldThread.start();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i="1" sz="2100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//Joining the thread (Waiting for the threads to finish)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>
                <a:solidFill>
                  <a:srgbClr val="808080"/>
                </a:solidFill>
              </a:rPr>
              <a:t>        </a:t>
            </a:r>
            <a:r>
              <a:t>helloThread.join();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worldThread.join();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"Result is : " </a:t>
            </a:r>
            <a:r>
              <a:t>+ </a:t>
            </a:r>
            <a:r>
              <a:rPr i="1">
                <a:solidFill>
                  <a:srgbClr val="66187A"/>
                </a:solidFill>
              </a:rPr>
              <a:t>result</a:t>
            </a:r>
            <a:r>
              <a:t>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grpSp>
        <p:nvGrpSpPr>
          <p:cNvPr id="270" name="Group"/>
          <p:cNvGrpSpPr/>
          <p:nvPr/>
        </p:nvGrpSpPr>
        <p:grpSpPr>
          <a:xfrm>
            <a:off x="17833272" y="11049792"/>
            <a:ext cx="1270001" cy="2213685"/>
            <a:chOff x="0" y="0"/>
            <a:chExt cx="1270000" cy="2213683"/>
          </a:xfrm>
        </p:grpSpPr>
        <p:sp>
          <p:nvSpPr>
            <p:cNvPr id="268" name="Hello World"/>
            <p:cNvSpPr/>
            <p:nvPr/>
          </p:nvSpPr>
          <p:spPr>
            <a:xfrm>
              <a:off x="0" y="943683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 sz="2900">
                  <a:solidFill>
                    <a:srgbClr val="000000"/>
                  </a:solidFill>
                </a:defRPr>
              </a:lvl1pPr>
            </a:lstStyle>
            <a:p>
              <a:pPr/>
              <a:r>
                <a:t>Hello World</a:t>
              </a:r>
            </a:p>
          </p:txBody>
        </p:sp>
        <p:sp>
          <p:nvSpPr>
            <p:cNvPr id="269" name="Line"/>
            <p:cNvSpPr/>
            <p:nvPr/>
          </p:nvSpPr>
          <p:spPr>
            <a:xfrm flipH="1">
              <a:off x="1065555" y="0"/>
              <a:ext cx="1" cy="59245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20515684" y="7606485"/>
            <a:ext cx="2163858" cy="1270001"/>
            <a:chOff x="194595" y="534543"/>
            <a:chExt cx="2163857" cy="1270000"/>
          </a:xfrm>
        </p:grpSpPr>
        <p:sp>
          <p:nvSpPr>
            <p:cNvPr id="271" name="}"/>
            <p:cNvSpPr/>
            <p:nvPr/>
          </p:nvSpPr>
          <p:spPr>
            <a:xfrm>
              <a:off x="194595" y="53454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5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}</a:t>
              </a:r>
            </a:p>
          </p:txBody>
        </p:sp>
        <p:sp>
          <p:nvSpPr>
            <p:cNvPr id="272" name="Threads"/>
            <p:cNvSpPr/>
            <p:nvPr/>
          </p:nvSpPr>
          <p:spPr>
            <a:xfrm>
              <a:off x="575144" y="534543"/>
              <a:ext cx="17833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2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Threads</a:t>
              </a:r>
            </a:p>
          </p:txBody>
        </p:sp>
      </p:grpSp>
      <p:sp>
        <p:nvSpPr>
          <p:cNvPr id="274" name="1"/>
          <p:cNvSpPr/>
          <p:nvPr/>
        </p:nvSpPr>
        <p:spPr>
          <a:xfrm>
            <a:off x="11518959" y="7227999"/>
            <a:ext cx="807496" cy="75697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5" name="2"/>
          <p:cNvSpPr/>
          <p:nvPr/>
        </p:nvSpPr>
        <p:spPr>
          <a:xfrm>
            <a:off x="11518959" y="8382094"/>
            <a:ext cx="807496" cy="75697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6" name="3"/>
          <p:cNvSpPr/>
          <p:nvPr/>
        </p:nvSpPr>
        <p:spPr>
          <a:xfrm>
            <a:off x="11518959" y="9688352"/>
            <a:ext cx="807496" cy="75697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7" name="In a real application, Threads normally need to interact with one another…"/>
          <p:cNvSpPr txBox="1"/>
          <p:nvPr/>
        </p:nvSpPr>
        <p:spPr>
          <a:xfrm>
            <a:off x="1144119" y="2958286"/>
            <a:ext cx="9917095" cy="9296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62115" indent="-562115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In a real application, Threads normally need to interact with one another</a:t>
            </a:r>
          </a:p>
          <a:p>
            <a:pPr lvl="1" marL="890016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Shared Objects or Messaging Queues</a:t>
            </a:r>
          </a:p>
          <a:p>
            <a:pPr marL="562115" indent="-562115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Issues:</a:t>
            </a:r>
          </a:p>
          <a:p>
            <a:pPr lvl="1" marL="890016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Race Condition</a:t>
            </a:r>
          </a:p>
          <a:p>
            <a:pPr lvl="1" marL="890016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DeadLock and more</a:t>
            </a:r>
          </a:p>
          <a:p>
            <a:pPr marL="562115" indent="-562115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Tools to handle these issues:</a:t>
            </a:r>
          </a:p>
          <a:p>
            <a:pPr lvl="1" marL="890016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Synchronized Statements/Methods</a:t>
            </a:r>
          </a:p>
          <a:p>
            <a:pPr lvl="1" marL="890016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Reentrant Locks, Semaphores</a:t>
            </a:r>
          </a:p>
          <a:p>
            <a:pPr lvl="1" marL="890016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Concurrent Collections</a:t>
            </a:r>
          </a:p>
          <a:p>
            <a:pPr lvl="1" marL="890016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Conditional Objects and More</a:t>
            </a:r>
          </a:p>
        </p:txBody>
      </p:sp>
      <p:grpSp>
        <p:nvGrpSpPr>
          <p:cNvPr id="280" name="Group"/>
          <p:cNvGrpSpPr/>
          <p:nvPr/>
        </p:nvGrpSpPr>
        <p:grpSpPr>
          <a:xfrm>
            <a:off x="12188458" y="4625023"/>
            <a:ext cx="577692" cy="1644711"/>
            <a:chOff x="0" y="0"/>
            <a:chExt cx="577691" cy="1644709"/>
          </a:xfrm>
        </p:grpSpPr>
        <p:sp>
          <p:nvSpPr>
            <p:cNvPr id="278" name="0"/>
            <p:cNvSpPr/>
            <p:nvPr/>
          </p:nvSpPr>
          <p:spPr>
            <a:xfrm>
              <a:off x="0" y="0"/>
              <a:ext cx="577692" cy="490615"/>
            </a:xfrm>
            <a:prstGeom prst="rightArrow">
              <a:avLst>
                <a:gd name="adj1" fmla="val 32000"/>
                <a:gd name="adj2" fmla="val 75359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79" name="0"/>
            <p:cNvSpPr/>
            <p:nvPr/>
          </p:nvSpPr>
          <p:spPr>
            <a:xfrm>
              <a:off x="0" y="1154095"/>
              <a:ext cx="577692" cy="490615"/>
            </a:xfrm>
            <a:prstGeom prst="rightArrow">
              <a:avLst>
                <a:gd name="adj1" fmla="val 32000"/>
                <a:gd name="adj2" fmla="val 75359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4"/>
      <p:bldP build="whole" bldLvl="1" animBg="1" rev="0" advAuto="0" spid="276" grpId="5"/>
      <p:bldP build="whole" bldLvl="1" animBg="1" rev="0" advAuto="0" spid="270" grpId="6"/>
      <p:bldP build="whole" bldLvl="1" animBg="1" rev="0" advAuto="0" spid="274" grpId="3"/>
      <p:bldP build="whole" bldLvl="1" animBg="1" rev="0" advAuto="0" spid="267" grpId="1"/>
      <p:bldP build="p" bldLvl="5" animBg="1" rev="0" advAuto="0" spid="277" grpId="7"/>
      <p:bldP build="whole" bldLvl="1" animBg="1" rev="0" advAuto="0" spid="280" grpId="8"/>
      <p:bldP build="whole" bldLvl="1" animBg="1" rev="0" advAuto="0" spid="273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aralleli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Parallelism</a:t>
            </a:r>
          </a:p>
        </p:txBody>
      </p:sp>
      <p:sp>
        <p:nvSpPr>
          <p:cNvPr id="283" name="Parallelism is a concept in which tasks are literally going to run in parallel…"/>
          <p:cNvSpPr txBox="1"/>
          <p:nvPr/>
        </p:nvSpPr>
        <p:spPr>
          <a:xfrm>
            <a:off x="1384255" y="2935885"/>
            <a:ext cx="10223501" cy="929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93018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Parallelism is a concept in which tasks are literally going to run in parallel</a:t>
            </a:r>
          </a:p>
          <a:p>
            <a:pPr marL="693018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Parallelism involves these steps:</a:t>
            </a:r>
          </a:p>
          <a:p>
            <a:pPr lvl="1" marL="1241658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Decomposing the tasks in to SubTasks(Forking)</a:t>
            </a:r>
          </a:p>
          <a:p>
            <a:pPr lvl="1" marL="1241658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Execute the subtasks in sequential</a:t>
            </a:r>
          </a:p>
          <a:p>
            <a:pPr lvl="1" marL="1241658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Joining the results of the tasks(Join)</a:t>
            </a:r>
          </a:p>
          <a:p>
            <a:pPr marL="693018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Whole process is also called  </a:t>
            </a:r>
            <a:r>
              <a:rPr b="1"/>
              <a:t>Fork/Join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11937405" y="2109418"/>
            <a:ext cx="974741" cy="4596675"/>
            <a:chOff x="0" y="0"/>
            <a:chExt cx="974739" cy="4596674"/>
          </a:xfrm>
        </p:grpSpPr>
        <p:grpSp>
          <p:nvGrpSpPr>
            <p:cNvPr id="287" name="Group"/>
            <p:cNvGrpSpPr/>
            <p:nvPr/>
          </p:nvGrpSpPr>
          <p:grpSpPr>
            <a:xfrm>
              <a:off x="510345" y="-1"/>
              <a:ext cx="451189" cy="4596676"/>
              <a:chOff x="0" y="0"/>
              <a:chExt cx="451187" cy="4596674"/>
            </a:xfrm>
          </p:grpSpPr>
          <p:sp>
            <p:nvSpPr>
              <p:cNvPr id="284" name="Line"/>
              <p:cNvSpPr/>
              <p:nvPr/>
            </p:nvSpPr>
            <p:spPr>
              <a:xfrm flipV="1">
                <a:off x="8931" y="-1"/>
                <a:ext cx="1" cy="45966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5" name="Line"/>
              <p:cNvSpPr/>
              <p:nvPr/>
            </p:nvSpPr>
            <p:spPr>
              <a:xfrm>
                <a:off x="0" y="520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6" name="Line"/>
              <p:cNvSpPr/>
              <p:nvPr/>
            </p:nvSpPr>
            <p:spPr>
              <a:xfrm>
                <a:off x="0" y="456392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88" name="1"/>
            <p:cNvSpPr/>
            <p:nvPr/>
          </p:nvSpPr>
          <p:spPr>
            <a:xfrm>
              <a:off x="0" y="1701377"/>
              <a:ext cx="974740" cy="927711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12711111" y="1239686"/>
            <a:ext cx="11273754" cy="11277801"/>
            <a:chOff x="0" y="0"/>
            <a:chExt cx="11273752" cy="11277800"/>
          </a:xfrm>
        </p:grpSpPr>
        <p:sp>
          <p:nvSpPr>
            <p:cNvPr id="290" name="Line"/>
            <p:cNvSpPr/>
            <p:nvPr/>
          </p:nvSpPr>
          <p:spPr>
            <a:xfrm flipH="1">
              <a:off x="2857252" y="7442029"/>
              <a:ext cx="1760580" cy="13229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1" name="Line"/>
            <p:cNvSpPr/>
            <p:nvPr/>
          </p:nvSpPr>
          <p:spPr>
            <a:xfrm>
              <a:off x="1233056" y="7400905"/>
              <a:ext cx="1315293" cy="13152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2" name="join"/>
            <p:cNvSpPr txBox="1"/>
            <p:nvPr/>
          </p:nvSpPr>
          <p:spPr>
            <a:xfrm>
              <a:off x="3589269" y="8604010"/>
              <a:ext cx="784454" cy="585113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join</a:t>
              </a:r>
            </a:p>
          </p:txBody>
        </p:sp>
        <p:sp>
          <p:nvSpPr>
            <p:cNvPr id="293" name="Line"/>
            <p:cNvSpPr/>
            <p:nvPr/>
          </p:nvSpPr>
          <p:spPr>
            <a:xfrm flipH="1">
              <a:off x="8656777" y="7449649"/>
              <a:ext cx="1217806" cy="12178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4" name="Task"/>
            <p:cNvSpPr/>
            <p:nvPr/>
          </p:nvSpPr>
          <p:spPr>
            <a:xfrm>
              <a:off x="4513325" y="1323374"/>
              <a:ext cx="2134830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Task</a:t>
              </a:r>
            </a:p>
          </p:txBody>
        </p:sp>
        <p:sp>
          <p:nvSpPr>
            <p:cNvPr id="295" name="SubTask1"/>
            <p:cNvSpPr/>
            <p:nvPr/>
          </p:nvSpPr>
          <p:spPr>
            <a:xfrm>
              <a:off x="1645981" y="3073448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SubTask1</a:t>
              </a:r>
            </a:p>
          </p:txBody>
        </p:sp>
        <p:sp>
          <p:nvSpPr>
            <p:cNvPr id="296" name="SubTask2"/>
            <p:cNvSpPr/>
            <p:nvPr/>
          </p:nvSpPr>
          <p:spPr>
            <a:xfrm>
              <a:off x="7422003" y="3073448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SubTask2</a:t>
              </a:r>
            </a:p>
          </p:txBody>
        </p:sp>
        <p:sp>
          <p:nvSpPr>
            <p:cNvPr id="297" name="SubTask1a"/>
            <p:cNvSpPr/>
            <p:nvPr/>
          </p:nvSpPr>
          <p:spPr>
            <a:xfrm>
              <a:off x="346459" y="4737698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SubTask1a</a:t>
              </a:r>
            </a:p>
          </p:txBody>
        </p:sp>
        <p:sp>
          <p:nvSpPr>
            <p:cNvPr id="298" name="SubTask1b"/>
            <p:cNvSpPr/>
            <p:nvPr/>
          </p:nvSpPr>
          <p:spPr>
            <a:xfrm>
              <a:off x="3326501" y="4737698"/>
              <a:ext cx="2134830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SubTask1b</a:t>
              </a:r>
            </a:p>
          </p:txBody>
        </p:sp>
        <p:sp>
          <p:nvSpPr>
            <p:cNvPr id="299" name="SubTask2a"/>
            <p:cNvSpPr/>
            <p:nvPr/>
          </p:nvSpPr>
          <p:spPr>
            <a:xfrm>
              <a:off x="5907118" y="4737698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SubTask2a</a:t>
              </a:r>
            </a:p>
          </p:txBody>
        </p:sp>
        <p:sp>
          <p:nvSpPr>
            <p:cNvPr id="300" name="SubTask2b"/>
            <p:cNvSpPr/>
            <p:nvPr/>
          </p:nvSpPr>
          <p:spPr>
            <a:xfrm>
              <a:off x="8982261" y="4737698"/>
              <a:ext cx="2134830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SubTask2b</a:t>
              </a:r>
            </a:p>
          </p:txBody>
        </p:sp>
        <p:grpSp>
          <p:nvGrpSpPr>
            <p:cNvPr id="305" name="Group"/>
            <p:cNvGrpSpPr/>
            <p:nvPr/>
          </p:nvGrpSpPr>
          <p:grpSpPr>
            <a:xfrm>
              <a:off x="2672689" y="1914461"/>
              <a:ext cx="5816731" cy="1333253"/>
              <a:chOff x="0" y="0"/>
              <a:chExt cx="5816730" cy="1333252"/>
            </a:xfrm>
          </p:grpSpPr>
          <p:sp>
            <p:nvSpPr>
              <p:cNvPr id="301" name="Line"/>
              <p:cNvSpPr/>
              <p:nvPr/>
            </p:nvSpPr>
            <p:spPr>
              <a:xfrm flipV="1">
                <a:off x="2908050" y="-1"/>
                <a:ext cx="1" cy="654666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2" name="Line"/>
              <p:cNvSpPr/>
              <p:nvPr/>
            </p:nvSpPr>
            <p:spPr>
              <a:xfrm>
                <a:off x="0" y="692658"/>
                <a:ext cx="5816101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3" name="Line"/>
              <p:cNvSpPr/>
              <p:nvPr/>
            </p:nvSpPr>
            <p:spPr>
              <a:xfrm flipV="1">
                <a:off x="40706" y="678587"/>
                <a:ext cx="1" cy="654666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4" name="Line"/>
              <p:cNvSpPr/>
              <p:nvPr/>
            </p:nvSpPr>
            <p:spPr>
              <a:xfrm flipV="1">
                <a:off x="5816730" y="678587"/>
                <a:ext cx="1" cy="654666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10" name="Group"/>
            <p:cNvGrpSpPr/>
            <p:nvPr/>
          </p:nvGrpSpPr>
          <p:grpSpPr>
            <a:xfrm>
              <a:off x="6913932" y="3620144"/>
              <a:ext cx="3051413" cy="1237188"/>
              <a:chOff x="0" y="0"/>
              <a:chExt cx="3051412" cy="1237186"/>
            </a:xfrm>
          </p:grpSpPr>
          <p:sp>
            <p:nvSpPr>
              <p:cNvPr id="306" name="Line"/>
              <p:cNvSpPr/>
              <p:nvPr/>
            </p:nvSpPr>
            <p:spPr>
              <a:xfrm flipV="1">
                <a:off x="1525541" y="-1"/>
                <a:ext cx="1" cy="60749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7" name="Line"/>
              <p:cNvSpPr/>
              <p:nvPr/>
            </p:nvSpPr>
            <p:spPr>
              <a:xfrm>
                <a:off x="0" y="642750"/>
                <a:ext cx="3051083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8" name="Line"/>
              <p:cNvSpPr/>
              <p:nvPr/>
            </p:nvSpPr>
            <p:spPr>
              <a:xfrm flipV="1">
                <a:off x="21354" y="629693"/>
                <a:ext cx="1" cy="60749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09" name="Line"/>
              <p:cNvSpPr/>
              <p:nvPr/>
            </p:nvSpPr>
            <p:spPr>
              <a:xfrm flipV="1">
                <a:off x="3051412" y="629693"/>
                <a:ext cx="1" cy="60749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15" name="Group"/>
            <p:cNvGrpSpPr/>
            <p:nvPr/>
          </p:nvGrpSpPr>
          <p:grpSpPr>
            <a:xfrm>
              <a:off x="1237469" y="3686307"/>
              <a:ext cx="2951855" cy="1104862"/>
              <a:chOff x="0" y="0"/>
              <a:chExt cx="2951853" cy="1104861"/>
            </a:xfrm>
          </p:grpSpPr>
          <p:sp>
            <p:nvSpPr>
              <p:cNvPr id="311" name="Line"/>
              <p:cNvSpPr/>
              <p:nvPr/>
            </p:nvSpPr>
            <p:spPr>
              <a:xfrm flipV="1">
                <a:off x="1475766" y="0"/>
                <a:ext cx="1" cy="54251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2" name="Line"/>
              <p:cNvSpPr/>
              <p:nvPr/>
            </p:nvSpPr>
            <p:spPr>
              <a:xfrm>
                <a:off x="0" y="574004"/>
                <a:ext cx="2951534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3" name="Line"/>
              <p:cNvSpPr/>
              <p:nvPr/>
            </p:nvSpPr>
            <p:spPr>
              <a:xfrm flipV="1">
                <a:off x="20657" y="562343"/>
                <a:ext cx="1" cy="542519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14" name="Line"/>
              <p:cNvSpPr/>
              <p:nvPr/>
            </p:nvSpPr>
            <p:spPr>
              <a:xfrm flipV="1">
                <a:off x="2951853" y="562343"/>
                <a:ext cx="1" cy="542519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16" name="Rounded Rectangle"/>
            <p:cNvSpPr/>
            <p:nvPr/>
          </p:nvSpPr>
          <p:spPr>
            <a:xfrm>
              <a:off x="788976" y="6734778"/>
              <a:ext cx="870203" cy="81299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7" name="Rounded Rectangle"/>
            <p:cNvSpPr/>
            <p:nvPr/>
          </p:nvSpPr>
          <p:spPr>
            <a:xfrm>
              <a:off x="3949631" y="6730326"/>
              <a:ext cx="870204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8" name="Rounded Rectangle"/>
            <p:cNvSpPr/>
            <p:nvPr/>
          </p:nvSpPr>
          <p:spPr>
            <a:xfrm>
              <a:off x="6539431" y="6734778"/>
              <a:ext cx="870203" cy="81299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" name="Rounded Rectangle"/>
            <p:cNvSpPr/>
            <p:nvPr/>
          </p:nvSpPr>
          <p:spPr>
            <a:xfrm>
              <a:off x="9614105" y="6642055"/>
              <a:ext cx="870204" cy="81299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4393916" y="5320054"/>
              <a:ext cx="1" cy="143316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1" name="Line"/>
            <p:cNvSpPr/>
            <p:nvPr/>
          </p:nvSpPr>
          <p:spPr>
            <a:xfrm flipV="1">
              <a:off x="10049676" y="5320053"/>
              <a:ext cx="1" cy="143316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2" name="Line"/>
            <p:cNvSpPr/>
            <p:nvPr/>
          </p:nvSpPr>
          <p:spPr>
            <a:xfrm flipV="1">
              <a:off x="1242444" y="5419965"/>
              <a:ext cx="1" cy="134316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3" name="Line"/>
            <p:cNvSpPr/>
            <p:nvPr/>
          </p:nvSpPr>
          <p:spPr>
            <a:xfrm flipV="1">
              <a:off x="6974532" y="5320054"/>
              <a:ext cx="1" cy="143316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4" name="Rounded Rectangle"/>
            <p:cNvSpPr/>
            <p:nvPr/>
          </p:nvSpPr>
          <p:spPr>
            <a:xfrm>
              <a:off x="2278294" y="8490069"/>
              <a:ext cx="870204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7125752" y="7446546"/>
              <a:ext cx="1086902" cy="10869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6" name="Rounded Rectangle"/>
            <p:cNvSpPr/>
            <p:nvPr/>
          </p:nvSpPr>
          <p:spPr>
            <a:xfrm>
              <a:off x="8054316" y="8490069"/>
              <a:ext cx="870204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 flipH="1">
              <a:off x="6047976" y="9196922"/>
              <a:ext cx="2121186" cy="13217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8" name="Rounded Rectangle"/>
            <p:cNvSpPr/>
            <p:nvPr/>
          </p:nvSpPr>
          <p:spPr>
            <a:xfrm>
              <a:off x="5297800" y="10464806"/>
              <a:ext cx="870203" cy="81299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3081439" y="9200760"/>
              <a:ext cx="2433846" cy="141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0" name="join"/>
            <p:cNvSpPr txBox="1"/>
            <p:nvPr/>
          </p:nvSpPr>
          <p:spPr>
            <a:xfrm>
              <a:off x="9427734" y="8490069"/>
              <a:ext cx="784454" cy="585112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join</a:t>
              </a:r>
            </a:p>
          </p:txBody>
        </p:sp>
        <p:sp>
          <p:nvSpPr>
            <p:cNvPr id="331" name="join"/>
            <p:cNvSpPr txBox="1"/>
            <p:nvPr/>
          </p:nvSpPr>
          <p:spPr>
            <a:xfrm>
              <a:off x="6448709" y="10578747"/>
              <a:ext cx="784455" cy="585112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join</a:t>
              </a:r>
            </a:p>
          </p:txBody>
        </p:sp>
        <p:sp>
          <p:nvSpPr>
            <p:cNvPr id="332" name="Process Sequentially"/>
            <p:cNvSpPr txBox="1"/>
            <p:nvPr/>
          </p:nvSpPr>
          <p:spPr>
            <a:xfrm>
              <a:off x="0" y="5836935"/>
              <a:ext cx="2448154" cy="39940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Process Sequentially</a:t>
              </a:r>
            </a:p>
          </p:txBody>
        </p:sp>
        <p:sp>
          <p:nvSpPr>
            <p:cNvPr id="333" name="Process Sequentially"/>
            <p:cNvSpPr txBox="1"/>
            <p:nvPr/>
          </p:nvSpPr>
          <p:spPr>
            <a:xfrm>
              <a:off x="3016681" y="5836935"/>
              <a:ext cx="2448154" cy="39940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Process Sequentially</a:t>
              </a:r>
            </a:p>
          </p:txBody>
        </p:sp>
        <p:sp>
          <p:nvSpPr>
            <p:cNvPr id="334" name="Process Sequentially"/>
            <p:cNvSpPr txBox="1"/>
            <p:nvPr/>
          </p:nvSpPr>
          <p:spPr>
            <a:xfrm>
              <a:off x="5750454" y="5863870"/>
              <a:ext cx="2448155" cy="39940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Process Sequentially</a:t>
              </a:r>
            </a:p>
          </p:txBody>
        </p:sp>
        <p:sp>
          <p:nvSpPr>
            <p:cNvPr id="335" name="Process Sequentially"/>
            <p:cNvSpPr txBox="1"/>
            <p:nvPr/>
          </p:nvSpPr>
          <p:spPr>
            <a:xfrm>
              <a:off x="8825598" y="5836935"/>
              <a:ext cx="2448155" cy="39940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Process Sequentially</a:t>
              </a:r>
            </a:p>
          </p:txBody>
        </p:sp>
        <p:sp>
          <p:nvSpPr>
            <p:cNvPr id="336" name="Fork/Join (Parallelism)"/>
            <p:cNvSpPr/>
            <p:nvPr/>
          </p:nvSpPr>
          <p:spPr>
            <a:xfrm>
              <a:off x="2978569" y="0"/>
              <a:ext cx="5068039" cy="841153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Fork/Join (Parallelism)</a:t>
              </a:r>
            </a:p>
          </p:txBody>
        </p:sp>
        <p:sp>
          <p:nvSpPr>
            <p:cNvPr id="337" name="fork"/>
            <p:cNvSpPr txBox="1"/>
            <p:nvPr/>
          </p:nvSpPr>
          <p:spPr>
            <a:xfrm>
              <a:off x="5195681" y="2712781"/>
              <a:ext cx="844602" cy="585113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fork</a:t>
              </a:r>
            </a:p>
          </p:txBody>
        </p:sp>
        <p:sp>
          <p:nvSpPr>
            <p:cNvPr id="338" name="fork"/>
            <p:cNvSpPr txBox="1"/>
            <p:nvPr/>
          </p:nvSpPr>
          <p:spPr>
            <a:xfrm>
              <a:off x="2849622" y="3768342"/>
              <a:ext cx="639205" cy="448728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3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fork</a:t>
              </a:r>
            </a:p>
          </p:txBody>
        </p:sp>
        <p:sp>
          <p:nvSpPr>
            <p:cNvPr id="339" name="fork"/>
            <p:cNvSpPr txBox="1"/>
            <p:nvPr/>
          </p:nvSpPr>
          <p:spPr>
            <a:xfrm>
              <a:off x="8530543" y="3768342"/>
              <a:ext cx="639205" cy="448728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3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fork</a:t>
              </a:r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11885858" y="8227807"/>
            <a:ext cx="974741" cy="4596675"/>
            <a:chOff x="0" y="0"/>
            <a:chExt cx="974739" cy="4596674"/>
          </a:xfrm>
        </p:grpSpPr>
        <p:grpSp>
          <p:nvGrpSpPr>
            <p:cNvPr id="344" name="Group"/>
            <p:cNvGrpSpPr/>
            <p:nvPr/>
          </p:nvGrpSpPr>
          <p:grpSpPr>
            <a:xfrm>
              <a:off x="510345" y="-1"/>
              <a:ext cx="451189" cy="4596676"/>
              <a:chOff x="0" y="0"/>
              <a:chExt cx="451187" cy="4596674"/>
            </a:xfrm>
          </p:grpSpPr>
          <p:sp>
            <p:nvSpPr>
              <p:cNvPr id="341" name="Line"/>
              <p:cNvSpPr/>
              <p:nvPr/>
            </p:nvSpPr>
            <p:spPr>
              <a:xfrm flipV="1">
                <a:off x="8931" y="-1"/>
                <a:ext cx="1" cy="45966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2" name="Line"/>
              <p:cNvSpPr/>
              <p:nvPr/>
            </p:nvSpPr>
            <p:spPr>
              <a:xfrm>
                <a:off x="0" y="520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3" name="Line"/>
              <p:cNvSpPr/>
              <p:nvPr/>
            </p:nvSpPr>
            <p:spPr>
              <a:xfrm>
                <a:off x="0" y="456392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45" name="3"/>
            <p:cNvSpPr/>
            <p:nvPr/>
          </p:nvSpPr>
          <p:spPr>
            <a:xfrm>
              <a:off x="0" y="1701377"/>
              <a:ext cx="974740" cy="927711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12053627" y="6924737"/>
            <a:ext cx="730948" cy="812994"/>
            <a:chOff x="0" y="0"/>
            <a:chExt cx="730947" cy="812993"/>
          </a:xfrm>
        </p:grpSpPr>
        <p:grpSp>
          <p:nvGrpSpPr>
            <p:cNvPr id="350" name="Group"/>
            <p:cNvGrpSpPr/>
            <p:nvPr/>
          </p:nvGrpSpPr>
          <p:grpSpPr>
            <a:xfrm>
              <a:off x="336325" y="0"/>
              <a:ext cx="394623" cy="812994"/>
              <a:chOff x="0" y="0"/>
              <a:chExt cx="394622" cy="812993"/>
            </a:xfrm>
          </p:grpSpPr>
          <p:sp>
            <p:nvSpPr>
              <p:cNvPr id="347" name="Line"/>
              <p:cNvSpPr/>
              <p:nvPr/>
            </p:nvSpPr>
            <p:spPr>
              <a:xfrm flipV="1">
                <a:off x="7811" y="0"/>
                <a:ext cx="1" cy="8129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8" name="Line"/>
              <p:cNvSpPr/>
              <p:nvPr/>
            </p:nvSpPr>
            <p:spPr>
              <a:xfrm>
                <a:off x="0" y="919"/>
                <a:ext cx="39462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9" name="Line"/>
              <p:cNvSpPr/>
              <p:nvPr/>
            </p:nvSpPr>
            <p:spPr>
              <a:xfrm>
                <a:off x="0" y="807201"/>
                <a:ext cx="39462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51" name="2"/>
            <p:cNvSpPr/>
            <p:nvPr/>
          </p:nvSpPr>
          <p:spPr>
            <a:xfrm>
              <a:off x="0" y="143819"/>
              <a:ext cx="639204" cy="585112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53" name="Arrow"/>
          <p:cNvSpPr/>
          <p:nvPr/>
        </p:nvSpPr>
        <p:spPr>
          <a:xfrm>
            <a:off x="16197949" y="2323842"/>
            <a:ext cx="974741" cy="997466"/>
          </a:xfrm>
          <a:prstGeom prst="rightArrow">
            <a:avLst>
              <a:gd name="adj1" fmla="val 32000"/>
              <a:gd name="adj2" fmla="val 6549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2"/>
      <p:bldP build="whole" bldLvl="1" animBg="1" rev="0" advAuto="0" spid="353" grpId="5"/>
      <p:bldP build="whole" bldLvl="1" animBg="1" rev="0" advAuto="0" spid="346" grpId="7"/>
      <p:bldP build="p" bldLvl="5" animBg="1" rev="0" advAuto="0" spid="283" grpId="1"/>
      <p:bldP build="whole" bldLvl="1" animBg="1" rev="0" advAuto="0" spid="289" grpId="4"/>
      <p:bldP build="whole" bldLvl="1" animBg="1" rev="0" advAuto="0" spid="352" grpId="6"/>
      <p:bldP build="whole" bldLvl="1" animBg="1" rev="0" advAuto="0" spid="353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arallelism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Parallelism Example</a:t>
            </a:r>
          </a:p>
        </p:txBody>
      </p:sp>
      <p:sp>
        <p:nvSpPr>
          <p:cNvPr id="356" name="UseCase: Transform to UpperCase…"/>
          <p:cNvSpPr txBox="1"/>
          <p:nvPr/>
        </p:nvSpPr>
        <p:spPr>
          <a:xfrm>
            <a:off x="1022870" y="2973925"/>
            <a:ext cx="10223501" cy="929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1" sz="3200">
                <a:solidFill>
                  <a:srgbClr val="000000"/>
                </a:solidFill>
              </a:defRPr>
            </a:pPr>
            <a:r>
              <a:t>UseCase: Transform to UpperCase</a:t>
            </a:r>
          </a:p>
          <a:p>
            <a:pPr algn="l">
              <a:defRPr sz="3200">
                <a:solidFill>
                  <a:srgbClr val="000000"/>
                </a:solidFill>
              </a:defRPr>
            </a:pPr>
          </a:p>
          <a:p>
            <a:pPr algn="l">
              <a:defRPr b="1" sz="3200">
                <a:solidFill>
                  <a:srgbClr val="011480"/>
                </a:solidFill>
              </a:defRPr>
            </a:pPr>
            <a:r>
              <a:t>[Bob, Jamie, Jill, Rick] -&gt; [BOB, JAMIE, JILL, RICK]</a:t>
            </a:r>
          </a:p>
        </p:txBody>
      </p:sp>
      <p:grpSp>
        <p:nvGrpSpPr>
          <p:cNvPr id="362" name="Group"/>
          <p:cNvGrpSpPr/>
          <p:nvPr/>
        </p:nvGrpSpPr>
        <p:grpSpPr>
          <a:xfrm>
            <a:off x="11937405" y="2109418"/>
            <a:ext cx="974741" cy="4596675"/>
            <a:chOff x="0" y="0"/>
            <a:chExt cx="974739" cy="4596674"/>
          </a:xfrm>
        </p:grpSpPr>
        <p:grpSp>
          <p:nvGrpSpPr>
            <p:cNvPr id="360" name="Group"/>
            <p:cNvGrpSpPr/>
            <p:nvPr/>
          </p:nvGrpSpPr>
          <p:grpSpPr>
            <a:xfrm>
              <a:off x="510345" y="-1"/>
              <a:ext cx="451189" cy="4596676"/>
              <a:chOff x="0" y="0"/>
              <a:chExt cx="451187" cy="4596674"/>
            </a:xfrm>
          </p:grpSpPr>
          <p:sp>
            <p:nvSpPr>
              <p:cNvPr id="357" name="Line"/>
              <p:cNvSpPr/>
              <p:nvPr/>
            </p:nvSpPr>
            <p:spPr>
              <a:xfrm flipV="1">
                <a:off x="8931" y="-1"/>
                <a:ext cx="1" cy="45966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8" name="Line"/>
              <p:cNvSpPr/>
              <p:nvPr/>
            </p:nvSpPr>
            <p:spPr>
              <a:xfrm>
                <a:off x="0" y="520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456392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61" name="1"/>
            <p:cNvSpPr/>
            <p:nvPr/>
          </p:nvSpPr>
          <p:spPr>
            <a:xfrm>
              <a:off x="0" y="1701377"/>
              <a:ext cx="974740" cy="927711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68" name="Group"/>
          <p:cNvGrpSpPr/>
          <p:nvPr/>
        </p:nvGrpSpPr>
        <p:grpSpPr>
          <a:xfrm>
            <a:off x="11885858" y="9077067"/>
            <a:ext cx="1063232" cy="3747415"/>
            <a:chOff x="0" y="0"/>
            <a:chExt cx="1063230" cy="3747414"/>
          </a:xfrm>
        </p:grpSpPr>
        <p:grpSp>
          <p:nvGrpSpPr>
            <p:cNvPr id="366" name="Group"/>
            <p:cNvGrpSpPr/>
            <p:nvPr/>
          </p:nvGrpSpPr>
          <p:grpSpPr>
            <a:xfrm>
              <a:off x="564323" y="0"/>
              <a:ext cx="498908" cy="3747415"/>
              <a:chOff x="0" y="0"/>
              <a:chExt cx="498907" cy="3747414"/>
            </a:xfrm>
          </p:grpSpPr>
          <p:sp>
            <p:nvSpPr>
              <p:cNvPr id="363" name="Line"/>
              <p:cNvSpPr/>
              <p:nvPr/>
            </p:nvSpPr>
            <p:spPr>
              <a:xfrm flipV="1">
                <a:off x="9875" y="0"/>
                <a:ext cx="1" cy="37474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64" name="Line"/>
              <p:cNvSpPr/>
              <p:nvPr/>
            </p:nvSpPr>
            <p:spPr>
              <a:xfrm>
                <a:off x="0" y="4239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65" name="Line"/>
              <p:cNvSpPr/>
              <p:nvPr/>
            </p:nvSpPr>
            <p:spPr>
              <a:xfrm>
                <a:off x="0" y="3720716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67" name="3"/>
            <p:cNvSpPr/>
            <p:nvPr/>
          </p:nvSpPr>
          <p:spPr>
            <a:xfrm>
              <a:off x="0" y="1387039"/>
              <a:ext cx="1033850" cy="1041466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74" name="Group"/>
          <p:cNvGrpSpPr/>
          <p:nvPr/>
        </p:nvGrpSpPr>
        <p:grpSpPr>
          <a:xfrm>
            <a:off x="12015586" y="6924737"/>
            <a:ext cx="1012781" cy="1933687"/>
            <a:chOff x="0" y="0"/>
            <a:chExt cx="1012780" cy="1933686"/>
          </a:xfrm>
        </p:grpSpPr>
        <p:grpSp>
          <p:nvGrpSpPr>
            <p:cNvPr id="372" name="Group"/>
            <p:cNvGrpSpPr/>
            <p:nvPr/>
          </p:nvGrpSpPr>
          <p:grpSpPr>
            <a:xfrm>
              <a:off x="486540" y="0"/>
              <a:ext cx="526241" cy="1933687"/>
              <a:chOff x="0" y="0"/>
              <a:chExt cx="526240" cy="1933686"/>
            </a:xfrm>
          </p:grpSpPr>
          <p:sp>
            <p:nvSpPr>
              <p:cNvPr id="369" name="Line"/>
              <p:cNvSpPr/>
              <p:nvPr/>
            </p:nvSpPr>
            <p:spPr>
              <a:xfrm flipV="1">
                <a:off x="10416" y="0"/>
                <a:ext cx="1" cy="193368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0" name="Line"/>
              <p:cNvSpPr/>
              <p:nvPr/>
            </p:nvSpPr>
            <p:spPr>
              <a:xfrm>
                <a:off x="0" y="2187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1" name="Line"/>
              <p:cNvSpPr/>
              <p:nvPr/>
            </p:nvSpPr>
            <p:spPr>
              <a:xfrm>
                <a:off x="0" y="1919909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73" name="2"/>
            <p:cNvSpPr/>
            <p:nvPr/>
          </p:nvSpPr>
          <p:spPr>
            <a:xfrm>
              <a:off x="0" y="627374"/>
              <a:ext cx="954706" cy="997377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26" name="Group"/>
          <p:cNvGrpSpPr/>
          <p:nvPr/>
        </p:nvGrpSpPr>
        <p:grpSpPr>
          <a:xfrm>
            <a:off x="13057570" y="1239686"/>
            <a:ext cx="10973218" cy="12028699"/>
            <a:chOff x="346458" y="0"/>
            <a:chExt cx="10973217" cy="12028697"/>
          </a:xfrm>
        </p:grpSpPr>
        <p:grpSp>
          <p:nvGrpSpPr>
            <p:cNvPr id="423" name="Group"/>
            <p:cNvGrpSpPr/>
            <p:nvPr/>
          </p:nvGrpSpPr>
          <p:grpSpPr>
            <a:xfrm>
              <a:off x="346458" y="0"/>
              <a:ext cx="10973218" cy="12028698"/>
              <a:chOff x="346459" y="0"/>
              <a:chExt cx="10973216" cy="12028697"/>
            </a:xfrm>
          </p:grpSpPr>
          <p:sp>
            <p:nvSpPr>
              <p:cNvPr id="375" name="Line"/>
              <p:cNvSpPr/>
              <p:nvPr/>
            </p:nvSpPr>
            <p:spPr>
              <a:xfrm flipH="1">
                <a:off x="2857252" y="7442029"/>
                <a:ext cx="1760580" cy="132297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6" name="Line"/>
              <p:cNvSpPr/>
              <p:nvPr/>
            </p:nvSpPr>
            <p:spPr>
              <a:xfrm>
                <a:off x="1233056" y="7400905"/>
                <a:ext cx="1315293" cy="13152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7" name="join"/>
              <p:cNvSpPr/>
              <p:nvPr/>
            </p:nvSpPr>
            <p:spPr>
              <a:xfrm>
                <a:off x="4393916" y="9075180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join</a:t>
                </a:r>
              </a:p>
            </p:txBody>
          </p:sp>
          <p:sp>
            <p:nvSpPr>
              <p:cNvPr id="378" name="Line"/>
              <p:cNvSpPr/>
              <p:nvPr/>
            </p:nvSpPr>
            <p:spPr>
              <a:xfrm flipH="1">
                <a:off x="8656777" y="7449649"/>
                <a:ext cx="1217806" cy="12178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9" name="Bob, Jamie, Jill, Rick"/>
              <p:cNvSpPr/>
              <p:nvPr/>
            </p:nvSpPr>
            <p:spPr>
              <a:xfrm>
                <a:off x="4513325" y="1323374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Bob, Jamie, Jill, Rick</a:t>
                </a:r>
              </a:p>
            </p:txBody>
          </p:sp>
          <p:sp>
            <p:nvSpPr>
              <p:cNvPr id="380" name="[Bob,Jamie]"/>
              <p:cNvSpPr/>
              <p:nvPr/>
            </p:nvSpPr>
            <p:spPr>
              <a:xfrm>
                <a:off x="1645981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[Bob,Jamie]</a:t>
                </a:r>
              </a:p>
            </p:txBody>
          </p:sp>
          <p:sp>
            <p:nvSpPr>
              <p:cNvPr id="381" name="[Jill,Rick]"/>
              <p:cNvSpPr/>
              <p:nvPr/>
            </p:nvSpPr>
            <p:spPr>
              <a:xfrm>
                <a:off x="7422003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[Jill,Rick]</a:t>
                </a:r>
              </a:p>
            </p:txBody>
          </p:sp>
          <p:sp>
            <p:nvSpPr>
              <p:cNvPr id="382" name="Bob"/>
              <p:cNvSpPr/>
              <p:nvPr/>
            </p:nvSpPr>
            <p:spPr>
              <a:xfrm>
                <a:off x="346459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</a:t>
                </a:r>
              </a:p>
            </p:txBody>
          </p:sp>
          <p:sp>
            <p:nvSpPr>
              <p:cNvPr id="383" name="Jamie"/>
              <p:cNvSpPr/>
              <p:nvPr/>
            </p:nvSpPr>
            <p:spPr>
              <a:xfrm>
                <a:off x="332650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Jamie</a:t>
                </a:r>
              </a:p>
            </p:txBody>
          </p:sp>
          <p:sp>
            <p:nvSpPr>
              <p:cNvPr id="384" name="Jill"/>
              <p:cNvSpPr/>
              <p:nvPr/>
            </p:nvSpPr>
            <p:spPr>
              <a:xfrm>
                <a:off x="5907118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Jill</a:t>
                </a:r>
              </a:p>
            </p:txBody>
          </p:sp>
          <p:sp>
            <p:nvSpPr>
              <p:cNvPr id="385" name="Rick"/>
              <p:cNvSpPr/>
              <p:nvPr/>
            </p:nvSpPr>
            <p:spPr>
              <a:xfrm>
                <a:off x="898226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Rick</a:t>
                </a:r>
              </a:p>
            </p:txBody>
          </p:sp>
          <p:grpSp>
            <p:nvGrpSpPr>
              <p:cNvPr id="390" name="Group"/>
              <p:cNvGrpSpPr/>
              <p:nvPr/>
            </p:nvGrpSpPr>
            <p:grpSpPr>
              <a:xfrm>
                <a:off x="2672689" y="1914461"/>
                <a:ext cx="5816731" cy="1333253"/>
                <a:chOff x="0" y="0"/>
                <a:chExt cx="5816730" cy="1333252"/>
              </a:xfrm>
            </p:grpSpPr>
            <p:sp>
              <p:nvSpPr>
                <p:cNvPr id="386" name="Line"/>
                <p:cNvSpPr/>
                <p:nvPr/>
              </p:nvSpPr>
              <p:spPr>
                <a:xfrm flipV="1">
                  <a:off x="2908050" y="-1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7" name="Line"/>
                <p:cNvSpPr/>
                <p:nvPr/>
              </p:nvSpPr>
              <p:spPr>
                <a:xfrm>
                  <a:off x="0" y="692658"/>
                  <a:ext cx="5816101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8" name="Line"/>
                <p:cNvSpPr/>
                <p:nvPr/>
              </p:nvSpPr>
              <p:spPr>
                <a:xfrm flipV="1">
                  <a:off x="40706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9" name="Line"/>
                <p:cNvSpPr/>
                <p:nvPr/>
              </p:nvSpPr>
              <p:spPr>
                <a:xfrm flipV="1">
                  <a:off x="5816730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395" name="Group"/>
              <p:cNvGrpSpPr/>
              <p:nvPr/>
            </p:nvGrpSpPr>
            <p:grpSpPr>
              <a:xfrm>
                <a:off x="6913932" y="3620144"/>
                <a:ext cx="3051413" cy="1237188"/>
                <a:chOff x="0" y="0"/>
                <a:chExt cx="3051412" cy="1237186"/>
              </a:xfrm>
            </p:grpSpPr>
            <p:sp>
              <p:nvSpPr>
                <p:cNvPr id="391" name="Line"/>
                <p:cNvSpPr/>
                <p:nvPr/>
              </p:nvSpPr>
              <p:spPr>
                <a:xfrm flipV="1">
                  <a:off x="1525541" y="-1"/>
                  <a:ext cx="1" cy="607495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2" name="Line"/>
                <p:cNvSpPr/>
                <p:nvPr/>
              </p:nvSpPr>
              <p:spPr>
                <a:xfrm>
                  <a:off x="0" y="642750"/>
                  <a:ext cx="3051083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 flipV="1">
                  <a:off x="21354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4" name="Line"/>
                <p:cNvSpPr/>
                <p:nvPr/>
              </p:nvSpPr>
              <p:spPr>
                <a:xfrm flipV="1">
                  <a:off x="3051412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400" name="Group"/>
              <p:cNvGrpSpPr/>
              <p:nvPr/>
            </p:nvGrpSpPr>
            <p:grpSpPr>
              <a:xfrm>
                <a:off x="1237469" y="3686307"/>
                <a:ext cx="2951855" cy="1104862"/>
                <a:chOff x="0" y="0"/>
                <a:chExt cx="2951853" cy="1104861"/>
              </a:xfrm>
            </p:grpSpPr>
            <p:sp>
              <p:nvSpPr>
                <p:cNvPr id="396" name="Line"/>
                <p:cNvSpPr/>
                <p:nvPr/>
              </p:nvSpPr>
              <p:spPr>
                <a:xfrm flipV="1">
                  <a:off x="1475766" y="0"/>
                  <a:ext cx="1" cy="54251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7" name="Line"/>
                <p:cNvSpPr/>
                <p:nvPr/>
              </p:nvSpPr>
              <p:spPr>
                <a:xfrm>
                  <a:off x="0" y="574004"/>
                  <a:ext cx="2951534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8" name="Line"/>
                <p:cNvSpPr/>
                <p:nvPr/>
              </p:nvSpPr>
              <p:spPr>
                <a:xfrm flipV="1">
                  <a:off x="20657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9" name="Line"/>
                <p:cNvSpPr/>
                <p:nvPr/>
              </p:nvSpPr>
              <p:spPr>
                <a:xfrm flipV="1">
                  <a:off x="2951853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01" name="BOB"/>
              <p:cNvSpPr/>
              <p:nvPr/>
            </p:nvSpPr>
            <p:spPr>
              <a:xfrm>
                <a:off x="788976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</a:t>
                </a:r>
              </a:p>
            </p:txBody>
          </p:sp>
          <p:sp>
            <p:nvSpPr>
              <p:cNvPr id="402" name="JAMIE"/>
              <p:cNvSpPr/>
              <p:nvPr/>
            </p:nvSpPr>
            <p:spPr>
              <a:xfrm>
                <a:off x="3949631" y="6730326"/>
                <a:ext cx="870204" cy="812994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JAMIE</a:t>
                </a:r>
              </a:p>
            </p:txBody>
          </p:sp>
          <p:sp>
            <p:nvSpPr>
              <p:cNvPr id="403" name="JILL"/>
              <p:cNvSpPr/>
              <p:nvPr/>
            </p:nvSpPr>
            <p:spPr>
              <a:xfrm>
                <a:off x="6539431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JILL</a:t>
                </a:r>
              </a:p>
            </p:txBody>
          </p:sp>
          <p:sp>
            <p:nvSpPr>
              <p:cNvPr id="404" name="RICK"/>
              <p:cNvSpPr/>
              <p:nvPr/>
            </p:nvSpPr>
            <p:spPr>
              <a:xfrm>
                <a:off x="9614105" y="6642055"/>
                <a:ext cx="870204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RICK</a:t>
                </a:r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4393916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6" name="Line"/>
              <p:cNvSpPr/>
              <p:nvPr/>
            </p:nvSpPr>
            <p:spPr>
              <a:xfrm flipV="1">
                <a:off x="10049676" y="5320053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7" name="Line"/>
              <p:cNvSpPr/>
              <p:nvPr/>
            </p:nvSpPr>
            <p:spPr>
              <a:xfrm flipV="1">
                <a:off x="1242444" y="5419965"/>
                <a:ext cx="1" cy="134316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8" name="Line"/>
              <p:cNvSpPr/>
              <p:nvPr/>
            </p:nvSpPr>
            <p:spPr>
              <a:xfrm flipV="1">
                <a:off x="6974532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9" name="Line"/>
              <p:cNvSpPr/>
              <p:nvPr/>
            </p:nvSpPr>
            <p:spPr>
              <a:xfrm>
                <a:off x="7125752" y="7446546"/>
                <a:ext cx="1086902" cy="108690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0" name="Line"/>
              <p:cNvSpPr/>
              <p:nvPr/>
            </p:nvSpPr>
            <p:spPr>
              <a:xfrm flipH="1">
                <a:off x="6047976" y="9196922"/>
                <a:ext cx="2121186" cy="13217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3081439" y="9200760"/>
                <a:ext cx="2433846" cy="14108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2" name="join"/>
              <p:cNvSpPr/>
              <p:nvPr/>
            </p:nvSpPr>
            <p:spPr>
              <a:xfrm>
                <a:off x="9819961" y="8782625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join</a:t>
                </a:r>
              </a:p>
            </p:txBody>
          </p:sp>
          <p:sp>
            <p:nvSpPr>
              <p:cNvPr id="413" name="join"/>
              <p:cNvSpPr/>
              <p:nvPr/>
            </p:nvSpPr>
            <p:spPr>
              <a:xfrm>
                <a:off x="8248437" y="1075869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join</a:t>
                </a:r>
              </a:p>
            </p:txBody>
          </p:sp>
          <p:sp>
            <p:nvSpPr>
              <p:cNvPr id="414" name="Process Sequentially"/>
              <p:cNvSpPr/>
              <p:nvPr/>
            </p:nvSpPr>
            <p:spPr>
              <a:xfrm>
                <a:off x="1224076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415" name="Process Sequentially"/>
              <p:cNvSpPr/>
              <p:nvPr/>
            </p:nvSpPr>
            <p:spPr>
              <a:xfrm>
                <a:off x="4240757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416" name="Process Sequentially"/>
              <p:cNvSpPr/>
              <p:nvPr/>
            </p:nvSpPr>
            <p:spPr>
              <a:xfrm>
                <a:off x="6974531" y="6063570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417" name="Process Sequentially"/>
              <p:cNvSpPr/>
              <p:nvPr/>
            </p:nvSpPr>
            <p:spPr>
              <a:xfrm>
                <a:off x="10049675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418" name="Fork/Join (Parallelism)"/>
              <p:cNvSpPr/>
              <p:nvPr/>
            </p:nvSpPr>
            <p:spPr>
              <a:xfrm>
                <a:off x="2978569" y="0"/>
                <a:ext cx="5068039" cy="841153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Fork/Join (Parallelism)</a:t>
                </a:r>
              </a:p>
            </p:txBody>
          </p:sp>
          <p:sp>
            <p:nvSpPr>
              <p:cNvPr id="419" name="fork"/>
              <p:cNvSpPr/>
              <p:nvPr/>
            </p:nvSpPr>
            <p:spPr>
              <a:xfrm>
                <a:off x="5617982" y="300533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</a:t>
                </a:r>
              </a:p>
            </p:txBody>
          </p:sp>
          <p:sp>
            <p:nvSpPr>
              <p:cNvPr id="420" name="fork"/>
              <p:cNvSpPr/>
              <p:nvPr/>
            </p:nvSpPr>
            <p:spPr>
              <a:xfrm>
                <a:off x="3169224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</a:t>
                </a:r>
              </a:p>
            </p:txBody>
          </p:sp>
          <p:sp>
            <p:nvSpPr>
              <p:cNvPr id="421" name="fork"/>
              <p:cNvSpPr/>
              <p:nvPr/>
            </p:nvSpPr>
            <p:spPr>
              <a:xfrm>
                <a:off x="8850145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</a:t>
                </a:r>
              </a:p>
            </p:txBody>
          </p:sp>
          <p:sp>
            <p:nvSpPr>
              <p:cNvPr id="422" name="BOB, JAMIE, JILL, RICK"/>
              <p:cNvSpPr/>
              <p:nvPr/>
            </p:nvSpPr>
            <p:spPr>
              <a:xfrm>
                <a:off x="4305872" y="10431365"/>
                <a:ext cx="333176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BOB, JAMIE, JILL, RICK</a:t>
                </a:r>
              </a:p>
            </p:txBody>
          </p:sp>
        </p:grpSp>
        <p:sp>
          <p:nvSpPr>
            <p:cNvPr id="424" name="[BOB, JAMIE]"/>
            <p:cNvSpPr/>
            <p:nvPr/>
          </p:nvSpPr>
          <p:spPr>
            <a:xfrm>
              <a:off x="1981323" y="8658155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[BOB, JAMIE]</a:t>
              </a:r>
            </a:p>
          </p:txBody>
        </p:sp>
        <p:sp>
          <p:nvSpPr>
            <p:cNvPr id="425" name="[JILL, RICK]"/>
            <p:cNvSpPr/>
            <p:nvPr/>
          </p:nvSpPr>
          <p:spPr>
            <a:xfrm>
              <a:off x="7719306" y="8518576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[JILL, RICK]</a:t>
              </a: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1210651" y="7003901"/>
            <a:ext cx="9593332" cy="654665"/>
            <a:chOff x="0" y="0"/>
            <a:chExt cx="9593330" cy="654664"/>
          </a:xfrm>
        </p:grpSpPr>
        <p:sp>
          <p:nvSpPr>
            <p:cNvPr id="427" name="Bob"/>
            <p:cNvSpPr/>
            <p:nvPr/>
          </p:nvSpPr>
          <p:spPr>
            <a:xfrm>
              <a:off x="0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Bob</a:t>
              </a:r>
            </a:p>
          </p:txBody>
        </p:sp>
        <p:sp>
          <p:nvSpPr>
            <p:cNvPr id="428" name="Jamie"/>
            <p:cNvSpPr/>
            <p:nvPr/>
          </p:nvSpPr>
          <p:spPr>
            <a:xfrm>
              <a:off x="2486167" y="0"/>
              <a:ext cx="2134830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Jamie</a:t>
              </a:r>
            </a:p>
          </p:txBody>
        </p:sp>
        <p:sp>
          <p:nvSpPr>
            <p:cNvPr id="429" name="Jill"/>
            <p:cNvSpPr/>
            <p:nvPr/>
          </p:nvSpPr>
          <p:spPr>
            <a:xfrm>
              <a:off x="4972335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Jill</a:t>
              </a:r>
            </a:p>
          </p:txBody>
        </p:sp>
        <p:sp>
          <p:nvSpPr>
            <p:cNvPr id="430" name="Rick"/>
            <p:cNvSpPr/>
            <p:nvPr/>
          </p:nvSpPr>
          <p:spPr>
            <a:xfrm>
              <a:off x="7458502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Rick</a:t>
              </a:r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1213326" y="8407107"/>
            <a:ext cx="9729329" cy="1270001"/>
            <a:chOff x="0" y="0"/>
            <a:chExt cx="9729329" cy="1270000"/>
          </a:xfrm>
        </p:grpSpPr>
        <p:sp>
          <p:nvSpPr>
            <p:cNvPr id="432" name="Core1"/>
            <p:cNvSpPr/>
            <p:nvPr/>
          </p:nvSpPr>
          <p:spPr>
            <a:xfrm>
              <a:off x="0" y="0"/>
              <a:ext cx="2129479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Core1</a:t>
              </a:r>
            </a:p>
          </p:txBody>
        </p:sp>
        <p:sp>
          <p:nvSpPr>
            <p:cNvPr id="433" name="Core2"/>
            <p:cNvSpPr/>
            <p:nvPr/>
          </p:nvSpPr>
          <p:spPr>
            <a:xfrm>
              <a:off x="2486167" y="0"/>
              <a:ext cx="2129480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Core2</a:t>
              </a:r>
            </a:p>
          </p:txBody>
        </p:sp>
        <p:sp>
          <p:nvSpPr>
            <p:cNvPr id="434" name="Core3"/>
            <p:cNvSpPr/>
            <p:nvPr/>
          </p:nvSpPr>
          <p:spPr>
            <a:xfrm>
              <a:off x="4969660" y="0"/>
              <a:ext cx="2129480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Core3</a:t>
              </a:r>
            </a:p>
          </p:txBody>
        </p:sp>
        <p:sp>
          <p:nvSpPr>
            <p:cNvPr id="435" name="Core4"/>
            <p:cNvSpPr/>
            <p:nvPr/>
          </p:nvSpPr>
          <p:spPr>
            <a:xfrm>
              <a:off x="7599850" y="0"/>
              <a:ext cx="2129480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Core4</a:t>
              </a:r>
            </a:p>
          </p:txBody>
        </p:sp>
      </p:grpSp>
      <p:sp>
        <p:nvSpPr>
          <p:cNvPr id="437" name="Line"/>
          <p:cNvSpPr/>
          <p:nvPr/>
        </p:nvSpPr>
        <p:spPr>
          <a:xfrm>
            <a:off x="10891290" y="7331233"/>
            <a:ext cx="97474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2" name="Group"/>
          <p:cNvGrpSpPr/>
          <p:nvPr/>
        </p:nvGrpSpPr>
        <p:grpSpPr>
          <a:xfrm>
            <a:off x="1210651" y="10623442"/>
            <a:ext cx="9593332" cy="654665"/>
            <a:chOff x="0" y="0"/>
            <a:chExt cx="9593330" cy="654664"/>
          </a:xfrm>
        </p:grpSpPr>
        <p:sp>
          <p:nvSpPr>
            <p:cNvPr id="438" name="BOB"/>
            <p:cNvSpPr/>
            <p:nvPr/>
          </p:nvSpPr>
          <p:spPr>
            <a:xfrm>
              <a:off x="0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BOB</a:t>
              </a:r>
            </a:p>
          </p:txBody>
        </p:sp>
        <p:sp>
          <p:nvSpPr>
            <p:cNvPr id="439" name="JAMIE"/>
            <p:cNvSpPr/>
            <p:nvPr/>
          </p:nvSpPr>
          <p:spPr>
            <a:xfrm>
              <a:off x="2486167" y="0"/>
              <a:ext cx="2134830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JAMIE</a:t>
              </a:r>
            </a:p>
          </p:txBody>
        </p:sp>
        <p:sp>
          <p:nvSpPr>
            <p:cNvPr id="440" name="JILL"/>
            <p:cNvSpPr/>
            <p:nvPr/>
          </p:nvSpPr>
          <p:spPr>
            <a:xfrm>
              <a:off x="4972335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JILL</a:t>
              </a:r>
            </a:p>
          </p:txBody>
        </p:sp>
        <p:sp>
          <p:nvSpPr>
            <p:cNvPr id="441" name="RICK"/>
            <p:cNvSpPr/>
            <p:nvPr/>
          </p:nvSpPr>
          <p:spPr>
            <a:xfrm>
              <a:off x="7458502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RICK</a:t>
              </a:r>
            </a:p>
          </p:txBody>
        </p:sp>
      </p:grpSp>
      <p:sp>
        <p:nvSpPr>
          <p:cNvPr id="443" name="Line"/>
          <p:cNvSpPr/>
          <p:nvPr/>
        </p:nvSpPr>
        <p:spPr>
          <a:xfrm>
            <a:off x="2218042" y="7705504"/>
            <a:ext cx="1" cy="65466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4" name="Line"/>
          <p:cNvSpPr/>
          <p:nvPr/>
        </p:nvSpPr>
        <p:spPr>
          <a:xfrm>
            <a:off x="4836698" y="7705504"/>
            <a:ext cx="1" cy="65466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5" name="Line"/>
          <p:cNvSpPr/>
          <p:nvPr/>
        </p:nvSpPr>
        <p:spPr>
          <a:xfrm>
            <a:off x="7303193" y="7705504"/>
            <a:ext cx="1" cy="65466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6" name="Line"/>
          <p:cNvSpPr/>
          <p:nvPr/>
        </p:nvSpPr>
        <p:spPr>
          <a:xfrm>
            <a:off x="9731750" y="7705504"/>
            <a:ext cx="1" cy="65466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7" name="Line"/>
          <p:cNvSpPr/>
          <p:nvPr/>
        </p:nvSpPr>
        <p:spPr>
          <a:xfrm>
            <a:off x="2218042" y="9822942"/>
            <a:ext cx="1" cy="65466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8" name="Line"/>
          <p:cNvSpPr/>
          <p:nvPr/>
        </p:nvSpPr>
        <p:spPr>
          <a:xfrm>
            <a:off x="4836698" y="9822942"/>
            <a:ext cx="1" cy="65466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" name="Line"/>
          <p:cNvSpPr/>
          <p:nvPr/>
        </p:nvSpPr>
        <p:spPr>
          <a:xfrm>
            <a:off x="7303193" y="9822942"/>
            <a:ext cx="1" cy="65466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" name="Line"/>
          <p:cNvSpPr/>
          <p:nvPr/>
        </p:nvSpPr>
        <p:spPr>
          <a:xfrm>
            <a:off x="9769687" y="9822942"/>
            <a:ext cx="1" cy="65466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5" name="Group"/>
          <p:cNvGrpSpPr/>
          <p:nvPr/>
        </p:nvGrpSpPr>
        <p:grpSpPr>
          <a:xfrm>
            <a:off x="2521830" y="7705504"/>
            <a:ext cx="9334689" cy="516427"/>
            <a:chOff x="0" y="0"/>
            <a:chExt cx="9334687" cy="516425"/>
          </a:xfrm>
        </p:grpSpPr>
        <p:sp>
          <p:nvSpPr>
            <p:cNvPr id="451" name="uppercase"/>
            <p:cNvSpPr txBox="1"/>
            <p:nvPr/>
          </p:nvSpPr>
          <p:spPr>
            <a:xfrm>
              <a:off x="0" y="43035"/>
              <a:ext cx="1661478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uppercase</a:t>
              </a:r>
            </a:p>
          </p:txBody>
        </p:sp>
        <p:sp>
          <p:nvSpPr>
            <p:cNvPr id="452" name="uppercase"/>
            <p:cNvSpPr txBox="1"/>
            <p:nvPr/>
          </p:nvSpPr>
          <p:spPr>
            <a:xfrm>
              <a:off x="2827879" y="8259"/>
              <a:ext cx="1661479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uppercase</a:t>
              </a:r>
            </a:p>
          </p:txBody>
        </p:sp>
        <p:sp>
          <p:nvSpPr>
            <p:cNvPr id="453" name="uppercase"/>
            <p:cNvSpPr txBox="1"/>
            <p:nvPr/>
          </p:nvSpPr>
          <p:spPr>
            <a:xfrm>
              <a:off x="5161869" y="43035"/>
              <a:ext cx="1661479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uppercase</a:t>
              </a:r>
            </a:p>
          </p:txBody>
        </p:sp>
        <p:sp>
          <p:nvSpPr>
            <p:cNvPr id="454" name="uppercase"/>
            <p:cNvSpPr txBox="1"/>
            <p:nvPr/>
          </p:nvSpPr>
          <p:spPr>
            <a:xfrm>
              <a:off x="7673210" y="0"/>
              <a:ext cx="1661478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uppercase</a:t>
              </a:r>
            </a:p>
          </p:txBody>
        </p:sp>
      </p:grpSp>
      <p:sp>
        <p:nvSpPr>
          <p:cNvPr id="456" name="Arrow"/>
          <p:cNvSpPr/>
          <p:nvPr/>
        </p:nvSpPr>
        <p:spPr>
          <a:xfrm>
            <a:off x="16235988" y="2571106"/>
            <a:ext cx="843483" cy="812994"/>
          </a:xfrm>
          <a:prstGeom prst="rightArrow">
            <a:avLst>
              <a:gd name="adj1" fmla="val 32000"/>
              <a:gd name="adj2" fmla="val 6640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7" name="Arrow"/>
          <p:cNvSpPr/>
          <p:nvPr/>
        </p:nvSpPr>
        <p:spPr>
          <a:xfrm>
            <a:off x="15925522" y="11542536"/>
            <a:ext cx="843483" cy="812994"/>
          </a:xfrm>
          <a:prstGeom prst="rightArrow">
            <a:avLst>
              <a:gd name="adj1" fmla="val 32000"/>
              <a:gd name="adj2" fmla="val 6640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4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4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"/>
                            </p:stCondLst>
                            <p:childTnLst>
                              <p:par>
                                <p:cTn id="62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4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"/>
                            </p:stCondLst>
                            <p:childTnLst>
                              <p:par>
                                <p:cTn id="66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4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"/>
                            </p:stCondLst>
                            <p:childTnLst>
                              <p:par>
                                <p:cTn id="70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4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4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"/>
                            </p:stCondLst>
                            <p:childTnLst>
                              <p:par>
                                <p:cTn id="79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1" dur="4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"/>
                            </p:stCondLst>
                            <p:childTnLst>
                              <p:par>
                                <p:cTn id="83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5" dur="4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"/>
                            </p:stCondLst>
                            <p:childTnLst>
                              <p:par>
                                <p:cTn id="87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4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7" grpId="16"/>
      <p:bldP build="whole" bldLvl="1" animBg="1" rev="0" advAuto="0" spid="446" grpId="15"/>
      <p:bldP build="whole" bldLvl="1" animBg="1" rev="0" advAuto="0" spid="431" grpId="9"/>
      <p:bldP build="whole" bldLvl="1" animBg="1" rev="0" advAuto="0" spid="445" grpId="14"/>
      <p:bldP build="whole" bldLvl="1" animBg="1" rev="0" advAuto="0" spid="444" grpId="13"/>
      <p:bldP build="whole" bldLvl="1" animBg="1" rev="0" advAuto="0" spid="443" grpId="12"/>
      <p:bldP build="whole" bldLvl="1" animBg="1" rev="0" advAuto="0" spid="426" grpId="2"/>
      <p:bldP build="p" bldLvl="5" animBg="1" rev="0" advAuto="0" spid="356" grpId="1"/>
      <p:bldP build="whole" bldLvl="1" animBg="1" rev="0" advAuto="0" spid="362" grpId="5"/>
      <p:bldP build="whole" bldLvl="1" animBg="1" rev="0" advAuto="0" spid="368" grpId="7"/>
      <p:bldP build="whole" bldLvl="1" animBg="1" rev="0" advAuto="0" spid="374" grpId="6"/>
      <p:bldP build="whole" bldLvl="1" animBg="1" rev="0" advAuto="0" spid="437" grpId="8"/>
      <p:bldP build="whole" bldLvl="1" animBg="1" rev="0" advAuto="0" spid="455" grpId="11"/>
      <p:bldP build="whole" bldLvl="1" animBg="1" rev="0" advAuto="0" spid="442" grpId="20"/>
      <p:bldP build="whole" bldLvl="1" animBg="1" rev="0" advAuto="0" spid="450" grpId="19"/>
      <p:bldP build="whole" bldLvl="1" animBg="1" rev="0" advAuto="0" spid="457" grpId="4"/>
      <p:bldP build="whole" bldLvl="1" animBg="1" rev="0" advAuto="0" spid="449" grpId="18"/>
      <p:bldP build="whole" bldLvl="1" animBg="1" rev="0" advAuto="0" spid="436" grpId="10"/>
      <p:bldP build="whole" bldLvl="1" animBg="1" rev="0" advAuto="0" spid="448" grpId="17"/>
      <p:bldP build="whole" bldLvl="1" animBg="1" rev="0" advAuto="0" spid="456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arallelism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Parallelism Example</a:t>
            </a:r>
          </a:p>
        </p:txBody>
      </p:sp>
      <p:sp>
        <p:nvSpPr>
          <p:cNvPr id="460" name="public class ParallelismExample {…"/>
          <p:cNvSpPr txBox="1"/>
          <p:nvPr>
            <p:ph type="body" idx="1"/>
          </p:nvPr>
        </p:nvSpPr>
        <p:spPr>
          <a:xfrm>
            <a:off x="1206500" y="3293688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ParallelismExample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List&lt;String&gt; namesList = List.</a:t>
            </a:r>
            <a:r>
              <a:rPr i="1"/>
              <a:t>of</a:t>
            </a:r>
            <a:r>
              <a:t>(</a:t>
            </a:r>
            <a:r>
              <a:rPr b="1">
                <a:solidFill>
                  <a:srgbClr val="018001"/>
                </a:solidFill>
              </a:rPr>
              <a:t>"Bob"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"Jamie"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"Jill"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"Rick"</a:t>
            </a:r>
            <a: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"namesList : " </a:t>
            </a:r>
            <a:r>
              <a:t>+ namesList);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List&lt;String&gt; namesListUpperCase = namesList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.parallelStream()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.map(String::toUpperCase)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.collect(Collectors.</a:t>
            </a:r>
            <a:r>
              <a:rPr i="1"/>
              <a:t>toList</a:t>
            </a:r>
            <a:r>
              <a:t>());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b="1" sz="30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"namesListUpperCase : " </a:t>
            </a:r>
            <a:r>
              <a:rPr b="0">
                <a:solidFill>
                  <a:srgbClr val="000000"/>
                </a:solidFill>
              </a:rPr>
              <a:t>+ namesListUpperCase);</a:t>
            </a: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461" name="Arrow"/>
          <p:cNvSpPr/>
          <p:nvPr/>
        </p:nvSpPr>
        <p:spPr>
          <a:xfrm flipH="1">
            <a:off x="10777168" y="7677501"/>
            <a:ext cx="846428" cy="641886"/>
          </a:xfrm>
          <a:prstGeom prst="rightArrow">
            <a:avLst>
              <a:gd name="adj1" fmla="val 32000"/>
              <a:gd name="adj2" fmla="val 84394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2" name="Arrow"/>
          <p:cNvSpPr/>
          <p:nvPr/>
        </p:nvSpPr>
        <p:spPr>
          <a:xfrm flipH="1">
            <a:off x="8868998" y="7233894"/>
            <a:ext cx="846428" cy="641886"/>
          </a:xfrm>
          <a:prstGeom prst="rightArrow">
            <a:avLst>
              <a:gd name="adj1" fmla="val 32000"/>
              <a:gd name="adj2" fmla="val 84394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2" grpId="1"/>
      <p:bldP build="whole" bldLvl="1" animBg="1" rev="0" advAuto="0" spid="46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63" name="Dilip…"/>
          <p:cNvSpPr txBox="1"/>
          <p:nvPr>
            <p:ph type="body" idx="1"/>
          </p:nvPr>
        </p:nvSpPr>
        <p:spPr>
          <a:xfrm>
            <a:off x="3466513" y="3885418"/>
            <a:ext cx="17450973" cy="7723163"/>
          </a:xfrm>
          <a:prstGeom prst="rect">
            <a:avLst/>
          </a:prstGeom>
        </p:spPr>
        <p:txBody>
          <a:bodyPr anchor="t"/>
          <a:lstStyle/>
          <a:p>
            <a:pPr/>
            <a:r>
              <a:t>Dilip </a:t>
            </a:r>
          </a:p>
          <a:p>
            <a:pPr/>
            <a:r>
              <a:t>Building Software’s since 2008</a:t>
            </a:r>
          </a:p>
          <a:p>
            <a:pPr/>
            <a:r>
              <a:t>Teaching in </a:t>
            </a:r>
            <a:r>
              <a:rPr b="1"/>
              <a:t>UDEMY</a:t>
            </a:r>
            <a:r>
              <a:t> Since 2016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oncurrency vs Paralleli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Concurrency vs Parallelism</a:t>
            </a:r>
          </a:p>
        </p:txBody>
      </p:sp>
      <p:sp>
        <p:nvSpPr>
          <p:cNvPr id="465" name="Concurrency is a concept where two or more tasks can run in simultaneously…"/>
          <p:cNvSpPr txBox="1"/>
          <p:nvPr>
            <p:ph type="body" sz="half" idx="1"/>
          </p:nvPr>
        </p:nvSpPr>
        <p:spPr>
          <a:xfrm>
            <a:off x="1111398" y="4248504"/>
            <a:ext cx="10698661" cy="8256012"/>
          </a:xfrm>
          <a:prstGeom prst="rect">
            <a:avLst/>
          </a:prstGeom>
        </p:spPr>
        <p:txBody>
          <a:bodyPr/>
          <a:lstStyle/>
          <a:p>
            <a:pPr/>
            <a:r>
              <a:t>Concurrency is a concept where two or more tasks can run in simultaneously</a:t>
            </a:r>
          </a:p>
          <a:p>
            <a:pPr/>
            <a:r>
              <a:t>Concurrency can be implemented in single or multiple cores</a:t>
            </a:r>
          </a:p>
          <a:p>
            <a:pPr/>
            <a:r>
              <a:t>Concurrency is about correctly and efficiently controlling access to shared resources </a:t>
            </a:r>
          </a:p>
        </p:txBody>
      </p:sp>
      <p:sp>
        <p:nvSpPr>
          <p:cNvPr id="466" name="Parallelism is a concept where two or more tasks are literally running in parallel…"/>
          <p:cNvSpPr txBox="1"/>
          <p:nvPr/>
        </p:nvSpPr>
        <p:spPr>
          <a:xfrm>
            <a:off x="12156039" y="3183368"/>
            <a:ext cx="10806468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85215" indent="-585215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Parallelism is a concept where two or more tasks are literally running in parallel</a:t>
            </a:r>
          </a:p>
          <a:p>
            <a:pPr marL="585215" indent="-585215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Parallelism can only be implemented in a multi-core machine</a:t>
            </a:r>
          </a:p>
          <a:p>
            <a:pPr marL="585215" indent="-585215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Parallelism is about using more resources to access the result faster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5" grpId="1"/>
      <p:bldP build="p" bldLvl="5" animBg="1" rev="0" advAuto="0" spid="46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ourse Project Setup"/>
          <p:cNvSpPr txBox="1"/>
          <p:nvPr>
            <p:ph type="title" idx="4294967295"/>
          </p:nvPr>
        </p:nvSpPr>
        <p:spPr>
          <a:xfrm>
            <a:off x="1682003" y="3823091"/>
            <a:ext cx="21971005" cy="5967658"/>
          </a:xfrm>
          <a:prstGeom prst="rect">
            <a:avLst/>
          </a:prstGeom>
        </p:spPr>
        <p:txBody>
          <a:bodyPr anchor="ctr"/>
          <a:lstStyle>
            <a:lvl1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Course Project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ection Overview"/>
          <p:cNvSpPr txBox="1"/>
          <p:nvPr>
            <p:ph type="title" idx="4294967295"/>
          </p:nvPr>
        </p:nvSpPr>
        <p:spPr>
          <a:xfrm>
            <a:off x="1682003" y="3823091"/>
            <a:ext cx="21971005" cy="5967658"/>
          </a:xfrm>
          <a:prstGeom prst="rect">
            <a:avLst/>
          </a:prstGeom>
        </p:spPr>
        <p:txBody>
          <a:bodyPr anchor="ctr"/>
          <a:lstStyle>
            <a:lvl1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ectio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Overview</a:t>
            </a:r>
          </a:p>
        </p:txBody>
      </p:sp>
      <p:sp>
        <p:nvSpPr>
          <p:cNvPr id="473" name="Covers Asynchronous and Parallel Programming prior Java 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Covers Asynchronous and Parallel Programming prior Java 8</a:t>
            </a:r>
          </a:p>
          <a:p>
            <a:pPr>
              <a:lnSpc>
                <a:spcPct val="200000"/>
              </a:lnSpc>
            </a:pPr>
            <a:r>
              <a:t>Threads, Futures and ForkJoin Framework and its limitations</a:t>
            </a:r>
          </a:p>
          <a:p>
            <a:pPr>
              <a:lnSpc>
                <a:spcPct val="200000"/>
              </a:lnSpc>
            </a:pPr>
            <a:r>
              <a:t>Covers Theory and Hands On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Overview…"/>
          <p:cNvSpPr txBox="1"/>
          <p:nvPr>
            <p:ph type="title" idx="4294967295"/>
          </p:nvPr>
        </p:nvSpPr>
        <p:spPr>
          <a:xfrm>
            <a:off x="1682003" y="3823091"/>
            <a:ext cx="21971005" cy="5967658"/>
          </a:xfrm>
          <a:prstGeom prst="rect">
            <a:avLst/>
          </a:prstGeom>
        </p:spPr>
        <p:txBody>
          <a:bodyPr anchor="ctr"/>
          <a:lstStyle/>
          <a:p>
            <a: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Overview </a:t>
            </a:r>
          </a:p>
          <a:p>
            <a: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of the </a:t>
            </a:r>
          </a:p>
          <a:p>
            <a: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Product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roduct 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Service</a:t>
            </a:r>
          </a:p>
        </p:txBody>
      </p:sp>
      <p:sp>
        <p:nvSpPr>
          <p:cNvPr id="478" name="Slide bullet text"/>
          <p:cNvSpPr txBox="1"/>
          <p:nvPr>
            <p:ph type="body" idx="1"/>
          </p:nvPr>
        </p:nvSpPr>
        <p:spPr>
          <a:xfrm>
            <a:off x="1206500" y="3963200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9" name="Product Service"/>
          <p:cNvSpPr/>
          <p:nvPr/>
        </p:nvSpPr>
        <p:spPr>
          <a:xfrm>
            <a:off x="8658610" y="5538270"/>
            <a:ext cx="3413720" cy="2663459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 Service</a:t>
            </a:r>
          </a:p>
        </p:txBody>
      </p:sp>
      <p:sp>
        <p:nvSpPr>
          <p:cNvPr id="480" name="Client"/>
          <p:cNvSpPr/>
          <p:nvPr/>
        </p:nvSpPr>
        <p:spPr>
          <a:xfrm>
            <a:off x="4188843" y="6234999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481" name="Line"/>
          <p:cNvSpPr/>
          <p:nvPr/>
        </p:nvSpPr>
        <p:spPr>
          <a:xfrm>
            <a:off x="5695111" y="7340164"/>
            <a:ext cx="268259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2" name="ProductInfo…"/>
          <p:cNvSpPr/>
          <p:nvPr/>
        </p:nvSpPr>
        <p:spPr>
          <a:xfrm>
            <a:off x="14345674" y="4663337"/>
            <a:ext cx="3153306" cy="204255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ProductInfo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483" name="Review…"/>
          <p:cNvSpPr/>
          <p:nvPr/>
        </p:nvSpPr>
        <p:spPr>
          <a:xfrm>
            <a:off x="14345674" y="7072770"/>
            <a:ext cx="3153306" cy="204255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484" name="Line"/>
          <p:cNvSpPr/>
          <p:nvPr/>
        </p:nvSpPr>
        <p:spPr>
          <a:xfrm flipV="1">
            <a:off x="12146846" y="5970387"/>
            <a:ext cx="1994075" cy="43845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5" name="Line"/>
          <p:cNvSpPr/>
          <p:nvPr/>
        </p:nvSpPr>
        <p:spPr>
          <a:xfrm>
            <a:off x="12146846" y="7258614"/>
            <a:ext cx="2131050" cy="56954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" name="Line"/>
          <p:cNvSpPr/>
          <p:nvPr/>
        </p:nvSpPr>
        <p:spPr>
          <a:xfrm>
            <a:off x="5695111" y="6602414"/>
            <a:ext cx="268259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7" name="ProductId"/>
          <p:cNvSpPr txBox="1"/>
          <p:nvPr/>
        </p:nvSpPr>
        <p:spPr>
          <a:xfrm>
            <a:off x="5989553" y="5936138"/>
            <a:ext cx="1561148" cy="47339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ProductId</a:t>
            </a:r>
          </a:p>
        </p:txBody>
      </p:sp>
      <p:sp>
        <p:nvSpPr>
          <p:cNvPr id="488" name="Product"/>
          <p:cNvSpPr txBox="1"/>
          <p:nvPr/>
        </p:nvSpPr>
        <p:spPr>
          <a:xfrm>
            <a:off x="6084098" y="7528038"/>
            <a:ext cx="1372058" cy="510754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489" name="Product"/>
          <p:cNvSpPr txBox="1"/>
          <p:nvPr/>
        </p:nvSpPr>
        <p:spPr>
          <a:xfrm>
            <a:off x="9562982" y="8353350"/>
            <a:ext cx="1604976" cy="58511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490" name="size, color, price"/>
          <p:cNvSpPr txBox="1"/>
          <p:nvPr/>
        </p:nvSpPr>
        <p:spPr>
          <a:xfrm>
            <a:off x="17703733" y="5447917"/>
            <a:ext cx="2491424" cy="47339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size, color, price</a:t>
            </a:r>
          </a:p>
        </p:txBody>
      </p:sp>
      <p:sp>
        <p:nvSpPr>
          <p:cNvPr id="491" name="No of reviews,…"/>
          <p:cNvSpPr txBox="1"/>
          <p:nvPr/>
        </p:nvSpPr>
        <p:spPr>
          <a:xfrm>
            <a:off x="17762629" y="7911273"/>
            <a:ext cx="2373631" cy="85439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 of reviews, </a:t>
            </a:r>
          </a:p>
          <a:p>
            <a: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Overall rating</a:t>
            </a:r>
          </a:p>
        </p:txBody>
      </p:sp>
      <p:pic>
        <p:nvPicPr>
          <p:cNvPr id="492" name="Screen Shot 2020-07-23 at 2.37.55 PM.png" descr="Screen Shot 2020-07-23 at 2.37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7619" y="4422426"/>
            <a:ext cx="10110656" cy="626535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6" name="Group"/>
          <p:cNvGrpSpPr/>
          <p:nvPr/>
        </p:nvGrpSpPr>
        <p:grpSpPr>
          <a:xfrm>
            <a:off x="7962700" y="5961651"/>
            <a:ext cx="839203" cy="4619213"/>
            <a:chOff x="0" y="0"/>
            <a:chExt cx="839202" cy="4619211"/>
          </a:xfrm>
        </p:grpSpPr>
        <p:sp>
          <p:nvSpPr>
            <p:cNvPr id="493" name="Arrow"/>
            <p:cNvSpPr/>
            <p:nvPr/>
          </p:nvSpPr>
          <p:spPr>
            <a:xfrm>
              <a:off x="118709" y="0"/>
              <a:ext cx="720494" cy="585112"/>
            </a:xfrm>
            <a:prstGeom prst="rightArrow">
              <a:avLst>
                <a:gd name="adj1" fmla="val 32000"/>
                <a:gd name="adj2" fmla="val 78808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94" name="Arrow"/>
            <p:cNvSpPr/>
            <p:nvPr/>
          </p:nvSpPr>
          <p:spPr>
            <a:xfrm>
              <a:off x="0" y="2632741"/>
              <a:ext cx="720493" cy="585113"/>
            </a:xfrm>
            <a:prstGeom prst="rightArrow">
              <a:avLst>
                <a:gd name="adj1" fmla="val 32000"/>
                <a:gd name="adj2" fmla="val 78808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95" name="Arrow"/>
            <p:cNvSpPr/>
            <p:nvPr/>
          </p:nvSpPr>
          <p:spPr>
            <a:xfrm>
              <a:off x="0" y="4034100"/>
              <a:ext cx="720493" cy="585112"/>
            </a:xfrm>
            <a:prstGeom prst="rightArrow">
              <a:avLst>
                <a:gd name="adj1" fmla="val 32000"/>
                <a:gd name="adj2" fmla="val 78808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97" name="Arrow"/>
          <p:cNvSpPr/>
          <p:nvPr/>
        </p:nvSpPr>
        <p:spPr>
          <a:xfrm rot="9060000">
            <a:off x="9445749" y="5172057"/>
            <a:ext cx="714772" cy="618928"/>
          </a:xfrm>
          <a:prstGeom prst="rightArrow">
            <a:avLst>
              <a:gd name="adj1" fmla="val 32000"/>
              <a:gd name="adj2" fmla="val 73911"/>
            </a:avLst>
          </a:prstGeom>
          <a:solidFill>
            <a:srgbClr val="530C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xit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xit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3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"/>
                            </p:stCondLst>
                            <p:childTnLst>
                              <p:par>
                                <p:cTn id="73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2" grpId="10"/>
      <p:bldP build="whole" bldLvl="1" animBg="1" rev="0" advAuto="0" spid="483" grpId="7"/>
      <p:bldP build="whole" bldLvl="1" animBg="1" rev="0" advAuto="0" spid="482" grpId="6"/>
      <p:bldP build="whole" bldLvl="1" animBg="1" rev="0" advAuto="0" spid="480" grpId="2"/>
      <p:bldP build="whole" bldLvl="1" animBg="1" rev="0" advAuto="0" spid="496" grpId="12"/>
      <p:bldP build="whole" bldLvl="1" animBg="1" rev="0" advAuto="0" spid="491" grpId="13"/>
      <p:bldP build="whole" bldLvl="1" animBg="1" rev="0" advAuto="0" spid="486" grpId="4"/>
      <p:bldP build="whole" bldLvl="1" animBg="1" rev="0" advAuto="0" spid="487" grpId="5"/>
      <p:bldP build="whole" bldLvl="1" animBg="1" rev="0" advAuto="0" spid="497" grpId="14"/>
      <p:bldP build="whole" bldLvl="1" animBg="1" rev="0" advAuto="0" spid="492" grpId="15"/>
      <p:bldP build="whole" bldLvl="1" animBg="1" rev="0" advAuto="0" spid="496" grpId="16"/>
      <p:bldP build="whole" bldLvl="1" animBg="1" rev="0" advAuto="0" spid="497" grpId="17"/>
      <p:bldP build="whole" bldLvl="1" animBg="1" rev="0" advAuto="0" spid="485" grpId="9"/>
      <p:bldP build="whole" bldLvl="1" animBg="1" rev="0" advAuto="0" spid="484" grpId="8"/>
      <p:bldP build="whole" bldLvl="1" animBg="1" rev="0" advAuto="0" spid="489" grpId="3"/>
      <p:bldP build="whole" bldLvl="1" animBg="1" rev="0" advAuto="0" spid="481" grpId="18"/>
      <p:bldP build="whole" bldLvl="1" animBg="1" rev="0" advAuto="0" spid="488" grpId="19"/>
      <p:bldP build="whole" bldLvl="1" animBg="1" rev="0" advAuto="0" spid="490" grpId="11"/>
      <p:bldP build="whole" bldLvl="1" animBg="1" rev="0" advAuto="0" spid="47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hreads"/>
          <p:cNvSpPr txBox="1"/>
          <p:nvPr>
            <p:ph type="title" idx="4294967295"/>
          </p:nvPr>
        </p:nvSpPr>
        <p:spPr>
          <a:xfrm>
            <a:off x="1206498" y="3874171"/>
            <a:ext cx="21971004" cy="5967659"/>
          </a:xfrm>
          <a:prstGeom prst="rect">
            <a:avLst/>
          </a:prstGeom>
        </p:spPr>
        <p:txBody>
          <a:bodyPr anchor="ctr"/>
          <a:lstStyle>
            <a:lvl1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Threads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hreads API"/>
          <p:cNvSpPr txBox="1"/>
          <p:nvPr>
            <p:ph type="title"/>
          </p:nvPr>
        </p:nvSpPr>
        <p:spPr>
          <a:xfrm>
            <a:off x="1206500" y="1079500"/>
            <a:ext cx="21971000" cy="2357658"/>
          </a:xfrm>
          <a:prstGeom prst="rect">
            <a:avLst/>
          </a:prstGeom>
        </p:spPr>
        <p:txBody>
          <a:bodyPr/>
          <a:lstStyle/>
          <a:p>
            <a:pPr/>
            <a:r>
              <a:t>Threads API</a:t>
            </a:r>
          </a:p>
        </p:txBody>
      </p:sp>
      <p:sp>
        <p:nvSpPr>
          <p:cNvPr id="502" name="Threads API got introduced in Java1…"/>
          <p:cNvSpPr txBox="1"/>
          <p:nvPr/>
        </p:nvSpPr>
        <p:spPr>
          <a:xfrm>
            <a:off x="1111398" y="2917084"/>
            <a:ext cx="22161204" cy="981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sz="5700">
                <a:solidFill>
                  <a:srgbClr val="000000"/>
                </a:solidFill>
              </a:defRPr>
            </a:pPr>
            <a:r>
              <a:t>Threads API got introduced in Java1</a:t>
            </a:r>
          </a:p>
          <a:p>
            <a:pPr marL="609600" indent="-609600" algn="l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sz="5700">
                <a:solidFill>
                  <a:srgbClr val="000000"/>
                </a:solidFill>
              </a:defRPr>
            </a:pPr>
            <a:r>
              <a:t>Threads are basically used to offload the blocking tasks as </a:t>
            </a:r>
            <a:r>
              <a:rPr b="1"/>
              <a:t>background</a:t>
            </a:r>
            <a:r>
              <a:t> tasks</a:t>
            </a:r>
          </a:p>
          <a:p>
            <a:pPr marL="609600" indent="-609600" algn="l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sz="5700">
                <a:solidFill>
                  <a:srgbClr val="000000"/>
                </a:solidFill>
              </a:defRPr>
            </a:pPr>
            <a:r>
              <a:t>Threads allowed the developers to write asynchronous style of code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hread API 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API Limitations</a:t>
            </a:r>
          </a:p>
        </p:txBody>
      </p:sp>
      <p:sp>
        <p:nvSpPr>
          <p:cNvPr id="505" name="Requires a lot of code to introduce asynchrony…"/>
          <p:cNvSpPr txBox="1"/>
          <p:nvPr/>
        </p:nvSpPr>
        <p:spPr>
          <a:xfrm>
            <a:off x="807074" y="2860023"/>
            <a:ext cx="22161203" cy="981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73024" indent="-573024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Requires a lot of code to introduce asynchrony</a:t>
            </a:r>
          </a:p>
          <a:p>
            <a:pPr lvl="1" marL="1146047" indent="-573023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Runnable, Thread</a:t>
            </a:r>
          </a:p>
          <a:p>
            <a:pPr lvl="2" marL="1719072" indent="-573023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Require additional properties in Runnable</a:t>
            </a:r>
          </a:p>
          <a:p>
            <a:pPr lvl="2" marL="1719072" indent="-573023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Start and Join the thread </a:t>
            </a:r>
          </a:p>
          <a:p>
            <a:pPr marL="573024" indent="-573024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Low level</a:t>
            </a:r>
          </a:p>
          <a:p>
            <a:pPr marL="573024" indent="-573024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Easy to introduce complexity in to our code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hreadPool,…"/>
          <p:cNvSpPr txBox="1"/>
          <p:nvPr>
            <p:ph type="title" idx="4294967295"/>
          </p:nvPr>
        </p:nvSpPr>
        <p:spPr>
          <a:xfrm>
            <a:off x="959234" y="3288368"/>
            <a:ext cx="21971004" cy="7139264"/>
          </a:xfrm>
          <a:prstGeom prst="rect">
            <a:avLst/>
          </a:prstGeom>
        </p:spPr>
        <p:txBody>
          <a:bodyPr anchor="ctr"/>
          <a:lstStyle/>
          <a:p>
            <a: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ThreadPool,</a:t>
            </a:r>
          </a:p>
          <a:p>
            <a: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ExecutorService</a:t>
            </a:r>
          </a:p>
          <a:p>
            <a: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&amp; </a:t>
            </a:r>
          </a:p>
          <a:p>
            <a: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hat's Covered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What's Covered ?</a:t>
            </a:r>
          </a:p>
        </p:txBody>
      </p:sp>
      <p:sp>
        <p:nvSpPr>
          <p:cNvPr id="166" name="Need for Parallel and Asynchronous Programming…"/>
          <p:cNvSpPr txBox="1"/>
          <p:nvPr>
            <p:ph type="body" idx="1"/>
          </p:nvPr>
        </p:nvSpPr>
        <p:spPr>
          <a:xfrm>
            <a:off x="711972" y="2651544"/>
            <a:ext cx="23316166" cy="10651156"/>
          </a:xfrm>
          <a:prstGeom prst="rect">
            <a:avLst/>
          </a:prstGeom>
        </p:spPr>
        <p:txBody>
          <a:bodyPr/>
          <a:lstStyle/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Need for Parallel and Asynchronous Programming</a:t>
            </a:r>
          </a:p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Covers the </a:t>
            </a:r>
            <a:r>
              <a:rPr b="1"/>
              <a:t>ParallelStreams and CompletableFuture API </a:t>
            </a:r>
          </a:p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Techniques to write </a:t>
            </a:r>
            <a:r>
              <a:rPr b="1"/>
              <a:t>Fast Performing Code using Functional Style Concurrency APIs</a:t>
            </a:r>
            <a:r>
              <a:t> in Java</a:t>
            </a:r>
            <a:endParaRPr b="1"/>
          </a:p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Covers Best Practices using </a:t>
            </a:r>
            <a:r>
              <a:rPr b="1"/>
              <a:t>ParallelStreams/CompletableFuture API </a:t>
            </a:r>
            <a:r>
              <a:t>in your code</a:t>
            </a:r>
          </a:p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NonBlocking RestFul API Client using </a:t>
            </a:r>
            <a:r>
              <a:rPr b="1"/>
              <a:t>CompletableFuture</a:t>
            </a:r>
            <a:r>
              <a:t> API</a:t>
            </a:r>
          </a:p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Testing ParallelStreams and CompletableFuture API Using </a:t>
            </a:r>
            <a:r>
              <a:rPr b="1"/>
              <a:t>JUnit5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Limitations Of Th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 Of Thread</a:t>
            </a:r>
          </a:p>
        </p:txBody>
      </p:sp>
      <p:sp>
        <p:nvSpPr>
          <p:cNvPr id="510" name="Limitations of Thread:…"/>
          <p:cNvSpPr txBox="1"/>
          <p:nvPr>
            <p:ph type="body" idx="1"/>
          </p:nvPr>
        </p:nvSpPr>
        <p:spPr>
          <a:xfrm>
            <a:off x="1206500" y="2975186"/>
            <a:ext cx="21971000" cy="9529330"/>
          </a:xfrm>
          <a:prstGeom prst="rect">
            <a:avLst/>
          </a:prstGeom>
        </p:spPr>
        <p:txBody>
          <a:bodyPr/>
          <a:lstStyle/>
          <a:p>
            <a:pPr/>
            <a:r>
              <a:t>Limitations of Thread:</a:t>
            </a:r>
          </a:p>
          <a:p>
            <a:pPr lvl="1"/>
            <a:r>
              <a:t>Create the thread</a:t>
            </a:r>
          </a:p>
          <a:p>
            <a:pPr lvl="1"/>
            <a:r>
              <a:t>Start the thread</a:t>
            </a:r>
          </a:p>
          <a:p>
            <a:pPr lvl="1"/>
            <a:r>
              <a:t>Join the thread</a:t>
            </a:r>
          </a:p>
          <a:p>
            <a:pPr/>
            <a:r>
              <a:t>Threads are expensive</a:t>
            </a:r>
          </a:p>
          <a:p>
            <a:pPr lvl="1"/>
            <a:r>
              <a:t>Threads have their own runtime-stack, memory, registers and more</a:t>
            </a:r>
          </a:p>
        </p:txBody>
      </p:sp>
      <p:sp>
        <p:nvSpPr>
          <p:cNvPr id="511" name="Thread Pool was created specifically to solve this problem"/>
          <p:cNvSpPr txBox="1"/>
          <p:nvPr/>
        </p:nvSpPr>
        <p:spPr>
          <a:xfrm>
            <a:off x="4319033" y="10993065"/>
            <a:ext cx="15479650" cy="78352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Thread Pool was created specifically to solve this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0" grpId="1"/>
      <p:bldP build="whole" bldLvl="1" animBg="1" rev="0" advAuto="0" spid="511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hread Pool is a group of threads created and readily available…"/>
          <p:cNvSpPr txBox="1"/>
          <p:nvPr>
            <p:ph type="body" sz="half" idx="1"/>
          </p:nvPr>
        </p:nvSpPr>
        <p:spPr>
          <a:xfrm>
            <a:off x="1035317" y="2488533"/>
            <a:ext cx="11072231" cy="9997581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Thread Pool is a group of threads created and readily available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CPU Intensive Tasks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ThreadPool Size = No of Cores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I/O task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ThreadPool Size &gt; No of Cores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What are the benefits of thread pool?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No need to manually create, start and join the threads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Achieving Concurrency in your application</a:t>
            </a:r>
          </a:p>
        </p:txBody>
      </p:sp>
      <p:sp>
        <p:nvSpPr>
          <p:cNvPr id="514" name="Thread Pool"/>
          <p:cNvSpPr txBox="1"/>
          <p:nvPr>
            <p:ph type="title"/>
          </p:nvPr>
        </p:nvSpPr>
        <p:spPr>
          <a:xfrm>
            <a:off x="1016297" y="642033"/>
            <a:ext cx="22351407" cy="1776129"/>
          </a:xfrm>
          <a:prstGeom prst="rect">
            <a:avLst/>
          </a:prstGeom>
        </p:spPr>
        <p:txBody>
          <a:bodyPr/>
          <a:lstStyle>
            <a:lvl1pPr>
              <a:defRPr spc="-194" sz="9700"/>
            </a:lvl1pPr>
          </a:lstStyle>
          <a:p>
            <a:pPr/>
            <a:r>
              <a:t>Thread Pool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13195437" y="2449495"/>
            <a:ext cx="9334136" cy="10617768"/>
            <a:chOff x="0" y="0"/>
            <a:chExt cx="9334134" cy="10617767"/>
          </a:xfrm>
        </p:grpSpPr>
        <p:sp>
          <p:nvSpPr>
            <p:cNvPr id="515" name="Oval"/>
            <p:cNvSpPr/>
            <p:nvPr/>
          </p:nvSpPr>
          <p:spPr>
            <a:xfrm>
              <a:off x="0" y="1583054"/>
              <a:ext cx="9334135" cy="9034714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518" name="Group"/>
            <p:cNvGrpSpPr/>
            <p:nvPr/>
          </p:nvGrpSpPr>
          <p:grpSpPr>
            <a:xfrm>
              <a:off x="2509191" y="3699675"/>
              <a:ext cx="976843" cy="1834499"/>
              <a:chOff x="0" y="0"/>
              <a:chExt cx="976842" cy="1834498"/>
            </a:xfrm>
          </p:grpSpPr>
          <p:sp>
            <p:nvSpPr>
              <p:cNvPr id="516" name="TQ"/>
              <p:cNvSpPr/>
              <p:nvPr/>
            </p:nvSpPr>
            <p:spPr>
              <a:xfrm>
                <a:off x="0" y="0"/>
                <a:ext cx="976843" cy="133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0"/>
                    </a:moveTo>
                    <a:cubicBezTo>
                      <a:pt x="514" y="0"/>
                      <a:pt x="0" y="375"/>
                      <a:pt x="0" y="840"/>
                    </a:cubicBezTo>
                    <a:lnTo>
                      <a:pt x="0" y="1173"/>
                    </a:lnTo>
                    <a:cubicBezTo>
                      <a:pt x="0" y="1545"/>
                      <a:pt x="167" y="1907"/>
                      <a:pt x="473" y="2203"/>
                    </a:cubicBezTo>
                    <a:lnTo>
                      <a:pt x="2838" y="4491"/>
                    </a:lnTo>
                    <a:lnTo>
                      <a:pt x="18765" y="4491"/>
                    </a:lnTo>
                    <a:lnTo>
                      <a:pt x="21130" y="2203"/>
                    </a:lnTo>
                    <a:cubicBezTo>
                      <a:pt x="21436" y="1907"/>
                      <a:pt x="21600" y="1545"/>
                      <a:pt x="21600" y="1173"/>
                    </a:cubicBezTo>
                    <a:lnTo>
                      <a:pt x="21600" y="840"/>
                    </a:lnTo>
                    <a:cubicBezTo>
                      <a:pt x="21600" y="375"/>
                      <a:pt x="21089" y="0"/>
                      <a:pt x="20456" y="0"/>
                    </a:cubicBezTo>
                    <a:lnTo>
                      <a:pt x="1147" y="0"/>
                    </a:lnTo>
                    <a:close/>
                    <a:moveTo>
                      <a:pt x="2951" y="5324"/>
                    </a:moveTo>
                    <a:lnTo>
                      <a:pt x="2951" y="7091"/>
                    </a:lnTo>
                    <a:lnTo>
                      <a:pt x="11676" y="5324"/>
                    </a:lnTo>
                    <a:lnTo>
                      <a:pt x="2951" y="5324"/>
                    </a:lnTo>
                    <a:close/>
                    <a:moveTo>
                      <a:pt x="14181" y="5324"/>
                    </a:moveTo>
                    <a:lnTo>
                      <a:pt x="2951" y="7598"/>
                    </a:lnTo>
                    <a:lnTo>
                      <a:pt x="2951" y="8826"/>
                    </a:lnTo>
                    <a:lnTo>
                      <a:pt x="18807" y="5612"/>
                    </a:lnTo>
                    <a:lnTo>
                      <a:pt x="18807" y="5324"/>
                    </a:lnTo>
                    <a:lnTo>
                      <a:pt x="14181" y="5324"/>
                    </a:lnTo>
                    <a:close/>
                    <a:moveTo>
                      <a:pt x="18807" y="6118"/>
                    </a:moveTo>
                    <a:lnTo>
                      <a:pt x="2951" y="9332"/>
                    </a:lnTo>
                    <a:lnTo>
                      <a:pt x="2951" y="10557"/>
                    </a:lnTo>
                    <a:lnTo>
                      <a:pt x="18807" y="7344"/>
                    </a:lnTo>
                    <a:lnTo>
                      <a:pt x="18807" y="6118"/>
                    </a:lnTo>
                    <a:close/>
                    <a:moveTo>
                      <a:pt x="18807" y="7853"/>
                    </a:moveTo>
                    <a:lnTo>
                      <a:pt x="2951" y="11064"/>
                    </a:lnTo>
                    <a:lnTo>
                      <a:pt x="2951" y="12289"/>
                    </a:lnTo>
                    <a:lnTo>
                      <a:pt x="18807" y="9078"/>
                    </a:lnTo>
                    <a:lnTo>
                      <a:pt x="18807" y="7853"/>
                    </a:lnTo>
                    <a:close/>
                    <a:moveTo>
                      <a:pt x="18807" y="9584"/>
                    </a:moveTo>
                    <a:lnTo>
                      <a:pt x="2951" y="12796"/>
                    </a:lnTo>
                    <a:lnTo>
                      <a:pt x="2951" y="14021"/>
                    </a:lnTo>
                    <a:lnTo>
                      <a:pt x="18807" y="10810"/>
                    </a:lnTo>
                    <a:lnTo>
                      <a:pt x="18807" y="9584"/>
                    </a:lnTo>
                    <a:close/>
                    <a:moveTo>
                      <a:pt x="18807" y="11316"/>
                    </a:moveTo>
                    <a:lnTo>
                      <a:pt x="2951" y="14530"/>
                    </a:lnTo>
                    <a:lnTo>
                      <a:pt x="2951" y="15755"/>
                    </a:lnTo>
                    <a:lnTo>
                      <a:pt x="18807" y="12541"/>
                    </a:lnTo>
                    <a:lnTo>
                      <a:pt x="18807" y="11316"/>
                    </a:lnTo>
                    <a:close/>
                    <a:moveTo>
                      <a:pt x="18807" y="13048"/>
                    </a:moveTo>
                    <a:lnTo>
                      <a:pt x="2951" y="16262"/>
                    </a:lnTo>
                    <a:lnTo>
                      <a:pt x="2951" y="16390"/>
                    </a:lnTo>
                    <a:lnTo>
                      <a:pt x="8365" y="16390"/>
                    </a:lnTo>
                    <a:lnTo>
                      <a:pt x="18807" y="14273"/>
                    </a:lnTo>
                    <a:lnTo>
                      <a:pt x="18807" y="13048"/>
                    </a:lnTo>
                    <a:close/>
                    <a:moveTo>
                      <a:pt x="18807" y="14782"/>
                    </a:moveTo>
                    <a:lnTo>
                      <a:pt x="10866" y="16390"/>
                    </a:lnTo>
                    <a:lnTo>
                      <a:pt x="18807" y="16390"/>
                    </a:lnTo>
                    <a:lnTo>
                      <a:pt x="18807" y="14782"/>
                    </a:lnTo>
                    <a:close/>
                    <a:moveTo>
                      <a:pt x="2838" y="17106"/>
                    </a:moveTo>
                    <a:lnTo>
                      <a:pt x="473" y="19397"/>
                    </a:lnTo>
                    <a:cubicBezTo>
                      <a:pt x="167" y="19693"/>
                      <a:pt x="0" y="20053"/>
                      <a:pt x="0" y="20425"/>
                    </a:cubicBezTo>
                    <a:lnTo>
                      <a:pt x="0" y="20760"/>
                    </a:lnTo>
                    <a:cubicBezTo>
                      <a:pt x="0" y="21225"/>
                      <a:pt x="514" y="21600"/>
                      <a:pt x="1147" y="21600"/>
                    </a:cubicBezTo>
                    <a:lnTo>
                      <a:pt x="20456" y="21600"/>
                    </a:lnTo>
                    <a:cubicBezTo>
                      <a:pt x="21089" y="21600"/>
                      <a:pt x="21600" y="21225"/>
                      <a:pt x="21600" y="20760"/>
                    </a:cubicBezTo>
                    <a:lnTo>
                      <a:pt x="21600" y="20425"/>
                    </a:lnTo>
                    <a:cubicBezTo>
                      <a:pt x="21600" y="20053"/>
                      <a:pt x="21436" y="19693"/>
                      <a:pt x="21130" y="19397"/>
                    </a:cubicBezTo>
                    <a:lnTo>
                      <a:pt x="18765" y="17106"/>
                    </a:lnTo>
                    <a:lnTo>
                      <a:pt x="2838" y="1710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TQ</a:t>
                </a:r>
              </a:p>
            </p:txBody>
          </p:sp>
          <p:sp>
            <p:nvSpPr>
              <p:cNvPr id="517" name="T1"/>
              <p:cNvSpPr txBox="1"/>
              <p:nvPr/>
            </p:nvSpPr>
            <p:spPr>
              <a:xfrm>
                <a:off x="121722" y="1314997"/>
                <a:ext cx="733395" cy="519502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T1</a:t>
                </a:r>
              </a:p>
            </p:txBody>
          </p:sp>
        </p:grpSp>
        <p:grpSp>
          <p:nvGrpSpPr>
            <p:cNvPr id="521" name="Group"/>
            <p:cNvGrpSpPr/>
            <p:nvPr/>
          </p:nvGrpSpPr>
          <p:grpSpPr>
            <a:xfrm>
              <a:off x="5277546" y="3699675"/>
              <a:ext cx="976843" cy="1834499"/>
              <a:chOff x="0" y="0"/>
              <a:chExt cx="976842" cy="1834498"/>
            </a:xfrm>
          </p:grpSpPr>
          <p:sp>
            <p:nvSpPr>
              <p:cNvPr id="519" name="TQ"/>
              <p:cNvSpPr/>
              <p:nvPr/>
            </p:nvSpPr>
            <p:spPr>
              <a:xfrm>
                <a:off x="0" y="0"/>
                <a:ext cx="976843" cy="133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0"/>
                    </a:moveTo>
                    <a:cubicBezTo>
                      <a:pt x="514" y="0"/>
                      <a:pt x="0" y="375"/>
                      <a:pt x="0" y="840"/>
                    </a:cubicBezTo>
                    <a:lnTo>
                      <a:pt x="0" y="1173"/>
                    </a:lnTo>
                    <a:cubicBezTo>
                      <a:pt x="0" y="1545"/>
                      <a:pt x="167" y="1907"/>
                      <a:pt x="473" y="2203"/>
                    </a:cubicBezTo>
                    <a:lnTo>
                      <a:pt x="2838" y="4491"/>
                    </a:lnTo>
                    <a:lnTo>
                      <a:pt x="18765" y="4491"/>
                    </a:lnTo>
                    <a:lnTo>
                      <a:pt x="21130" y="2203"/>
                    </a:lnTo>
                    <a:cubicBezTo>
                      <a:pt x="21436" y="1907"/>
                      <a:pt x="21600" y="1545"/>
                      <a:pt x="21600" y="1173"/>
                    </a:cubicBezTo>
                    <a:lnTo>
                      <a:pt x="21600" y="840"/>
                    </a:lnTo>
                    <a:cubicBezTo>
                      <a:pt x="21600" y="375"/>
                      <a:pt x="21089" y="0"/>
                      <a:pt x="20456" y="0"/>
                    </a:cubicBezTo>
                    <a:lnTo>
                      <a:pt x="1147" y="0"/>
                    </a:lnTo>
                    <a:close/>
                    <a:moveTo>
                      <a:pt x="2951" y="5324"/>
                    </a:moveTo>
                    <a:lnTo>
                      <a:pt x="2951" y="7091"/>
                    </a:lnTo>
                    <a:lnTo>
                      <a:pt x="11676" y="5324"/>
                    </a:lnTo>
                    <a:lnTo>
                      <a:pt x="2951" y="5324"/>
                    </a:lnTo>
                    <a:close/>
                    <a:moveTo>
                      <a:pt x="14181" y="5324"/>
                    </a:moveTo>
                    <a:lnTo>
                      <a:pt x="2951" y="7598"/>
                    </a:lnTo>
                    <a:lnTo>
                      <a:pt x="2951" y="8826"/>
                    </a:lnTo>
                    <a:lnTo>
                      <a:pt x="18807" y="5612"/>
                    </a:lnTo>
                    <a:lnTo>
                      <a:pt x="18807" y="5324"/>
                    </a:lnTo>
                    <a:lnTo>
                      <a:pt x="14181" y="5324"/>
                    </a:lnTo>
                    <a:close/>
                    <a:moveTo>
                      <a:pt x="18807" y="6118"/>
                    </a:moveTo>
                    <a:lnTo>
                      <a:pt x="2951" y="9332"/>
                    </a:lnTo>
                    <a:lnTo>
                      <a:pt x="2951" y="10557"/>
                    </a:lnTo>
                    <a:lnTo>
                      <a:pt x="18807" y="7344"/>
                    </a:lnTo>
                    <a:lnTo>
                      <a:pt x="18807" y="6118"/>
                    </a:lnTo>
                    <a:close/>
                    <a:moveTo>
                      <a:pt x="18807" y="7853"/>
                    </a:moveTo>
                    <a:lnTo>
                      <a:pt x="2951" y="11064"/>
                    </a:lnTo>
                    <a:lnTo>
                      <a:pt x="2951" y="12289"/>
                    </a:lnTo>
                    <a:lnTo>
                      <a:pt x="18807" y="9078"/>
                    </a:lnTo>
                    <a:lnTo>
                      <a:pt x="18807" y="7853"/>
                    </a:lnTo>
                    <a:close/>
                    <a:moveTo>
                      <a:pt x="18807" y="9584"/>
                    </a:moveTo>
                    <a:lnTo>
                      <a:pt x="2951" y="12796"/>
                    </a:lnTo>
                    <a:lnTo>
                      <a:pt x="2951" y="14021"/>
                    </a:lnTo>
                    <a:lnTo>
                      <a:pt x="18807" y="10810"/>
                    </a:lnTo>
                    <a:lnTo>
                      <a:pt x="18807" y="9584"/>
                    </a:lnTo>
                    <a:close/>
                    <a:moveTo>
                      <a:pt x="18807" y="11316"/>
                    </a:moveTo>
                    <a:lnTo>
                      <a:pt x="2951" y="14530"/>
                    </a:lnTo>
                    <a:lnTo>
                      <a:pt x="2951" y="15755"/>
                    </a:lnTo>
                    <a:lnTo>
                      <a:pt x="18807" y="12541"/>
                    </a:lnTo>
                    <a:lnTo>
                      <a:pt x="18807" y="11316"/>
                    </a:lnTo>
                    <a:close/>
                    <a:moveTo>
                      <a:pt x="18807" y="13048"/>
                    </a:moveTo>
                    <a:lnTo>
                      <a:pt x="2951" y="16262"/>
                    </a:lnTo>
                    <a:lnTo>
                      <a:pt x="2951" y="16390"/>
                    </a:lnTo>
                    <a:lnTo>
                      <a:pt x="8365" y="16390"/>
                    </a:lnTo>
                    <a:lnTo>
                      <a:pt x="18807" y="14273"/>
                    </a:lnTo>
                    <a:lnTo>
                      <a:pt x="18807" y="13048"/>
                    </a:lnTo>
                    <a:close/>
                    <a:moveTo>
                      <a:pt x="18807" y="14782"/>
                    </a:moveTo>
                    <a:lnTo>
                      <a:pt x="10866" y="16390"/>
                    </a:lnTo>
                    <a:lnTo>
                      <a:pt x="18807" y="16390"/>
                    </a:lnTo>
                    <a:lnTo>
                      <a:pt x="18807" y="14782"/>
                    </a:lnTo>
                    <a:close/>
                    <a:moveTo>
                      <a:pt x="2838" y="17106"/>
                    </a:moveTo>
                    <a:lnTo>
                      <a:pt x="473" y="19397"/>
                    </a:lnTo>
                    <a:cubicBezTo>
                      <a:pt x="167" y="19693"/>
                      <a:pt x="0" y="20053"/>
                      <a:pt x="0" y="20425"/>
                    </a:cubicBezTo>
                    <a:lnTo>
                      <a:pt x="0" y="20760"/>
                    </a:lnTo>
                    <a:cubicBezTo>
                      <a:pt x="0" y="21225"/>
                      <a:pt x="514" y="21600"/>
                      <a:pt x="1147" y="21600"/>
                    </a:cubicBezTo>
                    <a:lnTo>
                      <a:pt x="20456" y="21600"/>
                    </a:lnTo>
                    <a:cubicBezTo>
                      <a:pt x="21089" y="21600"/>
                      <a:pt x="21600" y="21225"/>
                      <a:pt x="21600" y="20760"/>
                    </a:cubicBezTo>
                    <a:lnTo>
                      <a:pt x="21600" y="20425"/>
                    </a:lnTo>
                    <a:cubicBezTo>
                      <a:pt x="21600" y="20053"/>
                      <a:pt x="21436" y="19693"/>
                      <a:pt x="21130" y="19397"/>
                    </a:cubicBezTo>
                    <a:lnTo>
                      <a:pt x="18765" y="17106"/>
                    </a:lnTo>
                    <a:lnTo>
                      <a:pt x="2838" y="1710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TQ</a:t>
                </a:r>
              </a:p>
            </p:txBody>
          </p:sp>
          <p:sp>
            <p:nvSpPr>
              <p:cNvPr id="520" name="T2"/>
              <p:cNvSpPr txBox="1"/>
              <p:nvPr/>
            </p:nvSpPr>
            <p:spPr>
              <a:xfrm>
                <a:off x="121722" y="1314997"/>
                <a:ext cx="733395" cy="519502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T2</a:t>
                </a:r>
              </a:p>
            </p:txBody>
          </p:sp>
        </p:grpSp>
        <p:grpSp>
          <p:nvGrpSpPr>
            <p:cNvPr id="524" name="Group"/>
            <p:cNvGrpSpPr/>
            <p:nvPr/>
          </p:nvGrpSpPr>
          <p:grpSpPr>
            <a:xfrm>
              <a:off x="2683637" y="6493778"/>
              <a:ext cx="976843" cy="1834500"/>
              <a:chOff x="0" y="0"/>
              <a:chExt cx="976842" cy="1834498"/>
            </a:xfrm>
          </p:grpSpPr>
          <p:sp>
            <p:nvSpPr>
              <p:cNvPr id="522" name="TQ"/>
              <p:cNvSpPr/>
              <p:nvPr/>
            </p:nvSpPr>
            <p:spPr>
              <a:xfrm>
                <a:off x="0" y="0"/>
                <a:ext cx="976843" cy="133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0"/>
                    </a:moveTo>
                    <a:cubicBezTo>
                      <a:pt x="514" y="0"/>
                      <a:pt x="0" y="375"/>
                      <a:pt x="0" y="840"/>
                    </a:cubicBezTo>
                    <a:lnTo>
                      <a:pt x="0" y="1173"/>
                    </a:lnTo>
                    <a:cubicBezTo>
                      <a:pt x="0" y="1545"/>
                      <a:pt x="167" y="1907"/>
                      <a:pt x="473" y="2203"/>
                    </a:cubicBezTo>
                    <a:lnTo>
                      <a:pt x="2838" y="4491"/>
                    </a:lnTo>
                    <a:lnTo>
                      <a:pt x="18765" y="4491"/>
                    </a:lnTo>
                    <a:lnTo>
                      <a:pt x="21130" y="2203"/>
                    </a:lnTo>
                    <a:cubicBezTo>
                      <a:pt x="21436" y="1907"/>
                      <a:pt x="21600" y="1545"/>
                      <a:pt x="21600" y="1173"/>
                    </a:cubicBezTo>
                    <a:lnTo>
                      <a:pt x="21600" y="840"/>
                    </a:lnTo>
                    <a:cubicBezTo>
                      <a:pt x="21600" y="375"/>
                      <a:pt x="21089" y="0"/>
                      <a:pt x="20456" y="0"/>
                    </a:cubicBezTo>
                    <a:lnTo>
                      <a:pt x="1147" y="0"/>
                    </a:lnTo>
                    <a:close/>
                    <a:moveTo>
                      <a:pt x="2951" y="5324"/>
                    </a:moveTo>
                    <a:lnTo>
                      <a:pt x="2951" y="7091"/>
                    </a:lnTo>
                    <a:lnTo>
                      <a:pt x="11676" y="5324"/>
                    </a:lnTo>
                    <a:lnTo>
                      <a:pt x="2951" y="5324"/>
                    </a:lnTo>
                    <a:close/>
                    <a:moveTo>
                      <a:pt x="14181" y="5324"/>
                    </a:moveTo>
                    <a:lnTo>
                      <a:pt x="2951" y="7598"/>
                    </a:lnTo>
                    <a:lnTo>
                      <a:pt x="2951" y="8826"/>
                    </a:lnTo>
                    <a:lnTo>
                      <a:pt x="18807" y="5612"/>
                    </a:lnTo>
                    <a:lnTo>
                      <a:pt x="18807" y="5324"/>
                    </a:lnTo>
                    <a:lnTo>
                      <a:pt x="14181" y="5324"/>
                    </a:lnTo>
                    <a:close/>
                    <a:moveTo>
                      <a:pt x="18807" y="6118"/>
                    </a:moveTo>
                    <a:lnTo>
                      <a:pt x="2951" y="9332"/>
                    </a:lnTo>
                    <a:lnTo>
                      <a:pt x="2951" y="10557"/>
                    </a:lnTo>
                    <a:lnTo>
                      <a:pt x="18807" y="7344"/>
                    </a:lnTo>
                    <a:lnTo>
                      <a:pt x="18807" y="6118"/>
                    </a:lnTo>
                    <a:close/>
                    <a:moveTo>
                      <a:pt x="18807" y="7853"/>
                    </a:moveTo>
                    <a:lnTo>
                      <a:pt x="2951" y="11064"/>
                    </a:lnTo>
                    <a:lnTo>
                      <a:pt x="2951" y="12289"/>
                    </a:lnTo>
                    <a:lnTo>
                      <a:pt x="18807" y="9078"/>
                    </a:lnTo>
                    <a:lnTo>
                      <a:pt x="18807" y="7853"/>
                    </a:lnTo>
                    <a:close/>
                    <a:moveTo>
                      <a:pt x="18807" y="9584"/>
                    </a:moveTo>
                    <a:lnTo>
                      <a:pt x="2951" y="12796"/>
                    </a:lnTo>
                    <a:lnTo>
                      <a:pt x="2951" y="14021"/>
                    </a:lnTo>
                    <a:lnTo>
                      <a:pt x="18807" y="10810"/>
                    </a:lnTo>
                    <a:lnTo>
                      <a:pt x="18807" y="9584"/>
                    </a:lnTo>
                    <a:close/>
                    <a:moveTo>
                      <a:pt x="18807" y="11316"/>
                    </a:moveTo>
                    <a:lnTo>
                      <a:pt x="2951" y="14530"/>
                    </a:lnTo>
                    <a:lnTo>
                      <a:pt x="2951" y="15755"/>
                    </a:lnTo>
                    <a:lnTo>
                      <a:pt x="18807" y="12541"/>
                    </a:lnTo>
                    <a:lnTo>
                      <a:pt x="18807" y="11316"/>
                    </a:lnTo>
                    <a:close/>
                    <a:moveTo>
                      <a:pt x="18807" y="13048"/>
                    </a:moveTo>
                    <a:lnTo>
                      <a:pt x="2951" y="16262"/>
                    </a:lnTo>
                    <a:lnTo>
                      <a:pt x="2951" y="16390"/>
                    </a:lnTo>
                    <a:lnTo>
                      <a:pt x="8365" y="16390"/>
                    </a:lnTo>
                    <a:lnTo>
                      <a:pt x="18807" y="14273"/>
                    </a:lnTo>
                    <a:lnTo>
                      <a:pt x="18807" y="13048"/>
                    </a:lnTo>
                    <a:close/>
                    <a:moveTo>
                      <a:pt x="18807" y="14782"/>
                    </a:moveTo>
                    <a:lnTo>
                      <a:pt x="10866" y="16390"/>
                    </a:lnTo>
                    <a:lnTo>
                      <a:pt x="18807" y="16390"/>
                    </a:lnTo>
                    <a:lnTo>
                      <a:pt x="18807" y="14782"/>
                    </a:lnTo>
                    <a:close/>
                    <a:moveTo>
                      <a:pt x="2838" y="17106"/>
                    </a:moveTo>
                    <a:lnTo>
                      <a:pt x="473" y="19397"/>
                    </a:lnTo>
                    <a:cubicBezTo>
                      <a:pt x="167" y="19693"/>
                      <a:pt x="0" y="20053"/>
                      <a:pt x="0" y="20425"/>
                    </a:cubicBezTo>
                    <a:lnTo>
                      <a:pt x="0" y="20760"/>
                    </a:lnTo>
                    <a:cubicBezTo>
                      <a:pt x="0" y="21225"/>
                      <a:pt x="514" y="21600"/>
                      <a:pt x="1147" y="21600"/>
                    </a:cubicBezTo>
                    <a:lnTo>
                      <a:pt x="20456" y="21600"/>
                    </a:lnTo>
                    <a:cubicBezTo>
                      <a:pt x="21089" y="21600"/>
                      <a:pt x="21600" y="21225"/>
                      <a:pt x="21600" y="20760"/>
                    </a:cubicBezTo>
                    <a:lnTo>
                      <a:pt x="21600" y="20425"/>
                    </a:lnTo>
                    <a:cubicBezTo>
                      <a:pt x="21600" y="20053"/>
                      <a:pt x="21436" y="19693"/>
                      <a:pt x="21130" y="19397"/>
                    </a:cubicBezTo>
                    <a:lnTo>
                      <a:pt x="18765" y="17106"/>
                    </a:lnTo>
                    <a:lnTo>
                      <a:pt x="2838" y="1710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TQ</a:t>
                </a:r>
              </a:p>
            </p:txBody>
          </p:sp>
          <p:sp>
            <p:nvSpPr>
              <p:cNvPr id="523" name="T3"/>
              <p:cNvSpPr txBox="1"/>
              <p:nvPr/>
            </p:nvSpPr>
            <p:spPr>
              <a:xfrm>
                <a:off x="121722" y="1314997"/>
                <a:ext cx="733395" cy="519502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T3</a:t>
                </a:r>
              </a:p>
            </p:txBody>
          </p:sp>
        </p:grpSp>
        <p:grpSp>
          <p:nvGrpSpPr>
            <p:cNvPr id="527" name="Group"/>
            <p:cNvGrpSpPr/>
            <p:nvPr/>
          </p:nvGrpSpPr>
          <p:grpSpPr>
            <a:xfrm>
              <a:off x="5277546" y="6493778"/>
              <a:ext cx="976843" cy="1834500"/>
              <a:chOff x="0" y="0"/>
              <a:chExt cx="976842" cy="1834498"/>
            </a:xfrm>
          </p:grpSpPr>
          <p:sp>
            <p:nvSpPr>
              <p:cNvPr id="525" name="TQ"/>
              <p:cNvSpPr/>
              <p:nvPr/>
            </p:nvSpPr>
            <p:spPr>
              <a:xfrm>
                <a:off x="0" y="0"/>
                <a:ext cx="976843" cy="133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47" y="0"/>
                    </a:moveTo>
                    <a:cubicBezTo>
                      <a:pt x="514" y="0"/>
                      <a:pt x="0" y="375"/>
                      <a:pt x="0" y="840"/>
                    </a:cubicBezTo>
                    <a:lnTo>
                      <a:pt x="0" y="1173"/>
                    </a:lnTo>
                    <a:cubicBezTo>
                      <a:pt x="0" y="1545"/>
                      <a:pt x="167" y="1907"/>
                      <a:pt x="473" y="2203"/>
                    </a:cubicBezTo>
                    <a:lnTo>
                      <a:pt x="2838" y="4491"/>
                    </a:lnTo>
                    <a:lnTo>
                      <a:pt x="18765" y="4491"/>
                    </a:lnTo>
                    <a:lnTo>
                      <a:pt x="21130" y="2203"/>
                    </a:lnTo>
                    <a:cubicBezTo>
                      <a:pt x="21436" y="1907"/>
                      <a:pt x="21600" y="1545"/>
                      <a:pt x="21600" y="1173"/>
                    </a:cubicBezTo>
                    <a:lnTo>
                      <a:pt x="21600" y="840"/>
                    </a:lnTo>
                    <a:cubicBezTo>
                      <a:pt x="21600" y="375"/>
                      <a:pt x="21089" y="0"/>
                      <a:pt x="20456" y="0"/>
                    </a:cubicBezTo>
                    <a:lnTo>
                      <a:pt x="1147" y="0"/>
                    </a:lnTo>
                    <a:close/>
                    <a:moveTo>
                      <a:pt x="2951" y="5324"/>
                    </a:moveTo>
                    <a:lnTo>
                      <a:pt x="2951" y="7091"/>
                    </a:lnTo>
                    <a:lnTo>
                      <a:pt x="11676" y="5324"/>
                    </a:lnTo>
                    <a:lnTo>
                      <a:pt x="2951" y="5324"/>
                    </a:lnTo>
                    <a:close/>
                    <a:moveTo>
                      <a:pt x="14181" y="5324"/>
                    </a:moveTo>
                    <a:lnTo>
                      <a:pt x="2951" y="7598"/>
                    </a:lnTo>
                    <a:lnTo>
                      <a:pt x="2951" y="8826"/>
                    </a:lnTo>
                    <a:lnTo>
                      <a:pt x="18807" y="5612"/>
                    </a:lnTo>
                    <a:lnTo>
                      <a:pt x="18807" y="5324"/>
                    </a:lnTo>
                    <a:lnTo>
                      <a:pt x="14181" y="5324"/>
                    </a:lnTo>
                    <a:close/>
                    <a:moveTo>
                      <a:pt x="18807" y="6118"/>
                    </a:moveTo>
                    <a:lnTo>
                      <a:pt x="2951" y="9332"/>
                    </a:lnTo>
                    <a:lnTo>
                      <a:pt x="2951" y="10557"/>
                    </a:lnTo>
                    <a:lnTo>
                      <a:pt x="18807" y="7344"/>
                    </a:lnTo>
                    <a:lnTo>
                      <a:pt x="18807" y="6118"/>
                    </a:lnTo>
                    <a:close/>
                    <a:moveTo>
                      <a:pt x="18807" y="7853"/>
                    </a:moveTo>
                    <a:lnTo>
                      <a:pt x="2951" y="11064"/>
                    </a:lnTo>
                    <a:lnTo>
                      <a:pt x="2951" y="12289"/>
                    </a:lnTo>
                    <a:lnTo>
                      <a:pt x="18807" y="9078"/>
                    </a:lnTo>
                    <a:lnTo>
                      <a:pt x="18807" y="7853"/>
                    </a:lnTo>
                    <a:close/>
                    <a:moveTo>
                      <a:pt x="18807" y="9584"/>
                    </a:moveTo>
                    <a:lnTo>
                      <a:pt x="2951" y="12796"/>
                    </a:lnTo>
                    <a:lnTo>
                      <a:pt x="2951" y="14021"/>
                    </a:lnTo>
                    <a:lnTo>
                      <a:pt x="18807" y="10810"/>
                    </a:lnTo>
                    <a:lnTo>
                      <a:pt x="18807" y="9584"/>
                    </a:lnTo>
                    <a:close/>
                    <a:moveTo>
                      <a:pt x="18807" y="11316"/>
                    </a:moveTo>
                    <a:lnTo>
                      <a:pt x="2951" y="14530"/>
                    </a:lnTo>
                    <a:lnTo>
                      <a:pt x="2951" y="15755"/>
                    </a:lnTo>
                    <a:lnTo>
                      <a:pt x="18807" y="12541"/>
                    </a:lnTo>
                    <a:lnTo>
                      <a:pt x="18807" y="11316"/>
                    </a:lnTo>
                    <a:close/>
                    <a:moveTo>
                      <a:pt x="18807" y="13048"/>
                    </a:moveTo>
                    <a:lnTo>
                      <a:pt x="2951" y="16262"/>
                    </a:lnTo>
                    <a:lnTo>
                      <a:pt x="2951" y="16390"/>
                    </a:lnTo>
                    <a:lnTo>
                      <a:pt x="8365" y="16390"/>
                    </a:lnTo>
                    <a:lnTo>
                      <a:pt x="18807" y="14273"/>
                    </a:lnTo>
                    <a:lnTo>
                      <a:pt x="18807" y="13048"/>
                    </a:lnTo>
                    <a:close/>
                    <a:moveTo>
                      <a:pt x="18807" y="14782"/>
                    </a:moveTo>
                    <a:lnTo>
                      <a:pt x="10866" y="16390"/>
                    </a:lnTo>
                    <a:lnTo>
                      <a:pt x="18807" y="16390"/>
                    </a:lnTo>
                    <a:lnTo>
                      <a:pt x="18807" y="14782"/>
                    </a:lnTo>
                    <a:close/>
                    <a:moveTo>
                      <a:pt x="2838" y="17106"/>
                    </a:moveTo>
                    <a:lnTo>
                      <a:pt x="473" y="19397"/>
                    </a:lnTo>
                    <a:cubicBezTo>
                      <a:pt x="167" y="19693"/>
                      <a:pt x="0" y="20053"/>
                      <a:pt x="0" y="20425"/>
                    </a:cubicBezTo>
                    <a:lnTo>
                      <a:pt x="0" y="20760"/>
                    </a:lnTo>
                    <a:cubicBezTo>
                      <a:pt x="0" y="21225"/>
                      <a:pt x="514" y="21600"/>
                      <a:pt x="1147" y="21600"/>
                    </a:cubicBezTo>
                    <a:lnTo>
                      <a:pt x="20456" y="21600"/>
                    </a:lnTo>
                    <a:cubicBezTo>
                      <a:pt x="21089" y="21600"/>
                      <a:pt x="21600" y="21225"/>
                      <a:pt x="21600" y="20760"/>
                    </a:cubicBezTo>
                    <a:lnTo>
                      <a:pt x="21600" y="20425"/>
                    </a:lnTo>
                    <a:cubicBezTo>
                      <a:pt x="21600" y="20053"/>
                      <a:pt x="21436" y="19693"/>
                      <a:pt x="21130" y="19397"/>
                    </a:cubicBezTo>
                    <a:lnTo>
                      <a:pt x="18765" y="17106"/>
                    </a:lnTo>
                    <a:lnTo>
                      <a:pt x="2838" y="1710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TQ</a:t>
                </a:r>
              </a:p>
            </p:txBody>
          </p:sp>
          <p:sp>
            <p:nvSpPr>
              <p:cNvPr id="526" name="T4"/>
              <p:cNvSpPr txBox="1"/>
              <p:nvPr/>
            </p:nvSpPr>
            <p:spPr>
              <a:xfrm>
                <a:off x="121722" y="1314997"/>
                <a:ext cx="733395" cy="519502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T4</a:t>
                </a:r>
              </a:p>
            </p:txBody>
          </p:sp>
        </p:grpSp>
        <p:sp>
          <p:nvSpPr>
            <p:cNvPr id="528" name="ThreadPool"/>
            <p:cNvSpPr txBox="1"/>
            <p:nvPr/>
          </p:nvSpPr>
          <p:spPr>
            <a:xfrm>
              <a:off x="1582847" y="0"/>
              <a:ext cx="6168441" cy="941463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43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ThreadPool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ExecutorService"/>
          <p:cNvSpPr txBox="1"/>
          <p:nvPr>
            <p:ph type="title"/>
          </p:nvPr>
        </p:nvSpPr>
        <p:spPr>
          <a:xfrm>
            <a:off x="654911" y="382733"/>
            <a:ext cx="21971001" cy="2017746"/>
          </a:xfrm>
          <a:prstGeom prst="rect">
            <a:avLst/>
          </a:prstGeom>
        </p:spPr>
        <p:txBody>
          <a:bodyPr anchor="ctr"/>
          <a:lstStyle>
            <a:lvl1pPr>
              <a:defRPr spc="-200" sz="10000"/>
            </a:lvl1pPr>
          </a:lstStyle>
          <a:p>
            <a:pPr/>
            <a:r>
              <a:t>ExecutorService</a:t>
            </a:r>
          </a:p>
        </p:txBody>
      </p:sp>
      <p:sp>
        <p:nvSpPr>
          <p:cNvPr id="532" name="Released as part of Java5…"/>
          <p:cNvSpPr txBox="1"/>
          <p:nvPr>
            <p:ph type="body" idx="1"/>
          </p:nvPr>
        </p:nvSpPr>
        <p:spPr>
          <a:xfrm>
            <a:off x="1206500" y="2757715"/>
            <a:ext cx="21971000" cy="9746801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20000"/>
              </a:lnSpc>
              <a:buSzPct val="123000"/>
            </a:pPr>
            <a:r>
              <a:t>Released as part of Java5</a:t>
            </a:r>
          </a:p>
          <a:p>
            <a:pPr marL="609600" indent="-609600">
              <a:lnSpc>
                <a:spcPct val="120000"/>
              </a:lnSpc>
              <a:buSzPct val="123000"/>
            </a:pPr>
            <a:r>
              <a:t>ExecutorService in Java is an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Asynchronous Task Execution Engine</a:t>
            </a:r>
          </a:p>
          <a:p>
            <a:pPr marL="609600" indent="-609600">
              <a:lnSpc>
                <a:spcPct val="120000"/>
              </a:lnSpc>
              <a:buSzPct val="123000"/>
            </a:pPr>
            <a:r>
              <a:t>It provides a way to asynchronously execute tasks and provides the results in a much simpler way compared to threads</a:t>
            </a:r>
          </a:p>
          <a:p>
            <a:pPr marL="609600" indent="-609600">
              <a:lnSpc>
                <a:spcPct val="120000"/>
              </a:lnSpc>
              <a:buSzPct val="123000"/>
            </a:pPr>
            <a:r>
              <a:t>This enabled coarse-grained task based parallelism in Java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3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roup"/>
          <p:cNvGrpSpPr/>
          <p:nvPr/>
        </p:nvGrpSpPr>
        <p:grpSpPr>
          <a:xfrm>
            <a:off x="2499445" y="3791747"/>
            <a:ext cx="17901528" cy="9304806"/>
            <a:chOff x="0" y="0"/>
            <a:chExt cx="17901527" cy="9304805"/>
          </a:xfrm>
        </p:grpSpPr>
        <p:sp>
          <p:nvSpPr>
            <p:cNvPr id="534" name="Rectangle"/>
            <p:cNvSpPr/>
            <p:nvPr/>
          </p:nvSpPr>
          <p:spPr>
            <a:xfrm>
              <a:off x="0" y="0"/>
              <a:ext cx="17901528" cy="930480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5" name="ExecutorService"/>
            <p:cNvSpPr txBox="1"/>
            <p:nvPr/>
          </p:nvSpPr>
          <p:spPr>
            <a:xfrm>
              <a:off x="6384896" y="67512"/>
              <a:ext cx="3762275" cy="67180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ExecutorService</a:t>
              </a:r>
            </a:p>
          </p:txBody>
        </p:sp>
      </p:grpSp>
      <p:sp>
        <p:nvSpPr>
          <p:cNvPr id="537" name="Executor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ExecutorService</a:t>
            </a:r>
          </a:p>
        </p:txBody>
      </p:sp>
      <p:sp>
        <p:nvSpPr>
          <p:cNvPr id="538" name="Slide bullet text"/>
          <p:cNvSpPr txBox="1"/>
          <p:nvPr>
            <p:ph type="body" idx="4294967295"/>
          </p:nvPr>
        </p:nvSpPr>
        <p:spPr>
          <a:xfrm>
            <a:off x="464709" y="3570750"/>
            <a:ext cx="21971001" cy="97468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None/>
            </a:pPr>
          </a:p>
        </p:txBody>
      </p:sp>
      <p:grpSp>
        <p:nvGrpSpPr>
          <p:cNvPr id="548" name="Group"/>
          <p:cNvGrpSpPr/>
          <p:nvPr/>
        </p:nvGrpSpPr>
        <p:grpSpPr>
          <a:xfrm>
            <a:off x="3556909" y="4929699"/>
            <a:ext cx="6795001" cy="2517311"/>
            <a:chOff x="0" y="0"/>
            <a:chExt cx="6794999" cy="2517309"/>
          </a:xfrm>
        </p:grpSpPr>
        <p:grpSp>
          <p:nvGrpSpPr>
            <p:cNvPr id="546" name="Group"/>
            <p:cNvGrpSpPr/>
            <p:nvPr/>
          </p:nvGrpSpPr>
          <p:grpSpPr>
            <a:xfrm>
              <a:off x="11572" y="817793"/>
              <a:ext cx="6783428" cy="1699517"/>
              <a:chOff x="0" y="0"/>
              <a:chExt cx="6783427" cy="1699516"/>
            </a:xfrm>
          </p:grpSpPr>
          <p:sp>
            <p:nvSpPr>
              <p:cNvPr id="539" name="Rectangle"/>
              <p:cNvSpPr/>
              <p:nvPr/>
            </p:nvSpPr>
            <p:spPr>
              <a:xfrm>
                <a:off x="0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40" name="Rectangle"/>
              <p:cNvSpPr/>
              <p:nvPr/>
            </p:nvSpPr>
            <p:spPr>
              <a:xfrm>
                <a:off x="975604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41" name="Rectangle"/>
              <p:cNvSpPr/>
              <p:nvPr/>
            </p:nvSpPr>
            <p:spPr>
              <a:xfrm>
                <a:off x="1930307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42" name="Rectangle"/>
              <p:cNvSpPr/>
              <p:nvPr/>
            </p:nvSpPr>
            <p:spPr>
              <a:xfrm>
                <a:off x="2905911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43" name="Rectangle"/>
              <p:cNvSpPr/>
              <p:nvPr/>
            </p:nvSpPr>
            <p:spPr>
              <a:xfrm>
                <a:off x="3860614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44" name="Rectangle"/>
              <p:cNvSpPr/>
              <p:nvPr/>
            </p:nvSpPr>
            <p:spPr>
              <a:xfrm>
                <a:off x="4836218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45" name="Rectangle"/>
              <p:cNvSpPr/>
              <p:nvPr/>
            </p:nvSpPr>
            <p:spPr>
              <a:xfrm>
                <a:off x="5811823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547" name="WorkQueue"/>
            <p:cNvSpPr txBox="1"/>
            <p:nvPr/>
          </p:nvSpPr>
          <p:spPr>
            <a:xfrm>
              <a:off x="0" y="0"/>
              <a:ext cx="2320240" cy="585112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WorkQueue</a:t>
              </a:r>
            </a:p>
          </p:txBody>
        </p:sp>
      </p:grpSp>
      <p:grpSp>
        <p:nvGrpSpPr>
          <p:cNvPr id="558" name="Group"/>
          <p:cNvGrpSpPr/>
          <p:nvPr/>
        </p:nvGrpSpPr>
        <p:grpSpPr>
          <a:xfrm>
            <a:off x="3513935" y="8841735"/>
            <a:ext cx="6844117" cy="2487220"/>
            <a:chOff x="0" y="0"/>
            <a:chExt cx="6844116" cy="2487218"/>
          </a:xfrm>
        </p:grpSpPr>
        <p:grpSp>
          <p:nvGrpSpPr>
            <p:cNvPr id="556" name="Group"/>
            <p:cNvGrpSpPr/>
            <p:nvPr/>
          </p:nvGrpSpPr>
          <p:grpSpPr>
            <a:xfrm>
              <a:off x="48405" y="787702"/>
              <a:ext cx="6795712" cy="1699517"/>
              <a:chOff x="0" y="0"/>
              <a:chExt cx="6795710" cy="1699516"/>
            </a:xfrm>
          </p:grpSpPr>
          <p:sp>
            <p:nvSpPr>
              <p:cNvPr id="549" name="Rectangle"/>
              <p:cNvSpPr/>
              <p:nvPr/>
            </p:nvSpPr>
            <p:spPr>
              <a:xfrm>
                <a:off x="0" y="0"/>
                <a:ext cx="973364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50" name="Rectangle"/>
              <p:cNvSpPr/>
              <p:nvPr/>
            </p:nvSpPr>
            <p:spPr>
              <a:xfrm>
                <a:off x="977370" y="0"/>
                <a:ext cx="97336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51" name="Rectangle"/>
              <p:cNvSpPr/>
              <p:nvPr/>
            </p:nvSpPr>
            <p:spPr>
              <a:xfrm>
                <a:off x="1933802" y="0"/>
                <a:ext cx="97336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52" name="Rectangle"/>
              <p:cNvSpPr/>
              <p:nvPr/>
            </p:nvSpPr>
            <p:spPr>
              <a:xfrm>
                <a:off x="2911173" y="0"/>
                <a:ext cx="97336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53" name="Rectangle"/>
              <p:cNvSpPr/>
              <p:nvPr/>
            </p:nvSpPr>
            <p:spPr>
              <a:xfrm>
                <a:off x="3867605" y="0"/>
                <a:ext cx="973364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54" name="Rectangle"/>
              <p:cNvSpPr/>
              <p:nvPr/>
            </p:nvSpPr>
            <p:spPr>
              <a:xfrm>
                <a:off x="4844976" y="0"/>
                <a:ext cx="973364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55" name="Rectangle"/>
              <p:cNvSpPr/>
              <p:nvPr/>
            </p:nvSpPr>
            <p:spPr>
              <a:xfrm>
                <a:off x="5822347" y="0"/>
                <a:ext cx="973364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557" name="CompletionQueue"/>
            <p:cNvSpPr txBox="1"/>
            <p:nvPr/>
          </p:nvSpPr>
          <p:spPr>
            <a:xfrm>
              <a:off x="0" y="0"/>
              <a:ext cx="3509366" cy="585112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CompletionQueue</a:t>
              </a:r>
            </a:p>
          </p:txBody>
        </p:sp>
      </p:grpSp>
      <p:grpSp>
        <p:nvGrpSpPr>
          <p:cNvPr id="569" name="Group"/>
          <p:cNvGrpSpPr/>
          <p:nvPr/>
        </p:nvGrpSpPr>
        <p:grpSpPr>
          <a:xfrm>
            <a:off x="13801523" y="5254132"/>
            <a:ext cx="5608725" cy="6380037"/>
            <a:chOff x="0" y="0"/>
            <a:chExt cx="5608723" cy="6380036"/>
          </a:xfrm>
        </p:grpSpPr>
        <p:sp>
          <p:nvSpPr>
            <p:cNvPr id="559" name="Oval"/>
            <p:cNvSpPr/>
            <p:nvPr/>
          </p:nvSpPr>
          <p:spPr>
            <a:xfrm>
              <a:off x="0" y="951230"/>
              <a:ext cx="5608724" cy="5428807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60" name="TQ"/>
            <p:cNvSpPr/>
            <p:nvPr/>
          </p:nvSpPr>
          <p:spPr>
            <a:xfrm>
              <a:off x="1507730" y="2223072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TQ</a:t>
              </a:r>
            </a:p>
          </p:txBody>
        </p:sp>
        <p:sp>
          <p:nvSpPr>
            <p:cNvPr id="561" name="T1"/>
            <p:cNvSpPr txBox="1"/>
            <p:nvPr/>
          </p:nvSpPr>
          <p:spPr>
            <a:xfrm>
              <a:off x="1580871" y="3013231"/>
              <a:ext cx="440685" cy="3121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T1</a:t>
              </a:r>
            </a:p>
          </p:txBody>
        </p:sp>
        <p:sp>
          <p:nvSpPr>
            <p:cNvPr id="562" name="TQ"/>
            <p:cNvSpPr/>
            <p:nvPr/>
          </p:nvSpPr>
          <p:spPr>
            <a:xfrm>
              <a:off x="3171188" y="2223072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TQ</a:t>
              </a:r>
            </a:p>
          </p:txBody>
        </p:sp>
        <p:sp>
          <p:nvSpPr>
            <p:cNvPr id="563" name="T2"/>
            <p:cNvSpPr txBox="1"/>
            <p:nvPr/>
          </p:nvSpPr>
          <p:spPr>
            <a:xfrm>
              <a:off x="3244329" y="3013231"/>
              <a:ext cx="440685" cy="3121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T2</a:t>
              </a:r>
            </a:p>
          </p:txBody>
        </p:sp>
        <p:sp>
          <p:nvSpPr>
            <p:cNvPr id="564" name="TQ"/>
            <p:cNvSpPr/>
            <p:nvPr/>
          </p:nvSpPr>
          <p:spPr>
            <a:xfrm>
              <a:off x="1612552" y="3902001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TQ</a:t>
              </a:r>
            </a:p>
          </p:txBody>
        </p:sp>
        <p:sp>
          <p:nvSpPr>
            <p:cNvPr id="565" name="T3"/>
            <p:cNvSpPr txBox="1"/>
            <p:nvPr/>
          </p:nvSpPr>
          <p:spPr>
            <a:xfrm>
              <a:off x="1685693" y="4692160"/>
              <a:ext cx="440685" cy="31216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T3</a:t>
              </a:r>
            </a:p>
          </p:txBody>
        </p:sp>
        <p:sp>
          <p:nvSpPr>
            <p:cNvPr id="566" name="TQ"/>
            <p:cNvSpPr/>
            <p:nvPr/>
          </p:nvSpPr>
          <p:spPr>
            <a:xfrm>
              <a:off x="3171188" y="3902001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TQ</a:t>
              </a:r>
            </a:p>
          </p:txBody>
        </p:sp>
        <p:sp>
          <p:nvSpPr>
            <p:cNvPr id="567" name="T4"/>
            <p:cNvSpPr txBox="1"/>
            <p:nvPr/>
          </p:nvSpPr>
          <p:spPr>
            <a:xfrm>
              <a:off x="3244329" y="4692160"/>
              <a:ext cx="440685" cy="31216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T4</a:t>
              </a:r>
            </a:p>
          </p:txBody>
        </p:sp>
        <p:sp>
          <p:nvSpPr>
            <p:cNvPr id="568" name="ThreadPool"/>
            <p:cNvSpPr txBox="1"/>
            <p:nvPr/>
          </p:nvSpPr>
          <p:spPr>
            <a:xfrm>
              <a:off x="951106" y="0"/>
              <a:ext cx="3706512" cy="565709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ThreadPool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8" grpId="5"/>
      <p:bldP build="whole" bldLvl="1" animBg="1" rev="0" advAuto="0" spid="536" grpId="1"/>
      <p:bldP build="whole" bldLvl="1" animBg="1" rev="0" advAuto="0" spid="569" grpId="3"/>
      <p:bldP build="whole" bldLvl="1" animBg="1" rev="0" advAuto="0" spid="548" grpId="4"/>
      <p:bldP build="whole" bldLvl="1" animBg="1" rev="0" advAuto="0" spid="538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Working Of ExecutorService"/>
          <p:cNvSpPr txBox="1"/>
          <p:nvPr>
            <p:ph type="title"/>
          </p:nvPr>
        </p:nvSpPr>
        <p:spPr>
          <a:xfrm>
            <a:off x="959236" y="1266285"/>
            <a:ext cx="21971001" cy="1837944"/>
          </a:xfrm>
          <a:prstGeom prst="rect">
            <a:avLst/>
          </a:prstGeom>
        </p:spPr>
        <p:txBody>
          <a:bodyPr/>
          <a:lstStyle>
            <a:lvl1pPr>
              <a:defRPr spc="-190" sz="9500"/>
            </a:lvl1pPr>
          </a:lstStyle>
          <a:p>
            <a:pPr/>
            <a:r>
              <a:t>Working Of ExecutorService</a:t>
            </a:r>
          </a:p>
        </p:txBody>
      </p:sp>
      <p:sp>
        <p:nvSpPr>
          <p:cNvPr id="572" name="Agenda Topics"/>
          <p:cNvSpPr txBox="1"/>
          <p:nvPr>
            <p:ph type="body" idx="1"/>
          </p:nvPr>
        </p:nvSpPr>
        <p:spPr>
          <a:xfrm>
            <a:off x="1206500" y="3228765"/>
            <a:ext cx="21971000" cy="92757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3" name="Rectangle"/>
          <p:cNvSpPr/>
          <p:nvPr/>
        </p:nvSpPr>
        <p:spPr>
          <a:xfrm>
            <a:off x="8627208" y="4711275"/>
            <a:ext cx="14008462" cy="732068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584" name="Group"/>
          <p:cNvGrpSpPr/>
          <p:nvPr/>
        </p:nvGrpSpPr>
        <p:grpSpPr>
          <a:xfrm>
            <a:off x="16540444" y="5181597"/>
            <a:ext cx="5608725" cy="6380037"/>
            <a:chOff x="0" y="0"/>
            <a:chExt cx="5608723" cy="6380036"/>
          </a:xfrm>
        </p:grpSpPr>
        <p:sp>
          <p:nvSpPr>
            <p:cNvPr id="574" name="Oval"/>
            <p:cNvSpPr/>
            <p:nvPr/>
          </p:nvSpPr>
          <p:spPr>
            <a:xfrm>
              <a:off x="0" y="951230"/>
              <a:ext cx="5608724" cy="5428807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75" name="TQ"/>
            <p:cNvSpPr/>
            <p:nvPr/>
          </p:nvSpPr>
          <p:spPr>
            <a:xfrm>
              <a:off x="1507730" y="2223072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TQ</a:t>
              </a:r>
            </a:p>
          </p:txBody>
        </p:sp>
        <p:sp>
          <p:nvSpPr>
            <p:cNvPr id="576" name="T1"/>
            <p:cNvSpPr txBox="1"/>
            <p:nvPr/>
          </p:nvSpPr>
          <p:spPr>
            <a:xfrm>
              <a:off x="1580871" y="3013231"/>
              <a:ext cx="440685" cy="3121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T1</a:t>
              </a:r>
            </a:p>
          </p:txBody>
        </p:sp>
        <p:sp>
          <p:nvSpPr>
            <p:cNvPr id="577" name="TQ"/>
            <p:cNvSpPr/>
            <p:nvPr/>
          </p:nvSpPr>
          <p:spPr>
            <a:xfrm>
              <a:off x="3171188" y="2223072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TQ</a:t>
              </a:r>
            </a:p>
          </p:txBody>
        </p:sp>
        <p:sp>
          <p:nvSpPr>
            <p:cNvPr id="578" name="T2"/>
            <p:cNvSpPr txBox="1"/>
            <p:nvPr/>
          </p:nvSpPr>
          <p:spPr>
            <a:xfrm>
              <a:off x="3244329" y="3013231"/>
              <a:ext cx="440685" cy="3121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T2</a:t>
              </a:r>
            </a:p>
          </p:txBody>
        </p:sp>
        <p:sp>
          <p:nvSpPr>
            <p:cNvPr id="579" name="TQ"/>
            <p:cNvSpPr/>
            <p:nvPr/>
          </p:nvSpPr>
          <p:spPr>
            <a:xfrm>
              <a:off x="1612552" y="3902001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TQ</a:t>
              </a:r>
            </a:p>
          </p:txBody>
        </p:sp>
        <p:sp>
          <p:nvSpPr>
            <p:cNvPr id="580" name="T3"/>
            <p:cNvSpPr txBox="1"/>
            <p:nvPr/>
          </p:nvSpPr>
          <p:spPr>
            <a:xfrm>
              <a:off x="1685693" y="4692160"/>
              <a:ext cx="440685" cy="31216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T3</a:t>
              </a:r>
            </a:p>
          </p:txBody>
        </p:sp>
        <p:sp>
          <p:nvSpPr>
            <p:cNvPr id="581" name="TQ"/>
            <p:cNvSpPr/>
            <p:nvPr/>
          </p:nvSpPr>
          <p:spPr>
            <a:xfrm>
              <a:off x="3171188" y="3902001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TQ</a:t>
              </a:r>
            </a:p>
          </p:txBody>
        </p:sp>
        <p:sp>
          <p:nvSpPr>
            <p:cNvPr id="582" name="T4"/>
            <p:cNvSpPr txBox="1"/>
            <p:nvPr/>
          </p:nvSpPr>
          <p:spPr>
            <a:xfrm>
              <a:off x="3244329" y="4692160"/>
              <a:ext cx="440685" cy="31216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T4</a:t>
              </a:r>
            </a:p>
          </p:txBody>
        </p:sp>
        <p:sp>
          <p:nvSpPr>
            <p:cNvPr id="583" name="ThreadPool"/>
            <p:cNvSpPr txBox="1"/>
            <p:nvPr/>
          </p:nvSpPr>
          <p:spPr>
            <a:xfrm>
              <a:off x="951106" y="0"/>
              <a:ext cx="3706512" cy="565709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ThreadPool</a:t>
              </a:r>
            </a:p>
          </p:txBody>
        </p:sp>
      </p:grpSp>
      <p:grpSp>
        <p:nvGrpSpPr>
          <p:cNvPr id="592" name="Group"/>
          <p:cNvGrpSpPr/>
          <p:nvPr/>
        </p:nvGrpSpPr>
        <p:grpSpPr>
          <a:xfrm>
            <a:off x="9350647" y="6156389"/>
            <a:ext cx="6086068" cy="1238681"/>
            <a:chOff x="0" y="0"/>
            <a:chExt cx="6086066" cy="1238680"/>
          </a:xfrm>
        </p:grpSpPr>
        <p:sp>
          <p:nvSpPr>
            <p:cNvPr id="585" name="Rectangle"/>
            <p:cNvSpPr/>
            <p:nvPr/>
          </p:nvSpPr>
          <p:spPr>
            <a:xfrm>
              <a:off x="0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6" name="Rectangle"/>
            <p:cNvSpPr/>
            <p:nvPr/>
          </p:nvSpPr>
          <p:spPr>
            <a:xfrm>
              <a:off x="875308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7" name="Rectangle"/>
            <p:cNvSpPr/>
            <p:nvPr/>
          </p:nvSpPr>
          <p:spPr>
            <a:xfrm>
              <a:off x="1731864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8" name="Rectangle"/>
            <p:cNvSpPr/>
            <p:nvPr/>
          </p:nvSpPr>
          <p:spPr>
            <a:xfrm>
              <a:off x="2607173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9" name="Rectangle"/>
            <p:cNvSpPr/>
            <p:nvPr/>
          </p:nvSpPr>
          <p:spPr>
            <a:xfrm>
              <a:off x="3463729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0" name="Rectangle"/>
            <p:cNvSpPr/>
            <p:nvPr/>
          </p:nvSpPr>
          <p:spPr>
            <a:xfrm>
              <a:off x="4339038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1" name="Rectangle"/>
            <p:cNvSpPr/>
            <p:nvPr/>
          </p:nvSpPr>
          <p:spPr>
            <a:xfrm>
              <a:off x="5214346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93" name="WorkQueue"/>
          <p:cNvSpPr txBox="1"/>
          <p:nvPr/>
        </p:nvSpPr>
        <p:spPr>
          <a:xfrm>
            <a:off x="9339075" y="5338596"/>
            <a:ext cx="2320240" cy="58511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WorkQueue</a:t>
            </a:r>
          </a:p>
        </p:txBody>
      </p:sp>
      <p:sp>
        <p:nvSpPr>
          <p:cNvPr id="594" name="CompletionQueue"/>
          <p:cNvSpPr txBox="1"/>
          <p:nvPr/>
        </p:nvSpPr>
        <p:spPr>
          <a:xfrm>
            <a:off x="9190839" y="9203121"/>
            <a:ext cx="3509366" cy="58511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CompletionQueue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9148966" y="10201567"/>
            <a:ext cx="6086067" cy="1238681"/>
            <a:chOff x="0" y="0"/>
            <a:chExt cx="6086066" cy="1238680"/>
          </a:xfrm>
        </p:grpSpPr>
        <p:sp>
          <p:nvSpPr>
            <p:cNvPr id="595" name="Rectangle"/>
            <p:cNvSpPr/>
            <p:nvPr/>
          </p:nvSpPr>
          <p:spPr>
            <a:xfrm>
              <a:off x="0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6" name="Rectangle"/>
            <p:cNvSpPr/>
            <p:nvPr/>
          </p:nvSpPr>
          <p:spPr>
            <a:xfrm>
              <a:off x="875308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7" name="Rectangle"/>
            <p:cNvSpPr/>
            <p:nvPr/>
          </p:nvSpPr>
          <p:spPr>
            <a:xfrm>
              <a:off x="1731864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8" name="Rectangle"/>
            <p:cNvSpPr/>
            <p:nvPr/>
          </p:nvSpPr>
          <p:spPr>
            <a:xfrm>
              <a:off x="2607173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9" name="Rectangle"/>
            <p:cNvSpPr/>
            <p:nvPr/>
          </p:nvSpPr>
          <p:spPr>
            <a:xfrm>
              <a:off x="3463729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0" name="Rectangle"/>
            <p:cNvSpPr/>
            <p:nvPr/>
          </p:nvSpPr>
          <p:spPr>
            <a:xfrm>
              <a:off x="4339038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1" name="Rectangle"/>
            <p:cNvSpPr/>
            <p:nvPr/>
          </p:nvSpPr>
          <p:spPr>
            <a:xfrm>
              <a:off x="5214346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03" name="Client"/>
          <p:cNvSpPr/>
          <p:nvPr/>
        </p:nvSpPr>
        <p:spPr>
          <a:xfrm>
            <a:off x="3054934" y="7355383"/>
            <a:ext cx="1375207" cy="102251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604" name="Task"/>
          <p:cNvSpPr/>
          <p:nvPr/>
        </p:nvSpPr>
        <p:spPr>
          <a:xfrm>
            <a:off x="4956665" y="7420156"/>
            <a:ext cx="1016199" cy="744224"/>
          </a:xfrm>
          <a:prstGeom prst="wedgeEllipseCallout">
            <a:avLst>
              <a:gd name="adj1" fmla="val -49085"/>
              <a:gd name="adj2" fmla="val 70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605" name="Arrow"/>
          <p:cNvSpPr/>
          <p:nvPr/>
        </p:nvSpPr>
        <p:spPr>
          <a:xfrm flipH="1">
            <a:off x="16901698" y="7499781"/>
            <a:ext cx="890116" cy="769233"/>
          </a:xfrm>
          <a:prstGeom prst="rightArrow">
            <a:avLst>
              <a:gd name="adj1" fmla="val 32000"/>
              <a:gd name="adj2" fmla="val 78366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6" name="Result"/>
          <p:cNvSpPr/>
          <p:nvPr/>
        </p:nvSpPr>
        <p:spPr>
          <a:xfrm>
            <a:off x="9179167" y="10580372"/>
            <a:ext cx="890288" cy="734750"/>
          </a:xfrm>
          <a:prstGeom prst="wedgeEllipseCallout">
            <a:avLst>
              <a:gd name="adj1" fmla="val -48968"/>
              <a:gd name="adj2" fmla="val 7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607" name="Future"/>
          <p:cNvSpPr txBox="1"/>
          <p:nvPr/>
        </p:nvSpPr>
        <p:spPr>
          <a:xfrm>
            <a:off x="3234537" y="8497624"/>
            <a:ext cx="1016001" cy="448728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Future</a:t>
            </a:r>
          </a:p>
        </p:txBody>
      </p:sp>
      <p:sp>
        <p:nvSpPr>
          <p:cNvPr id="608" name="Line"/>
          <p:cNvSpPr/>
          <p:nvPr/>
        </p:nvSpPr>
        <p:spPr>
          <a:xfrm>
            <a:off x="4291252" y="9002125"/>
            <a:ext cx="4164204" cy="181934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 flipH="1">
            <a:off x="4455607" y="7892426"/>
            <a:ext cx="3506561" cy="724327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0" name="ExecutorService"/>
          <p:cNvSpPr txBox="1"/>
          <p:nvPr/>
        </p:nvSpPr>
        <p:spPr>
          <a:xfrm>
            <a:off x="14038300" y="4815578"/>
            <a:ext cx="3186279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ExecutorService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91429 -0.079536" origin="layout" pathEditMode="relative">
                                      <p:cBhvr>
                                        <p:cTn id="14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mph" nodeType="withEffect" presetSubtype="0" presetID="6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300" fill="hold"/>
                                        <p:tgtEl>
                                          <p:spTgt spid="604"/>
                                        </p:tgtEl>
                                      </p:cBhvr>
                                      <p:by x="55519" y="5551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xit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9" dur="500" fill="hold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86681 -0.068182" origin="layout" pathEditMode="relative">
                                      <p:cBhvr>
                                        <p:cTn id="38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86681 -0.068182 L -0.317774 0.209568" origin="layout" pathEditMode="relative">
                                      <p:cBhvr>
                                        <p:cTn id="42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xit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8" dur="300" fill="hold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Class="exit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2" dur="1000" fill="hold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2" dur="300" fill="hold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path" nodeType="with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9871 -0.117297" origin="layout" pathEditMode="relative">
                                      <p:cBhvr>
                                        <p:cTn id="66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5" grpId="9"/>
      <p:bldP build="whole" bldLvl="1" animBg="1" rev="0" advAuto="0" spid="609" grpId="5"/>
      <p:bldP build="whole" bldLvl="1" animBg="1" rev="0" advAuto="0" spid="605" grpId="14"/>
      <p:bldP build="whole" bldLvl="1" animBg="1" rev="0" advAuto="0" spid="609" grpId="7"/>
      <p:bldP build="whole" bldLvl="1" animBg="1" rev="0" advAuto="0" spid="604" grpId="13"/>
      <p:bldP build="whole" bldLvl="1" animBg="1" rev="0" advAuto="0" spid="607" grpId="6"/>
      <p:bldP build="whole" bldLvl="1" animBg="1" rev="0" advAuto="0" spid="606" grpId="12"/>
      <p:bldP build="whole" bldLvl="1" animBg="1" rev="0" advAuto="0" spid="608" grpId="15"/>
      <p:bldP build="whole" bldLvl="1" animBg="1" rev="0" advAuto="0" spid="608" grpId="16"/>
      <p:bldP build="whole" bldLvl="1" animBg="1" rev="0" advAuto="0" spid="603" grpId="1"/>
      <p:bldP build="whole" bldLvl="1" animBg="1" rev="0" advAuto="0" spid="604" grpId="2"/>
      <p:bldP build="whole" bldLvl="1" animBg="1" rev="0" advAuto="0" spid="604" grpId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Limitations of ExecutorService"/>
          <p:cNvSpPr txBox="1"/>
          <p:nvPr>
            <p:ph type="title"/>
          </p:nvPr>
        </p:nvSpPr>
        <p:spPr>
          <a:xfrm>
            <a:off x="959236" y="895984"/>
            <a:ext cx="21971001" cy="2208245"/>
          </a:xfrm>
          <a:prstGeom prst="rect">
            <a:avLst/>
          </a:prstGeom>
        </p:spPr>
        <p:txBody>
          <a:bodyPr anchor="ctr"/>
          <a:lstStyle>
            <a:lvl1pPr>
              <a:defRPr spc="-183" sz="9200"/>
            </a:lvl1pPr>
          </a:lstStyle>
          <a:p>
            <a:pPr/>
            <a:r>
              <a:t>Limitations of ExecutorService</a:t>
            </a:r>
          </a:p>
        </p:txBody>
      </p:sp>
      <p:sp>
        <p:nvSpPr>
          <p:cNvPr id="613" name="Designed to Block the Thread…"/>
          <p:cNvSpPr txBox="1"/>
          <p:nvPr>
            <p:ph type="body" idx="1"/>
          </p:nvPr>
        </p:nvSpPr>
        <p:spPr>
          <a:xfrm>
            <a:off x="959236" y="3349425"/>
            <a:ext cx="21971001" cy="9364314"/>
          </a:xfrm>
          <a:prstGeom prst="rect">
            <a:avLst/>
          </a:prstGeom>
        </p:spPr>
        <p:txBody>
          <a:bodyPr/>
          <a:lstStyle/>
          <a:p>
            <a:pPr/>
            <a:r>
              <a:t>Designed to Block the Thread</a:t>
            </a:r>
          </a:p>
          <a:p>
            <a:pPr/>
          </a:p>
          <a:p>
            <a:pPr/>
          </a:p>
          <a:p>
            <a:pPr/>
            <a:r>
              <a:t>No better way to combine futures</a:t>
            </a: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ProductInfo productInfo = productInfoFuture.get()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Review review = reviewFuture.get()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return new </a:t>
            </a:r>
            <a:r>
              <a:t>Product(productId</a:t>
            </a:r>
            <a:r>
              <a:rPr>
                <a:solidFill>
                  <a:srgbClr val="CC7831"/>
                </a:solidFill>
              </a:rPr>
              <a:t>, </a:t>
            </a:r>
            <a:r>
              <a:t>productInfo</a:t>
            </a:r>
            <a:r>
              <a:rPr>
                <a:solidFill>
                  <a:srgbClr val="CC7831"/>
                </a:solidFill>
              </a:rPr>
              <a:t>, </a:t>
            </a:r>
            <a:r>
              <a:t>review)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lvl="3" marL="0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CC7831"/>
              </a:solidFill>
            </a:endParaRPr>
          </a:p>
        </p:txBody>
      </p:sp>
      <p:sp>
        <p:nvSpPr>
          <p:cNvPr id="614" name="ProductInfo productInfo = productInfoFuture.get();…"/>
          <p:cNvSpPr txBox="1"/>
          <p:nvPr/>
        </p:nvSpPr>
        <p:spPr>
          <a:xfrm>
            <a:off x="2529697" y="4694670"/>
            <a:ext cx="1031825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6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ProductInfo productInfo = productInfoFuture.get()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l" defTabSz="457200">
              <a:defRPr sz="36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Review review = reviewFuture.get()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Fork/Join Framework"/>
          <p:cNvSpPr txBox="1"/>
          <p:nvPr>
            <p:ph type="title" idx="4294967295"/>
          </p:nvPr>
        </p:nvSpPr>
        <p:spPr>
          <a:xfrm>
            <a:off x="959234" y="3288368"/>
            <a:ext cx="21971004" cy="7139264"/>
          </a:xfrm>
          <a:prstGeom prst="rect">
            <a:avLst/>
          </a:prstGeom>
        </p:spPr>
        <p:txBody>
          <a:bodyPr anchor="ctr"/>
          <a:lstStyle>
            <a:lvl1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Fork/Join 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Fork/Join Framework"/>
          <p:cNvSpPr txBox="1"/>
          <p:nvPr>
            <p:ph type="title"/>
          </p:nvPr>
        </p:nvSpPr>
        <p:spPr>
          <a:xfrm>
            <a:off x="807074" y="775175"/>
            <a:ext cx="22405050" cy="1929183"/>
          </a:xfrm>
          <a:prstGeom prst="rect">
            <a:avLst/>
          </a:prstGeom>
        </p:spPr>
        <p:txBody>
          <a:bodyPr/>
          <a:lstStyle/>
          <a:p>
            <a:pPr/>
            <a:r>
              <a:t>Fork/Join Framework</a:t>
            </a:r>
          </a:p>
        </p:txBody>
      </p:sp>
      <p:sp>
        <p:nvSpPr>
          <p:cNvPr id="619" name="This got introduced as part of Java7…"/>
          <p:cNvSpPr txBox="1"/>
          <p:nvPr>
            <p:ph type="body" idx="1"/>
          </p:nvPr>
        </p:nvSpPr>
        <p:spPr>
          <a:xfrm>
            <a:off x="807074" y="3276389"/>
            <a:ext cx="22405050" cy="9228127"/>
          </a:xfrm>
          <a:prstGeom prst="rect">
            <a:avLst/>
          </a:prstGeom>
        </p:spPr>
        <p:txBody>
          <a:bodyPr/>
          <a:lstStyle/>
          <a:p>
            <a:pPr/>
            <a:r>
              <a:t>This got introduced as part of </a:t>
            </a:r>
            <a:r>
              <a:rPr b="1"/>
              <a:t>Java7</a:t>
            </a:r>
            <a:endParaRPr b="1"/>
          </a:p>
          <a:p>
            <a:pPr/>
            <a:r>
              <a:t>This is an extension of </a:t>
            </a:r>
            <a:r>
              <a:rPr b="1"/>
              <a:t>ExecutorService</a:t>
            </a:r>
            <a:endParaRPr b="1"/>
          </a:p>
          <a:p>
            <a:pPr/>
            <a:r>
              <a:t>Fork/Join framework is designed to achieve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 Parallelism </a:t>
            </a:r>
            <a:endParaRPr b="1"/>
          </a:p>
          <a:p>
            <a:pPr/>
            <a:r>
              <a:t>ExecutorService is designed to achieve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Task Based Parallelism</a:t>
            </a:r>
          </a:p>
        </p:txBody>
      </p:sp>
      <p:sp>
        <p:nvSpPr>
          <p:cNvPr id="620" name="Future&lt;ProductInfo&gt; productInfoFuture = executorService.submit(() -&gt; productInfoService.retrieveProductInfo(productId));…"/>
          <p:cNvSpPr txBox="1"/>
          <p:nvPr/>
        </p:nvSpPr>
        <p:spPr>
          <a:xfrm>
            <a:off x="1540642" y="8390836"/>
            <a:ext cx="20052855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Future&lt;ProductInfo&gt; productInfoFuture = </a:t>
            </a:r>
            <a:r>
              <a:rPr i="1">
                <a:solidFill>
                  <a:srgbClr val="9876AA"/>
                </a:solidFill>
              </a:rPr>
              <a:t>executorService</a:t>
            </a:r>
            <a:r>
              <a:t>.submit(() -&gt; </a:t>
            </a:r>
            <a:r>
              <a:rPr>
                <a:solidFill>
                  <a:srgbClr val="9876AA"/>
                </a:solidFill>
              </a:rPr>
              <a:t>productInfoService</a:t>
            </a:r>
            <a:r>
              <a:t>.retrieveProductInfo(</a:t>
            </a:r>
            <a:r>
              <a:rPr>
                <a:solidFill>
                  <a:srgbClr val="B389C5"/>
                </a:solidFill>
              </a:rPr>
              <a:t>productId</a:t>
            </a:r>
            <a:r>
              <a:t>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l" defTabSz="457200">
              <a:defRPr sz="29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CC7831"/>
              </a:solidFill>
            </a:endParaRPr>
          </a:p>
          <a:p>
            <a:pPr algn="l" defTabSz="457200">
              <a:defRPr sz="29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Future&lt;Review&gt; reviewFuture = </a:t>
            </a:r>
            <a:r>
              <a:rPr i="1">
                <a:solidFill>
                  <a:srgbClr val="9876AA"/>
                </a:solidFill>
              </a:rPr>
              <a:t>executorService</a:t>
            </a:r>
            <a:r>
              <a:t>.submit(() -&gt; </a:t>
            </a:r>
            <a:r>
              <a:rPr>
                <a:solidFill>
                  <a:srgbClr val="9876AA"/>
                </a:solidFill>
              </a:rPr>
              <a:t>reviewService</a:t>
            </a:r>
            <a:r>
              <a:t>.retrieveReviews(</a:t>
            </a:r>
            <a:r>
              <a:rPr>
                <a:solidFill>
                  <a:srgbClr val="B389C5"/>
                </a:solidFill>
              </a:rPr>
              <a:t>productId</a:t>
            </a:r>
            <a:r>
              <a:t>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</p:txBody>
      </p:sp>
      <p:sp>
        <p:nvSpPr>
          <p:cNvPr id="621" name="Arrow"/>
          <p:cNvSpPr/>
          <p:nvPr/>
        </p:nvSpPr>
        <p:spPr>
          <a:xfrm flipH="1">
            <a:off x="18385280" y="551924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24" name="Group"/>
          <p:cNvGrpSpPr/>
          <p:nvPr/>
        </p:nvGrpSpPr>
        <p:grpSpPr>
          <a:xfrm>
            <a:off x="18962625" y="8271048"/>
            <a:ext cx="3595726" cy="1690181"/>
            <a:chOff x="0" y="0"/>
            <a:chExt cx="3595724" cy="1690179"/>
          </a:xfrm>
        </p:grpSpPr>
        <p:sp>
          <p:nvSpPr>
            <p:cNvPr id="622" name="Arrow"/>
            <p:cNvSpPr/>
            <p:nvPr/>
          </p:nvSpPr>
          <p:spPr>
            <a:xfrm flipH="1">
              <a:off x="2688001" y="0"/>
              <a:ext cx="907724" cy="840410"/>
            </a:xfrm>
            <a:prstGeom prst="rightArrow">
              <a:avLst>
                <a:gd name="adj1" fmla="val 32000"/>
                <a:gd name="adj2" fmla="val 69126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3" name="Arrow"/>
            <p:cNvSpPr/>
            <p:nvPr/>
          </p:nvSpPr>
          <p:spPr>
            <a:xfrm flipH="1">
              <a:off x="0" y="849770"/>
              <a:ext cx="907724" cy="840410"/>
            </a:xfrm>
            <a:prstGeom prst="rightArrow">
              <a:avLst>
                <a:gd name="adj1" fmla="val 32000"/>
                <a:gd name="adj2" fmla="val 69126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0" grpId="2"/>
      <p:bldP build="p" bldLvl="5" animBg="1" rev="0" advAuto="0" spid="619" grpId="1"/>
      <p:bldP build="whole" bldLvl="1" animBg="1" rev="0" advAuto="0" spid="624" grpId="3"/>
      <p:bldP build="whole" bldLvl="1" animBg="1" rev="0" advAuto="0" spid="621" grpId="4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What is Data Parallelism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Data Parallelism ?</a:t>
            </a:r>
          </a:p>
        </p:txBody>
      </p:sp>
      <p:sp>
        <p:nvSpPr>
          <p:cNvPr id="627" name="Data Parallelism is a concept where a given Task is recursively split in to SubTasks until it reaches it leaset possible size and execute those tasks in parallel…"/>
          <p:cNvSpPr txBox="1"/>
          <p:nvPr>
            <p:ph type="body" sz="half" idx="1"/>
          </p:nvPr>
        </p:nvSpPr>
        <p:spPr>
          <a:xfrm>
            <a:off x="711972" y="3278470"/>
            <a:ext cx="11200544" cy="99974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Data Parallelism is a concept where a given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Task</a:t>
            </a:r>
            <a:r>
              <a:t> is recursively split in to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SubTasks</a:t>
            </a:r>
            <a:r>
              <a:t> until it reaches it leaset possible size and execute those tasks in parallel</a:t>
            </a:r>
          </a:p>
          <a:p>
            <a:pPr>
              <a:lnSpc>
                <a:spcPct val="120000"/>
              </a:lnSpc>
            </a:pPr>
            <a:r>
              <a:t>Basically it uses the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divide and conquer</a:t>
            </a:r>
            <a:r>
              <a:t> approach</a:t>
            </a:r>
          </a:p>
        </p:txBody>
      </p:sp>
      <p:grpSp>
        <p:nvGrpSpPr>
          <p:cNvPr id="633" name="Group"/>
          <p:cNvGrpSpPr/>
          <p:nvPr/>
        </p:nvGrpSpPr>
        <p:grpSpPr>
          <a:xfrm>
            <a:off x="11861324" y="2718067"/>
            <a:ext cx="974741" cy="4596675"/>
            <a:chOff x="0" y="0"/>
            <a:chExt cx="974739" cy="4596674"/>
          </a:xfrm>
        </p:grpSpPr>
        <p:grpSp>
          <p:nvGrpSpPr>
            <p:cNvPr id="631" name="Group"/>
            <p:cNvGrpSpPr/>
            <p:nvPr/>
          </p:nvGrpSpPr>
          <p:grpSpPr>
            <a:xfrm>
              <a:off x="510345" y="-1"/>
              <a:ext cx="451189" cy="4596676"/>
              <a:chOff x="0" y="0"/>
              <a:chExt cx="451187" cy="4596674"/>
            </a:xfrm>
          </p:grpSpPr>
          <p:sp>
            <p:nvSpPr>
              <p:cNvPr id="628" name="Line"/>
              <p:cNvSpPr/>
              <p:nvPr/>
            </p:nvSpPr>
            <p:spPr>
              <a:xfrm flipV="1">
                <a:off x="8931" y="-1"/>
                <a:ext cx="1" cy="45966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29" name="Line"/>
              <p:cNvSpPr/>
              <p:nvPr/>
            </p:nvSpPr>
            <p:spPr>
              <a:xfrm>
                <a:off x="0" y="520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0" name="Line"/>
              <p:cNvSpPr/>
              <p:nvPr/>
            </p:nvSpPr>
            <p:spPr>
              <a:xfrm>
                <a:off x="0" y="456392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632" name="1"/>
            <p:cNvSpPr/>
            <p:nvPr/>
          </p:nvSpPr>
          <p:spPr>
            <a:xfrm>
              <a:off x="0" y="1701377"/>
              <a:ext cx="974740" cy="927711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11809777" y="9685716"/>
            <a:ext cx="1063232" cy="3747415"/>
            <a:chOff x="0" y="0"/>
            <a:chExt cx="1063230" cy="3747414"/>
          </a:xfrm>
        </p:grpSpPr>
        <p:grpSp>
          <p:nvGrpSpPr>
            <p:cNvPr id="637" name="Group"/>
            <p:cNvGrpSpPr/>
            <p:nvPr/>
          </p:nvGrpSpPr>
          <p:grpSpPr>
            <a:xfrm>
              <a:off x="564323" y="0"/>
              <a:ext cx="498908" cy="3747415"/>
              <a:chOff x="0" y="0"/>
              <a:chExt cx="498907" cy="3747414"/>
            </a:xfrm>
          </p:grpSpPr>
          <p:sp>
            <p:nvSpPr>
              <p:cNvPr id="634" name="Line"/>
              <p:cNvSpPr/>
              <p:nvPr/>
            </p:nvSpPr>
            <p:spPr>
              <a:xfrm flipV="1">
                <a:off x="9875" y="0"/>
                <a:ext cx="1" cy="37474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5" name="Line"/>
              <p:cNvSpPr/>
              <p:nvPr/>
            </p:nvSpPr>
            <p:spPr>
              <a:xfrm>
                <a:off x="0" y="4239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36" name="Line"/>
              <p:cNvSpPr/>
              <p:nvPr/>
            </p:nvSpPr>
            <p:spPr>
              <a:xfrm>
                <a:off x="0" y="3720716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638" name="3"/>
            <p:cNvSpPr/>
            <p:nvPr/>
          </p:nvSpPr>
          <p:spPr>
            <a:xfrm>
              <a:off x="0" y="1387039"/>
              <a:ext cx="1033850" cy="1041466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45" name="Group"/>
          <p:cNvGrpSpPr/>
          <p:nvPr/>
        </p:nvGrpSpPr>
        <p:grpSpPr>
          <a:xfrm>
            <a:off x="11939505" y="7533385"/>
            <a:ext cx="1012781" cy="1933688"/>
            <a:chOff x="0" y="0"/>
            <a:chExt cx="1012780" cy="1933686"/>
          </a:xfrm>
        </p:grpSpPr>
        <p:grpSp>
          <p:nvGrpSpPr>
            <p:cNvPr id="643" name="Group"/>
            <p:cNvGrpSpPr/>
            <p:nvPr/>
          </p:nvGrpSpPr>
          <p:grpSpPr>
            <a:xfrm>
              <a:off x="486540" y="0"/>
              <a:ext cx="526241" cy="1933687"/>
              <a:chOff x="0" y="0"/>
              <a:chExt cx="526240" cy="1933686"/>
            </a:xfrm>
          </p:grpSpPr>
          <p:sp>
            <p:nvSpPr>
              <p:cNvPr id="640" name="Line"/>
              <p:cNvSpPr/>
              <p:nvPr/>
            </p:nvSpPr>
            <p:spPr>
              <a:xfrm flipV="1">
                <a:off x="10416" y="0"/>
                <a:ext cx="1" cy="193368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1" name="Line"/>
              <p:cNvSpPr/>
              <p:nvPr/>
            </p:nvSpPr>
            <p:spPr>
              <a:xfrm>
                <a:off x="0" y="2187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2" name="Line"/>
              <p:cNvSpPr/>
              <p:nvPr/>
            </p:nvSpPr>
            <p:spPr>
              <a:xfrm>
                <a:off x="0" y="1919909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644" name="2"/>
            <p:cNvSpPr/>
            <p:nvPr/>
          </p:nvSpPr>
          <p:spPr>
            <a:xfrm>
              <a:off x="0" y="627374"/>
              <a:ext cx="954706" cy="997377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97" name="Group"/>
          <p:cNvGrpSpPr/>
          <p:nvPr/>
        </p:nvGrpSpPr>
        <p:grpSpPr>
          <a:xfrm>
            <a:off x="12981489" y="1848335"/>
            <a:ext cx="10973218" cy="12028699"/>
            <a:chOff x="346458" y="0"/>
            <a:chExt cx="10973217" cy="12028697"/>
          </a:xfrm>
        </p:grpSpPr>
        <p:grpSp>
          <p:nvGrpSpPr>
            <p:cNvPr id="694" name="Group"/>
            <p:cNvGrpSpPr/>
            <p:nvPr/>
          </p:nvGrpSpPr>
          <p:grpSpPr>
            <a:xfrm>
              <a:off x="346458" y="0"/>
              <a:ext cx="10973218" cy="12028698"/>
              <a:chOff x="346459" y="0"/>
              <a:chExt cx="10973216" cy="12028697"/>
            </a:xfrm>
          </p:grpSpPr>
          <p:sp>
            <p:nvSpPr>
              <p:cNvPr id="646" name="Line"/>
              <p:cNvSpPr/>
              <p:nvPr/>
            </p:nvSpPr>
            <p:spPr>
              <a:xfrm flipH="1">
                <a:off x="2857252" y="7442029"/>
                <a:ext cx="1760580" cy="132297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7" name="Line"/>
              <p:cNvSpPr/>
              <p:nvPr/>
            </p:nvSpPr>
            <p:spPr>
              <a:xfrm>
                <a:off x="1233056" y="7400905"/>
                <a:ext cx="1315293" cy="13152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48" name="join"/>
              <p:cNvSpPr/>
              <p:nvPr/>
            </p:nvSpPr>
            <p:spPr>
              <a:xfrm>
                <a:off x="4393916" y="9075180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join</a:t>
                </a:r>
              </a:p>
            </p:txBody>
          </p:sp>
          <p:sp>
            <p:nvSpPr>
              <p:cNvPr id="649" name="Line"/>
              <p:cNvSpPr/>
              <p:nvPr/>
            </p:nvSpPr>
            <p:spPr>
              <a:xfrm flipH="1">
                <a:off x="8656777" y="7449649"/>
                <a:ext cx="1217806" cy="12178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50" name="Bob, Jamie, Jill, Rick"/>
              <p:cNvSpPr/>
              <p:nvPr/>
            </p:nvSpPr>
            <p:spPr>
              <a:xfrm>
                <a:off x="4513325" y="1323374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Bob, Jamie, Jill, Rick</a:t>
                </a:r>
              </a:p>
            </p:txBody>
          </p:sp>
          <p:sp>
            <p:nvSpPr>
              <p:cNvPr id="651" name="[Bob,Jamie]"/>
              <p:cNvSpPr/>
              <p:nvPr/>
            </p:nvSpPr>
            <p:spPr>
              <a:xfrm>
                <a:off x="1645981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[Bob,Jamie]</a:t>
                </a:r>
              </a:p>
            </p:txBody>
          </p:sp>
          <p:sp>
            <p:nvSpPr>
              <p:cNvPr id="652" name="[Jill,Rick]"/>
              <p:cNvSpPr/>
              <p:nvPr/>
            </p:nvSpPr>
            <p:spPr>
              <a:xfrm>
                <a:off x="7422003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[Jill,Rick]</a:t>
                </a:r>
              </a:p>
            </p:txBody>
          </p:sp>
          <p:sp>
            <p:nvSpPr>
              <p:cNvPr id="653" name="Bob"/>
              <p:cNvSpPr/>
              <p:nvPr/>
            </p:nvSpPr>
            <p:spPr>
              <a:xfrm>
                <a:off x="346459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</a:t>
                </a:r>
              </a:p>
            </p:txBody>
          </p:sp>
          <p:sp>
            <p:nvSpPr>
              <p:cNvPr id="654" name="Jamie"/>
              <p:cNvSpPr/>
              <p:nvPr/>
            </p:nvSpPr>
            <p:spPr>
              <a:xfrm>
                <a:off x="332650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Jamie</a:t>
                </a:r>
              </a:p>
            </p:txBody>
          </p:sp>
          <p:sp>
            <p:nvSpPr>
              <p:cNvPr id="655" name="Jill"/>
              <p:cNvSpPr/>
              <p:nvPr/>
            </p:nvSpPr>
            <p:spPr>
              <a:xfrm>
                <a:off x="5907118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Jill</a:t>
                </a:r>
              </a:p>
            </p:txBody>
          </p:sp>
          <p:sp>
            <p:nvSpPr>
              <p:cNvPr id="656" name="Rick"/>
              <p:cNvSpPr/>
              <p:nvPr/>
            </p:nvSpPr>
            <p:spPr>
              <a:xfrm>
                <a:off x="898226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Rick</a:t>
                </a:r>
              </a:p>
            </p:txBody>
          </p:sp>
          <p:grpSp>
            <p:nvGrpSpPr>
              <p:cNvPr id="661" name="Group"/>
              <p:cNvGrpSpPr/>
              <p:nvPr/>
            </p:nvGrpSpPr>
            <p:grpSpPr>
              <a:xfrm>
                <a:off x="2672689" y="1914461"/>
                <a:ext cx="5816731" cy="1333253"/>
                <a:chOff x="0" y="0"/>
                <a:chExt cx="5816730" cy="1333252"/>
              </a:xfrm>
            </p:grpSpPr>
            <p:sp>
              <p:nvSpPr>
                <p:cNvPr id="657" name="Line"/>
                <p:cNvSpPr/>
                <p:nvPr/>
              </p:nvSpPr>
              <p:spPr>
                <a:xfrm flipV="1">
                  <a:off x="2908050" y="-1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8" name="Line"/>
                <p:cNvSpPr/>
                <p:nvPr/>
              </p:nvSpPr>
              <p:spPr>
                <a:xfrm>
                  <a:off x="0" y="692658"/>
                  <a:ext cx="5816101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59" name="Line"/>
                <p:cNvSpPr/>
                <p:nvPr/>
              </p:nvSpPr>
              <p:spPr>
                <a:xfrm flipV="1">
                  <a:off x="40706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0" name="Line"/>
                <p:cNvSpPr/>
                <p:nvPr/>
              </p:nvSpPr>
              <p:spPr>
                <a:xfrm flipV="1">
                  <a:off x="5816730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66" name="Group"/>
              <p:cNvGrpSpPr/>
              <p:nvPr/>
            </p:nvGrpSpPr>
            <p:grpSpPr>
              <a:xfrm>
                <a:off x="6913932" y="3620144"/>
                <a:ext cx="3051413" cy="1237188"/>
                <a:chOff x="0" y="0"/>
                <a:chExt cx="3051412" cy="1237186"/>
              </a:xfrm>
            </p:grpSpPr>
            <p:sp>
              <p:nvSpPr>
                <p:cNvPr id="662" name="Line"/>
                <p:cNvSpPr/>
                <p:nvPr/>
              </p:nvSpPr>
              <p:spPr>
                <a:xfrm flipV="1">
                  <a:off x="1525541" y="-1"/>
                  <a:ext cx="1" cy="607495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3" name="Line"/>
                <p:cNvSpPr/>
                <p:nvPr/>
              </p:nvSpPr>
              <p:spPr>
                <a:xfrm>
                  <a:off x="0" y="642750"/>
                  <a:ext cx="3051083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4" name="Line"/>
                <p:cNvSpPr/>
                <p:nvPr/>
              </p:nvSpPr>
              <p:spPr>
                <a:xfrm flipV="1">
                  <a:off x="21354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5" name="Line"/>
                <p:cNvSpPr/>
                <p:nvPr/>
              </p:nvSpPr>
              <p:spPr>
                <a:xfrm flipV="1">
                  <a:off x="3051412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71" name="Group"/>
              <p:cNvGrpSpPr/>
              <p:nvPr/>
            </p:nvGrpSpPr>
            <p:grpSpPr>
              <a:xfrm>
                <a:off x="1237469" y="3686307"/>
                <a:ext cx="2951855" cy="1104862"/>
                <a:chOff x="0" y="0"/>
                <a:chExt cx="2951853" cy="1104861"/>
              </a:xfrm>
            </p:grpSpPr>
            <p:sp>
              <p:nvSpPr>
                <p:cNvPr id="667" name="Line"/>
                <p:cNvSpPr/>
                <p:nvPr/>
              </p:nvSpPr>
              <p:spPr>
                <a:xfrm flipV="1">
                  <a:off x="1475766" y="0"/>
                  <a:ext cx="1" cy="54251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8" name="Line"/>
                <p:cNvSpPr/>
                <p:nvPr/>
              </p:nvSpPr>
              <p:spPr>
                <a:xfrm>
                  <a:off x="0" y="574004"/>
                  <a:ext cx="2951534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9" name="Line"/>
                <p:cNvSpPr/>
                <p:nvPr/>
              </p:nvSpPr>
              <p:spPr>
                <a:xfrm flipV="1">
                  <a:off x="20657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0" name="Line"/>
                <p:cNvSpPr/>
                <p:nvPr/>
              </p:nvSpPr>
              <p:spPr>
                <a:xfrm flipV="1">
                  <a:off x="2951853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672" name="BOB"/>
              <p:cNvSpPr/>
              <p:nvPr/>
            </p:nvSpPr>
            <p:spPr>
              <a:xfrm>
                <a:off x="788976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</a:t>
                </a:r>
              </a:p>
            </p:txBody>
          </p:sp>
          <p:sp>
            <p:nvSpPr>
              <p:cNvPr id="673" name="JAMIE"/>
              <p:cNvSpPr/>
              <p:nvPr/>
            </p:nvSpPr>
            <p:spPr>
              <a:xfrm>
                <a:off x="3949631" y="6730326"/>
                <a:ext cx="870204" cy="812994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JAMIE</a:t>
                </a:r>
              </a:p>
            </p:txBody>
          </p:sp>
          <p:sp>
            <p:nvSpPr>
              <p:cNvPr id="674" name="JILL"/>
              <p:cNvSpPr/>
              <p:nvPr/>
            </p:nvSpPr>
            <p:spPr>
              <a:xfrm>
                <a:off x="6539431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JILL</a:t>
                </a:r>
              </a:p>
            </p:txBody>
          </p:sp>
          <p:sp>
            <p:nvSpPr>
              <p:cNvPr id="675" name="RICK"/>
              <p:cNvSpPr/>
              <p:nvPr/>
            </p:nvSpPr>
            <p:spPr>
              <a:xfrm>
                <a:off x="9614105" y="6642055"/>
                <a:ext cx="870204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RICK</a:t>
                </a:r>
              </a:p>
            </p:txBody>
          </p:sp>
          <p:sp>
            <p:nvSpPr>
              <p:cNvPr id="676" name="Line"/>
              <p:cNvSpPr/>
              <p:nvPr/>
            </p:nvSpPr>
            <p:spPr>
              <a:xfrm flipV="1">
                <a:off x="4393916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77" name="Line"/>
              <p:cNvSpPr/>
              <p:nvPr/>
            </p:nvSpPr>
            <p:spPr>
              <a:xfrm flipV="1">
                <a:off x="10049676" y="5320053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78" name="Line"/>
              <p:cNvSpPr/>
              <p:nvPr/>
            </p:nvSpPr>
            <p:spPr>
              <a:xfrm flipV="1">
                <a:off x="1242444" y="5419965"/>
                <a:ext cx="1" cy="134316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79" name="Line"/>
              <p:cNvSpPr/>
              <p:nvPr/>
            </p:nvSpPr>
            <p:spPr>
              <a:xfrm flipV="1">
                <a:off x="6974532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80" name="Line"/>
              <p:cNvSpPr/>
              <p:nvPr/>
            </p:nvSpPr>
            <p:spPr>
              <a:xfrm>
                <a:off x="7125752" y="7446546"/>
                <a:ext cx="1086902" cy="108690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81" name="Line"/>
              <p:cNvSpPr/>
              <p:nvPr/>
            </p:nvSpPr>
            <p:spPr>
              <a:xfrm flipH="1">
                <a:off x="6047976" y="9196922"/>
                <a:ext cx="2121186" cy="13217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82" name="Line"/>
              <p:cNvSpPr/>
              <p:nvPr/>
            </p:nvSpPr>
            <p:spPr>
              <a:xfrm>
                <a:off x="3081439" y="9200760"/>
                <a:ext cx="2433846" cy="14108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83" name="join"/>
              <p:cNvSpPr/>
              <p:nvPr/>
            </p:nvSpPr>
            <p:spPr>
              <a:xfrm>
                <a:off x="9819961" y="8782625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join</a:t>
                </a:r>
              </a:p>
            </p:txBody>
          </p:sp>
          <p:sp>
            <p:nvSpPr>
              <p:cNvPr id="684" name="join"/>
              <p:cNvSpPr/>
              <p:nvPr/>
            </p:nvSpPr>
            <p:spPr>
              <a:xfrm>
                <a:off x="8248437" y="1075869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join</a:t>
                </a:r>
              </a:p>
            </p:txBody>
          </p:sp>
          <p:sp>
            <p:nvSpPr>
              <p:cNvPr id="685" name="Process Sequentially"/>
              <p:cNvSpPr/>
              <p:nvPr/>
            </p:nvSpPr>
            <p:spPr>
              <a:xfrm>
                <a:off x="1224076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686" name="Process Sequentially"/>
              <p:cNvSpPr/>
              <p:nvPr/>
            </p:nvSpPr>
            <p:spPr>
              <a:xfrm>
                <a:off x="4240757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687" name="Process Sequentially"/>
              <p:cNvSpPr/>
              <p:nvPr/>
            </p:nvSpPr>
            <p:spPr>
              <a:xfrm>
                <a:off x="6974531" y="6063570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688" name="Process Sequentially"/>
              <p:cNvSpPr/>
              <p:nvPr/>
            </p:nvSpPr>
            <p:spPr>
              <a:xfrm>
                <a:off x="10049675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689" name="Fork/Join (Parallelism)"/>
              <p:cNvSpPr/>
              <p:nvPr/>
            </p:nvSpPr>
            <p:spPr>
              <a:xfrm>
                <a:off x="2978569" y="0"/>
                <a:ext cx="5068039" cy="841153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Fork/Join (Parallelism)</a:t>
                </a:r>
              </a:p>
            </p:txBody>
          </p:sp>
          <p:sp>
            <p:nvSpPr>
              <p:cNvPr id="690" name="fork"/>
              <p:cNvSpPr/>
              <p:nvPr/>
            </p:nvSpPr>
            <p:spPr>
              <a:xfrm>
                <a:off x="5617982" y="300533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</a:t>
                </a:r>
              </a:p>
            </p:txBody>
          </p:sp>
          <p:sp>
            <p:nvSpPr>
              <p:cNvPr id="691" name="fork"/>
              <p:cNvSpPr/>
              <p:nvPr/>
            </p:nvSpPr>
            <p:spPr>
              <a:xfrm>
                <a:off x="3169224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</a:t>
                </a:r>
              </a:p>
            </p:txBody>
          </p:sp>
          <p:sp>
            <p:nvSpPr>
              <p:cNvPr id="692" name="fork"/>
              <p:cNvSpPr/>
              <p:nvPr/>
            </p:nvSpPr>
            <p:spPr>
              <a:xfrm>
                <a:off x="8850145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</a:t>
                </a:r>
              </a:p>
            </p:txBody>
          </p:sp>
          <p:sp>
            <p:nvSpPr>
              <p:cNvPr id="693" name="BOB, JAMIE, JILL, RICK"/>
              <p:cNvSpPr/>
              <p:nvPr/>
            </p:nvSpPr>
            <p:spPr>
              <a:xfrm>
                <a:off x="4305872" y="10431365"/>
                <a:ext cx="333176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BOB, JAMIE, JILL, RICK</a:t>
                </a:r>
              </a:p>
            </p:txBody>
          </p:sp>
        </p:grpSp>
        <p:sp>
          <p:nvSpPr>
            <p:cNvPr id="695" name="[BOB, JAMIE]"/>
            <p:cNvSpPr/>
            <p:nvPr/>
          </p:nvSpPr>
          <p:spPr>
            <a:xfrm>
              <a:off x="1981323" y="8658155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[BOB, JAMIE]</a:t>
              </a:r>
            </a:p>
          </p:txBody>
        </p:sp>
        <p:sp>
          <p:nvSpPr>
            <p:cNvPr id="696" name="[JILL, RICK]"/>
            <p:cNvSpPr/>
            <p:nvPr/>
          </p:nvSpPr>
          <p:spPr>
            <a:xfrm>
              <a:off x="7719306" y="8518576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[JILL, RICK]</a:t>
              </a:r>
            </a:p>
          </p:txBody>
        </p:sp>
      </p:grpSp>
      <p:sp>
        <p:nvSpPr>
          <p:cNvPr id="698" name="Watch &quot;Concurrency vs Parallelism”"/>
          <p:cNvSpPr txBox="1"/>
          <p:nvPr/>
        </p:nvSpPr>
        <p:spPr>
          <a:xfrm>
            <a:off x="965062" y="11741022"/>
            <a:ext cx="9888455" cy="77119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4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Watch "Concurrency vs Parallelism”</a:t>
            </a:r>
          </a:p>
        </p:txBody>
      </p:sp>
      <p:grpSp>
        <p:nvGrpSpPr>
          <p:cNvPr id="701" name="Group"/>
          <p:cNvGrpSpPr/>
          <p:nvPr/>
        </p:nvGrpSpPr>
        <p:grpSpPr>
          <a:xfrm>
            <a:off x="15811400" y="3160734"/>
            <a:ext cx="1016843" cy="9894785"/>
            <a:chOff x="0" y="0"/>
            <a:chExt cx="1016841" cy="9894783"/>
          </a:xfrm>
        </p:grpSpPr>
        <p:sp>
          <p:nvSpPr>
            <p:cNvPr id="699" name="Arrow"/>
            <p:cNvSpPr/>
            <p:nvPr/>
          </p:nvSpPr>
          <p:spPr>
            <a:xfrm>
              <a:off x="177324" y="0"/>
              <a:ext cx="839518" cy="771191"/>
            </a:xfrm>
            <a:prstGeom prst="rightArrow">
              <a:avLst>
                <a:gd name="adj1" fmla="val 32000"/>
                <a:gd name="adj2" fmla="val 6967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00" name="Arrow"/>
            <p:cNvSpPr/>
            <p:nvPr/>
          </p:nvSpPr>
          <p:spPr>
            <a:xfrm>
              <a:off x="0" y="9123592"/>
              <a:ext cx="839518" cy="771192"/>
            </a:xfrm>
            <a:prstGeom prst="rightArrow">
              <a:avLst>
                <a:gd name="adj1" fmla="val 32000"/>
                <a:gd name="adj2" fmla="val 6967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1" grpId="4"/>
      <p:bldP build="whole" bldLvl="1" animBg="1" rev="0" advAuto="0" spid="697" grpId="2"/>
      <p:bldP build="whole" bldLvl="1" animBg="1" rev="0" advAuto="0" spid="633" grpId="5"/>
      <p:bldP build="whole" bldLvl="1" animBg="1" rev="0" advAuto="0" spid="698" grpId="3"/>
      <p:bldP build="p" bldLvl="5" animBg="1" rev="0" advAuto="0" spid="627" grpId="1"/>
      <p:bldP build="whole" bldLvl="1" animBg="1" rev="0" advAuto="0" spid="645" grpId="6"/>
      <p:bldP build="whole" bldLvl="1" animBg="1" rev="0" advAuto="0" spid="639" grpId="7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How does Fork/Join Framework Work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Fork/Join Framework Works ?</a:t>
            </a:r>
          </a:p>
        </p:txBody>
      </p:sp>
      <p:sp>
        <p:nvSpPr>
          <p:cNvPr id="704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sp>
        <p:nvSpPr>
          <p:cNvPr id="705" name="ForkJoin Pool to support Data Parallelism"/>
          <p:cNvSpPr txBox="1"/>
          <p:nvPr/>
        </p:nvSpPr>
        <p:spPr>
          <a:xfrm>
            <a:off x="3842265" y="6444837"/>
            <a:ext cx="17055580" cy="113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6800">
                <a:solidFill>
                  <a:srgbClr val="000000"/>
                </a:solidFill>
              </a:defRPr>
            </a:pPr>
            <a:r>
              <a:rPr b="1"/>
              <a:t>ForkJoin Pool</a:t>
            </a:r>
            <a:r>
              <a:t> to support Data Parallelism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argeted Aud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Targeted Audience</a:t>
            </a:r>
          </a:p>
        </p:txBody>
      </p:sp>
      <p:sp>
        <p:nvSpPr>
          <p:cNvPr id="169" name="Experienced Java Develop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Experienced Java Developers</a:t>
            </a:r>
          </a:p>
          <a:p>
            <a:pPr>
              <a:lnSpc>
                <a:spcPct val="200000"/>
              </a:lnSpc>
            </a:pPr>
            <a:r>
              <a:t>Developers who has the need to write code that executes faster</a:t>
            </a:r>
          </a:p>
          <a:p>
            <a:pPr>
              <a:lnSpc>
                <a:spcPct val="200000"/>
              </a:lnSpc>
            </a:pPr>
            <a:r>
              <a:t>Developers who has the need to write code that executes in </a:t>
            </a:r>
            <a:r>
              <a:rPr b="1"/>
              <a:t>Parallel</a:t>
            </a:r>
          </a:p>
          <a:p>
            <a:pPr>
              <a:lnSpc>
                <a:spcPct val="200000"/>
              </a:lnSpc>
            </a:pPr>
            <a:r>
              <a:t>Developer who has the need to write asynchronous/non-blocking code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ForkJoin 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ForkJoin Pool</a:t>
            </a:r>
          </a:p>
        </p:txBody>
      </p:sp>
      <p:sp>
        <p:nvSpPr>
          <p:cNvPr id="708" name="Agenda Topics"/>
          <p:cNvSpPr txBox="1"/>
          <p:nvPr>
            <p:ph type="body" idx="1"/>
          </p:nvPr>
        </p:nvSpPr>
        <p:spPr>
          <a:xfrm>
            <a:off x="711972" y="2352271"/>
            <a:ext cx="23316166" cy="109236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711" name="Group"/>
          <p:cNvGrpSpPr/>
          <p:nvPr/>
        </p:nvGrpSpPr>
        <p:grpSpPr>
          <a:xfrm>
            <a:off x="5579950" y="3467601"/>
            <a:ext cx="18311058" cy="9142690"/>
            <a:chOff x="0" y="0"/>
            <a:chExt cx="18311057" cy="9142688"/>
          </a:xfrm>
        </p:grpSpPr>
        <p:sp>
          <p:nvSpPr>
            <p:cNvPr id="709" name="Rectangle"/>
            <p:cNvSpPr/>
            <p:nvPr/>
          </p:nvSpPr>
          <p:spPr>
            <a:xfrm>
              <a:off x="0" y="0"/>
              <a:ext cx="18311058" cy="914268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10" name="ForkJoin Pool"/>
            <p:cNvSpPr txBox="1"/>
            <p:nvPr/>
          </p:nvSpPr>
          <p:spPr>
            <a:xfrm>
              <a:off x="7621352" y="244800"/>
              <a:ext cx="3068353" cy="5851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ForkJoin Pool</a:t>
              </a:r>
            </a:p>
          </p:txBody>
        </p:sp>
      </p:grpSp>
      <p:grpSp>
        <p:nvGrpSpPr>
          <p:cNvPr id="719" name="Group"/>
          <p:cNvGrpSpPr/>
          <p:nvPr/>
        </p:nvGrpSpPr>
        <p:grpSpPr>
          <a:xfrm>
            <a:off x="6041119" y="7094619"/>
            <a:ext cx="4335449" cy="1888654"/>
            <a:chOff x="0" y="0"/>
            <a:chExt cx="4335448" cy="1888653"/>
          </a:xfrm>
        </p:grpSpPr>
        <p:grpSp>
          <p:nvGrpSpPr>
            <p:cNvPr id="717" name="Group"/>
            <p:cNvGrpSpPr/>
            <p:nvPr/>
          </p:nvGrpSpPr>
          <p:grpSpPr>
            <a:xfrm>
              <a:off x="0" y="0"/>
              <a:ext cx="4335449" cy="1238681"/>
              <a:chOff x="0" y="0"/>
              <a:chExt cx="4335448" cy="1238680"/>
            </a:xfrm>
          </p:grpSpPr>
          <p:sp>
            <p:nvSpPr>
              <p:cNvPr id="712" name="Rectangle"/>
              <p:cNvSpPr/>
              <p:nvPr/>
            </p:nvSpPr>
            <p:spPr>
              <a:xfrm>
                <a:off x="0" y="0"/>
                <a:ext cx="871720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13" name="Rectangle"/>
              <p:cNvSpPr/>
              <p:nvPr/>
            </p:nvSpPr>
            <p:spPr>
              <a:xfrm>
                <a:off x="87530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14" name="Rectangle"/>
              <p:cNvSpPr/>
              <p:nvPr/>
            </p:nvSpPr>
            <p:spPr>
              <a:xfrm>
                <a:off x="1731864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15" name="Rectangle"/>
              <p:cNvSpPr/>
              <p:nvPr/>
            </p:nvSpPr>
            <p:spPr>
              <a:xfrm>
                <a:off x="2607173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16" name="Rectangle"/>
              <p:cNvSpPr/>
              <p:nvPr/>
            </p:nvSpPr>
            <p:spPr>
              <a:xfrm>
                <a:off x="346372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718" name="Shared Work Queue"/>
            <p:cNvSpPr txBox="1"/>
            <p:nvPr/>
          </p:nvSpPr>
          <p:spPr>
            <a:xfrm>
              <a:off x="934173" y="1476921"/>
              <a:ext cx="2467103" cy="411733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Shared Work Queue</a:t>
              </a:r>
            </a:p>
          </p:txBody>
        </p:sp>
      </p:grpSp>
      <p:sp>
        <p:nvSpPr>
          <p:cNvPr id="720" name="Client"/>
          <p:cNvSpPr/>
          <p:nvPr/>
        </p:nvSpPr>
        <p:spPr>
          <a:xfrm>
            <a:off x="886622" y="7377245"/>
            <a:ext cx="1375207" cy="102251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721" name="Task"/>
          <p:cNvSpPr/>
          <p:nvPr/>
        </p:nvSpPr>
        <p:spPr>
          <a:xfrm>
            <a:off x="3092677" y="6545223"/>
            <a:ext cx="1016200" cy="744224"/>
          </a:xfrm>
          <a:prstGeom prst="wedgeEllipseCallout">
            <a:avLst>
              <a:gd name="adj1" fmla="val -49085"/>
              <a:gd name="adj2" fmla="val 70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Task</a:t>
            </a:r>
          </a:p>
        </p:txBody>
      </p:sp>
      <p:grpSp>
        <p:nvGrpSpPr>
          <p:cNvPr id="726" name="Group"/>
          <p:cNvGrpSpPr/>
          <p:nvPr/>
        </p:nvGrpSpPr>
        <p:grpSpPr>
          <a:xfrm>
            <a:off x="10678364" y="5786421"/>
            <a:ext cx="4193784" cy="5310383"/>
            <a:chOff x="32141" y="0"/>
            <a:chExt cx="4193783" cy="5310381"/>
          </a:xfrm>
        </p:grpSpPr>
        <p:sp>
          <p:nvSpPr>
            <p:cNvPr id="722" name="Line"/>
            <p:cNvSpPr/>
            <p:nvPr/>
          </p:nvSpPr>
          <p:spPr>
            <a:xfrm flipH="1">
              <a:off x="34894" y="0"/>
              <a:ext cx="4187652" cy="13136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3" name="Line"/>
            <p:cNvSpPr/>
            <p:nvPr/>
          </p:nvSpPr>
          <p:spPr>
            <a:xfrm flipH="1" flipV="1">
              <a:off x="34894" y="1649257"/>
              <a:ext cx="419103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4" name="Line"/>
            <p:cNvSpPr/>
            <p:nvPr/>
          </p:nvSpPr>
          <p:spPr>
            <a:xfrm flipH="1" flipV="1">
              <a:off x="34894" y="2020536"/>
              <a:ext cx="4187165" cy="14820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5" name="Line"/>
            <p:cNvSpPr/>
            <p:nvPr/>
          </p:nvSpPr>
          <p:spPr>
            <a:xfrm flipH="1" flipV="1">
              <a:off x="32141" y="2384352"/>
              <a:ext cx="4190015" cy="292603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27" name="Arrow 5"/>
          <p:cNvSpPr/>
          <p:nvPr/>
        </p:nvSpPr>
        <p:spPr>
          <a:xfrm>
            <a:off x="15300723" y="10952832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28" name="Arrow 5"/>
          <p:cNvSpPr/>
          <p:nvPr/>
        </p:nvSpPr>
        <p:spPr>
          <a:xfrm>
            <a:off x="15300723" y="5505201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29" name="Arrow 5"/>
          <p:cNvSpPr/>
          <p:nvPr/>
        </p:nvSpPr>
        <p:spPr>
          <a:xfrm>
            <a:off x="15300723" y="7335063"/>
            <a:ext cx="1253784" cy="12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30" name="Arrow 5"/>
          <p:cNvSpPr/>
          <p:nvPr/>
        </p:nvSpPr>
        <p:spPr>
          <a:xfrm>
            <a:off x="15300723" y="9164925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759" name="Group"/>
          <p:cNvGrpSpPr/>
          <p:nvPr/>
        </p:nvGrpSpPr>
        <p:grpSpPr>
          <a:xfrm>
            <a:off x="16704988" y="4821782"/>
            <a:ext cx="7258311" cy="7426507"/>
            <a:chOff x="0" y="205865"/>
            <a:chExt cx="7258310" cy="7426506"/>
          </a:xfrm>
        </p:grpSpPr>
        <p:grpSp>
          <p:nvGrpSpPr>
            <p:cNvPr id="757" name="Group"/>
            <p:cNvGrpSpPr/>
            <p:nvPr/>
          </p:nvGrpSpPr>
          <p:grpSpPr>
            <a:xfrm>
              <a:off x="0" y="205865"/>
              <a:ext cx="4580799" cy="7426508"/>
              <a:chOff x="0" y="205866"/>
              <a:chExt cx="4580798" cy="7426506"/>
            </a:xfrm>
          </p:grpSpPr>
          <p:grpSp>
            <p:nvGrpSpPr>
              <p:cNvPr id="735" name="Group"/>
              <p:cNvGrpSpPr/>
              <p:nvPr/>
            </p:nvGrpSpPr>
            <p:grpSpPr>
              <a:xfrm>
                <a:off x="0" y="810941"/>
                <a:ext cx="3478893" cy="1238682"/>
                <a:chOff x="0" y="0"/>
                <a:chExt cx="3478892" cy="1238680"/>
              </a:xfrm>
            </p:grpSpPr>
            <p:sp>
              <p:nvSpPr>
                <p:cNvPr id="731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2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3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4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740" name="Group"/>
              <p:cNvGrpSpPr/>
              <p:nvPr/>
            </p:nvGrpSpPr>
            <p:grpSpPr>
              <a:xfrm>
                <a:off x="0" y="2637227"/>
                <a:ext cx="3478893" cy="1238681"/>
                <a:chOff x="0" y="0"/>
                <a:chExt cx="3478892" cy="1238680"/>
              </a:xfrm>
            </p:grpSpPr>
            <p:sp>
              <p:nvSpPr>
                <p:cNvPr id="736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7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8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9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745" name="Group"/>
              <p:cNvGrpSpPr/>
              <p:nvPr/>
            </p:nvGrpSpPr>
            <p:grpSpPr>
              <a:xfrm>
                <a:off x="0" y="4463511"/>
                <a:ext cx="3478893" cy="1238682"/>
                <a:chOff x="0" y="0"/>
                <a:chExt cx="3478892" cy="1238680"/>
              </a:xfrm>
            </p:grpSpPr>
            <p:sp>
              <p:nvSpPr>
                <p:cNvPr id="741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42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43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44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750" name="Group"/>
              <p:cNvGrpSpPr/>
              <p:nvPr/>
            </p:nvGrpSpPr>
            <p:grpSpPr>
              <a:xfrm>
                <a:off x="0" y="6393691"/>
                <a:ext cx="3478893" cy="1238682"/>
                <a:chOff x="0" y="0"/>
                <a:chExt cx="3478892" cy="1238680"/>
              </a:xfrm>
            </p:grpSpPr>
            <p:sp>
              <p:nvSpPr>
                <p:cNvPr id="746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47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48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49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755" name="Group"/>
              <p:cNvGrpSpPr/>
              <p:nvPr/>
            </p:nvGrpSpPr>
            <p:grpSpPr>
              <a:xfrm>
                <a:off x="3881406" y="1099346"/>
                <a:ext cx="699393" cy="6206582"/>
                <a:chOff x="0" y="0"/>
                <a:chExt cx="699391" cy="6206580"/>
              </a:xfrm>
            </p:grpSpPr>
            <p:sp>
              <p:nvSpPr>
                <p:cNvPr id="751" name="T1"/>
                <p:cNvSpPr/>
                <p:nvPr/>
              </p:nvSpPr>
              <p:spPr>
                <a:xfrm>
                  <a:off x="0" y="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T1</a:t>
                  </a:r>
                </a:p>
              </p:txBody>
            </p:sp>
            <p:sp>
              <p:nvSpPr>
                <p:cNvPr id="752" name="T2"/>
                <p:cNvSpPr/>
                <p:nvPr/>
              </p:nvSpPr>
              <p:spPr>
                <a:xfrm>
                  <a:off x="0" y="1826285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T2</a:t>
                  </a:r>
                </a:p>
              </p:txBody>
            </p:sp>
            <p:sp>
              <p:nvSpPr>
                <p:cNvPr id="753" name="T3"/>
                <p:cNvSpPr/>
                <p:nvPr/>
              </p:nvSpPr>
              <p:spPr>
                <a:xfrm>
                  <a:off x="0" y="365257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T3</a:t>
                  </a:r>
                </a:p>
              </p:txBody>
            </p:sp>
            <p:sp>
              <p:nvSpPr>
                <p:cNvPr id="754" name="T4"/>
                <p:cNvSpPr/>
                <p:nvPr/>
              </p:nvSpPr>
              <p:spPr>
                <a:xfrm>
                  <a:off x="0" y="558275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T4</a:t>
                  </a:r>
                </a:p>
              </p:txBody>
            </p:sp>
          </p:grpSp>
          <p:sp>
            <p:nvSpPr>
              <p:cNvPr id="756" name="Double Ended Work Queue(deck)"/>
              <p:cNvSpPr/>
              <p:nvPr/>
            </p:nvSpPr>
            <p:spPr>
              <a:xfrm>
                <a:off x="2214952" y="205866"/>
                <a:ext cx="1270001" cy="1270001"/>
              </a:xfrm>
              <a:prstGeom prst="lin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Double Ended Work Queue(deck)</a:t>
                </a:r>
              </a:p>
            </p:txBody>
          </p:sp>
        </p:grpSp>
        <p:sp>
          <p:nvSpPr>
            <p:cNvPr id="758" name="Worker Threads"/>
            <p:cNvSpPr/>
            <p:nvPr/>
          </p:nvSpPr>
          <p:spPr>
            <a:xfrm>
              <a:off x="5988310" y="3423029"/>
              <a:ext cx="1270001" cy="1270001"/>
            </a:xfrm>
            <a:prstGeom prst="lin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Worker Threads</a:t>
              </a:r>
            </a:p>
          </p:txBody>
        </p:sp>
      </p:grpSp>
      <p:sp>
        <p:nvSpPr>
          <p:cNvPr id="760" name="Task"/>
          <p:cNvSpPr/>
          <p:nvPr/>
        </p:nvSpPr>
        <p:spPr>
          <a:xfrm>
            <a:off x="17666654" y="5841918"/>
            <a:ext cx="671986" cy="484680"/>
          </a:xfrm>
          <a:prstGeom prst="wedgeEllipseCallout">
            <a:avLst>
              <a:gd name="adj1" fmla="val -49038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761" name="Task"/>
          <p:cNvSpPr/>
          <p:nvPr/>
        </p:nvSpPr>
        <p:spPr>
          <a:xfrm>
            <a:off x="18543882" y="5823662"/>
            <a:ext cx="671917" cy="483847"/>
          </a:xfrm>
          <a:prstGeom prst="wedgeEllipseCallout">
            <a:avLst>
              <a:gd name="adj1" fmla="val -49039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762" name="Line"/>
          <p:cNvSpPr/>
          <p:nvPr/>
        </p:nvSpPr>
        <p:spPr>
          <a:xfrm>
            <a:off x="2484226" y="7675871"/>
            <a:ext cx="270497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3" name="ForkJoinTask"/>
          <p:cNvSpPr txBox="1"/>
          <p:nvPr/>
        </p:nvSpPr>
        <p:spPr>
          <a:xfrm>
            <a:off x="2765652" y="7772103"/>
            <a:ext cx="1670051" cy="41173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ForkJoinTask</a:t>
            </a:r>
          </a:p>
        </p:txBody>
      </p:sp>
      <p:sp>
        <p:nvSpPr>
          <p:cNvPr id="764" name="Task"/>
          <p:cNvSpPr/>
          <p:nvPr/>
        </p:nvSpPr>
        <p:spPr>
          <a:xfrm>
            <a:off x="16785857" y="5854023"/>
            <a:ext cx="675453" cy="484605"/>
          </a:xfrm>
          <a:prstGeom prst="wedgeEllipseCallout">
            <a:avLst>
              <a:gd name="adj1" fmla="val -49043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765" name="Arrow"/>
          <p:cNvSpPr/>
          <p:nvPr/>
        </p:nvSpPr>
        <p:spPr>
          <a:xfrm flipH="1" rot="5400000">
            <a:off x="15654997" y="7412573"/>
            <a:ext cx="876252" cy="943953"/>
          </a:xfrm>
          <a:prstGeom prst="rightArrow">
            <a:avLst>
              <a:gd name="adj1" fmla="val 32000"/>
              <a:gd name="adj2" fmla="val 68945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66" name="Arrow"/>
          <p:cNvSpPr/>
          <p:nvPr/>
        </p:nvSpPr>
        <p:spPr>
          <a:xfrm flipH="1" rot="5400000">
            <a:off x="15645662" y="9335855"/>
            <a:ext cx="876252" cy="943954"/>
          </a:xfrm>
          <a:prstGeom prst="rightArrow">
            <a:avLst>
              <a:gd name="adj1" fmla="val 32000"/>
              <a:gd name="adj2" fmla="val 68945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67" name="Arrow"/>
          <p:cNvSpPr/>
          <p:nvPr/>
        </p:nvSpPr>
        <p:spPr>
          <a:xfrm flipH="1" rot="5400000">
            <a:off x="15645662" y="11123762"/>
            <a:ext cx="876252" cy="943953"/>
          </a:xfrm>
          <a:prstGeom prst="rightArrow">
            <a:avLst>
              <a:gd name="adj1" fmla="val 32000"/>
              <a:gd name="adj2" fmla="val 68945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68" name="WorkStealing"/>
          <p:cNvSpPr txBox="1"/>
          <p:nvPr/>
        </p:nvSpPr>
        <p:spPr>
          <a:xfrm>
            <a:off x="11836183" y="7383316"/>
            <a:ext cx="2613661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WorkStealing</a:t>
            </a:r>
          </a:p>
        </p:txBody>
      </p:sp>
      <p:sp>
        <p:nvSpPr>
          <p:cNvPr id="769" name="Task"/>
          <p:cNvSpPr/>
          <p:nvPr/>
        </p:nvSpPr>
        <p:spPr>
          <a:xfrm>
            <a:off x="19450713" y="5823662"/>
            <a:ext cx="672001" cy="514671"/>
          </a:xfrm>
          <a:prstGeom prst="wedgeEllipseCallout">
            <a:avLst>
              <a:gd name="adj1" fmla="val -48978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770" name="Task"/>
          <p:cNvSpPr/>
          <p:nvPr/>
        </p:nvSpPr>
        <p:spPr>
          <a:xfrm>
            <a:off x="16785857" y="7594417"/>
            <a:ext cx="675453" cy="484605"/>
          </a:xfrm>
          <a:prstGeom prst="wedgeEllipseCallout">
            <a:avLst>
              <a:gd name="adj1" fmla="val -49043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771" name="Task"/>
          <p:cNvSpPr/>
          <p:nvPr/>
        </p:nvSpPr>
        <p:spPr>
          <a:xfrm>
            <a:off x="16785857" y="9513747"/>
            <a:ext cx="675453" cy="484606"/>
          </a:xfrm>
          <a:prstGeom prst="wedgeEllipseCallout">
            <a:avLst>
              <a:gd name="adj1" fmla="val -49043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772" name="Task"/>
          <p:cNvSpPr/>
          <p:nvPr/>
        </p:nvSpPr>
        <p:spPr>
          <a:xfrm>
            <a:off x="16785857" y="11433078"/>
            <a:ext cx="675453" cy="484605"/>
          </a:xfrm>
          <a:prstGeom prst="wedgeEllipseCallout">
            <a:avLst>
              <a:gd name="adj1" fmla="val -49043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773" name="Rectangle"/>
          <p:cNvSpPr/>
          <p:nvPr/>
        </p:nvSpPr>
        <p:spPr>
          <a:xfrm>
            <a:off x="20389294" y="5359039"/>
            <a:ext cx="1190285" cy="6856763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74" name="Arrow"/>
          <p:cNvSpPr/>
          <p:nvPr/>
        </p:nvSpPr>
        <p:spPr>
          <a:xfrm>
            <a:off x="15621147" y="4414451"/>
            <a:ext cx="943954" cy="876252"/>
          </a:xfrm>
          <a:prstGeom prst="rightArrow">
            <a:avLst>
              <a:gd name="adj1" fmla="val 32000"/>
              <a:gd name="adj2" fmla="val 68945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75" name="Line"/>
          <p:cNvSpPr/>
          <p:nvPr/>
        </p:nvSpPr>
        <p:spPr>
          <a:xfrm flipH="1">
            <a:off x="2493179" y="8234791"/>
            <a:ext cx="253521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6" name="Result"/>
          <p:cNvSpPr txBox="1"/>
          <p:nvPr/>
        </p:nvSpPr>
        <p:spPr>
          <a:xfrm>
            <a:off x="3171798" y="8384604"/>
            <a:ext cx="857759" cy="41173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9238 0.061634" origin="layout" pathEditMode="relative">
                                      <p:cBhvr>
                                        <p:cTn id="44" dur="10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mph" nodeType="with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300" fill="hold"/>
                                        <p:tgtEl>
                                          <p:spTgt spid="721"/>
                                        </p:tgtEl>
                                      </p:cBhvr>
                                      <p:by x="55519" y="5551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mph" nodeType="clickEffect" presetSubtype="0" presetID="8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1540000">
                                      <p:cBhvr>
                                        <p:cTn id="64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mph" nodeType="withEffect" presetSubtype="0" presetID="8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1540000">
                                      <p:cBhvr>
                                        <p:cTn id="67" dur="10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withEffect" presetSubtype="0" presetID="8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1540000">
                                      <p:cBhvr>
                                        <p:cTn id="70" dur="10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mph" nodeType="withEffect" presetSubtype="0" presetID="8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1540000">
                                      <p:cBhvr>
                                        <p:cTn id="73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xit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path" nodeType="click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59238 0.061634 L 0.555423 -0.061340" origin="layout" pathEditMode="relative">
                                      <p:cBhvr>
                                        <p:cTn id="94" dur="10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Class="entr" nodeType="afterEffect" presetSubtype="0" presetID="1" grpId="2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"/>
                            </p:stCondLst>
                            <p:childTnLst>
                              <p:par>
                                <p:cTn id="99" presetClass="exit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path" nodeType="click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1860 -0.129682" origin="layout" pathEditMode="relative">
                                      <p:cBhvr>
                                        <p:cTn id="128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Class="path" nodeType="withEffect" presetSubtype="0" presetID="-1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8473 -0.275385" origin="layout" pathEditMode="relative">
                                      <p:cBhvr>
                                        <p:cTn id="131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path" nodeType="withEffect" presetSubtype="0" presetID="-1" grpId="3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7382 -0.397173" origin="layout" pathEditMode="relative">
                                      <p:cBhvr>
                                        <p:cTn id="134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41860 -0.129682 L 0.048784 -0.005419" origin="layout" pathEditMode="relative">
                                      <p:cBhvr>
                                        <p:cTn id="138" dur="3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path" nodeType="withEffect" presetSubtype="0" presetID="-1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8473 -0.275385 L 0.046706 -0.005738" origin="layout" pathEditMode="relative">
                                      <p:cBhvr>
                                        <p:cTn id="141" dur="3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path" nodeType="with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07382 -0.397173 L 0.045411 0.003947" origin="layout" pathEditMode="relative">
                                      <p:cBhvr>
                                        <p:cTn id="144" dur="3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mph" nodeType="clickEffect" presetSubtype="0" presetID="8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48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mph" nodeType="withEffect" presetSubtype="0" presetID="8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51" dur="3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mph" nodeType="withEffect" presetSubtype="0" presetID="8" grpId="4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54" dur="3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xit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Class="exit" nodeType="after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xit" nodeType="after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exit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xit" nodeType="after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xit" nodeType="after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Class="entr" nodeType="after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ntr" nodeType="after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Class="entr" nodeType="after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exit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1" dur="3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00"/>
                            </p:stCondLst>
                            <p:childTnLst>
                              <p:par>
                                <p:cTn id="193" presetClass="entr" nodeType="after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6" grpId="34"/>
      <p:bldP build="whole" bldLvl="1" animBg="1" rev="0" advAuto="0" spid="774" grpId="4"/>
      <p:bldP build="whole" bldLvl="1" animBg="1" rev="0" advAuto="0" spid="775" grpId="55"/>
      <p:bldP build="whole" bldLvl="1" animBg="1" rev="0" advAuto="0" spid="774" grpId="6"/>
      <p:bldP build="whole" bldLvl="1" animBg="1" rev="0" advAuto="0" spid="726" grpId="21"/>
      <p:bldP build="whole" bldLvl="1" animBg="1" rev="0" advAuto="0" spid="721" grpId="9"/>
      <p:bldP build="whole" bldLvl="1" animBg="1" rev="0" advAuto="0" spid="721" grpId="12"/>
      <p:bldP build="whole" bldLvl="1" animBg="1" rev="0" advAuto="0" spid="766" grpId="43"/>
      <p:bldP build="whole" bldLvl="1" animBg="1" rev="0" advAuto="0" spid="726" grpId="28"/>
      <p:bldP build="whole" bldLvl="1" animBg="1" rev="0" advAuto="0" spid="766" grpId="46"/>
      <p:bldP build="whole" bldLvl="1" animBg="1" rev="0" advAuto="0" spid="759" grpId="2"/>
      <p:bldP build="whole" bldLvl="1" animBg="1" rev="0" advAuto="0" spid="729" grpId="14"/>
      <p:bldP build="whole" bldLvl="1" animBg="1" rev="0" advAuto="0" spid="772" grpId="53"/>
      <p:bldP build="whole" bldLvl="1" animBg="1" rev="0" advAuto="0" spid="729" grpId="18"/>
      <p:bldP build="whole" bldLvl="1" animBg="1" rev="0" advAuto="0" spid="767" grpId="35"/>
      <p:bldP build="whole" bldLvl="1" animBg="1" rev="0" advAuto="0" spid="776" grpId="56"/>
      <p:bldP build="whole" bldLvl="1" animBg="1" rev="0" advAuto="0" spid="729" grpId="23"/>
      <p:bldP build="whole" bldLvl="1" animBg="1" rev="0" advAuto="0" spid="730" grpId="16"/>
      <p:bldP build="whole" bldLvl="1" animBg="1" rev="0" advAuto="0" spid="764" grpId="27"/>
      <p:bldP build="whole" bldLvl="1" animBg="1" rev="0" advAuto="0" spid="730" grpId="19"/>
      <p:bldP build="whole" bldLvl="1" animBg="1" rev="0" advAuto="0" spid="760" grpId="29"/>
      <p:bldP build="whole" bldLvl="1" animBg="1" rev="0" advAuto="0" spid="767" grpId="44"/>
      <p:bldP build="whole" bldLvl="1" animBg="1" rev="0" advAuto="0" spid="767" grpId="47"/>
      <p:bldP build="whole" bldLvl="1" animBg="1" rev="0" advAuto="0" spid="730" grpId="24"/>
      <p:bldP build="whole" bldLvl="1" animBg="1" rev="0" advAuto="0" spid="768" grpId="32"/>
      <p:bldP build="whole" bldLvl="1" animBg="1" rev="0" advAuto="0" spid="763" grpId="54"/>
      <p:bldP build="whole" bldLvl="1" animBg="1" rev="0" advAuto="0" spid="762" grpId="8"/>
      <p:bldP build="whole" bldLvl="1" animBg="1" rev="0" advAuto="0" spid="761" grpId="30"/>
      <p:bldP build="whole" bldLvl="1" animBg="1" rev="0" advAuto="0" spid="720" grpId="7"/>
      <p:bldP build="whole" bldLvl="1" animBg="1" rev="0" advAuto="0" spid="764" grpId="48"/>
      <p:bldP build="whole" bldLvl="1" animBg="1" rev="0" advAuto="0" spid="769" grpId="31"/>
      <p:bldP build="whole" bldLvl="1" animBg="1" rev="0" advAuto="0" spid="765" grpId="33"/>
      <p:bldP build="whole" bldLvl="1" animBg="1" rev="0" advAuto="0" spid="760" grpId="49"/>
      <p:bldP build="whole" bldLvl="1" animBg="1" rev="0" advAuto="0" spid="773" grpId="3"/>
      <p:bldP build="whole" bldLvl="1" animBg="1" rev="0" advAuto="0" spid="770" grpId="51"/>
      <p:bldP build="whole" bldLvl="1" animBg="1" rev="0" advAuto="0" spid="727" grpId="13"/>
      <p:bldP build="whole" bldLvl="1" animBg="1" rev="0" advAuto="0" spid="773" grpId="5"/>
      <p:bldP build="whole" bldLvl="1" animBg="1" rev="0" advAuto="0" spid="719" grpId="1"/>
      <p:bldP build="whole" bldLvl="1" animBg="1" rev="0" advAuto="0" spid="765" grpId="42"/>
      <p:bldP build="whole" bldLvl="1" animBg="1" rev="0" advAuto="0" spid="727" grpId="20"/>
      <p:bldP build="whole" bldLvl="1" animBg="1" rev="0" advAuto="0" spid="728" grpId="15"/>
      <p:bldP build="whole" bldLvl="1" animBg="1" rev="0" advAuto="0" spid="763" grpId="10"/>
      <p:bldP build="whole" bldLvl="1" animBg="1" rev="0" advAuto="0" spid="728" grpId="17"/>
      <p:bldP build="whole" bldLvl="1" animBg="1" rev="0" advAuto="0" spid="765" grpId="45"/>
      <p:bldP build="whole" bldLvl="1" animBg="1" rev="0" advAuto="0" spid="727" grpId="25"/>
      <p:bldP build="whole" bldLvl="1" animBg="1" rev="0" advAuto="0" spid="761" grpId="50"/>
      <p:bldP build="whole" bldLvl="1" animBg="1" rev="0" advAuto="0" spid="771" grpId="52"/>
      <p:bldP build="whole" bldLvl="1" animBg="1" rev="0" advAuto="0" spid="728" grpId="2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ForkJoin 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ForkJoin Task</a:t>
            </a:r>
          </a:p>
        </p:txBody>
      </p:sp>
      <p:sp>
        <p:nvSpPr>
          <p:cNvPr id="779" name="ForkJoin Task represents part of the data and its computation…"/>
          <p:cNvSpPr txBox="1"/>
          <p:nvPr>
            <p:ph type="body" sz="half" idx="1"/>
          </p:nvPr>
        </p:nvSpPr>
        <p:spPr>
          <a:xfrm>
            <a:off x="711972" y="3202389"/>
            <a:ext cx="10089715" cy="9902529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ForkJoin Task represents part of the data and its computation </a:t>
            </a:r>
          </a:p>
          <a:p>
            <a:pPr>
              <a:defRPr sz="4000"/>
            </a:pPr>
            <a:r>
              <a:t>Type of tasks to submit to ForkJoin Pool</a:t>
            </a:r>
          </a:p>
          <a:p>
            <a:pPr lvl="1" marL="989214" indent="-532014">
              <a:defRPr sz="4000"/>
            </a:pPr>
            <a:r>
              <a:t>ForkJoinTask</a:t>
            </a:r>
          </a:p>
          <a:p>
            <a:pPr lvl="2" marL="1446414" indent="-532014">
              <a:defRPr sz="4000"/>
            </a:pPr>
            <a:r>
              <a:t>RecursiveTask -&gt; Task that returns a value</a:t>
            </a:r>
          </a:p>
          <a:p>
            <a:pPr lvl="2" marL="1446414" indent="-532014">
              <a:defRPr sz="4000"/>
            </a:pPr>
            <a:r>
              <a:t>RecursiveAction -&gt; Task that does not return a value</a:t>
            </a:r>
          </a:p>
        </p:txBody>
      </p:sp>
      <p:grpSp>
        <p:nvGrpSpPr>
          <p:cNvPr id="831" name="Group"/>
          <p:cNvGrpSpPr/>
          <p:nvPr/>
        </p:nvGrpSpPr>
        <p:grpSpPr>
          <a:xfrm>
            <a:off x="12981489" y="1848335"/>
            <a:ext cx="10973218" cy="12028699"/>
            <a:chOff x="346458" y="0"/>
            <a:chExt cx="10973217" cy="12028697"/>
          </a:xfrm>
        </p:grpSpPr>
        <p:grpSp>
          <p:nvGrpSpPr>
            <p:cNvPr id="828" name="Group"/>
            <p:cNvGrpSpPr/>
            <p:nvPr/>
          </p:nvGrpSpPr>
          <p:grpSpPr>
            <a:xfrm>
              <a:off x="346458" y="0"/>
              <a:ext cx="10973218" cy="12028698"/>
              <a:chOff x="346459" y="0"/>
              <a:chExt cx="10973216" cy="12028697"/>
            </a:xfrm>
          </p:grpSpPr>
          <p:sp>
            <p:nvSpPr>
              <p:cNvPr id="780" name="Line"/>
              <p:cNvSpPr/>
              <p:nvPr/>
            </p:nvSpPr>
            <p:spPr>
              <a:xfrm flipH="1">
                <a:off x="2857252" y="7442029"/>
                <a:ext cx="1760580" cy="132297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81" name="Line"/>
              <p:cNvSpPr/>
              <p:nvPr/>
            </p:nvSpPr>
            <p:spPr>
              <a:xfrm>
                <a:off x="1233056" y="7400905"/>
                <a:ext cx="1315293" cy="13152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82" name="join"/>
              <p:cNvSpPr/>
              <p:nvPr/>
            </p:nvSpPr>
            <p:spPr>
              <a:xfrm>
                <a:off x="4393916" y="9075180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join</a:t>
                </a:r>
              </a:p>
            </p:txBody>
          </p:sp>
          <p:sp>
            <p:nvSpPr>
              <p:cNvPr id="783" name="Line"/>
              <p:cNvSpPr/>
              <p:nvPr/>
            </p:nvSpPr>
            <p:spPr>
              <a:xfrm flipH="1">
                <a:off x="8656777" y="7449649"/>
                <a:ext cx="1217806" cy="12178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84" name="Bob, Jamie, Jill, Rick"/>
              <p:cNvSpPr/>
              <p:nvPr/>
            </p:nvSpPr>
            <p:spPr>
              <a:xfrm>
                <a:off x="4513325" y="1323374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Bob, Jamie, Jill, Rick</a:t>
                </a:r>
              </a:p>
            </p:txBody>
          </p:sp>
          <p:sp>
            <p:nvSpPr>
              <p:cNvPr id="785" name="[Bob,Jamie]"/>
              <p:cNvSpPr/>
              <p:nvPr/>
            </p:nvSpPr>
            <p:spPr>
              <a:xfrm>
                <a:off x="1645981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[Bob,Jamie]</a:t>
                </a:r>
              </a:p>
            </p:txBody>
          </p:sp>
          <p:sp>
            <p:nvSpPr>
              <p:cNvPr id="786" name="[Jill,Rick]"/>
              <p:cNvSpPr/>
              <p:nvPr/>
            </p:nvSpPr>
            <p:spPr>
              <a:xfrm>
                <a:off x="7422003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[Jill,Rick]</a:t>
                </a:r>
              </a:p>
            </p:txBody>
          </p:sp>
          <p:sp>
            <p:nvSpPr>
              <p:cNvPr id="787" name="Bob"/>
              <p:cNvSpPr/>
              <p:nvPr/>
            </p:nvSpPr>
            <p:spPr>
              <a:xfrm>
                <a:off x="346459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</a:t>
                </a:r>
              </a:p>
            </p:txBody>
          </p:sp>
          <p:sp>
            <p:nvSpPr>
              <p:cNvPr id="788" name="Jamie"/>
              <p:cNvSpPr/>
              <p:nvPr/>
            </p:nvSpPr>
            <p:spPr>
              <a:xfrm>
                <a:off x="332650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Jamie</a:t>
                </a:r>
              </a:p>
            </p:txBody>
          </p:sp>
          <p:sp>
            <p:nvSpPr>
              <p:cNvPr id="789" name="Jill"/>
              <p:cNvSpPr/>
              <p:nvPr/>
            </p:nvSpPr>
            <p:spPr>
              <a:xfrm>
                <a:off x="5907118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Jill</a:t>
                </a:r>
              </a:p>
            </p:txBody>
          </p:sp>
          <p:sp>
            <p:nvSpPr>
              <p:cNvPr id="790" name="Rick"/>
              <p:cNvSpPr/>
              <p:nvPr/>
            </p:nvSpPr>
            <p:spPr>
              <a:xfrm>
                <a:off x="898226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Rick</a:t>
                </a:r>
              </a:p>
            </p:txBody>
          </p:sp>
          <p:grpSp>
            <p:nvGrpSpPr>
              <p:cNvPr id="795" name="Group"/>
              <p:cNvGrpSpPr/>
              <p:nvPr/>
            </p:nvGrpSpPr>
            <p:grpSpPr>
              <a:xfrm>
                <a:off x="2672689" y="1914461"/>
                <a:ext cx="5816731" cy="1333253"/>
                <a:chOff x="0" y="0"/>
                <a:chExt cx="5816730" cy="1333252"/>
              </a:xfrm>
            </p:grpSpPr>
            <p:sp>
              <p:nvSpPr>
                <p:cNvPr id="791" name="Line"/>
                <p:cNvSpPr/>
                <p:nvPr/>
              </p:nvSpPr>
              <p:spPr>
                <a:xfrm flipV="1">
                  <a:off x="2908050" y="-1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2" name="Line"/>
                <p:cNvSpPr/>
                <p:nvPr/>
              </p:nvSpPr>
              <p:spPr>
                <a:xfrm>
                  <a:off x="0" y="692658"/>
                  <a:ext cx="5816101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3" name="Line"/>
                <p:cNvSpPr/>
                <p:nvPr/>
              </p:nvSpPr>
              <p:spPr>
                <a:xfrm flipV="1">
                  <a:off x="40706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4" name="Line"/>
                <p:cNvSpPr/>
                <p:nvPr/>
              </p:nvSpPr>
              <p:spPr>
                <a:xfrm flipV="1">
                  <a:off x="5816730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800" name="Group"/>
              <p:cNvGrpSpPr/>
              <p:nvPr/>
            </p:nvGrpSpPr>
            <p:grpSpPr>
              <a:xfrm>
                <a:off x="6913932" y="3620144"/>
                <a:ext cx="3051413" cy="1237188"/>
                <a:chOff x="0" y="0"/>
                <a:chExt cx="3051412" cy="1237186"/>
              </a:xfrm>
            </p:grpSpPr>
            <p:sp>
              <p:nvSpPr>
                <p:cNvPr id="796" name="Line"/>
                <p:cNvSpPr/>
                <p:nvPr/>
              </p:nvSpPr>
              <p:spPr>
                <a:xfrm flipV="1">
                  <a:off x="1525541" y="-1"/>
                  <a:ext cx="1" cy="607495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7" name="Line"/>
                <p:cNvSpPr/>
                <p:nvPr/>
              </p:nvSpPr>
              <p:spPr>
                <a:xfrm>
                  <a:off x="0" y="642750"/>
                  <a:ext cx="3051083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8" name="Line"/>
                <p:cNvSpPr/>
                <p:nvPr/>
              </p:nvSpPr>
              <p:spPr>
                <a:xfrm flipV="1">
                  <a:off x="21354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9" name="Line"/>
                <p:cNvSpPr/>
                <p:nvPr/>
              </p:nvSpPr>
              <p:spPr>
                <a:xfrm flipV="1">
                  <a:off x="3051412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805" name="Group"/>
              <p:cNvGrpSpPr/>
              <p:nvPr/>
            </p:nvGrpSpPr>
            <p:grpSpPr>
              <a:xfrm>
                <a:off x="1237469" y="3686307"/>
                <a:ext cx="2951855" cy="1104862"/>
                <a:chOff x="0" y="0"/>
                <a:chExt cx="2951853" cy="1104861"/>
              </a:xfrm>
            </p:grpSpPr>
            <p:sp>
              <p:nvSpPr>
                <p:cNvPr id="801" name="Line"/>
                <p:cNvSpPr/>
                <p:nvPr/>
              </p:nvSpPr>
              <p:spPr>
                <a:xfrm flipV="1">
                  <a:off x="1475766" y="0"/>
                  <a:ext cx="1" cy="54251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2" name="Line"/>
                <p:cNvSpPr/>
                <p:nvPr/>
              </p:nvSpPr>
              <p:spPr>
                <a:xfrm>
                  <a:off x="0" y="574004"/>
                  <a:ext cx="2951534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3" name="Line"/>
                <p:cNvSpPr/>
                <p:nvPr/>
              </p:nvSpPr>
              <p:spPr>
                <a:xfrm flipV="1">
                  <a:off x="20657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4" name="Line"/>
                <p:cNvSpPr/>
                <p:nvPr/>
              </p:nvSpPr>
              <p:spPr>
                <a:xfrm flipV="1">
                  <a:off x="2951853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806" name="BOB"/>
              <p:cNvSpPr/>
              <p:nvPr/>
            </p:nvSpPr>
            <p:spPr>
              <a:xfrm>
                <a:off x="788976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</a:t>
                </a:r>
              </a:p>
            </p:txBody>
          </p:sp>
          <p:sp>
            <p:nvSpPr>
              <p:cNvPr id="807" name="JAMIE"/>
              <p:cNvSpPr/>
              <p:nvPr/>
            </p:nvSpPr>
            <p:spPr>
              <a:xfrm>
                <a:off x="3949631" y="6730326"/>
                <a:ext cx="870204" cy="812994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JAMIE</a:t>
                </a:r>
              </a:p>
            </p:txBody>
          </p:sp>
          <p:sp>
            <p:nvSpPr>
              <p:cNvPr id="808" name="JILL"/>
              <p:cNvSpPr/>
              <p:nvPr/>
            </p:nvSpPr>
            <p:spPr>
              <a:xfrm>
                <a:off x="6539431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JILL</a:t>
                </a:r>
              </a:p>
            </p:txBody>
          </p:sp>
          <p:sp>
            <p:nvSpPr>
              <p:cNvPr id="809" name="RICK"/>
              <p:cNvSpPr/>
              <p:nvPr/>
            </p:nvSpPr>
            <p:spPr>
              <a:xfrm>
                <a:off x="9614105" y="6642055"/>
                <a:ext cx="870204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RICK</a:t>
                </a:r>
              </a:p>
            </p:txBody>
          </p:sp>
          <p:sp>
            <p:nvSpPr>
              <p:cNvPr id="810" name="Line"/>
              <p:cNvSpPr/>
              <p:nvPr/>
            </p:nvSpPr>
            <p:spPr>
              <a:xfrm flipV="1">
                <a:off x="4393916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11" name="Line"/>
              <p:cNvSpPr/>
              <p:nvPr/>
            </p:nvSpPr>
            <p:spPr>
              <a:xfrm flipV="1">
                <a:off x="10049676" y="5320053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12" name="Line"/>
              <p:cNvSpPr/>
              <p:nvPr/>
            </p:nvSpPr>
            <p:spPr>
              <a:xfrm flipV="1">
                <a:off x="1242444" y="5419965"/>
                <a:ext cx="1" cy="134316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13" name="Line"/>
              <p:cNvSpPr/>
              <p:nvPr/>
            </p:nvSpPr>
            <p:spPr>
              <a:xfrm flipV="1">
                <a:off x="6974532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14" name="Line"/>
              <p:cNvSpPr/>
              <p:nvPr/>
            </p:nvSpPr>
            <p:spPr>
              <a:xfrm>
                <a:off x="7125752" y="7446546"/>
                <a:ext cx="1086902" cy="108690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15" name="Line"/>
              <p:cNvSpPr/>
              <p:nvPr/>
            </p:nvSpPr>
            <p:spPr>
              <a:xfrm flipH="1">
                <a:off x="6047976" y="9196922"/>
                <a:ext cx="2121186" cy="13217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16" name="Line"/>
              <p:cNvSpPr/>
              <p:nvPr/>
            </p:nvSpPr>
            <p:spPr>
              <a:xfrm>
                <a:off x="3081439" y="9200760"/>
                <a:ext cx="2433846" cy="14108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17" name="join"/>
              <p:cNvSpPr/>
              <p:nvPr/>
            </p:nvSpPr>
            <p:spPr>
              <a:xfrm>
                <a:off x="9819961" y="8782625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join</a:t>
                </a:r>
              </a:p>
            </p:txBody>
          </p:sp>
          <p:sp>
            <p:nvSpPr>
              <p:cNvPr id="818" name="join"/>
              <p:cNvSpPr/>
              <p:nvPr/>
            </p:nvSpPr>
            <p:spPr>
              <a:xfrm>
                <a:off x="8248437" y="1075869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join</a:t>
                </a:r>
              </a:p>
            </p:txBody>
          </p:sp>
          <p:sp>
            <p:nvSpPr>
              <p:cNvPr id="819" name="Process Sequentially"/>
              <p:cNvSpPr/>
              <p:nvPr/>
            </p:nvSpPr>
            <p:spPr>
              <a:xfrm>
                <a:off x="1224076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820" name="Process Sequentially"/>
              <p:cNvSpPr/>
              <p:nvPr/>
            </p:nvSpPr>
            <p:spPr>
              <a:xfrm>
                <a:off x="4240757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821" name="Process Sequentially"/>
              <p:cNvSpPr/>
              <p:nvPr/>
            </p:nvSpPr>
            <p:spPr>
              <a:xfrm>
                <a:off x="6974531" y="6063570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822" name="Process Sequentially"/>
              <p:cNvSpPr/>
              <p:nvPr/>
            </p:nvSpPr>
            <p:spPr>
              <a:xfrm>
                <a:off x="10049675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823" name="Fork/Join (Parallelism)"/>
              <p:cNvSpPr/>
              <p:nvPr/>
            </p:nvSpPr>
            <p:spPr>
              <a:xfrm>
                <a:off x="2978569" y="0"/>
                <a:ext cx="5068039" cy="841153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Fork/Join (Parallelism)</a:t>
                </a:r>
              </a:p>
            </p:txBody>
          </p:sp>
          <p:sp>
            <p:nvSpPr>
              <p:cNvPr id="824" name="fork"/>
              <p:cNvSpPr/>
              <p:nvPr/>
            </p:nvSpPr>
            <p:spPr>
              <a:xfrm>
                <a:off x="5617982" y="300533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</a:t>
                </a:r>
              </a:p>
            </p:txBody>
          </p:sp>
          <p:sp>
            <p:nvSpPr>
              <p:cNvPr id="825" name="fork"/>
              <p:cNvSpPr/>
              <p:nvPr/>
            </p:nvSpPr>
            <p:spPr>
              <a:xfrm>
                <a:off x="3169224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</a:t>
                </a:r>
              </a:p>
            </p:txBody>
          </p:sp>
          <p:sp>
            <p:nvSpPr>
              <p:cNvPr id="826" name="fork"/>
              <p:cNvSpPr/>
              <p:nvPr/>
            </p:nvSpPr>
            <p:spPr>
              <a:xfrm>
                <a:off x="8850145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fork</a:t>
                </a:r>
              </a:p>
            </p:txBody>
          </p:sp>
          <p:sp>
            <p:nvSpPr>
              <p:cNvPr id="827" name="BOB, JAMIE, JILL, RICK"/>
              <p:cNvSpPr/>
              <p:nvPr/>
            </p:nvSpPr>
            <p:spPr>
              <a:xfrm>
                <a:off x="4305872" y="10431365"/>
                <a:ext cx="333176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BOB, JAMIE, JILL, RICK</a:t>
                </a:r>
              </a:p>
            </p:txBody>
          </p:sp>
        </p:grpSp>
        <p:sp>
          <p:nvSpPr>
            <p:cNvPr id="829" name="[BOB, JAMIE]"/>
            <p:cNvSpPr/>
            <p:nvPr/>
          </p:nvSpPr>
          <p:spPr>
            <a:xfrm>
              <a:off x="1981323" y="8658155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[BOB, JAMIE]</a:t>
              </a:r>
            </a:p>
          </p:txBody>
        </p:sp>
        <p:sp>
          <p:nvSpPr>
            <p:cNvPr id="830" name="[JILL, RICK]"/>
            <p:cNvSpPr/>
            <p:nvPr/>
          </p:nvSpPr>
          <p:spPr>
            <a:xfrm>
              <a:off x="7719306" y="8518576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[JILL, RICK]</a:t>
              </a:r>
            </a:p>
          </p:txBody>
        </p:sp>
      </p:grpSp>
      <p:grpSp>
        <p:nvGrpSpPr>
          <p:cNvPr id="837" name="Group"/>
          <p:cNvGrpSpPr/>
          <p:nvPr/>
        </p:nvGrpSpPr>
        <p:grpSpPr>
          <a:xfrm>
            <a:off x="11011671" y="6555996"/>
            <a:ext cx="1540175" cy="2949117"/>
            <a:chOff x="0" y="0"/>
            <a:chExt cx="1540173" cy="2949116"/>
          </a:xfrm>
        </p:grpSpPr>
        <p:grpSp>
          <p:nvGrpSpPr>
            <p:cNvPr id="835" name="Group"/>
            <p:cNvGrpSpPr/>
            <p:nvPr/>
          </p:nvGrpSpPr>
          <p:grpSpPr>
            <a:xfrm>
              <a:off x="786778" y="0"/>
              <a:ext cx="564207" cy="2949117"/>
              <a:chOff x="0" y="0"/>
              <a:chExt cx="564206" cy="2949116"/>
            </a:xfrm>
          </p:grpSpPr>
          <p:sp>
            <p:nvSpPr>
              <p:cNvPr id="832" name="Line"/>
              <p:cNvSpPr/>
              <p:nvPr/>
            </p:nvSpPr>
            <p:spPr>
              <a:xfrm flipV="1">
                <a:off x="11168" y="0"/>
                <a:ext cx="1" cy="29491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33" name="Line"/>
              <p:cNvSpPr/>
              <p:nvPr/>
            </p:nvSpPr>
            <p:spPr>
              <a:xfrm>
                <a:off x="0" y="3336"/>
                <a:ext cx="56420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34" name="Line"/>
              <p:cNvSpPr/>
              <p:nvPr/>
            </p:nvSpPr>
            <p:spPr>
              <a:xfrm>
                <a:off x="0" y="2928106"/>
                <a:ext cx="56420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836" name="Fork/Join…"/>
            <p:cNvSpPr/>
            <p:nvPr/>
          </p:nvSpPr>
          <p:spPr>
            <a:xfrm>
              <a:off x="0" y="729831"/>
              <a:ext cx="1540174" cy="997377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Fork/Join</a:t>
              </a:r>
            </a:p>
            <a:p>
              <a:pPr defTabSz="825500">
                <a:defRPr sz="1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Task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7" grpId="3"/>
      <p:bldP build="p" bldLvl="5" animBg="1" rev="0" advAuto="0" spid="779" grpId="1"/>
      <p:bldP build="whole" bldLvl="1" animBg="1" rev="0" advAuto="0" spid="831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Fork/Join Example"/>
          <p:cNvSpPr txBox="1"/>
          <p:nvPr>
            <p:ph type="title" idx="4294967295"/>
          </p:nvPr>
        </p:nvSpPr>
        <p:spPr>
          <a:xfrm>
            <a:off x="959234" y="3288368"/>
            <a:ext cx="21971004" cy="7139264"/>
          </a:xfrm>
          <a:prstGeom prst="rect">
            <a:avLst/>
          </a:prstGeom>
        </p:spPr>
        <p:txBody>
          <a:bodyPr anchor="ctr"/>
          <a:lstStyle>
            <a:lvl1pPr algn="ctr"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Fork/Join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ForkJoin - UseCase"/>
          <p:cNvSpPr txBox="1"/>
          <p:nvPr>
            <p:ph type="title"/>
          </p:nvPr>
        </p:nvSpPr>
        <p:spPr>
          <a:xfrm>
            <a:off x="692952" y="1231662"/>
            <a:ext cx="23354206" cy="1785119"/>
          </a:xfrm>
          <a:prstGeom prst="rect">
            <a:avLst/>
          </a:prstGeom>
        </p:spPr>
        <p:txBody>
          <a:bodyPr/>
          <a:lstStyle/>
          <a:p>
            <a:pPr/>
            <a:r>
              <a:t>ForkJoin - UseCase</a:t>
            </a:r>
          </a:p>
        </p:txBody>
      </p:sp>
      <p:sp>
        <p:nvSpPr>
          <p:cNvPr id="842" name="Agenda Topics"/>
          <p:cNvSpPr txBox="1"/>
          <p:nvPr>
            <p:ph type="body" idx="1"/>
          </p:nvPr>
        </p:nvSpPr>
        <p:spPr>
          <a:xfrm>
            <a:off x="533917" y="3202389"/>
            <a:ext cx="23316166" cy="999748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  </a:t>
            </a:r>
          </a:p>
        </p:txBody>
      </p:sp>
      <p:sp>
        <p:nvSpPr>
          <p:cNvPr id="843" name="[Bob, Jamie, Jill, Rick] -&gt; [3 - Bob, 5 - Jamie, 4 - Jill, 4 - Rick]"/>
          <p:cNvSpPr txBox="1"/>
          <p:nvPr/>
        </p:nvSpPr>
        <p:spPr>
          <a:xfrm>
            <a:off x="3369940" y="6657303"/>
            <a:ext cx="18000230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5000">
                <a:solidFill>
                  <a:srgbClr val="000000"/>
                </a:solidFill>
              </a:defRPr>
            </a:pPr>
            <a:r>
              <a:t>[Bob, Jamie, Jill, Rick] -&gt; [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3 -</a:t>
            </a:r>
            <a:r>
              <a:t> Bob,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5 -</a:t>
            </a:r>
            <a:r>
              <a:t> Jamie,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4 -</a:t>
            </a:r>
            <a:r>
              <a:t> Jill,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4 -</a:t>
            </a:r>
            <a:r>
              <a:t> Rick]</a:t>
            </a:r>
          </a:p>
        </p:txBody>
      </p:sp>
      <p:sp>
        <p:nvSpPr>
          <p:cNvPr id="844" name="Input"/>
          <p:cNvSpPr txBox="1"/>
          <p:nvPr/>
        </p:nvSpPr>
        <p:spPr>
          <a:xfrm>
            <a:off x="6194445" y="4739497"/>
            <a:ext cx="1077469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845" name="Output"/>
          <p:cNvSpPr txBox="1"/>
          <p:nvPr/>
        </p:nvSpPr>
        <p:spPr>
          <a:xfrm>
            <a:off x="15799120" y="4739497"/>
            <a:ext cx="1408685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Output</a:t>
            </a:r>
          </a:p>
        </p:txBody>
      </p:sp>
      <p:grpSp>
        <p:nvGrpSpPr>
          <p:cNvPr id="850" name="Group"/>
          <p:cNvGrpSpPr/>
          <p:nvPr/>
        </p:nvGrpSpPr>
        <p:grpSpPr>
          <a:xfrm>
            <a:off x="11147359" y="5741350"/>
            <a:ext cx="8289921" cy="857882"/>
            <a:chOff x="0" y="0"/>
            <a:chExt cx="8289919" cy="857880"/>
          </a:xfrm>
        </p:grpSpPr>
        <p:sp>
          <p:nvSpPr>
            <p:cNvPr id="846" name="Arrow"/>
            <p:cNvSpPr/>
            <p:nvPr/>
          </p:nvSpPr>
          <p:spPr>
            <a:xfrm flipH="1" rot="16200000">
              <a:off x="2545975" y="46924"/>
              <a:ext cx="857881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47" name="Arrow"/>
            <p:cNvSpPr/>
            <p:nvPr/>
          </p:nvSpPr>
          <p:spPr>
            <a:xfrm flipH="1" rot="16200000">
              <a:off x="-46925" y="46924"/>
              <a:ext cx="857881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48" name="Arrow"/>
            <p:cNvSpPr/>
            <p:nvPr/>
          </p:nvSpPr>
          <p:spPr>
            <a:xfrm flipH="1" rot="16200000">
              <a:off x="5545036" y="46924"/>
              <a:ext cx="857882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49" name="Arrow"/>
            <p:cNvSpPr/>
            <p:nvPr/>
          </p:nvSpPr>
          <p:spPr>
            <a:xfrm flipH="1" rot="16200000">
              <a:off x="7478963" y="46924"/>
              <a:ext cx="857882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0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treams API…"/>
          <p:cNvSpPr txBox="1"/>
          <p:nvPr>
            <p:ph type="body" idx="1"/>
          </p:nvPr>
        </p:nvSpPr>
        <p:spPr>
          <a:xfrm>
            <a:off x="959236" y="3638497"/>
            <a:ext cx="21971001" cy="6439005"/>
          </a:xfrm>
          <a:prstGeom prst="rect">
            <a:avLst/>
          </a:prstGeom>
        </p:spPr>
        <p:txBody>
          <a:bodyPr/>
          <a:lstStyle/>
          <a:p>
            <a:pPr/>
            <a:r>
              <a:t>Streams API</a:t>
            </a:r>
          </a:p>
          <a:p>
            <a:pPr/>
            <a:r>
              <a:t>&amp;</a:t>
            </a:r>
          </a:p>
          <a:p>
            <a:pPr/>
            <a:r>
              <a:t>Parallel Streams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treams API"/>
          <p:cNvSpPr txBox="1"/>
          <p:nvPr>
            <p:ph type="title"/>
          </p:nvPr>
        </p:nvSpPr>
        <p:spPr>
          <a:xfrm>
            <a:off x="692952" y="584972"/>
            <a:ext cx="23354206" cy="2229931"/>
          </a:xfrm>
          <a:prstGeom prst="rect">
            <a:avLst/>
          </a:prstGeom>
        </p:spPr>
        <p:txBody>
          <a:bodyPr anchor="ctr"/>
          <a:lstStyle>
            <a:lvl1pPr>
              <a:defRPr spc="-200" sz="10000"/>
            </a:lvl1pPr>
          </a:lstStyle>
          <a:p>
            <a:pPr/>
            <a:r>
              <a:t>Streams API</a:t>
            </a:r>
          </a:p>
        </p:txBody>
      </p:sp>
      <p:sp>
        <p:nvSpPr>
          <p:cNvPr id="855" name="Streams API got introduced in Java 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 API got introduced in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Java 8</a:t>
            </a:r>
            <a:endParaRPr b="1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/>
            <a:r>
              <a:t>Streams API is used to process a collection of Objects</a:t>
            </a:r>
          </a:p>
          <a:p>
            <a:pPr/>
            <a:r>
              <a:t>Streams in Java are created by using the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stream()</a:t>
            </a:r>
            <a:r>
              <a:t> method</a:t>
            </a:r>
          </a:p>
        </p:txBody>
      </p:sp>
      <p:pic>
        <p:nvPicPr>
          <p:cNvPr id="856" name="stream-example.png" descr="stream-exa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6615" y="7737292"/>
            <a:ext cx="16963537" cy="4283722"/>
          </a:xfrm>
          <a:prstGeom prst="rect">
            <a:avLst/>
          </a:prstGeom>
          <a:ln w="12700">
            <a:miter lim="400000"/>
          </a:ln>
        </p:spPr>
      </p:pic>
      <p:sp>
        <p:nvSpPr>
          <p:cNvPr id="857" name="1"/>
          <p:cNvSpPr/>
          <p:nvPr/>
        </p:nvSpPr>
        <p:spPr>
          <a:xfrm>
            <a:off x="9388688" y="9209184"/>
            <a:ext cx="500942" cy="504137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58" name="2"/>
          <p:cNvSpPr/>
          <p:nvPr/>
        </p:nvSpPr>
        <p:spPr>
          <a:xfrm>
            <a:off x="12831358" y="9773650"/>
            <a:ext cx="500943" cy="504138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59" name="3"/>
          <p:cNvSpPr/>
          <p:nvPr/>
        </p:nvSpPr>
        <p:spPr>
          <a:xfrm>
            <a:off x="13896494" y="10376157"/>
            <a:ext cx="500943" cy="504137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863" name="Group"/>
          <p:cNvGrpSpPr/>
          <p:nvPr/>
        </p:nvGrpSpPr>
        <p:grpSpPr>
          <a:xfrm>
            <a:off x="14436393" y="8233228"/>
            <a:ext cx="2552351" cy="2879548"/>
            <a:chOff x="0" y="0"/>
            <a:chExt cx="2552350" cy="2879547"/>
          </a:xfrm>
        </p:grpSpPr>
        <p:sp>
          <p:nvSpPr>
            <p:cNvPr id="860" name="]"/>
            <p:cNvSpPr txBox="1"/>
            <p:nvPr/>
          </p:nvSpPr>
          <p:spPr>
            <a:xfrm>
              <a:off x="0" y="0"/>
              <a:ext cx="732689" cy="2879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4500"/>
                </a:spcBef>
                <a:defRPr sz="188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]</a:t>
              </a:r>
            </a:p>
          </p:txBody>
        </p:sp>
        <p:sp>
          <p:nvSpPr>
            <p:cNvPr id="861" name="Pipeline"/>
            <p:cNvSpPr txBox="1"/>
            <p:nvPr/>
          </p:nvSpPr>
          <p:spPr>
            <a:xfrm>
              <a:off x="563111" y="1384382"/>
              <a:ext cx="1989240" cy="523086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Pipeline</a:t>
              </a:r>
            </a:p>
          </p:txBody>
        </p:sp>
        <p:sp>
          <p:nvSpPr>
            <p:cNvPr id="862" name="Pipeline"/>
            <p:cNvSpPr txBox="1"/>
            <p:nvPr/>
          </p:nvSpPr>
          <p:spPr>
            <a:xfrm>
              <a:off x="563111" y="1384382"/>
              <a:ext cx="1989240" cy="523086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Pipeline</a:t>
              </a:r>
            </a:p>
          </p:txBody>
        </p:sp>
      </p:grpSp>
      <p:sp>
        <p:nvSpPr>
          <p:cNvPr id="864" name="Arrow"/>
          <p:cNvSpPr/>
          <p:nvPr/>
        </p:nvSpPr>
        <p:spPr>
          <a:xfrm flipH="1" rot="16200000">
            <a:off x="15314503" y="7264472"/>
            <a:ext cx="796129" cy="802146"/>
          </a:xfrm>
          <a:prstGeom prst="rightArrow">
            <a:avLst>
              <a:gd name="adj1" fmla="val 32000"/>
              <a:gd name="adj2" fmla="val 64484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65" name="Intermediate"/>
          <p:cNvSpPr txBox="1"/>
          <p:nvPr/>
        </p:nvSpPr>
        <p:spPr>
          <a:xfrm>
            <a:off x="4246903" y="9442472"/>
            <a:ext cx="1989240" cy="46106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Intermediate</a:t>
            </a:r>
          </a:p>
        </p:txBody>
      </p:sp>
      <p:sp>
        <p:nvSpPr>
          <p:cNvPr id="866" name="Terminal"/>
          <p:cNvSpPr txBox="1"/>
          <p:nvPr/>
        </p:nvSpPr>
        <p:spPr>
          <a:xfrm>
            <a:off x="5293019" y="11386750"/>
            <a:ext cx="1989240" cy="46106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Terminal</a:t>
            </a:r>
          </a:p>
        </p:txBody>
      </p:sp>
      <p:sp>
        <p:nvSpPr>
          <p:cNvPr id="867" name="Line"/>
          <p:cNvSpPr/>
          <p:nvPr/>
        </p:nvSpPr>
        <p:spPr>
          <a:xfrm>
            <a:off x="6288382" y="9699352"/>
            <a:ext cx="1060406" cy="35949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68" name="Line"/>
          <p:cNvSpPr/>
          <p:nvPr/>
        </p:nvSpPr>
        <p:spPr>
          <a:xfrm flipV="1">
            <a:off x="6288382" y="10719741"/>
            <a:ext cx="1061052" cy="43803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4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clickEffect" presetSubtype="0" presetID="32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5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5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6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4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5" grpId="8"/>
      <p:bldP build="whole" bldLvl="1" animBg="1" rev="0" advAuto="0" spid="868" grpId="12"/>
      <p:bldP build="p" bldLvl="5" animBg="1" rev="0" advAuto="0" spid="855" grpId="1"/>
      <p:bldP build="whole" bldLvl="1" animBg="1" rev="0" advAuto="0" spid="856" grpId="2"/>
      <p:bldP build="whole" bldLvl="1" animBg="1" rev="0" advAuto="0" spid="858" grpId="6"/>
      <p:bldP build="whole" bldLvl="1" animBg="1" rev="0" advAuto="0" spid="859" grpId="7"/>
      <p:bldP build="whole" bldLvl="1" animBg="1" rev="0" advAuto="0" spid="863" grpId="5"/>
      <p:bldP build="whole" bldLvl="1" animBg="1" rev="0" advAuto="0" spid="864" grpId="3"/>
      <p:bldP build="whole" bldLvl="1" animBg="1" rev="0" advAuto="0" spid="866" grpId="9"/>
      <p:bldP build="whole" bldLvl="1" animBg="1" rev="0" advAuto="0" spid="867" grpId="10"/>
      <p:bldP build="whole" bldLvl="1" animBg="1" rev="0" advAuto="0" spid="866" grpId="11"/>
      <p:bldP build="whole" bldLvl="1" animBg="1" rev="0" advAuto="0" spid="857" grpId="4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Agenda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1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874" name="Group"/>
          <p:cNvGrpSpPr/>
          <p:nvPr/>
        </p:nvGrpSpPr>
        <p:grpSpPr>
          <a:xfrm>
            <a:off x="4057650" y="2152650"/>
            <a:ext cx="16268700" cy="9410700"/>
            <a:chOff x="0" y="0"/>
            <a:chExt cx="16268700" cy="9410700"/>
          </a:xfrm>
        </p:grpSpPr>
        <p:pic>
          <p:nvPicPr>
            <p:cNvPr id="872" name="modern-java-course.png" descr="modern-java-cours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68700" cy="9410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3" name="Arrow"/>
            <p:cNvSpPr/>
            <p:nvPr/>
          </p:nvSpPr>
          <p:spPr>
            <a:xfrm>
              <a:off x="531785" y="583496"/>
              <a:ext cx="951708" cy="782012"/>
            </a:xfrm>
            <a:prstGeom prst="rightArrow">
              <a:avLst>
                <a:gd name="adj1" fmla="val 32000"/>
                <a:gd name="adj2" fmla="val 77888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4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arallel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ParallelStreams</a:t>
            </a:r>
          </a:p>
        </p:txBody>
      </p:sp>
      <p:sp>
        <p:nvSpPr>
          <p:cNvPr id="877" name="This allows your code to run in parall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allows your code to run in parallel</a:t>
            </a:r>
          </a:p>
          <a:p>
            <a:pPr/>
            <a:r>
              <a:t>ParallelStreams are designed to solve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 Parallelism</a:t>
            </a:r>
          </a:p>
        </p:txBody>
      </p:sp>
      <p:pic>
        <p:nvPicPr>
          <p:cNvPr id="878" name="parallel-streams.png" descr="parallel-strea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225" y="6799080"/>
            <a:ext cx="14856921" cy="3807774"/>
          </a:xfrm>
          <a:prstGeom prst="rect">
            <a:avLst/>
          </a:prstGeom>
          <a:ln w="12700">
            <a:miter lim="400000"/>
          </a:ln>
        </p:spPr>
      </p:pic>
      <p:sp>
        <p:nvSpPr>
          <p:cNvPr id="879" name="Arrow"/>
          <p:cNvSpPr/>
          <p:nvPr/>
        </p:nvSpPr>
        <p:spPr>
          <a:xfrm flipH="1">
            <a:off x="6706828" y="8076008"/>
            <a:ext cx="689734" cy="591215"/>
          </a:xfrm>
          <a:prstGeom prst="rightArrow">
            <a:avLst>
              <a:gd name="adj1" fmla="val 32000"/>
              <a:gd name="adj2" fmla="val 74665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80" name="Watch “Concurrency vs Parallelism” &amp; “Fork-Join Framework”"/>
          <p:cNvSpPr txBox="1"/>
          <p:nvPr/>
        </p:nvSpPr>
        <p:spPr>
          <a:xfrm>
            <a:off x="6500978" y="11948183"/>
            <a:ext cx="11738154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Watch “Concurrency vs Parallelism” &amp; “Fork-Join Framework”</a:t>
            </a:r>
          </a:p>
        </p:txBody>
      </p:sp>
      <p:sp>
        <p:nvSpPr>
          <p:cNvPr id="881" name="Arrow"/>
          <p:cNvSpPr/>
          <p:nvPr/>
        </p:nvSpPr>
        <p:spPr>
          <a:xfrm flipH="1">
            <a:off x="8089167" y="8564394"/>
            <a:ext cx="689734" cy="591215"/>
          </a:xfrm>
          <a:prstGeom prst="rightArrow">
            <a:avLst>
              <a:gd name="adj1" fmla="val 32000"/>
              <a:gd name="adj2" fmla="val 74665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7" grpId="1"/>
      <p:bldP build="whole" bldLvl="1" animBg="1" rev="0" advAuto="0" spid="881" grpId="6"/>
      <p:bldP build="whole" bldLvl="1" animBg="1" rev="0" advAuto="0" spid="880" grpId="2"/>
      <p:bldP build="whole" bldLvl="1" animBg="1" rev="0" advAuto="0" spid="880" grpId="3"/>
      <p:bldP build="whole" bldLvl="1" animBg="1" rev="0" advAuto="0" spid="879" grpId="5"/>
      <p:bldP build="whole" bldLvl="1" animBg="1" rev="0" advAuto="0" spid="878" grpId="4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tream/Parallel Str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Stream/Parallel Stream</a:t>
            </a:r>
          </a:p>
        </p:txBody>
      </p:sp>
      <p:sp>
        <p:nvSpPr>
          <p:cNvPr id="884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885" name="stream-example.png" descr="stream-exa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635" y="4675027"/>
            <a:ext cx="12694683" cy="3205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886" name="parallel-streams.png" descr="parallel-stream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8686" y="9043473"/>
            <a:ext cx="12946582" cy="3318162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Stream"/>
          <p:cNvSpPr txBox="1"/>
          <p:nvPr/>
        </p:nvSpPr>
        <p:spPr>
          <a:xfrm>
            <a:off x="2316144" y="3940645"/>
            <a:ext cx="1454202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Stream</a:t>
            </a:r>
          </a:p>
        </p:txBody>
      </p:sp>
      <p:sp>
        <p:nvSpPr>
          <p:cNvPr id="888" name="Parallel Stream"/>
          <p:cNvSpPr txBox="1"/>
          <p:nvPr/>
        </p:nvSpPr>
        <p:spPr>
          <a:xfrm>
            <a:off x="2213432" y="8309168"/>
            <a:ext cx="2953005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Parallel Stream</a:t>
            </a:r>
          </a:p>
        </p:txBody>
      </p:sp>
      <p:grpSp>
        <p:nvGrpSpPr>
          <p:cNvPr id="891" name="Group"/>
          <p:cNvGrpSpPr/>
          <p:nvPr/>
        </p:nvGrpSpPr>
        <p:grpSpPr>
          <a:xfrm>
            <a:off x="6250341" y="5671411"/>
            <a:ext cx="1925928" cy="4987599"/>
            <a:chOff x="0" y="0"/>
            <a:chExt cx="1925927" cy="4987597"/>
          </a:xfrm>
        </p:grpSpPr>
        <p:sp>
          <p:nvSpPr>
            <p:cNvPr id="889" name="Arrow"/>
            <p:cNvSpPr/>
            <p:nvPr/>
          </p:nvSpPr>
          <p:spPr>
            <a:xfrm flipH="1">
              <a:off x="0" y="0"/>
              <a:ext cx="847914" cy="619076"/>
            </a:xfrm>
            <a:prstGeom prst="rightArrow">
              <a:avLst>
                <a:gd name="adj1" fmla="val 32000"/>
                <a:gd name="adj2" fmla="val 87657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90" name="Arrow"/>
            <p:cNvSpPr/>
            <p:nvPr/>
          </p:nvSpPr>
          <p:spPr>
            <a:xfrm flipH="1">
              <a:off x="1078014" y="4368522"/>
              <a:ext cx="847914" cy="619076"/>
            </a:xfrm>
            <a:prstGeom prst="rightArrow">
              <a:avLst>
                <a:gd name="adj1" fmla="val 32000"/>
                <a:gd name="adj2" fmla="val 87657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1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arallel Streams - UseCase"/>
          <p:cNvSpPr txBox="1"/>
          <p:nvPr>
            <p:ph type="title"/>
          </p:nvPr>
        </p:nvSpPr>
        <p:spPr>
          <a:xfrm>
            <a:off x="692952" y="1231662"/>
            <a:ext cx="23354206" cy="1785119"/>
          </a:xfrm>
          <a:prstGeom prst="rect">
            <a:avLst/>
          </a:prstGeom>
        </p:spPr>
        <p:txBody>
          <a:bodyPr/>
          <a:lstStyle/>
          <a:p>
            <a:pPr/>
            <a:r>
              <a:t>Parallel Streams - UseCase</a:t>
            </a:r>
          </a:p>
        </p:txBody>
      </p:sp>
      <p:sp>
        <p:nvSpPr>
          <p:cNvPr id="894" name="Agenda Topics"/>
          <p:cNvSpPr txBox="1"/>
          <p:nvPr>
            <p:ph type="body" idx="1"/>
          </p:nvPr>
        </p:nvSpPr>
        <p:spPr>
          <a:xfrm>
            <a:off x="533917" y="3202389"/>
            <a:ext cx="23316166" cy="999748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  </a:t>
            </a:r>
          </a:p>
        </p:txBody>
      </p:sp>
      <p:sp>
        <p:nvSpPr>
          <p:cNvPr id="895" name="[Bob, Jamie, Jill, Rick] -&gt; [3 - Bob, 5 - Jamie, 4 - Jill, 4 - Rick]"/>
          <p:cNvSpPr txBox="1"/>
          <p:nvPr/>
        </p:nvSpPr>
        <p:spPr>
          <a:xfrm>
            <a:off x="3369940" y="6657303"/>
            <a:ext cx="18000230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5000">
                <a:solidFill>
                  <a:srgbClr val="000000"/>
                </a:solidFill>
              </a:defRPr>
            </a:pPr>
            <a:r>
              <a:t>[Bob, Jamie, Jill, Rick] -&gt; [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3 -</a:t>
            </a:r>
            <a:r>
              <a:t> Bob,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5 -</a:t>
            </a:r>
            <a:r>
              <a:t> Jamie,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4 -</a:t>
            </a:r>
            <a:r>
              <a:t> Jill,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4 -</a:t>
            </a:r>
            <a:r>
              <a:t> Rick]</a:t>
            </a:r>
          </a:p>
        </p:txBody>
      </p:sp>
      <p:sp>
        <p:nvSpPr>
          <p:cNvPr id="896" name="Input"/>
          <p:cNvSpPr txBox="1"/>
          <p:nvPr/>
        </p:nvSpPr>
        <p:spPr>
          <a:xfrm>
            <a:off x="6194445" y="4739497"/>
            <a:ext cx="1077469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897" name="Output"/>
          <p:cNvSpPr txBox="1"/>
          <p:nvPr/>
        </p:nvSpPr>
        <p:spPr>
          <a:xfrm>
            <a:off x="15799120" y="4739497"/>
            <a:ext cx="1408685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Output</a:t>
            </a:r>
          </a:p>
        </p:txBody>
      </p:sp>
      <p:grpSp>
        <p:nvGrpSpPr>
          <p:cNvPr id="902" name="Group"/>
          <p:cNvGrpSpPr/>
          <p:nvPr/>
        </p:nvGrpSpPr>
        <p:grpSpPr>
          <a:xfrm>
            <a:off x="11147359" y="5741350"/>
            <a:ext cx="8289921" cy="857882"/>
            <a:chOff x="0" y="0"/>
            <a:chExt cx="8289919" cy="857880"/>
          </a:xfrm>
        </p:grpSpPr>
        <p:sp>
          <p:nvSpPr>
            <p:cNvPr id="898" name="Arrow"/>
            <p:cNvSpPr/>
            <p:nvPr/>
          </p:nvSpPr>
          <p:spPr>
            <a:xfrm flipH="1" rot="16200000">
              <a:off x="2545975" y="46924"/>
              <a:ext cx="857881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99" name="Arrow"/>
            <p:cNvSpPr/>
            <p:nvPr/>
          </p:nvSpPr>
          <p:spPr>
            <a:xfrm flipH="1" rot="16200000">
              <a:off x="-46925" y="46924"/>
              <a:ext cx="857881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00" name="Arrow"/>
            <p:cNvSpPr/>
            <p:nvPr/>
          </p:nvSpPr>
          <p:spPr>
            <a:xfrm flipH="1" rot="16200000">
              <a:off x="5545036" y="46924"/>
              <a:ext cx="857882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01" name="Arrow"/>
            <p:cNvSpPr/>
            <p:nvPr/>
          </p:nvSpPr>
          <p:spPr>
            <a:xfrm flipH="1" rot="16200000">
              <a:off x="7478963" y="46924"/>
              <a:ext cx="857882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ource Code"/>
          <p:cNvSpPr txBox="1"/>
          <p:nvPr>
            <p:ph type="ctrTitle"/>
          </p:nvPr>
        </p:nvSpPr>
        <p:spPr>
          <a:xfrm>
            <a:off x="1206498" y="3477717"/>
            <a:ext cx="21971004" cy="6760566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Source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Unit Testing…"/>
          <p:cNvSpPr txBox="1"/>
          <p:nvPr>
            <p:ph type="body" idx="1"/>
          </p:nvPr>
        </p:nvSpPr>
        <p:spPr>
          <a:xfrm>
            <a:off x="1035317" y="3530914"/>
            <a:ext cx="21971001" cy="6654172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Unit Testing 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Parallel Streams 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Using 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JUnit5</a:t>
            </a:r>
            <a:endParaRPr spc="-36" sz="18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Why Unit Test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Unit Tests ?</a:t>
            </a:r>
            <a:endParaRPr spc="-36" sz="18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907" name="Unit Testing allows you to programmatically test your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Unit Testing allows you to programmatically test your code</a:t>
            </a:r>
          </a:p>
          <a:p>
            <a:pPr>
              <a:lnSpc>
                <a:spcPct val="200000"/>
              </a:lnSpc>
            </a:pPr>
            <a:r>
              <a:t>Manual Testing slows down the development and delivery</a:t>
            </a:r>
          </a:p>
          <a:p>
            <a:pPr>
              <a:lnSpc>
                <a:spcPct val="200000"/>
              </a:lnSpc>
            </a:pPr>
            <a:r>
              <a:t>Unit Testing allows the developer or the app team to make enhancements to the existing code easily and faster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7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equential/Parallel…"/>
          <p:cNvSpPr txBox="1"/>
          <p:nvPr>
            <p:ph type="body" idx="1"/>
          </p:nvPr>
        </p:nvSpPr>
        <p:spPr>
          <a:xfrm>
            <a:off x="940216" y="3095565"/>
            <a:ext cx="21971001" cy="7524870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Sequential/Parallel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 Functions 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in 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Streams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equential() and parallel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sequential() and parallel()</a:t>
            </a:r>
          </a:p>
        </p:txBody>
      </p:sp>
      <p:sp>
        <p:nvSpPr>
          <p:cNvPr id="912" name="Streams API are sequential by defaul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Streams API are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sequential</a:t>
            </a:r>
            <a:r>
              <a:t> by default</a:t>
            </a:r>
          </a:p>
          <a:p>
            <a:pPr lvl="1" marL="989214" indent="-532014">
              <a:lnSpc>
                <a:spcPct val="200000"/>
              </a:lnSpc>
            </a:pPr>
            <a:r>
              <a:t>sequential() -&gt; Executes the stream in sequential</a:t>
            </a:r>
          </a:p>
          <a:p>
            <a:pPr lvl="1" marL="989214" indent="-532014">
              <a:lnSpc>
                <a:spcPct val="200000"/>
              </a:lnSpc>
            </a:pPr>
            <a:r>
              <a:t>parallel() -&gt; Executes the stream in parallel</a:t>
            </a:r>
          </a:p>
          <a:p>
            <a:pPr lvl="1" marL="989214" indent="-532014">
              <a:lnSpc>
                <a:spcPct val="200000"/>
              </a:lnSpc>
            </a:pPr>
            <a:r>
              <a:t>Both the functions() changes the behavior of the whole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2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equential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sequential()</a:t>
            </a:r>
          </a:p>
        </p:txBody>
      </p:sp>
      <p:sp>
        <p:nvSpPr>
          <p:cNvPr id="915" name="Changing the parallelStream() behavior to sequentia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Changing the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parallelStream()</a:t>
            </a:r>
            <a:r>
              <a:t> behavior to sequential</a:t>
            </a:r>
          </a:p>
        </p:txBody>
      </p:sp>
      <p:pic>
        <p:nvPicPr>
          <p:cNvPr id="916" name="Streams-sequential().png" descr="Streams-sequential(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040" y="4954366"/>
            <a:ext cx="17228419" cy="4178151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Arrow"/>
          <p:cNvSpPr/>
          <p:nvPr/>
        </p:nvSpPr>
        <p:spPr>
          <a:xfrm flipH="1">
            <a:off x="8190410" y="6261040"/>
            <a:ext cx="725397" cy="660758"/>
          </a:xfrm>
          <a:prstGeom prst="rightArrow">
            <a:avLst>
              <a:gd name="adj1" fmla="val 32000"/>
              <a:gd name="adj2" fmla="val 7054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18" name="Arrow"/>
          <p:cNvSpPr/>
          <p:nvPr/>
        </p:nvSpPr>
        <p:spPr>
          <a:xfrm flipH="1">
            <a:off x="7347376" y="7358074"/>
            <a:ext cx="632004" cy="608824"/>
          </a:xfrm>
          <a:prstGeom prst="rightArrow">
            <a:avLst>
              <a:gd name="adj1" fmla="val 32000"/>
              <a:gd name="adj2" fmla="val 7054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19" name="Multiplication Sign"/>
          <p:cNvSpPr/>
          <p:nvPr/>
        </p:nvSpPr>
        <p:spPr>
          <a:xfrm>
            <a:off x="3929867" y="6348638"/>
            <a:ext cx="485563" cy="485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20" name="Line"/>
          <p:cNvSpPr/>
          <p:nvPr/>
        </p:nvSpPr>
        <p:spPr>
          <a:xfrm flipV="1">
            <a:off x="10925658" y="6509533"/>
            <a:ext cx="1" cy="1785119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21" name="Sequential"/>
          <p:cNvSpPr txBox="1"/>
          <p:nvPr/>
        </p:nvSpPr>
        <p:spPr>
          <a:xfrm>
            <a:off x="11009208" y="7171563"/>
            <a:ext cx="1604773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Sequential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0" grpId="7"/>
      <p:bldP build="whole" bldLvl="1" animBg="1" rev="0" advAuto="0" spid="917" grpId="6"/>
      <p:bldP build="whole" bldLvl="1" animBg="1" rev="0" advAuto="0" spid="919" grpId="5"/>
      <p:bldP build="p" bldLvl="5" animBg="1" rev="0" advAuto="0" spid="915" grpId="1"/>
      <p:bldP build="whole" bldLvl="1" animBg="1" rev="0" advAuto="0" spid="916" grpId="2"/>
      <p:bldP build="whole" bldLvl="1" animBg="1" rev="0" advAuto="0" spid="921" grpId="8"/>
      <p:bldP build="whole" bldLvl="1" animBg="1" rev="0" advAuto="0" spid="918" grpId="4"/>
      <p:bldP build="whole" bldLvl="1" animBg="1" rev="0" advAuto="0" spid="917" grpId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arallel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parallel()</a:t>
            </a:r>
          </a:p>
        </p:txBody>
      </p:sp>
      <p:sp>
        <p:nvSpPr>
          <p:cNvPr id="924" name="Changing the stream() behavior to paralle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Changing the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stream()</a:t>
            </a:r>
            <a:r>
              <a:t> behavior to parallel</a:t>
            </a:r>
          </a:p>
        </p:txBody>
      </p:sp>
      <p:pic>
        <p:nvPicPr>
          <p:cNvPr id="925" name="Streams=Parallel().png" descr="Streams=Parallel(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805" y="5037072"/>
            <a:ext cx="15769235" cy="3824276"/>
          </a:xfrm>
          <a:prstGeom prst="rect">
            <a:avLst/>
          </a:prstGeom>
          <a:ln w="12700">
            <a:miter lim="400000"/>
          </a:ln>
        </p:spPr>
      </p:pic>
      <p:sp>
        <p:nvSpPr>
          <p:cNvPr id="926" name="Arrow"/>
          <p:cNvSpPr/>
          <p:nvPr/>
        </p:nvSpPr>
        <p:spPr>
          <a:xfrm flipH="1">
            <a:off x="6231321" y="6261040"/>
            <a:ext cx="725397" cy="660758"/>
          </a:xfrm>
          <a:prstGeom prst="rightArrow">
            <a:avLst>
              <a:gd name="adj1" fmla="val 32000"/>
              <a:gd name="adj2" fmla="val 7054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27" name="Arrow"/>
          <p:cNvSpPr/>
          <p:nvPr/>
        </p:nvSpPr>
        <p:spPr>
          <a:xfrm flipH="1">
            <a:off x="6681666" y="7097681"/>
            <a:ext cx="632004" cy="608823"/>
          </a:xfrm>
          <a:prstGeom prst="rightArrow">
            <a:avLst>
              <a:gd name="adj1" fmla="val 32000"/>
              <a:gd name="adj2" fmla="val 7054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28" name="Multiplication Sign"/>
          <p:cNvSpPr/>
          <p:nvPr/>
        </p:nvSpPr>
        <p:spPr>
          <a:xfrm>
            <a:off x="3929867" y="6348638"/>
            <a:ext cx="485563" cy="485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29" name="Line"/>
          <p:cNvSpPr/>
          <p:nvPr/>
        </p:nvSpPr>
        <p:spPr>
          <a:xfrm flipV="1">
            <a:off x="10925658" y="6509533"/>
            <a:ext cx="1" cy="1785119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30" name="Parallel"/>
          <p:cNvSpPr txBox="1"/>
          <p:nvPr/>
        </p:nvSpPr>
        <p:spPr>
          <a:xfrm>
            <a:off x="11234760" y="7171563"/>
            <a:ext cx="1153669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Parallel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7" grpId="2"/>
      <p:bldP build="whole" bldLvl="1" animBg="1" rev="0" advAuto="0" spid="926" grpId="4"/>
      <p:bldP build="whole" bldLvl="1" animBg="1" rev="0" advAuto="0" spid="929" grpId="5"/>
      <p:bldP build="whole" bldLvl="1" animBg="1" rev="0" advAuto="0" spid="930" grpId="6"/>
      <p:bldP build="whole" bldLvl="1" animBg="1" rev="0" advAuto="0" spid="926" grpId="1"/>
      <p:bldP build="whole" bldLvl="1" animBg="1" rev="0" advAuto="0" spid="928" grpId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When to use sequential() and parallel()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to use sequential() and parallel() ?</a:t>
            </a:r>
          </a:p>
        </p:txBody>
      </p:sp>
      <p:sp>
        <p:nvSpPr>
          <p:cNvPr id="933" name="Used these functions when I would like to evaluate between sequential() and parallel(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</a:p>
          <a:p>
            <a:pPr marL="0" indent="0">
              <a:lnSpc>
                <a:spcPct val="200000"/>
              </a:lnSpc>
              <a:buSzTx/>
              <a:buNone/>
            </a:pPr>
            <a:r>
              <a:t>Used these functions when I would like to evaluate between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sequential()</a:t>
            </a:r>
            <a:r>
              <a:t> and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parallel()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Overview of the…"/>
          <p:cNvSpPr txBox="1"/>
          <p:nvPr>
            <p:ph type="body" idx="1"/>
          </p:nvPr>
        </p:nvSpPr>
        <p:spPr>
          <a:xfrm>
            <a:off x="1206500" y="2878355"/>
            <a:ext cx="21971000" cy="7959290"/>
          </a:xfrm>
          <a:prstGeom prst="rect">
            <a:avLst/>
          </a:prstGeom>
        </p:spPr>
        <p:txBody>
          <a:bodyPr/>
          <a:lstStyle/>
          <a:p>
            <a:pPr/>
            <a:r>
              <a:t>Overview of the</a:t>
            </a:r>
          </a:p>
          <a:p>
            <a:pPr/>
            <a:r>
              <a:t>Retail</a:t>
            </a:r>
          </a:p>
          <a:p>
            <a:pPr/>
            <a:r>
              <a:t>Checkout </a:t>
            </a:r>
          </a:p>
          <a:p>
            <a:pPr/>
            <a:r>
              <a:t>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Checkout Service(BackEn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Checkout Service(BackEnd)</a:t>
            </a:r>
          </a:p>
        </p:txBody>
      </p:sp>
      <p:sp>
        <p:nvSpPr>
          <p:cNvPr id="938" name="Agenda Topics"/>
          <p:cNvSpPr txBox="1"/>
          <p:nvPr>
            <p:ph type="body" idx="1"/>
          </p:nvPr>
        </p:nvSpPr>
        <p:spPr>
          <a:xfrm>
            <a:off x="711972" y="3372874"/>
            <a:ext cx="23316166" cy="99974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9" name="Checkout Service"/>
          <p:cNvSpPr/>
          <p:nvPr/>
        </p:nvSpPr>
        <p:spPr>
          <a:xfrm>
            <a:off x="7817880" y="5741140"/>
            <a:ext cx="4449657" cy="2728247"/>
          </a:xfrm>
          <a:prstGeom prst="roundRect">
            <a:avLst>
              <a:gd name="adj" fmla="val 923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Checkout Service</a:t>
            </a:r>
          </a:p>
        </p:txBody>
      </p:sp>
      <p:grpSp>
        <p:nvGrpSpPr>
          <p:cNvPr id="942" name="Group"/>
          <p:cNvGrpSpPr/>
          <p:nvPr/>
        </p:nvGrpSpPr>
        <p:grpSpPr>
          <a:xfrm>
            <a:off x="3286408" y="6421520"/>
            <a:ext cx="1195816" cy="1367488"/>
            <a:chOff x="0" y="0"/>
            <a:chExt cx="1195814" cy="1367487"/>
          </a:xfrm>
        </p:grpSpPr>
        <p:sp>
          <p:nvSpPr>
            <p:cNvPr id="940" name="Shopping Cart"/>
            <p:cNvSpPr/>
            <p:nvPr/>
          </p:nvSpPr>
          <p:spPr>
            <a:xfrm>
              <a:off x="0" y="418066"/>
              <a:ext cx="1030876" cy="949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fill="norm" stroke="1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1" name="N"/>
            <p:cNvSpPr/>
            <p:nvPr/>
          </p:nvSpPr>
          <p:spPr>
            <a:xfrm>
              <a:off x="481489" y="0"/>
              <a:ext cx="714326" cy="727922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943" name="Price Validator Service"/>
          <p:cNvSpPr/>
          <p:nvPr/>
        </p:nvSpPr>
        <p:spPr>
          <a:xfrm>
            <a:off x="15336908" y="6212704"/>
            <a:ext cx="3240309" cy="1785119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Price Validator Service</a:t>
            </a:r>
          </a:p>
        </p:txBody>
      </p:sp>
      <p:sp>
        <p:nvSpPr>
          <p:cNvPr id="944" name="Line"/>
          <p:cNvSpPr/>
          <p:nvPr/>
        </p:nvSpPr>
        <p:spPr>
          <a:xfrm>
            <a:off x="12393892" y="7105263"/>
            <a:ext cx="281666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45" name="Line"/>
          <p:cNvSpPr/>
          <p:nvPr/>
        </p:nvSpPr>
        <p:spPr>
          <a:xfrm flipH="1">
            <a:off x="9035184" y="9175172"/>
            <a:ext cx="765809" cy="101843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46" name="Line"/>
          <p:cNvSpPr/>
          <p:nvPr/>
        </p:nvSpPr>
        <p:spPr>
          <a:xfrm>
            <a:off x="10335684" y="9174963"/>
            <a:ext cx="640059" cy="101685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47" name="Dingbat Check"/>
          <p:cNvSpPr/>
          <p:nvPr/>
        </p:nvSpPr>
        <p:spPr>
          <a:xfrm>
            <a:off x="8022476" y="10671321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48" name="Multiplication Sign"/>
          <p:cNvSpPr/>
          <p:nvPr/>
        </p:nvSpPr>
        <p:spPr>
          <a:xfrm>
            <a:off x="10434803" y="1065472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49" name="CartItem"/>
          <p:cNvSpPr txBox="1"/>
          <p:nvPr/>
        </p:nvSpPr>
        <p:spPr>
          <a:xfrm>
            <a:off x="13085150" y="6664465"/>
            <a:ext cx="1028701" cy="38707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CartItem</a:t>
            </a:r>
          </a:p>
        </p:txBody>
      </p:sp>
      <p:sp>
        <p:nvSpPr>
          <p:cNvPr id="950" name="$"/>
          <p:cNvSpPr txBox="1"/>
          <p:nvPr/>
        </p:nvSpPr>
        <p:spPr>
          <a:xfrm>
            <a:off x="19249576" y="6812708"/>
            <a:ext cx="340260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$</a:t>
            </a:r>
          </a:p>
        </p:txBody>
      </p:sp>
      <p:grpSp>
        <p:nvGrpSpPr>
          <p:cNvPr id="953" name="Group"/>
          <p:cNvGrpSpPr/>
          <p:nvPr/>
        </p:nvGrpSpPr>
        <p:grpSpPr>
          <a:xfrm>
            <a:off x="19122465" y="5787482"/>
            <a:ext cx="1133607" cy="684830"/>
            <a:chOff x="0" y="0"/>
            <a:chExt cx="1133605" cy="684829"/>
          </a:xfrm>
        </p:grpSpPr>
        <p:sp>
          <p:nvSpPr>
            <p:cNvPr id="951" name="Arrow"/>
            <p:cNvSpPr/>
            <p:nvPr/>
          </p:nvSpPr>
          <p:spPr>
            <a:xfrm rot="16200000">
              <a:off x="-102235" y="102234"/>
              <a:ext cx="684831" cy="480362"/>
            </a:xfrm>
            <a:prstGeom prst="rightArrow">
              <a:avLst>
                <a:gd name="adj1" fmla="val 32000"/>
                <a:gd name="adj2" fmla="val 91242"/>
              </a:avLst>
            </a:prstGeom>
            <a:solidFill>
              <a:schemeClr val="accent3">
                <a:hueOff val="-274225"/>
                <a:satOff val="26768"/>
                <a:lumOff val="11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52" name="UP"/>
            <p:cNvSpPr txBox="1"/>
            <p:nvPr/>
          </p:nvSpPr>
          <p:spPr>
            <a:xfrm>
              <a:off x="601729" y="111731"/>
              <a:ext cx="531877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UP</a:t>
              </a:r>
            </a:p>
          </p:txBody>
        </p:sp>
      </p:grpSp>
      <p:grpSp>
        <p:nvGrpSpPr>
          <p:cNvPr id="956" name="Group"/>
          <p:cNvGrpSpPr/>
          <p:nvPr/>
        </p:nvGrpSpPr>
        <p:grpSpPr>
          <a:xfrm>
            <a:off x="19160504" y="7738215"/>
            <a:ext cx="1664570" cy="684830"/>
            <a:chOff x="0" y="0"/>
            <a:chExt cx="1664568" cy="684829"/>
          </a:xfrm>
        </p:grpSpPr>
        <p:sp>
          <p:nvSpPr>
            <p:cNvPr id="954" name="Arrow"/>
            <p:cNvSpPr/>
            <p:nvPr/>
          </p:nvSpPr>
          <p:spPr>
            <a:xfrm rot="5400000">
              <a:off x="-102235" y="102234"/>
              <a:ext cx="684831" cy="480362"/>
            </a:xfrm>
            <a:prstGeom prst="rightArrow">
              <a:avLst>
                <a:gd name="adj1" fmla="val 32000"/>
                <a:gd name="adj2" fmla="val 91242"/>
              </a:avLst>
            </a:prstGeom>
            <a:solidFill>
              <a:schemeClr val="accent3">
                <a:hueOff val="-274225"/>
                <a:satOff val="26768"/>
                <a:lumOff val="11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55" name="DOWN"/>
            <p:cNvSpPr txBox="1"/>
            <p:nvPr/>
          </p:nvSpPr>
          <p:spPr>
            <a:xfrm>
              <a:off x="601730" y="111731"/>
              <a:ext cx="106283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DOWN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2559 0.039963" origin="layout" pathEditMode="relative">
                                      <p:cBhvr>
                                        <p:cTn id="14" dur="10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6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942"/>
                                        </p:tgtEl>
                                      </p:cBhvr>
                                      <p:by x="31950" y="319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5" grpId="11"/>
      <p:bldP build="whole" bldLvl="1" animBg="1" rev="0" advAuto="0" spid="948" grpId="14"/>
      <p:bldP build="whole" bldLvl="1" animBg="1" rev="0" advAuto="0" spid="942" grpId="2"/>
      <p:bldP build="whole" bldLvl="1" animBg="1" rev="0" advAuto="0" spid="942" grpId="4"/>
      <p:bldP build="whole" bldLvl="1" animBg="1" rev="0" advAuto="0" spid="956" grpId="10"/>
      <p:bldP build="whole" bldLvl="1" animBg="1" rev="0" advAuto="0" spid="946" grpId="12"/>
      <p:bldP build="whole" bldLvl="1" animBg="1" rev="0" advAuto="0" spid="953" grpId="9"/>
      <p:bldP build="whole" bldLvl="1" animBg="1" rev="0" advAuto="0" spid="950" grpId="8"/>
      <p:bldP build="whole" bldLvl="1" animBg="1" rev="0" advAuto="0" spid="939" grpId="1"/>
      <p:bldP build="whole" bldLvl="1" animBg="1" rev="0" advAuto="0" spid="947" grpId="13"/>
      <p:bldP build="whole" bldLvl="1" animBg="1" rev="0" advAuto="0" spid="943" grpId="5"/>
      <p:bldP build="whole" bldLvl="1" animBg="1" rev="0" advAuto="0" spid="944" grpId="6"/>
      <p:bldP build="whole" bldLvl="1" animBg="1" rev="0" advAuto="0" spid="949" grpId="7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arallelStreams…"/>
          <p:cNvSpPr txBox="1"/>
          <p:nvPr>
            <p:ph type="body" idx="1"/>
          </p:nvPr>
        </p:nvSpPr>
        <p:spPr>
          <a:xfrm>
            <a:off x="921195" y="2626745"/>
            <a:ext cx="21971001" cy="7093050"/>
          </a:xfrm>
          <a:prstGeom prst="rect">
            <a:avLst/>
          </a:prstGeom>
        </p:spPr>
        <p:txBody>
          <a:bodyPr/>
          <a:lstStyle/>
          <a:p>
            <a:pPr/>
            <a:r>
              <a:t>ParallelStreams </a:t>
            </a:r>
          </a:p>
          <a:p>
            <a:pPr/>
            <a:r>
              <a:t> How it works ?</a:t>
            </a:r>
            <a:endParaRPr b="1" spc="-36" sz="18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ank You!"/>
          <p:cNvSpPr txBox="1"/>
          <p:nvPr>
            <p:ph type="ctrTitle"/>
          </p:nvPr>
        </p:nvSpPr>
        <p:spPr>
          <a:xfrm>
            <a:off x="1206498" y="3477717"/>
            <a:ext cx="21971004" cy="6760566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arallelStreams - How it work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ParallelStreams - How it works ?</a:t>
            </a:r>
          </a:p>
        </p:txBody>
      </p:sp>
      <p:sp>
        <p:nvSpPr>
          <p:cNvPr id="961" name="parallelStream()…"/>
          <p:cNvSpPr txBox="1"/>
          <p:nvPr>
            <p:ph type="body" idx="1"/>
          </p:nvPr>
        </p:nvSpPr>
        <p:spPr>
          <a:xfrm>
            <a:off x="711972" y="2956983"/>
            <a:ext cx="23316166" cy="10318969"/>
          </a:xfrm>
          <a:prstGeom prst="rect">
            <a:avLst/>
          </a:prstGeom>
        </p:spPr>
        <p:txBody>
          <a:bodyPr/>
          <a:lstStyle/>
          <a:p>
            <a:pPr lvl="1" marL="989214" indent="-532014"/>
            <a:r>
              <a:rPr b="1"/>
              <a:t>parallelStream</a:t>
            </a:r>
            <a:r>
              <a:t>()</a:t>
            </a:r>
          </a:p>
          <a:p>
            <a:pPr lvl="3" marL="1903614" indent="-532014"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Split</a:t>
            </a:r>
            <a:r>
              <a:t> the data in to chunks</a:t>
            </a:r>
          </a:p>
          <a:p>
            <a:pPr lvl="3" marL="1903614" indent="-532014"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Execute</a:t>
            </a:r>
            <a:r>
              <a:t> the data chunks</a:t>
            </a:r>
          </a:p>
          <a:p>
            <a:pPr lvl="3" marL="1903614" indent="-532014"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Combine</a:t>
            </a:r>
            <a:r>
              <a:t> the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1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arallelStream() - How it work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parallelStream() - How it works ?</a:t>
            </a:r>
          </a:p>
        </p:txBody>
      </p:sp>
      <p:sp>
        <p:nvSpPr>
          <p:cNvPr id="964" name="Split…"/>
          <p:cNvSpPr txBox="1"/>
          <p:nvPr>
            <p:ph type="body" idx="1"/>
          </p:nvPr>
        </p:nvSpPr>
        <p:spPr>
          <a:xfrm>
            <a:off x="711972" y="2412304"/>
            <a:ext cx="23316166" cy="10863648"/>
          </a:xfrm>
          <a:prstGeom prst="rect">
            <a:avLst/>
          </a:prstGeom>
        </p:spPr>
        <p:txBody>
          <a:bodyPr/>
          <a:lstStyle/>
          <a:p>
            <a:pPr lvl="1" marL="642989" indent="-345809" defTabSz="1584920">
              <a:spcBef>
                <a:spcPts val="2900"/>
              </a:spcBef>
              <a:defRPr sz="3120"/>
            </a:pPr>
            <a:r>
              <a:rPr b="1"/>
              <a:t>Split</a:t>
            </a:r>
            <a:r>
              <a:t> </a:t>
            </a:r>
          </a:p>
          <a:p>
            <a:pPr lvl="3" marL="1237349" indent="-345809" defTabSz="1584920">
              <a:spcBef>
                <a:spcPts val="2900"/>
              </a:spcBef>
              <a:defRPr sz="3120"/>
            </a:pPr>
            <a:r>
              <a:t>Data Source is split in to small data chunks</a:t>
            </a:r>
          </a:p>
          <a:p>
            <a:pPr lvl="4" marL="1534529" indent="-345809" defTabSz="1584920">
              <a:spcBef>
                <a:spcPts val="2900"/>
              </a:spcBef>
              <a:defRPr sz="3120"/>
            </a:pPr>
            <a:r>
              <a:t>Example - </a:t>
            </a:r>
            <a:r>
              <a:rPr b="1"/>
              <a:t>List Collection</a:t>
            </a:r>
            <a:r>
              <a:t> split into chunks of elements to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size 1</a:t>
            </a:r>
          </a:p>
          <a:p>
            <a:pPr lvl="3" marL="1237349" indent="-345809" defTabSz="1584920">
              <a:spcBef>
                <a:spcPts val="2900"/>
              </a:spcBef>
              <a:defRPr sz="3120"/>
            </a:pPr>
            <a:r>
              <a:t>This is done using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Spliterators</a:t>
            </a:r>
            <a:endParaRPr b="1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lvl="4" marL="1534529" indent="-345809" defTabSz="1584920">
              <a:spcBef>
                <a:spcPts val="2900"/>
              </a:spcBef>
              <a:defRPr sz="3120"/>
            </a:pPr>
            <a:r>
              <a:t>For ArrayList, the </a:t>
            </a:r>
            <a:r>
              <a:rPr b="1"/>
              <a:t>Spliterator</a:t>
            </a:r>
            <a:r>
              <a:t>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ArrayListSpliterator</a:t>
            </a:r>
          </a:p>
          <a:p>
            <a:pPr lvl="1" marL="642989" indent="-345809" defTabSz="1584920">
              <a:spcBef>
                <a:spcPts val="2900"/>
              </a:spcBef>
              <a:defRPr sz="3120"/>
            </a:pPr>
            <a:r>
              <a:rPr b="1"/>
              <a:t>Execute</a:t>
            </a:r>
            <a:r>
              <a:t> </a:t>
            </a:r>
          </a:p>
          <a:p>
            <a:pPr lvl="4" marL="1534529" indent="-345809" defTabSz="1584920">
              <a:spcBef>
                <a:spcPts val="2900"/>
              </a:spcBef>
              <a:defRPr sz="3120"/>
            </a:pPr>
            <a:r>
              <a:t>Data chunks are applied to the Stream Pipeline and the </a:t>
            </a:r>
            <a:r>
              <a:rPr b="1"/>
              <a:t>Intermediate</a:t>
            </a:r>
            <a:r>
              <a:t> operations executed in a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Common ForkJoin Pool</a:t>
            </a:r>
            <a:endParaRPr b="1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lvl="4" marL="1534529" indent="-345809" defTabSz="1584920">
              <a:spcBef>
                <a:spcPts val="2900"/>
              </a:spcBef>
              <a:defRPr sz="3120"/>
            </a:pPr>
            <a:r>
              <a:t>Watch the </a:t>
            </a:r>
            <a:r>
              <a:rPr b="1"/>
              <a:t>Fork/Join FrameWork</a:t>
            </a:r>
            <a:r>
              <a:t> Lectures</a:t>
            </a:r>
          </a:p>
          <a:p>
            <a:pPr lvl="1" marL="642989" indent="-345809" defTabSz="1584920">
              <a:spcBef>
                <a:spcPts val="2900"/>
              </a:spcBef>
              <a:defRPr b="1" sz="3120"/>
            </a:pPr>
            <a:r>
              <a:t>Combine</a:t>
            </a:r>
          </a:p>
          <a:p>
            <a:pPr lvl="4" marL="1534529" indent="-345809" defTabSz="1584920">
              <a:spcBef>
                <a:spcPts val="2900"/>
              </a:spcBef>
              <a:defRPr sz="3120"/>
            </a:pPr>
            <a:r>
              <a:t>Combine the executed results into a final result</a:t>
            </a:r>
          </a:p>
          <a:p>
            <a:pPr lvl="4" marL="1534529" indent="-345809" defTabSz="1584920">
              <a:spcBef>
                <a:spcPts val="2900"/>
              </a:spcBef>
              <a:defRPr sz="3120"/>
            </a:pPr>
            <a:r>
              <a:t>Combine phase in Streams API maps to </a:t>
            </a:r>
            <a:r>
              <a:rPr b="1"/>
              <a:t>terminal</a:t>
            </a:r>
            <a:r>
              <a:t> operations</a:t>
            </a:r>
          </a:p>
          <a:p>
            <a:pPr lvl="4" marL="1534529" indent="-345809" defTabSz="1584920">
              <a:spcBef>
                <a:spcPts val="2900"/>
              </a:spcBef>
              <a:defRPr sz="3120"/>
            </a:pPr>
            <a:r>
              <a:t>Uses collect() and reduce() functions </a:t>
            </a:r>
          </a:p>
          <a:p>
            <a:pPr lvl="5" marL="1831709" indent="-345809" defTabSz="1584920">
              <a:spcBef>
                <a:spcPts val="2900"/>
              </a:spcBef>
              <a:buSzPct val="100000"/>
              <a:defRPr sz="3120"/>
            </a:pPr>
            <a:r>
              <a:rPr b="1"/>
              <a:t>collect(</a:t>
            </a:r>
            <a:r>
              <a:rPr b="1" i="1"/>
              <a:t>toList</a:t>
            </a:r>
            <a:r>
              <a:rPr b="1"/>
              <a:t>())</a:t>
            </a:r>
          </a:p>
        </p:txBody>
      </p:sp>
      <p:grpSp>
        <p:nvGrpSpPr>
          <p:cNvPr id="967" name="Group"/>
          <p:cNvGrpSpPr/>
          <p:nvPr/>
        </p:nvGrpSpPr>
        <p:grpSpPr>
          <a:xfrm>
            <a:off x="2773370" y="2233602"/>
            <a:ext cx="1527439" cy="5239767"/>
            <a:chOff x="0" y="0"/>
            <a:chExt cx="1527438" cy="5239765"/>
          </a:xfrm>
        </p:grpSpPr>
        <p:sp>
          <p:nvSpPr>
            <p:cNvPr id="965" name="Arrow"/>
            <p:cNvSpPr/>
            <p:nvPr/>
          </p:nvSpPr>
          <p:spPr>
            <a:xfrm rot="10800000">
              <a:off x="0" y="-1"/>
              <a:ext cx="833765" cy="817379"/>
            </a:xfrm>
            <a:prstGeom prst="rightArrow">
              <a:avLst>
                <a:gd name="adj1" fmla="val 32000"/>
                <a:gd name="adj2" fmla="val 65283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66" name="Arrow"/>
            <p:cNvSpPr/>
            <p:nvPr/>
          </p:nvSpPr>
          <p:spPr>
            <a:xfrm rot="10800000">
              <a:off x="693674" y="4422388"/>
              <a:ext cx="833765" cy="817378"/>
            </a:xfrm>
            <a:prstGeom prst="rightArrow">
              <a:avLst>
                <a:gd name="adj1" fmla="val 32000"/>
                <a:gd name="adj2" fmla="val 65283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4" grpId="1"/>
      <p:bldP build="whole" bldLvl="1" animBg="1" rev="0" advAuto="0" spid="967" grpId="3"/>
      <p:bldP build="whole" bldLvl="1" animBg="1" rev="0" advAuto="0" spid="967" grpId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arallelStream() - How it works ?"/>
          <p:cNvSpPr txBox="1"/>
          <p:nvPr>
            <p:ph type="title"/>
          </p:nvPr>
        </p:nvSpPr>
        <p:spPr>
          <a:xfrm>
            <a:off x="514897" y="204567"/>
            <a:ext cx="23354206" cy="1785118"/>
          </a:xfrm>
          <a:prstGeom prst="rect">
            <a:avLst/>
          </a:prstGeom>
        </p:spPr>
        <p:txBody>
          <a:bodyPr/>
          <a:lstStyle/>
          <a:p>
            <a:pPr/>
            <a:r>
              <a:t>parallelStream() - How it works ?</a:t>
            </a:r>
          </a:p>
        </p:txBody>
      </p:sp>
      <p:sp>
        <p:nvSpPr>
          <p:cNvPr id="970" name="Agenda Topics"/>
          <p:cNvSpPr txBox="1"/>
          <p:nvPr>
            <p:ph type="body" idx="1"/>
          </p:nvPr>
        </p:nvSpPr>
        <p:spPr>
          <a:xfrm>
            <a:off x="711972" y="2283100"/>
            <a:ext cx="23316166" cy="1099285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023" name="Group"/>
          <p:cNvGrpSpPr/>
          <p:nvPr/>
        </p:nvGrpSpPr>
        <p:grpSpPr>
          <a:xfrm>
            <a:off x="5958911" y="1868975"/>
            <a:ext cx="11463882" cy="11272994"/>
            <a:chOff x="0" y="0"/>
            <a:chExt cx="11463880" cy="11272992"/>
          </a:xfrm>
        </p:grpSpPr>
        <p:grpSp>
          <p:nvGrpSpPr>
            <p:cNvPr id="1020" name="Group"/>
            <p:cNvGrpSpPr/>
            <p:nvPr/>
          </p:nvGrpSpPr>
          <p:grpSpPr>
            <a:xfrm>
              <a:off x="-1" y="-1"/>
              <a:ext cx="11463882" cy="11272994"/>
              <a:chOff x="0" y="0"/>
              <a:chExt cx="11463880" cy="11272992"/>
            </a:xfrm>
          </p:grpSpPr>
          <p:sp>
            <p:nvSpPr>
              <p:cNvPr id="971" name="Line"/>
              <p:cNvSpPr/>
              <p:nvPr/>
            </p:nvSpPr>
            <p:spPr>
              <a:xfrm flipH="1">
                <a:off x="2905439" y="7567536"/>
                <a:ext cx="1790272" cy="1345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72" name="Line"/>
              <p:cNvSpPr/>
              <p:nvPr/>
            </p:nvSpPr>
            <p:spPr>
              <a:xfrm>
                <a:off x="1253852" y="7525719"/>
                <a:ext cx="1337474" cy="13374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73" name="combine"/>
              <p:cNvSpPr txBox="1"/>
              <p:nvPr/>
            </p:nvSpPr>
            <p:spPr>
              <a:xfrm>
                <a:off x="4069176" y="8930741"/>
                <a:ext cx="1387685" cy="594981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combine</a:t>
                </a:r>
              </a:p>
            </p:txBody>
          </p:sp>
          <p:sp>
            <p:nvSpPr>
              <p:cNvPr id="974" name="Execute"/>
              <p:cNvSpPr/>
              <p:nvPr/>
            </p:nvSpPr>
            <p:spPr>
              <a:xfrm>
                <a:off x="4069176" y="8930741"/>
                <a:ext cx="688596" cy="49517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Execute</a:t>
                </a:r>
              </a:p>
            </p:txBody>
          </p:sp>
          <p:sp>
            <p:nvSpPr>
              <p:cNvPr id="975" name="Line"/>
              <p:cNvSpPr/>
              <p:nvPr/>
            </p:nvSpPr>
            <p:spPr>
              <a:xfrm flipH="1">
                <a:off x="8802771" y="7575285"/>
                <a:ext cx="1238343" cy="123834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76" name="cartItemsList"/>
              <p:cNvSpPr/>
              <p:nvPr/>
            </p:nvSpPr>
            <p:spPr>
              <a:xfrm>
                <a:off x="4589441" y="1345693"/>
                <a:ext cx="2170833" cy="66570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cartItemsList</a:t>
                </a:r>
              </a:p>
            </p:txBody>
          </p:sp>
          <p:sp>
            <p:nvSpPr>
              <p:cNvPr id="977" name="cartItemsSplit"/>
              <p:cNvSpPr/>
              <p:nvPr/>
            </p:nvSpPr>
            <p:spPr>
              <a:xfrm>
                <a:off x="1673740" y="3125281"/>
                <a:ext cx="2170832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cartItemsSplit</a:t>
                </a:r>
              </a:p>
            </p:txBody>
          </p:sp>
          <p:sp>
            <p:nvSpPr>
              <p:cNvPr id="978" name="cartItemsSplit"/>
              <p:cNvSpPr/>
              <p:nvPr/>
            </p:nvSpPr>
            <p:spPr>
              <a:xfrm>
                <a:off x="7547173" y="3125281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cartItemsSplit</a:t>
                </a:r>
              </a:p>
            </p:txBody>
          </p:sp>
          <p:sp>
            <p:nvSpPr>
              <p:cNvPr id="979" name="cartItem"/>
              <p:cNvSpPr/>
              <p:nvPr/>
            </p:nvSpPr>
            <p:spPr>
              <a:xfrm>
                <a:off x="352301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980" name="cartItem"/>
              <p:cNvSpPr/>
              <p:nvPr/>
            </p:nvSpPr>
            <p:spPr>
              <a:xfrm>
                <a:off x="3382602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981" name="cartItem"/>
              <p:cNvSpPr/>
              <p:nvPr/>
            </p:nvSpPr>
            <p:spPr>
              <a:xfrm>
                <a:off x="6006739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cartItem</a:t>
                </a:r>
              </a:p>
            </p:txBody>
          </p:sp>
          <p:sp>
            <p:nvSpPr>
              <p:cNvPr id="982" name="cartItem"/>
              <p:cNvSpPr/>
              <p:nvPr/>
            </p:nvSpPr>
            <p:spPr>
              <a:xfrm>
                <a:off x="9133744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grpSp>
            <p:nvGrpSpPr>
              <p:cNvPr id="987" name="Group"/>
              <p:cNvGrpSpPr/>
              <p:nvPr/>
            </p:nvGrpSpPr>
            <p:grpSpPr>
              <a:xfrm>
                <a:off x="2717763" y="1946748"/>
                <a:ext cx="5914828" cy="1355738"/>
                <a:chOff x="0" y="0"/>
                <a:chExt cx="5914827" cy="1355737"/>
              </a:xfrm>
            </p:grpSpPr>
            <p:sp>
              <p:nvSpPr>
                <p:cNvPr id="983" name="Line"/>
                <p:cNvSpPr/>
                <p:nvPr/>
              </p:nvSpPr>
              <p:spPr>
                <a:xfrm flipV="1">
                  <a:off x="2957093" y="-1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84" name="Line"/>
                <p:cNvSpPr/>
                <p:nvPr/>
              </p:nvSpPr>
              <p:spPr>
                <a:xfrm>
                  <a:off x="0" y="704340"/>
                  <a:ext cx="5914188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85" name="Line"/>
                <p:cNvSpPr/>
                <p:nvPr/>
              </p:nvSpPr>
              <p:spPr>
                <a:xfrm flipV="1">
                  <a:off x="41392" y="690032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86" name="Line"/>
                <p:cNvSpPr/>
                <p:nvPr/>
              </p:nvSpPr>
              <p:spPr>
                <a:xfrm flipV="1">
                  <a:off x="5914827" y="690032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92" name="Group"/>
              <p:cNvGrpSpPr/>
              <p:nvPr/>
            </p:nvGrpSpPr>
            <p:grpSpPr>
              <a:xfrm>
                <a:off x="7030533" y="3681197"/>
                <a:ext cx="3102875" cy="1258052"/>
                <a:chOff x="0" y="0"/>
                <a:chExt cx="3102873" cy="1258051"/>
              </a:xfrm>
            </p:grpSpPr>
            <p:sp>
              <p:nvSpPr>
                <p:cNvPr id="988" name="Line"/>
                <p:cNvSpPr/>
                <p:nvPr/>
              </p:nvSpPr>
              <p:spPr>
                <a:xfrm flipV="1">
                  <a:off x="1551269" y="-1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89" name="Line"/>
                <p:cNvSpPr/>
                <p:nvPr/>
              </p:nvSpPr>
              <p:spPr>
                <a:xfrm>
                  <a:off x="0" y="653590"/>
                  <a:ext cx="3102538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90" name="Line"/>
                <p:cNvSpPr/>
                <p:nvPr/>
              </p:nvSpPr>
              <p:spPr>
                <a:xfrm flipV="1">
                  <a:off x="21714" y="640312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91" name="Line"/>
                <p:cNvSpPr/>
                <p:nvPr/>
              </p:nvSpPr>
              <p:spPr>
                <a:xfrm flipV="1">
                  <a:off x="3102873" y="640312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997" name="Group"/>
              <p:cNvGrpSpPr/>
              <p:nvPr/>
            </p:nvGrpSpPr>
            <p:grpSpPr>
              <a:xfrm>
                <a:off x="1258339" y="3748475"/>
                <a:ext cx="3001636" cy="1123496"/>
                <a:chOff x="0" y="0"/>
                <a:chExt cx="3001635" cy="1123494"/>
              </a:xfrm>
            </p:grpSpPr>
            <p:sp>
              <p:nvSpPr>
                <p:cNvPr id="993" name="Line"/>
                <p:cNvSpPr/>
                <p:nvPr/>
              </p:nvSpPr>
              <p:spPr>
                <a:xfrm flipV="1">
                  <a:off x="1500655" y="0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94" name="Line"/>
                <p:cNvSpPr/>
                <p:nvPr/>
              </p:nvSpPr>
              <p:spPr>
                <a:xfrm>
                  <a:off x="0" y="583684"/>
                  <a:ext cx="3001311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95" name="Line"/>
                <p:cNvSpPr/>
                <p:nvPr/>
              </p:nvSpPr>
              <p:spPr>
                <a:xfrm flipV="1">
                  <a:off x="21005" y="571827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96" name="Line"/>
                <p:cNvSpPr/>
                <p:nvPr/>
              </p:nvSpPr>
              <p:spPr>
                <a:xfrm flipV="1">
                  <a:off x="3001635" y="571827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98" name="cartItem"/>
              <p:cNvSpPr/>
              <p:nvPr/>
            </p:nvSpPr>
            <p:spPr>
              <a:xfrm>
                <a:off x="595613" y="6843831"/>
                <a:ext cx="1335571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999" name="cartItem"/>
              <p:cNvSpPr/>
              <p:nvPr/>
            </p:nvSpPr>
            <p:spPr>
              <a:xfrm>
                <a:off x="3798635" y="6843831"/>
                <a:ext cx="1338766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1000" name="cartItem"/>
              <p:cNvSpPr/>
              <p:nvPr/>
            </p:nvSpPr>
            <p:spPr>
              <a:xfrm>
                <a:off x="6469089" y="6843831"/>
                <a:ext cx="1331485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1001" name="cartItem"/>
              <p:cNvSpPr/>
              <p:nvPr/>
            </p:nvSpPr>
            <p:spPr>
              <a:xfrm>
                <a:off x="9690892" y="6786250"/>
                <a:ext cx="1266326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1002" name="Line"/>
              <p:cNvSpPr/>
              <p:nvPr/>
            </p:nvSpPr>
            <p:spPr>
              <a:xfrm flipV="1">
                <a:off x="4468018" y="5409776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3" name="Line"/>
              <p:cNvSpPr/>
              <p:nvPr/>
            </p:nvSpPr>
            <p:spPr>
              <a:xfrm flipV="1">
                <a:off x="10219160" y="5409775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4" name="Line"/>
              <p:cNvSpPr/>
              <p:nvPr/>
            </p:nvSpPr>
            <p:spPr>
              <a:xfrm flipV="1">
                <a:off x="1263398" y="5511371"/>
                <a:ext cx="1" cy="136581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5" name="Line"/>
              <p:cNvSpPr/>
              <p:nvPr/>
            </p:nvSpPr>
            <p:spPr>
              <a:xfrm flipV="1">
                <a:off x="7092155" y="5409776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6" name="Line"/>
              <p:cNvSpPr/>
              <p:nvPr/>
            </p:nvSpPr>
            <p:spPr>
              <a:xfrm>
                <a:off x="7245926" y="7572130"/>
                <a:ext cx="1105232" cy="11052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7" name="Line"/>
              <p:cNvSpPr/>
              <p:nvPr/>
            </p:nvSpPr>
            <p:spPr>
              <a:xfrm flipH="1">
                <a:off x="6149974" y="9352025"/>
                <a:ext cx="2156959" cy="13440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8" name="Line"/>
              <p:cNvSpPr/>
              <p:nvPr/>
            </p:nvSpPr>
            <p:spPr>
              <a:xfrm>
                <a:off x="3133406" y="9355929"/>
                <a:ext cx="2474892" cy="14346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9" name="combine"/>
              <p:cNvSpPr txBox="1"/>
              <p:nvPr/>
            </p:nvSpPr>
            <p:spPr>
              <a:xfrm>
                <a:off x="9586730" y="8633252"/>
                <a:ext cx="1405739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combine</a:t>
                </a:r>
              </a:p>
            </p:txBody>
          </p:sp>
          <p:sp>
            <p:nvSpPr>
              <p:cNvPr id="1010" name="combine"/>
              <p:cNvSpPr txBox="1"/>
              <p:nvPr/>
            </p:nvSpPr>
            <p:spPr>
              <a:xfrm>
                <a:off x="7988703" y="10642650"/>
                <a:ext cx="1471269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combine</a:t>
                </a:r>
              </a:p>
            </p:txBody>
          </p:sp>
          <p:sp>
            <p:nvSpPr>
              <p:cNvPr id="1011" name="Process Sequentially"/>
              <p:cNvSpPr txBox="1"/>
              <p:nvPr/>
            </p:nvSpPr>
            <p:spPr>
              <a:xfrm>
                <a:off x="0" y="5935374"/>
                <a:ext cx="2489441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1012" name="Process Sequentially"/>
              <p:cNvSpPr txBox="1"/>
              <p:nvPr/>
            </p:nvSpPr>
            <p:spPr>
              <a:xfrm>
                <a:off x="3067556" y="5935374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1013" name="Process Sequentially"/>
              <p:cNvSpPr txBox="1"/>
              <p:nvPr/>
            </p:nvSpPr>
            <p:spPr>
              <a:xfrm>
                <a:off x="5847434" y="5962763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1014" name="Process Sequentially"/>
              <p:cNvSpPr txBox="1"/>
              <p:nvPr/>
            </p:nvSpPr>
            <p:spPr>
              <a:xfrm>
                <a:off x="8974439" y="5935374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1015" name="parallelStreams()"/>
              <p:cNvSpPr/>
              <p:nvPr/>
            </p:nvSpPr>
            <p:spPr>
              <a:xfrm>
                <a:off x="3028802" y="0"/>
                <a:ext cx="5153510" cy="855338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parallelStreams()</a:t>
                </a:r>
              </a:p>
            </p:txBody>
          </p:sp>
          <p:sp>
            <p:nvSpPr>
              <p:cNvPr id="1016" name="Split"/>
              <p:cNvSpPr txBox="1"/>
              <p:nvPr/>
            </p:nvSpPr>
            <p:spPr>
              <a:xfrm>
                <a:off x="5283305" y="2758532"/>
                <a:ext cx="858846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Split</a:t>
                </a:r>
              </a:p>
            </p:txBody>
          </p:sp>
          <p:sp>
            <p:nvSpPr>
              <p:cNvPr id="1017" name="Split"/>
              <p:cNvSpPr txBox="1"/>
              <p:nvPr/>
            </p:nvSpPr>
            <p:spPr>
              <a:xfrm>
                <a:off x="2897680" y="3831894"/>
                <a:ext cx="649985" cy="456296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Split</a:t>
                </a:r>
              </a:p>
            </p:txBody>
          </p:sp>
          <p:sp>
            <p:nvSpPr>
              <p:cNvPr id="1018" name="Split"/>
              <p:cNvSpPr txBox="1"/>
              <p:nvPr/>
            </p:nvSpPr>
            <p:spPr>
              <a:xfrm>
                <a:off x="8674409" y="3831894"/>
                <a:ext cx="649984" cy="456296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Split</a:t>
                </a:r>
              </a:p>
            </p:txBody>
          </p:sp>
          <p:sp>
            <p:nvSpPr>
              <p:cNvPr id="1019" name="cartItemsList"/>
              <p:cNvSpPr/>
              <p:nvPr/>
            </p:nvSpPr>
            <p:spPr>
              <a:xfrm>
                <a:off x="4378489" y="10607287"/>
                <a:ext cx="3387959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cartItemsList</a:t>
                </a:r>
              </a:p>
            </p:txBody>
          </p:sp>
        </p:grpSp>
        <p:sp>
          <p:nvSpPr>
            <p:cNvPr id="1021" name="[cartItem, cartitem]"/>
            <p:cNvSpPr/>
            <p:nvPr/>
          </p:nvSpPr>
          <p:spPr>
            <a:xfrm>
              <a:off x="2014737" y="8804172"/>
              <a:ext cx="1720927" cy="82670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[cartItem, cartitem]</a:t>
              </a:r>
            </a:p>
          </p:txBody>
        </p:sp>
        <p:sp>
          <p:nvSpPr>
            <p:cNvPr id="1022" name="[cartItem, cartitem]"/>
            <p:cNvSpPr/>
            <p:nvPr/>
          </p:nvSpPr>
          <p:spPr>
            <a:xfrm>
              <a:off x="7849489" y="8662239"/>
              <a:ext cx="1720927" cy="82670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[cartItem, cartitem]</a:t>
              </a:r>
            </a:p>
          </p:txBody>
        </p:sp>
      </p:grpSp>
      <p:sp>
        <p:nvSpPr>
          <p:cNvPr id="1024" name="CheckoutService"/>
          <p:cNvSpPr txBox="1"/>
          <p:nvPr/>
        </p:nvSpPr>
        <p:spPr>
          <a:xfrm>
            <a:off x="13806545" y="3255915"/>
            <a:ext cx="3313888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CheckoutService</a:t>
            </a:r>
          </a:p>
        </p:txBody>
      </p:sp>
      <p:grpSp>
        <p:nvGrpSpPr>
          <p:cNvPr id="1027" name="Group"/>
          <p:cNvGrpSpPr/>
          <p:nvPr/>
        </p:nvGrpSpPr>
        <p:grpSpPr>
          <a:xfrm>
            <a:off x="9274566" y="3098770"/>
            <a:ext cx="968574" cy="10156138"/>
            <a:chOff x="0" y="0"/>
            <a:chExt cx="968573" cy="10156136"/>
          </a:xfrm>
        </p:grpSpPr>
        <p:sp>
          <p:nvSpPr>
            <p:cNvPr id="1025" name="Arrow"/>
            <p:cNvSpPr/>
            <p:nvPr/>
          </p:nvSpPr>
          <p:spPr>
            <a:xfrm>
              <a:off x="0" y="0"/>
              <a:ext cx="968574" cy="899402"/>
            </a:xfrm>
            <a:prstGeom prst="rightArrow">
              <a:avLst>
                <a:gd name="adj1" fmla="val 32000"/>
                <a:gd name="adj2" fmla="val 68922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6" name="Arrow"/>
            <p:cNvSpPr/>
            <p:nvPr/>
          </p:nvSpPr>
          <p:spPr>
            <a:xfrm>
              <a:off x="0" y="9256734"/>
              <a:ext cx="968574" cy="899403"/>
            </a:xfrm>
            <a:prstGeom prst="rightArrow">
              <a:avLst>
                <a:gd name="adj1" fmla="val 32000"/>
                <a:gd name="adj2" fmla="val 68922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033" name="Group"/>
          <p:cNvGrpSpPr/>
          <p:nvPr/>
        </p:nvGrpSpPr>
        <p:grpSpPr>
          <a:xfrm>
            <a:off x="4880881" y="3041412"/>
            <a:ext cx="974741" cy="4460339"/>
            <a:chOff x="0" y="0"/>
            <a:chExt cx="974739" cy="4460337"/>
          </a:xfrm>
        </p:grpSpPr>
        <p:grpSp>
          <p:nvGrpSpPr>
            <p:cNvPr id="1031" name="Group"/>
            <p:cNvGrpSpPr/>
            <p:nvPr/>
          </p:nvGrpSpPr>
          <p:grpSpPr>
            <a:xfrm>
              <a:off x="510345" y="0"/>
              <a:ext cx="451189" cy="4460338"/>
              <a:chOff x="0" y="0"/>
              <a:chExt cx="451187" cy="4460337"/>
            </a:xfrm>
          </p:grpSpPr>
          <p:sp>
            <p:nvSpPr>
              <p:cNvPr id="1028" name="Line"/>
              <p:cNvSpPr/>
              <p:nvPr/>
            </p:nvSpPr>
            <p:spPr>
              <a:xfrm flipV="1">
                <a:off x="8931" y="0"/>
                <a:ext cx="1" cy="44603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9" name="Line"/>
              <p:cNvSpPr/>
              <p:nvPr/>
            </p:nvSpPr>
            <p:spPr>
              <a:xfrm>
                <a:off x="0" y="504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0" name="Line"/>
              <p:cNvSpPr/>
              <p:nvPr/>
            </p:nvSpPr>
            <p:spPr>
              <a:xfrm>
                <a:off x="0" y="442856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032" name="1"/>
            <p:cNvSpPr/>
            <p:nvPr/>
          </p:nvSpPr>
          <p:spPr>
            <a:xfrm>
              <a:off x="0" y="1650915"/>
              <a:ext cx="974740" cy="900194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034" name="Rectangle"/>
          <p:cNvSpPr/>
          <p:nvPr/>
        </p:nvSpPr>
        <p:spPr>
          <a:xfrm>
            <a:off x="5838284" y="6513802"/>
            <a:ext cx="12442336" cy="979199"/>
          </a:xfrm>
          <a:prstGeom prst="rect">
            <a:avLst/>
          </a:prstGeom>
          <a:ln w="762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35" name="Split"/>
          <p:cNvSpPr/>
          <p:nvPr/>
        </p:nvSpPr>
        <p:spPr>
          <a:xfrm>
            <a:off x="3507590" y="4882968"/>
            <a:ext cx="1270001" cy="7772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Split</a:t>
            </a:r>
          </a:p>
        </p:txBody>
      </p:sp>
      <p:sp>
        <p:nvSpPr>
          <p:cNvPr id="1036" name="Rectangle"/>
          <p:cNvSpPr/>
          <p:nvPr/>
        </p:nvSpPr>
        <p:spPr>
          <a:xfrm>
            <a:off x="5838284" y="7687240"/>
            <a:ext cx="12442336" cy="837066"/>
          </a:xfrm>
          <a:prstGeom prst="rect">
            <a:avLst/>
          </a:prstGeom>
          <a:ln w="76200">
            <a:solidFill>
              <a:schemeClr val="accent4">
                <a:hueOff val="-1247790"/>
                <a:lumOff val="-123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042" name="Group"/>
          <p:cNvGrpSpPr/>
          <p:nvPr/>
        </p:nvGrpSpPr>
        <p:grpSpPr>
          <a:xfrm>
            <a:off x="5055184" y="7649140"/>
            <a:ext cx="721236" cy="1055398"/>
            <a:chOff x="0" y="0"/>
            <a:chExt cx="721235" cy="1055397"/>
          </a:xfrm>
        </p:grpSpPr>
        <p:grpSp>
          <p:nvGrpSpPr>
            <p:cNvPr id="1040" name="Group"/>
            <p:cNvGrpSpPr/>
            <p:nvPr/>
          </p:nvGrpSpPr>
          <p:grpSpPr>
            <a:xfrm>
              <a:off x="297067" y="0"/>
              <a:ext cx="424169" cy="1055398"/>
              <a:chOff x="0" y="0"/>
              <a:chExt cx="424168" cy="1055397"/>
            </a:xfrm>
          </p:grpSpPr>
          <p:sp>
            <p:nvSpPr>
              <p:cNvPr id="1037" name="Line"/>
              <p:cNvSpPr/>
              <p:nvPr/>
            </p:nvSpPr>
            <p:spPr>
              <a:xfrm flipV="1">
                <a:off x="8396" y="0"/>
                <a:ext cx="1" cy="10553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8" name="Line"/>
              <p:cNvSpPr/>
              <p:nvPr/>
            </p:nvSpPr>
            <p:spPr>
              <a:xfrm>
                <a:off x="0" y="1194"/>
                <a:ext cx="42416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9" name="Line"/>
              <p:cNvSpPr/>
              <p:nvPr/>
            </p:nvSpPr>
            <p:spPr>
              <a:xfrm>
                <a:off x="0" y="1047878"/>
                <a:ext cx="42416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041" name="2"/>
            <p:cNvSpPr/>
            <p:nvPr/>
          </p:nvSpPr>
          <p:spPr>
            <a:xfrm>
              <a:off x="0" y="259529"/>
              <a:ext cx="517657" cy="536340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043" name="Execute"/>
          <p:cNvSpPr/>
          <p:nvPr/>
        </p:nvSpPr>
        <p:spPr>
          <a:xfrm>
            <a:off x="3507590" y="7649140"/>
            <a:ext cx="1270001" cy="9132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Execute</a:t>
            </a:r>
          </a:p>
        </p:txBody>
      </p:sp>
      <p:sp>
        <p:nvSpPr>
          <p:cNvPr id="1044" name="Common ForkJoinPool"/>
          <p:cNvSpPr txBox="1"/>
          <p:nvPr/>
        </p:nvSpPr>
        <p:spPr>
          <a:xfrm>
            <a:off x="18604113" y="7813216"/>
            <a:ext cx="4427831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Common ForkJoinPool</a:t>
            </a:r>
          </a:p>
        </p:txBody>
      </p:sp>
      <p:grpSp>
        <p:nvGrpSpPr>
          <p:cNvPr id="1050" name="Group"/>
          <p:cNvGrpSpPr/>
          <p:nvPr/>
        </p:nvGrpSpPr>
        <p:grpSpPr>
          <a:xfrm>
            <a:off x="4908866" y="8851927"/>
            <a:ext cx="918772" cy="4296998"/>
            <a:chOff x="0" y="0"/>
            <a:chExt cx="918770" cy="4296996"/>
          </a:xfrm>
        </p:grpSpPr>
        <p:grpSp>
          <p:nvGrpSpPr>
            <p:cNvPr id="1048" name="Group"/>
            <p:cNvGrpSpPr/>
            <p:nvPr/>
          </p:nvGrpSpPr>
          <p:grpSpPr>
            <a:xfrm>
              <a:off x="487649" y="0"/>
              <a:ext cx="431122" cy="4296997"/>
              <a:chOff x="0" y="0"/>
              <a:chExt cx="431121" cy="4296996"/>
            </a:xfrm>
          </p:grpSpPr>
          <p:sp>
            <p:nvSpPr>
              <p:cNvPr id="1045" name="Line"/>
              <p:cNvSpPr/>
              <p:nvPr/>
            </p:nvSpPr>
            <p:spPr>
              <a:xfrm flipV="1">
                <a:off x="8534" y="0"/>
                <a:ext cx="1" cy="429699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46" name="Line"/>
              <p:cNvSpPr/>
              <p:nvPr/>
            </p:nvSpPr>
            <p:spPr>
              <a:xfrm>
                <a:off x="0" y="4861"/>
                <a:ext cx="43112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47" name="Line"/>
              <p:cNvSpPr/>
              <p:nvPr/>
            </p:nvSpPr>
            <p:spPr>
              <a:xfrm>
                <a:off x="0" y="4266382"/>
                <a:ext cx="43112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049" name="3"/>
            <p:cNvSpPr/>
            <p:nvPr/>
          </p:nvSpPr>
          <p:spPr>
            <a:xfrm>
              <a:off x="0" y="1590457"/>
              <a:ext cx="893160" cy="89582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051" name="combine"/>
          <p:cNvSpPr/>
          <p:nvPr/>
        </p:nvSpPr>
        <p:spPr>
          <a:xfrm>
            <a:off x="3419099" y="10400938"/>
            <a:ext cx="1270001" cy="9132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combine</a:t>
            </a:r>
          </a:p>
        </p:txBody>
      </p:sp>
      <p:sp>
        <p:nvSpPr>
          <p:cNvPr id="1052" name="List&lt;CartItem&gt; priceValidationList = cart.getCartItemList()…"/>
          <p:cNvSpPr txBox="1"/>
          <p:nvPr/>
        </p:nvSpPr>
        <p:spPr>
          <a:xfrm>
            <a:off x="5906478" y="4088944"/>
            <a:ext cx="14995856" cy="55381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List&lt;CartItem&gt; priceValidationList = cart.getCartItemList()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//.stream()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808080"/>
                </a:solidFill>
              </a:rPr>
              <a:t>        </a:t>
            </a:r>
            <a:r>
              <a:t>.parallelStream()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.map(cartItem -&gt; {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   </a:t>
            </a:r>
            <a:r>
              <a:rPr>
                <a:solidFill>
                  <a:srgbClr val="CC7831"/>
                </a:solidFill>
              </a:rPr>
              <a:t>boolean </a:t>
            </a:r>
            <a:r>
              <a:t>isPriceValid = </a:t>
            </a:r>
            <a:r>
              <a:rPr>
                <a:solidFill>
                  <a:srgbClr val="9876AA"/>
                </a:solidFill>
              </a:rPr>
              <a:t>priceValidatorService</a:t>
            </a:r>
            <a:r>
              <a:t>.isCartItemInvalid(cartItem)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CC7831"/>
                </a:solidFill>
              </a:rPr>
              <a:t>            </a:t>
            </a:r>
            <a:r>
              <a:t>cartItem.setExpired(isPriceValid)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   return </a:t>
            </a:r>
            <a:r>
              <a:rPr>
                <a:solidFill>
                  <a:srgbClr val="A9B7C6"/>
                </a:solidFill>
              </a:rPr>
              <a:t>cartItem</a:t>
            </a:r>
            <a:r>
              <a:t>;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})</a:t>
            </a:r>
            <a:endParaRPr>
              <a:solidFill>
                <a:srgbClr val="A9B7C6"/>
              </a:solidFill>
            </a:endParaRP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.filter(CartItem::isExpired)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.collect(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toList</a:t>
            </a:r>
            <a:r>
              <a:t>())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</p:txBody>
      </p:sp>
      <p:grpSp>
        <p:nvGrpSpPr>
          <p:cNvPr id="1055" name="Group"/>
          <p:cNvGrpSpPr/>
          <p:nvPr/>
        </p:nvGrpSpPr>
        <p:grpSpPr>
          <a:xfrm>
            <a:off x="9877073" y="3940566"/>
            <a:ext cx="8140086" cy="5422762"/>
            <a:chOff x="0" y="0"/>
            <a:chExt cx="8140085" cy="5422761"/>
          </a:xfrm>
        </p:grpSpPr>
        <p:sp>
          <p:nvSpPr>
            <p:cNvPr id="1053" name="Arrow"/>
            <p:cNvSpPr/>
            <p:nvPr/>
          </p:nvSpPr>
          <p:spPr>
            <a:xfrm flipH="1">
              <a:off x="7005604" y="0"/>
              <a:ext cx="1134482" cy="921097"/>
            </a:xfrm>
            <a:prstGeom prst="rightArrow">
              <a:avLst>
                <a:gd name="adj1" fmla="val 32000"/>
                <a:gd name="adj2" fmla="val 77154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54" name="Arrow"/>
            <p:cNvSpPr/>
            <p:nvPr/>
          </p:nvSpPr>
          <p:spPr>
            <a:xfrm flipH="1">
              <a:off x="0" y="4501664"/>
              <a:ext cx="1134481" cy="921098"/>
            </a:xfrm>
            <a:prstGeom prst="rightArrow">
              <a:avLst>
                <a:gd name="adj1" fmla="val 32000"/>
                <a:gd name="adj2" fmla="val 77154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2" grpId="3"/>
      <p:bldP build="whole" bldLvl="1" animBg="1" rev="0" advAuto="0" spid="1055" grpId="4"/>
      <p:bldP build="whole" bldLvl="1" animBg="1" rev="0" advAuto="0" spid="1052" grpId="5"/>
      <p:bldP build="whole" bldLvl="1" animBg="1" rev="0" advAuto="0" spid="1034" grpId="11"/>
      <p:bldP build="whole" bldLvl="1" animBg="1" rev="0" advAuto="0" spid="1055" grpId="6"/>
      <p:bldP build="whole" bldLvl="1" animBg="1" rev="0" advAuto="0" spid="1034" grpId="12"/>
      <p:bldP build="whole" bldLvl="1" animBg="1" rev="0" advAuto="0" spid="1043" grpId="14"/>
      <p:bldP build="whole" bldLvl="1" animBg="1" rev="0" advAuto="0" spid="1044" grpId="16"/>
      <p:bldP build="whole" bldLvl="1" animBg="1" rev="0" advAuto="0" spid="1035" grpId="10"/>
      <p:bldP build="whole" bldLvl="1" animBg="1" rev="0" advAuto="0" spid="1050" grpId="18"/>
      <p:bldP build="whole" bldLvl="1" animBg="1" rev="0" advAuto="0" spid="1036" grpId="15"/>
      <p:bldP build="whole" bldLvl="1" animBg="1" rev="0" advAuto="0" spid="1023" grpId="1"/>
      <p:bldP build="whole" bldLvl="1" animBg="1" rev="0" advAuto="0" spid="1042" grpId="13"/>
      <p:bldP build="whole" bldLvl="1" animBg="1" rev="0" advAuto="0" spid="1036" grpId="17"/>
      <p:bldP build="whole" bldLvl="1" animBg="1" rev="0" advAuto="0" spid="1051" grpId="19"/>
      <p:bldP build="whole" bldLvl="1" animBg="1" rev="0" advAuto="0" spid="1027" grpId="7"/>
      <p:bldP build="whole" bldLvl="1" animBg="1" rev="0" advAuto="0" spid="1027" grpId="8"/>
      <p:bldP build="whole" bldLvl="1" animBg="1" rev="0" advAuto="0" spid="1024" grpId="2"/>
      <p:bldP build="whole" bldLvl="1" animBg="1" rev="0" advAuto="0" spid="1033" grpId="9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Comparing…"/>
          <p:cNvSpPr txBox="1"/>
          <p:nvPr>
            <p:ph type="body" idx="1"/>
          </p:nvPr>
        </p:nvSpPr>
        <p:spPr>
          <a:xfrm>
            <a:off x="1206500" y="3311475"/>
            <a:ext cx="21971000" cy="7093050"/>
          </a:xfrm>
          <a:prstGeom prst="rect">
            <a:avLst/>
          </a:prstGeom>
        </p:spPr>
        <p:txBody>
          <a:bodyPr/>
          <a:lstStyle/>
          <a:p>
            <a:pPr/>
            <a:r>
              <a:t>Comparing </a:t>
            </a:r>
          </a:p>
          <a:p>
            <a:pP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ArrayList</a:t>
            </a:r>
            <a:r>
              <a:t> vs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LinkedList</a:t>
            </a:r>
          </a:p>
          <a:p>
            <a:pPr/>
            <a:r>
              <a:t>ParallelStreams</a:t>
            </a:r>
          </a:p>
          <a:p>
            <a:pPr/>
            <a:r>
              <a:t>Performance</a:t>
            </a:r>
            <a:endParaRPr b="1" spc="-36" sz="18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pliterator in Parallel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Spliterator in ParallelStreams</a:t>
            </a:r>
          </a:p>
        </p:txBody>
      </p:sp>
      <p:sp>
        <p:nvSpPr>
          <p:cNvPr id="1060" name="Data source is split in to multiple chunks by the Spliter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Data source is split in to multiple chunks by the Spliterator</a:t>
            </a:r>
          </a:p>
          <a:p>
            <a:pPr>
              <a:lnSpc>
                <a:spcPct val="200000"/>
              </a:lnSpc>
            </a:pPr>
            <a:r>
              <a:t>Each and every collection has a different Spliterator Implementation</a:t>
            </a:r>
          </a:p>
          <a:p>
            <a:pPr>
              <a:lnSpc>
                <a:spcPct val="200000"/>
              </a:lnSpc>
            </a:pPr>
            <a:r>
              <a:t>Performance differ based on the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0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Multiply each value in the collection by a user passed value"/>
          <p:cNvSpPr txBox="1"/>
          <p:nvPr>
            <p:ph type="body" sz="half" idx="1"/>
          </p:nvPr>
        </p:nvSpPr>
        <p:spPr>
          <a:xfrm>
            <a:off x="1206500" y="1504548"/>
            <a:ext cx="21971000" cy="5008324"/>
          </a:xfrm>
          <a:prstGeom prst="rect">
            <a:avLst/>
          </a:prstGeom>
        </p:spPr>
        <p:txBody>
          <a:bodyPr/>
          <a:lstStyle/>
          <a:p>
            <a:pPr/>
            <a:r>
              <a:t>Multiply each value in the collection by a user passed value</a:t>
            </a:r>
            <a:endParaRPr b="1" spc="-36" sz="1800">
              <a:latin typeface="Times Roman"/>
              <a:ea typeface="Times Roman"/>
              <a:cs typeface="Times Roman"/>
              <a:sym typeface="Times Roman"/>
            </a:endParaRPr>
          </a:p>
        </p:txBody>
      </p:sp>
      <p:grpSp>
        <p:nvGrpSpPr>
          <p:cNvPr id="1065" name="Group"/>
          <p:cNvGrpSpPr/>
          <p:nvPr/>
        </p:nvGrpSpPr>
        <p:grpSpPr>
          <a:xfrm>
            <a:off x="1504682" y="6481720"/>
            <a:ext cx="21971001" cy="5152115"/>
            <a:chOff x="0" y="0"/>
            <a:chExt cx="21971000" cy="5152113"/>
          </a:xfrm>
        </p:grpSpPr>
        <p:sp>
          <p:nvSpPr>
            <p:cNvPr id="1063" name="[ 1, 2, 3, 4 ] -&gt; [2, 4, 6, 8]"/>
            <p:cNvSpPr txBox="1"/>
            <p:nvPr/>
          </p:nvSpPr>
          <p:spPr>
            <a:xfrm>
              <a:off x="0" y="0"/>
              <a:ext cx="21971000" cy="5008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lnSpc>
                  <a:spcPct val="80000"/>
                </a:lnSpc>
                <a:defRPr spc="-232" sz="1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[ 1, 2, 3, 4 ] -&gt; [2, 4, 6, 8]</a:t>
              </a:r>
              <a:endParaRPr b="1" spc="-36" sz="1800">
                <a:latin typeface="Times Roman"/>
                <a:ea typeface="Times Roman"/>
                <a:cs typeface="Times Roman"/>
                <a:sym typeface="Times Roman"/>
              </a:endParaRPr>
            </a:p>
          </p:txBody>
        </p:sp>
        <p:sp>
          <p:nvSpPr>
            <p:cNvPr id="1064" name="Value * 2"/>
            <p:cNvSpPr txBox="1"/>
            <p:nvPr/>
          </p:nvSpPr>
          <p:spPr>
            <a:xfrm>
              <a:off x="9456257" y="4083490"/>
              <a:ext cx="3337053" cy="1068624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Value * 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5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ummary - Spliterator in Parallel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- Spliterator in ParallelStreams</a:t>
            </a:r>
          </a:p>
        </p:txBody>
      </p:sp>
      <p:sp>
        <p:nvSpPr>
          <p:cNvPr id="1068" name="Invoking parallelStream() does not guarantee faster performance of your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Invoking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parallelStream()</a:t>
            </a:r>
            <a:r>
              <a:t> does not guarantee faster performance of your code</a:t>
            </a:r>
          </a:p>
          <a:p>
            <a:pPr lvl="1" marL="989214" indent="-532014"/>
            <a:r>
              <a:t>Need to perform additional steps compared to sequential</a:t>
            </a:r>
          </a:p>
          <a:p>
            <a:pPr lvl="1" marL="989214" indent="-532014"/>
            <a:r>
              <a:t>Splitting , Executing  and Combining</a:t>
            </a:r>
          </a:p>
        </p:txBody>
      </p:sp>
      <p:sp>
        <p:nvSpPr>
          <p:cNvPr id="1069" name="Recommendation - Always compare the performance before you use parallelStream()"/>
          <p:cNvSpPr txBox="1"/>
          <p:nvPr/>
        </p:nvSpPr>
        <p:spPr>
          <a:xfrm>
            <a:off x="2331975" y="7922628"/>
            <a:ext cx="20076161" cy="709166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Recommendation - Always compare the performance before you use parallelStream()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8" grpId="1"/>
      <p:bldP build="whole" bldLvl="1" animBg="1" rev="0" advAuto="0" spid="1069" grpId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arallel Streams…"/>
          <p:cNvSpPr txBox="1"/>
          <p:nvPr>
            <p:ph type="body" sz="half" idx="1"/>
          </p:nvPr>
        </p:nvSpPr>
        <p:spPr>
          <a:xfrm>
            <a:off x="1244540" y="4920843"/>
            <a:ext cx="21971001" cy="3874314"/>
          </a:xfrm>
          <a:prstGeom prst="rect">
            <a:avLst/>
          </a:prstGeom>
        </p:spPr>
        <p:txBody>
          <a:bodyPr/>
          <a:lstStyle/>
          <a:p>
            <a:pPr/>
            <a:r>
              <a:t>Parallel Streams </a:t>
            </a:r>
          </a:p>
          <a:p>
            <a:pPr/>
            <a:r>
              <a:t> Final Computation Result Order</a:t>
            </a:r>
            <a:endParaRPr b="1" spc="-36" sz="18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arallel Streams - Final Computation Result Or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1220">
              <a:defRPr b="0" spc="-164" sz="823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Parallel Streams - Final Computation Result Order</a:t>
            </a:r>
          </a:p>
        </p:txBody>
      </p:sp>
      <p:sp>
        <p:nvSpPr>
          <p:cNvPr id="1074" name="[Bob, Jamie, Jill, Rick]…"/>
          <p:cNvSpPr txBox="1"/>
          <p:nvPr>
            <p:ph type="body" idx="1"/>
          </p:nvPr>
        </p:nvSpPr>
        <p:spPr>
          <a:xfrm>
            <a:off x="711972" y="3202389"/>
            <a:ext cx="23316166" cy="999748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</a:p>
          <a:p>
            <a:pPr marL="0" indent="0" algn="ctr">
              <a:buSzTx/>
              <a:buNone/>
            </a:pPr>
          </a:p>
          <a:p>
            <a:pPr marL="0" indent="0" algn="ctr">
              <a:buSzTx/>
              <a:buNone/>
            </a:pPr>
            <a:r>
              <a:t>[Bob, Jamie, Jill, Rick]</a:t>
            </a:r>
          </a:p>
          <a:p>
            <a:pPr marL="0" indent="0" algn="ctr">
              <a:buSzTx/>
              <a:buNone/>
            </a:pPr>
          </a:p>
          <a:p>
            <a:pPr marL="0" indent="0" algn="ctr">
              <a:buSzTx/>
              <a:buNone/>
            </a:pPr>
            <a:r>
              <a:t>[3 - Bob, 5 - Jamie, 4 - Jill, 4 - Rick]</a:t>
            </a:r>
          </a:p>
        </p:txBody>
      </p:sp>
      <p:grpSp>
        <p:nvGrpSpPr>
          <p:cNvPr id="1079" name="Group"/>
          <p:cNvGrpSpPr/>
          <p:nvPr/>
        </p:nvGrpSpPr>
        <p:grpSpPr>
          <a:xfrm>
            <a:off x="9694300" y="6679400"/>
            <a:ext cx="5863324" cy="1266365"/>
            <a:chOff x="0" y="0"/>
            <a:chExt cx="5863322" cy="1266364"/>
          </a:xfrm>
        </p:grpSpPr>
        <p:sp>
          <p:nvSpPr>
            <p:cNvPr id="1075" name="Line"/>
            <p:cNvSpPr/>
            <p:nvPr/>
          </p:nvSpPr>
          <p:spPr>
            <a:xfrm flipH="1">
              <a:off x="0" y="0"/>
              <a:ext cx="721483" cy="121760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76" name="Line"/>
            <p:cNvSpPr/>
            <p:nvPr/>
          </p:nvSpPr>
          <p:spPr>
            <a:xfrm>
              <a:off x="5255640" y="5843"/>
              <a:ext cx="607683" cy="120515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77" name="Line"/>
            <p:cNvSpPr/>
            <p:nvPr/>
          </p:nvSpPr>
          <p:spPr>
            <a:xfrm flipH="1">
              <a:off x="2294024" y="0"/>
              <a:ext cx="1" cy="121112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78" name="Line"/>
            <p:cNvSpPr/>
            <p:nvPr/>
          </p:nvSpPr>
          <p:spPr>
            <a:xfrm>
              <a:off x="4182883" y="52788"/>
              <a:ext cx="230770" cy="121357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8932201" y="8904859"/>
            <a:ext cx="8164407" cy="850515"/>
            <a:chOff x="0" y="0"/>
            <a:chExt cx="8164406" cy="850513"/>
          </a:xfrm>
        </p:grpSpPr>
        <p:sp>
          <p:nvSpPr>
            <p:cNvPr id="1080" name="90"/>
            <p:cNvSpPr/>
            <p:nvPr/>
          </p:nvSpPr>
          <p:spPr>
            <a:xfrm rot="16200000">
              <a:off x="-14266" y="14265"/>
              <a:ext cx="850515" cy="821984"/>
            </a:xfrm>
            <a:prstGeom prst="rightArrow">
              <a:avLst>
                <a:gd name="adj1" fmla="val 32000"/>
                <a:gd name="adj2" fmla="val 662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90</a:t>
              </a:r>
            </a:p>
          </p:txBody>
        </p:sp>
        <p:sp>
          <p:nvSpPr>
            <p:cNvPr id="1081" name="90"/>
            <p:cNvSpPr/>
            <p:nvPr/>
          </p:nvSpPr>
          <p:spPr>
            <a:xfrm rot="16200000">
              <a:off x="2680472" y="14265"/>
              <a:ext cx="850515" cy="821984"/>
            </a:xfrm>
            <a:prstGeom prst="rightArrow">
              <a:avLst>
                <a:gd name="adj1" fmla="val 32000"/>
                <a:gd name="adj2" fmla="val 662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90</a:t>
              </a:r>
            </a:p>
          </p:txBody>
        </p:sp>
        <p:sp>
          <p:nvSpPr>
            <p:cNvPr id="1082" name="90"/>
            <p:cNvSpPr/>
            <p:nvPr/>
          </p:nvSpPr>
          <p:spPr>
            <a:xfrm rot="16200000">
              <a:off x="5204028" y="14265"/>
              <a:ext cx="850515" cy="821984"/>
            </a:xfrm>
            <a:prstGeom prst="rightArrow">
              <a:avLst>
                <a:gd name="adj1" fmla="val 32000"/>
                <a:gd name="adj2" fmla="val 662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90</a:t>
              </a:r>
            </a:p>
          </p:txBody>
        </p:sp>
        <p:sp>
          <p:nvSpPr>
            <p:cNvPr id="1083" name="90"/>
            <p:cNvSpPr/>
            <p:nvPr/>
          </p:nvSpPr>
          <p:spPr>
            <a:xfrm rot="16200000">
              <a:off x="7328158" y="14265"/>
              <a:ext cx="850514" cy="821984"/>
            </a:xfrm>
            <a:prstGeom prst="rightArrow">
              <a:avLst>
                <a:gd name="adj1" fmla="val 32000"/>
                <a:gd name="adj2" fmla="val 662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90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9" grpId="1"/>
      <p:bldP build="whole" bldLvl="1" animBg="1" rev="0" advAuto="0" spid="1084" grpId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arallel Streams - Final Computation Result Or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1220">
              <a:defRPr b="0" spc="-164" sz="823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Parallel Streams - Final Computation Result Order</a:t>
            </a:r>
          </a:p>
        </p:txBody>
      </p:sp>
      <p:sp>
        <p:nvSpPr>
          <p:cNvPr id="1087" name="The order of the collection depends 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4773" indent="-494773" defTabSz="2267655">
              <a:spcBef>
                <a:spcPts val="4100"/>
              </a:spcBef>
              <a:defRPr sz="4464"/>
            </a:pPr>
            <a:r>
              <a:t>The order of the collection depends on:</a:t>
            </a:r>
          </a:p>
          <a:p>
            <a:pPr lvl="1" marL="919969" indent="-494773" defTabSz="2267655">
              <a:spcBef>
                <a:spcPts val="4100"/>
              </a:spcBef>
              <a:defRPr sz="4464"/>
            </a:pPr>
            <a:r>
              <a:t>Type of Collection </a:t>
            </a:r>
          </a:p>
          <a:p>
            <a:pPr lvl="1" marL="919969" indent="-494773" defTabSz="2267655">
              <a:spcBef>
                <a:spcPts val="4100"/>
              </a:spcBef>
              <a:defRPr sz="4464"/>
            </a:pPr>
            <a:r>
              <a:t>Spliterator Implementation of the collection</a:t>
            </a:r>
          </a:p>
          <a:p>
            <a:pPr marL="494773" indent="-494773" defTabSz="2267655">
              <a:spcBef>
                <a:spcPts val="4100"/>
              </a:spcBef>
              <a:defRPr sz="4464"/>
            </a:pPr>
            <a:r>
              <a:t>Example : ArrayList</a:t>
            </a:r>
          </a:p>
          <a:p>
            <a:pPr lvl="1" marL="919969" indent="-494773" defTabSz="2267655">
              <a:spcBef>
                <a:spcPts val="4100"/>
              </a:spcBef>
              <a:defRPr sz="4464"/>
            </a:pPr>
            <a:r>
              <a:t>Type of Collection - </a:t>
            </a:r>
            <a:r>
              <a:rPr b="1"/>
              <a:t>Ordered</a:t>
            </a:r>
          </a:p>
          <a:p>
            <a:pPr lvl="1" marL="919969" indent="-494773" defTabSz="2267655">
              <a:spcBef>
                <a:spcPts val="4100"/>
              </a:spcBef>
              <a:defRPr sz="4464"/>
            </a:pPr>
            <a:r>
              <a:t>Spliterator Implementation - Ordered Spliterator Implementation</a:t>
            </a:r>
          </a:p>
          <a:p>
            <a:pPr marL="494773" indent="-494773" defTabSz="2267655">
              <a:spcBef>
                <a:spcPts val="4100"/>
              </a:spcBef>
              <a:defRPr sz="4464"/>
            </a:pPr>
            <a:r>
              <a:t>Example : Set</a:t>
            </a:r>
          </a:p>
          <a:p>
            <a:pPr lvl="1" marL="919969" indent="-494773" defTabSz="2267655">
              <a:spcBef>
                <a:spcPts val="4100"/>
              </a:spcBef>
              <a:defRPr sz="4464"/>
            </a:pPr>
            <a:r>
              <a:t>Type of Collection - </a:t>
            </a:r>
            <a:r>
              <a:rPr b="1"/>
              <a:t>UnOrdered</a:t>
            </a:r>
          </a:p>
          <a:p>
            <a:pPr lvl="1" marL="919969" indent="-494773" defTabSz="2267655">
              <a:spcBef>
                <a:spcPts val="4100"/>
              </a:spcBef>
              <a:defRPr sz="4464"/>
            </a:pPr>
            <a:r>
              <a:t>Spliterator Implementation - UnOrdered Spliterator Implementation</a:t>
            </a:r>
          </a:p>
        </p:txBody>
      </p:sp>
      <p:sp>
        <p:nvSpPr>
          <p:cNvPr id="1088" name="Arrow"/>
          <p:cNvSpPr/>
          <p:nvPr/>
        </p:nvSpPr>
        <p:spPr>
          <a:xfrm flipH="1">
            <a:off x="9179465" y="7780442"/>
            <a:ext cx="1210711" cy="993538"/>
          </a:xfrm>
          <a:prstGeom prst="rightArrow">
            <a:avLst>
              <a:gd name="adj1" fmla="val 32000"/>
              <a:gd name="adj2" fmla="val 77989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89" name="Arrow"/>
          <p:cNvSpPr/>
          <p:nvPr/>
        </p:nvSpPr>
        <p:spPr>
          <a:xfrm flipH="1">
            <a:off x="9877073" y="11159910"/>
            <a:ext cx="1210712" cy="993538"/>
          </a:xfrm>
          <a:prstGeom prst="rightArrow">
            <a:avLst>
              <a:gd name="adj1" fmla="val 32000"/>
              <a:gd name="adj2" fmla="val 77989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7" grpId="1"/>
      <p:bldP build="whole" bldLvl="1" animBg="1" rev="0" advAuto="0" spid="1089" grpId="3"/>
      <p:bldP build="whole" bldLvl="1" animBg="1" rev="0" advAuto="0" spid="108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erequisites"/>
          <p:cNvSpPr txBox="1"/>
          <p:nvPr>
            <p:ph type="ctrTitle"/>
          </p:nvPr>
        </p:nvSpPr>
        <p:spPr>
          <a:xfrm>
            <a:off x="1206498" y="3477717"/>
            <a:ext cx="21971004" cy="6760566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Collect…"/>
          <p:cNvSpPr txBox="1"/>
          <p:nvPr>
            <p:ph type="body" idx="1"/>
          </p:nvPr>
        </p:nvSpPr>
        <p:spPr>
          <a:xfrm>
            <a:off x="1418367" y="3608184"/>
            <a:ext cx="21971001" cy="6499632"/>
          </a:xfrm>
          <a:prstGeom prst="rect">
            <a:avLst/>
          </a:prstGeom>
        </p:spPr>
        <p:txBody>
          <a:bodyPr/>
          <a:lstStyle/>
          <a:p>
            <a:pPr/>
            <a:r>
              <a:t>Collect</a:t>
            </a:r>
          </a:p>
          <a:p>
            <a:pPr/>
            <a:r>
              <a:t>&amp;</a:t>
            </a:r>
          </a:p>
          <a:p>
            <a:pPr/>
            <a:r>
              <a:t>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Collect( ) vs Reduce( )"/>
          <p:cNvSpPr txBox="1"/>
          <p:nvPr>
            <p:ph type="title"/>
          </p:nvPr>
        </p:nvSpPr>
        <p:spPr>
          <a:xfrm>
            <a:off x="514897" y="157082"/>
            <a:ext cx="23354206" cy="178511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Collect( ) vs Reduce( )</a:t>
            </a:r>
          </a:p>
        </p:txBody>
      </p:sp>
      <p:sp>
        <p:nvSpPr>
          <p:cNvPr id="1094" name="Part of Streams API…"/>
          <p:cNvSpPr txBox="1"/>
          <p:nvPr>
            <p:ph type="body" sz="half" idx="1"/>
          </p:nvPr>
        </p:nvSpPr>
        <p:spPr>
          <a:xfrm>
            <a:off x="711972" y="3278470"/>
            <a:ext cx="10778902" cy="9997482"/>
          </a:xfrm>
          <a:prstGeom prst="rect">
            <a:avLst/>
          </a:prstGeom>
        </p:spPr>
        <p:txBody>
          <a:bodyPr/>
          <a:lstStyle/>
          <a:p>
            <a:pPr marL="462852" indent="-462852" defTabSz="2121354">
              <a:spcBef>
                <a:spcPts val="3900"/>
              </a:spcBef>
              <a:defRPr sz="4176"/>
            </a:pPr>
            <a:r>
              <a:t>Part of Streams API</a:t>
            </a:r>
          </a:p>
          <a:p>
            <a:pPr marL="462852" indent="-462852" defTabSz="2121354">
              <a:spcBef>
                <a:spcPts val="3900"/>
              </a:spcBef>
              <a:defRPr sz="4176"/>
            </a:pPr>
            <a:r>
              <a:t>Used as a terminal operation in </a:t>
            </a:r>
            <a:r>
              <a:rPr b="1"/>
              <a:t>Streams API</a:t>
            </a:r>
            <a:endParaRPr b="1"/>
          </a:p>
          <a:p>
            <a:pPr marL="462852" indent="-462852" defTabSz="2121354">
              <a:spcBef>
                <a:spcPts val="3900"/>
              </a:spcBef>
              <a:defRPr sz="4176"/>
            </a:pPr>
            <a:r>
              <a:t>Produces a single result</a:t>
            </a:r>
            <a:endParaRPr b="1"/>
          </a:p>
          <a:p>
            <a:pPr marL="462852" indent="-462852" defTabSz="2121354">
              <a:spcBef>
                <a:spcPts val="3900"/>
              </a:spcBef>
              <a:defRPr sz="4176"/>
            </a:pPr>
            <a:r>
              <a:t>Result is produced in a mutable fashion</a:t>
            </a:r>
            <a:endParaRPr b="1"/>
          </a:p>
          <a:p>
            <a:pPr marL="462852" indent="-462852" defTabSz="2121354">
              <a:spcBef>
                <a:spcPts val="3900"/>
              </a:spcBef>
              <a:defRPr sz="4176"/>
            </a:pPr>
            <a:r>
              <a:t>Feature rich and used for many different use cases</a:t>
            </a:r>
          </a:p>
          <a:p>
            <a:pPr marL="462852" indent="-462852" defTabSz="2121354">
              <a:spcBef>
                <a:spcPts val="3900"/>
              </a:spcBef>
              <a:defRPr sz="4176"/>
            </a:pPr>
            <a:r>
              <a:t>Example</a:t>
            </a:r>
          </a:p>
          <a:p>
            <a:pPr lvl="1" marL="860616" indent="-462852" defTabSz="2121354">
              <a:spcBef>
                <a:spcPts val="3900"/>
              </a:spcBef>
              <a:defRPr sz="4176"/>
            </a:pPr>
            <a:r>
              <a:t>collect(</a:t>
            </a:r>
            <a:r>
              <a:rPr i="1"/>
              <a:t>toList</a:t>
            </a:r>
            <a:r>
              <a:t>()), collect(</a:t>
            </a:r>
            <a:r>
              <a:rPr i="1"/>
              <a:t>toSet</a:t>
            </a:r>
            <a:r>
              <a:t>())</a:t>
            </a:r>
          </a:p>
          <a:p>
            <a:pPr lvl="1" marL="860616" indent="-462852" defTabSz="2121354">
              <a:spcBef>
                <a:spcPts val="3900"/>
              </a:spcBef>
              <a:defRPr sz="4176"/>
            </a:pPr>
            <a:r>
              <a:t>collect(</a:t>
            </a:r>
            <a:r>
              <a:rPr i="1"/>
              <a:t>summingDouble</a:t>
            </a:r>
            <a:r>
              <a:t>(Double::doubleValue))</a:t>
            </a:r>
            <a:r>
              <a:rPr>
                <a:solidFill>
                  <a:srgbClr val="CC7831"/>
                </a:solidFill>
              </a:rPr>
              <a:t>;</a:t>
            </a:r>
          </a:p>
        </p:txBody>
      </p:sp>
      <p:sp>
        <p:nvSpPr>
          <p:cNvPr id="1095" name="Part of Streams API…"/>
          <p:cNvSpPr txBox="1"/>
          <p:nvPr/>
        </p:nvSpPr>
        <p:spPr>
          <a:xfrm>
            <a:off x="12805553" y="3278470"/>
            <a:ext cx="10778902" cy="9997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53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Part of Streams API</a:t>
            </a:r>
          </a:p>
          <a:p>
            <a:pPr marL="45753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Used as a terminal operation in </a:t>
            </a:r>
            <a:r>
              <a:rPr b="1"/>
              <a:t>Streams API</a:t>
            </a:r>
            <a:endParaRPr b="1"/>
          </a:p>
          <a:p>
            <a:pPr marL="45753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Produces a single result</a:t>
            </a:r>
          </a:p>
          <a:p>
            <a:pPr marL="45753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Result is produced in a immutable fashion</a:t>
            </a:r>
            <a:endParaRPr b="1"/>
          </a:p>
          <a:p>
            <a:pPr marL="45753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Reduce the computation into a single value</a:t>
            </a:r>
          </a:p>
          <a:p>
            <a:pPr lvl="1" marL="850724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Sum, Multiplication</a:t>
            </a:r>
          </a:p>
          <a:p>
            <a:pPr lvl="1" marL="850724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Example</a:t>
            </a:r>
          </a:p>
          <a:p>
            <a:pPr lvl="2" marL="1243916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Sum -&gt; reduce(0.0,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(x , y)-&gt;x+y</a:t>
            </a:r>
            <a:r>
              <a:t>)</a:t>
            </a:r>
          </a:p>
          <a:p>
            <a:pPr lvl="2" marL="1243916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Multiply -&gt; reduce(1.0,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(x , y)-&gt;x * y</a:t>
            </a:r>
            <a:r>
              <a:t>)</a:t>
            </a:r>
          </a:p>
        </p:txBody>
      </p:sp>
      <p:sp>
        <p:nvSpPr>
          <p:cNvPr id="1096" name="Line"/>
          <p:cNvSpPr/>
          <p:nvPr/>
        </p:nvSpPr>
        <p:spPr>
          <a:xfrm flipV="1">
            <a:off x="12148213" y="2400744"/>
            <a:ext cx="1" cy="1108967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97" name="Collect"/>
          <p:cNvSpPr txBox="1"/>
          <p:nvPr/>
        </p:nvSpPr>
        <p:spPr>
          <a:xfrm>
            <a:off x="3179748" y="2218574"/>
            <a:ext cx="1959103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pc="-90" sz="4500">
                <a:solidFill>
                  <a:srgbClr val="000000"/>
                </a:solidFill>
              </a:defRPr>
            </a:lvl1pPr>
          </a:lstStyle>
          <a:p>
            <a:pPr/>
            <a:r>
              <a:t>Collect</a:t>
            </a:r>
          </a:p>
        </p:txBody>
      </p:sp>
      <p:sp>
        <p:nvSpPr>
          <p:cNvPr id="1098" name="Reduce"/>
          <p:cNvSpPr txBox="1"/>
          <p:nvPr/>
        </p:nvSpPr>
        <p:spPr>
          <a:xfrm>
            <a:off x="17129728" y="2003209"/>
            <a:ext cx="2130553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pc="-90" sz="4500">
                <a:solidFill>
                  <a:srgbClr val="000000"/>
                </a:solidFill>
              </a:defRPr>
            </a:lvl1pPr>
          </a:lstStyle>
          <a:p>
            <a:pPr/>
            <a:r>
              <a:t>Reduce</a:t>
            </a:r>
          </a:p>
        </p:txBody>
      </p:sp>
      <p:grpSp>
        <p:nvGrpSpPr>
          <p:cNvPr id="1101" name="Group"/>
          <p:cNvGrpSpPr/>
          <p:nvPr/>
        </p:nvGrpSpPr>
        <p:grpSpPr>
          <a:xfrm>
            <a:off x="3710609" y="9992522"/>
            <a:ext cx="4593744" cy="966194"/>
            <a:chOff x="0" y="0"/>
            <a:chExt cx="4593743" cy="966193"/>
          </a:xfrm>
        </p:grpSpPr>
        <p:sp>
          <p:nvSpPr>
            <p:cNvPr id="1099" name="Arrow"/>
            <p:cNvSpPr/>
            <p:nvPr/>
          </p:nvSpPr>
          <p:spPr>
            <a:xfrm rot="5400000">
              <a:off x="-21706" y="21705"/>
              <a:ext cx="966194" cy="922783"/>
            </a:xfrm>
            <a:prstGeom prst="rightArrow">
              <a:avLst>
                <a:gd name="adj1" fmla="val 32000"/>
                <a:gd name="adj2" fmla="val 6701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00" name="Arrow"/>
            <p:cNvSpPr/>
            <p:nvPr/>
          </p:nvSpPr>
          <p:spPr>
            <a:xfrm rot="5400000">
              <a:off x="3649256" y="21705"/>
              <a:ext cx="966194" cy="922783"/>
            </a:xfrm>
            <a:prstGeom prst="rightArrow">
              <a:avLst>
                <a:gd name="adj1" fmla="val 32000"/>
                <a:gd name="adj2" fmla="val 6701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02" name="Arrow"/>
          <p:cNvSpPr/>
          <p:nvPr/>
        </p:nvSpPr>
        <p:spPr>
          <a:xfrm rot="16200000">
            <a:off x="4947582" y="12657867"/>
            <a:ext cx="966195" cy="844611"/>
          </a:xfrm>
          <a:prstGeom prst="rightArrow">
            <a:avLst>
              <a:gd name="adj1" fmla="val 32000"/>
              <a:gd name="adj2" fmla="val 73213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03" name="Rectangle"/>
          <p:cNvSpPr/>
          <p:nvPr/>
        </p:nvSpPr>
        <p:spPr>
          <a:xfrm>
            <a:off x="14130179" y="10900633"/>
            <a:ext cx="8749759" cy="2382530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3" grpId="7"/>
      <p:bldP build="whole" bldLvl="1" animBg="1" rev="0" advAuto="0" spid="1103" grpId="8"/>
      <p:bldP build="whole" bldLvl="1" animBg="1" rev="0" advAuto="0" spid="1101" grpId="3"/>
      <p:bldP build="whole" bldLvl="1" animBg="1" rev="0" advAuto="0" spid="1101" grpId="4"/>
      <p:bldP build="whole" bldLvl="1" animBg="1" rev="0" advAuto="0" spid="1102" grpId="5"/>
      <p:bldP build="whole" bldLvl="1" animBg="1" rev="0" advAuto="0" spid="1102" grpId="6"/>
      <p:bldP build="p" bldLvl="5" animBg="1" rev="0" advAuto="0" spid="1094" grpId="1"/>
      <p:bldP build="p" bldLvl="5" animBg="1" rev="0" advAuto="0" spid="1095" grpId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How reduce() work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reduce() works ?</a:t>
            </a:r>
          </a:p>
        </p:txBody>
      </p:sp>
      <p:sp>
        <p:nvSpPr>
          <p:cNvPr id="1106" name="Agenda Topics"/>
          <p:cNvSpPr txBox="1"/>
          <p:nvPr>
            <p:ph type="body" sz="half" idx="1"/>
          </p:nvPr>
        </p:nvSpPr>
        <p:spPr>
          <a:xfrm>
            <a:off x="711972" y="2694481"/>
            <a:ext cx="11839744" cy="1058147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07" name="Screen Shot 2020-09-03 at 8.01.45 AM.png" descr="Screen Shot 2020-09-03 at 8.01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06662" y="4956289"/>
            <a:ext cx="10263995" cy="3353984"/>
          </a:xfrm>
          <a:prstGeom prst="rect">
            <a:avLst/>
          </a:prstGeom>
          <a:ln w="12700">
            <a:miter lim="400000"/>
          </a:ln>
        </p:spPr>
      </p:pic>
      <p:sp>
        <p:nvSpPr>
          <p:cNvPr id="1108" name="Arrow"/>
          <p:cNvSpPr/>
          <p:nvPr/>
        </p:nvSpPr>
        <p:spPr>
          <a:xfrm flipH="1">
            <a:off x="19299786" y="5682497"/>
            <a:ext cx="511763" cy="407108"/>
          </a:xfrm>
          <a:prstGeom prst="rightArrow">
            <a:avLst>
              <a:gd name="adj1" fmla="val 32000"/>
              <a:gd name="adj2" fmla="val 8045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09" name="Arrow"/>
          <p:cNvSpPr/>
          <p:nvPr/>
        </p:nvSpPr>
        <p:spPr>
          <a:xfrm flipH="1">
            <a:off x="17828150" y="6156189"/>
            <a:ext cx="511763" cy="407108"/>
          </a:xfrm>
          <a:prstGeom prst="rightArrow">
            <a:avLst>
              <a:gd name="adj1" fmla="val 32000"/>
              <a:gd name="adj2" fmla="val 8045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10" name="Arrow"/>
          <p:cNvSpPr/>
          <p:nvPr/>
        </p:nvSpPr>
        <p:spPr>
          <a:xfrm flipH="1">
            <a:off x="21691719" y="6654446"/>
            <a:ext cx="511763" cy="407108"/>
          </a:xfrm>
          <a:prstGeom prst="rightArrow">
            <a:avLst>
              <a:gd name="adj1" fmla="val 32000"/>
              <a:gd name="adj2" fmla="val 8045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11" name="10"/>
          <p:cNvSpPr/>
          <p:nvPr/>
        </p:nvSpPr>
        <p:spPr>
          <a:xfrm>
            <a:off x="16949985" y="7088526"/>
            <a:ext cx="659002" cy="636984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10</a:t>
            </a:r>
          </a:p>
        </p:txBody>
      </p:sp>
      <p:grpSp>
        <p:nvGrpSpPr>
          <p:cNvPr id="1115" name="Group"/>
          <p:cNvGrpSpPr/>
          <p:nvPr/>
        </p:nvGrpSpPr>
        <p:grpSpPr>
          <a:xfrm>
            <a:off x="1031978" y="2986004"/>
            <a:ext cx="8898850" cy="2751844"/>
            <a:chOff x="0" y="0"/>
            <a:chExt cx="8898849" cy="2751842"/>
          </a:xfrm>
        </p:grpSpPr>
        <p:sp>
          <p:nvSpPr>
            <p:cNvPr id="1112" name="[ 1 ,2 ,3 ,4 ]"/>
            <p:cNvSpPr/>
            <p:nvPr/>
          </p:nvSpPr>
          <p:spPr>
            <a:xfrm>
              <a:off x="1202859" y="0"/>
              <a:ext cx="7695990" cy="82297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[ 1 ,2 ,3 ,4 ]</a:t>
              </a:r>
            </a:p>
          </p:txBody>
        </p:sp>
        <p:sp>
          <p:nvSpPr>
            <p:cNvPr id="1113" name="Line"/>
            <p:cNvSpPr/>
            <p:nvPr/>
          </p:nvSpPr>
          <p:spPr>
            <a:xfrm flipH="1">
              <a:off x="1453248" y="984212"/>
              <a:ext cx="1" cy="10831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14" name="0+1 =&gt; 1"/>
            <p:cNvSpPr txBox="1"/>
            <p:nvPr/>
          </p:nvSpPr>
          <p:spPr>
            <a:xfrm>
              <a:off x="-1" y="2166730"/>
              <a:ext cx="1749655" cy="585113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0+1 =&gt; 1</a:t>
              </a:r>
            </a:p>
          </p:txBody>
        </p:sp>
      </p:grpSp>
      <p:grpSp>
        <p:nvGrpSpPr>
          <p:cNvPr id="1118" name="Group"/>
          <p:cNvGrpSpPr/>
          <p:nvPr/>
        </p:nvGrpSpPr>
        <p:grpSpPr>
          <a:xfrm>
            <a:off x="3008604" y="3950956"/>
            <a:ext cx="1749654" cy="2974881"/>
            <a:chOff x="0" y="0"/>
            <a:chExt cx="1749653" cy="2974880"/>
          </a:xfrm>
        </p:grpSpPr>
        <p:sp>
          <p:nvSpPr>
            <p:cNvPr id="1116" name="Line"/>
            <p:cNvSpPr/>
            <p:nvPr/>
          </p:nvSpPr>
          <p:spPr>
            <a:xfrm flipH="1">
              <a:off x="874826" y="0"/>
              <a:ext cx="1" cy="21881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17" name="1+2 =&gt; 3"/>
            <p:cNvSpPr txBox="1"/>
            <p:nvPr/>
          </p:nvSpPr>
          <p:spPr>
            <a:xfrm>
              <a:off x="-1" y="2389768"/>
              <a:ext cx="1749655" cy="585113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1+2 =&gt; 3</a:t>
              </a:r>
            </a:p>
          </p:txBody>
        </p:sp>
      </p:grpSp>
      <p:grpSp>
        <p:nvGrpSpPr>
          <p:cNvPr id="1121" name="Group"/>
          <p:cNvGrpSpPr/>
          <p:nvPr/>
        </p:nvGrpSpPr>
        <p:grpSpPr>
          <a:xfrm>
            <a:off x="5504665" y="3957850"/>
            <a:ext cx="1749655" cy="4319923"/>
            <a:chOff x="0" y="0"/>
            <a:chExt cx="1749653" cy="4319921"/>
          </a:xfrm>
        </p:grpSpPr>
        <p:sp>
          <p:nvSpPr>
            <p:cNvPr id="1119" name="Line"/>
            <p:cNvSpPr/>
            <p:nvPr/>
          </p:nvSpPr>
          <p:spPr>
            <a:xfrm flipH="1">
              <a:off x="740002" y="0"/>
              <a:ext cx="1" cy="35119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20" name="3+3 =&gt; 6"/>
            <p:cNvSpPr txBox="1"/>
            <p:nvPr/>
          </p:nvSpPr>
          <p:spPr>
            <a:xfrm>
              <a:off x="-1" y="3734810"/>
              <a:ext cx="1749655" cy="585112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3+3 =&gt; 6</a:t>
              </a:r>
            </a:p>
          </p:txBody>
        </p:sp>
      </p:grpSp>
      <p:grpSp>
        <p:nvGrpSpPr>
          <p:cNvPr id="1124" name="Group"/>
          <p:cNvGrpSpPr/>
          <p:nvPr/>
        </p:nvGrpSpPr>
        <p:grpSpPr>
          <a:xfrm>
            <a:off x="8220498" y="4027068"/>
            <a:ext cx="810058" cy="5468557"/>
            <a:chOff x="0" y="0"/>
            <a:chExt cx="810056" cy="5468555"/>
          </a:xfrm>
        </p:grpSpPr>
        <p:sp>
          <p:nvSpPr>
            <p:cNvPr id="1122" name="Line"/>
            <p:cNvSpPr/>
            <p:nvPr/>
          </p:nvSpPr>
          <p:spPr>
            <a:xfrm flipH="1">
              <a:off x="405028" y="0"/>
              <a:ext cx="1" cy="46653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23" name="6+4"/>
            <p:cNvSpPr txBox="1"/>
            <p:nvPr/>
          </p:nvSpPr>
          <p:spPr>
            <a:xfrm>
              <a:off x="-1" y="4883443"/>
              <a:ext cx="810058" cy="585113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6+4</a:t>
              </a:r>
            </a:p>
          </p:txBody>
        </p:sp>
      </p:grpSp>
      <p:grpSp>
        <p:nvGrpSpPr>
          <p:cNvPr id="1127" name="Group"/>
          <p:cNvGrpSpPr/>
          <p:nvPr/>
        </p:nvGrpSpPr>
        <p:grpSpPr>
          <a:xfrm>
            <a:off x="9286607" y="8884576"/>
            <a:ext cx="1149588" cy="636984"/>
            <a:chOff x="0" y="0"/>
            <a:chExt cx="1149587" cy="636983"/>
          </a:xfrm>
        </p:grpSpPr>
        <p:sp>
          <p:nvSpPr>
            <p:cNvPr id="1125" name="10"/>
            <p:cNvSpPr/>
            <p:nvPr/>
          </p:nvSpPr>
          <p:spPr>
            <a:xfrm>
              <a:off x="490586" y="0"/>
              <a:ext cx="659002" cy="636984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3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26" name="=&gt;"/>
            <p:cNvSpPr txBox="1"/>
            <p:nvPr/>
          </p:nvSpPr>
          <p:spPr>
            <a:xfrm>
              <a:off x="-1" y="124957"/>
              <a:ext cx="388621" cy="38707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=&gt;</a:t>
              </a:r>
            </a:p>
          </p:txBody>
        </p:sp>
      </p:grpSp>
      <p:grpSp>
        <p:nvGrpSpPr>
          <p:cNvPr id="1130" name="Group"/>
          <p:cNvGrpSpPr/>
          <p:nvPr/>
        </p:nvGrpSpPr>
        <p:grpSpPr>
          <a:xfrm>
            <a:off x="713845" y="5793211"/>
            <a:ext cx="893370" cy="1033605"/>
            <a:chOff x="0" y="0"/>
            <a:chExt cx="893368" cy="1033603"/>
          </a:xfrm>
        </p:grpSpPr>
        <p:sp>
          <p:nvSpPr>
            <p:cNvPr id="1128" name="Line"/>
            <p:cNvSpPr/>
            <p:nvPr/>
          </p:nvSpPr>
          <p:spPr>
            <a:xfrm flipH="1">
              <a:off x="446684" y="0"/>
              <a:ext cx="1" cy="5851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29" name="identity"/>
            <p:cNvSpPr txBox="1"/>
            <p:nvPr/>
          </p:nvSpPr>
          <p:spPr>
            <a:xfrm>
              <a:off x="0" y="646534"/>
              <a:ext cx="893369" cy="387070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identity</a:t>
              </a:r>
            </a:p>
          </p:txBody>
        </p:sp>
      </p:grpSp>
      <p:sp>
        <p:nvSpPr>
          <p:cNvPr id="1131" name="Arrow"/>
          <p:cNvSpPr/>
          <p:nvPr/>
        </p:nvSpPr>
        <p:spPr>
          <a:xfrm rot="16200000">
            <a:off x="18620722" y="7228292"/>
            <a:ext cx="822970" cy="659001"/>
          </a:xfrm>
          <a:prstGeom prst="rightArrow">
            <a:avLst>
              <a:gd name="adj1" fmla="val 32000"/>
              <a:gd name="adj2" fmla="val 79924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32" name="The reduce( )  function performs an immutable computation throughout in each and every step."/>
          <p:cNvSpPr txBox="1"/>
          <p:nvPr/>
        </p:nvSpPr>
        <p:spPr>
          <a:xfrm>
            <a:off x="799361" y="11291671"/>
            <a:ext cx="13456616" cy="46105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The reduce( )  function performs an immutable computation throughout in each and every step.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2" grpId="13"/>
      <p:bldP build="whole" bldLvl="1" animBg="1" rev="0" advAuto="0" spid="1109" grpId="2"/>
      <p:bldP build="whole" bldLvl="1" animBg="1" rev="0" advAuto="0" spid="1121" grpId="10"/>
      <p:bldP build="whole" bldLvl="1" animBg="1" rev="0" advAuto="0" spid="1111" grpId="4"/>
      <p:bldP build="whole" bldLvl="1" animBg="1" rev="0" advAuto="0" spid="1110" grpId="3"/>
      <p:bldP build="whole" bldLvl="1" animBg="1" rev="0" advAuto="0" spid="1130" grpId="6"/>
      <p:bldP build="whole" bldLvl="1" animBg="1" rev="0" advAuto="0" spid="1127" grpId="12"/>
      <p:bldP build="whole" bldLvl="1" animBg="1" rev="0" advAuto="0" spid="1115" grpId="5"/>
      <p:bldP build="whole" bldLvl="1" animBg="1" rev="0" advAuto="0" spid="1124" grpId="11"/>
      <p:bldP build="whole" bldLvl="1" animBg="1" rev="0" advAuto="0" spid="1131" grpId="7"/>
      <p:bldP build="whole" bldLvl="1" animBg="1" rev="0" advAuto="0" spid="1108" grpId="1"/>
      <p:bldP build="whole" bldLvl="1" animBg="1" rev="0" advAuto="0" spid="1131" grpId="8"/>
      <p:bldP build="whole" bldLvl="1" animBg="1" rev="0" advAuto="0" spid="1118" grpId="9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How reduce() with ParallelStream work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reduce() with ParallelStream works ?</a:t>
            </a:r>
          </a:p>
        </p:txBody>
      </p:sp>
      <p:sp>
        <p:nvSpPr>
          <p:cNvPr id="1135" name="Agenda Topics"/>
          <p:cNvSpPr txBox="1"/>
          <p:nvPr>
            <p:ph type="body" idx="1"/>
          </p:nvPr>
        </p:nvSpPr>
        <p:spPr>
          <a:xfrm>
            <a:off x="711972" y="2002698"/>
            <a:ext cx="23316166" cy="111194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138" name="Group"/>
          <p:cNvGrpSpPr/>
          <p:nvPr/>
        </p:nvGrpSpPr>
        <p:grpSpPr>
          <a:xfrm>
            <a:off x="756617" y="3184154"/>
            <a:ext cx="9646862" cy="4594013"/>
            <a:chOff x="0" y="0"/>
            <a:chExt cx="9646861" cy="4594011"/>
          </a:xfrm>
        </p:grpSpPr>
        <p:pic>
          <p:nvPicPr>
            <p:cNvPr id="1136" name="reduce_parallelStream.png" descr="reduce_parallelStre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218651"/>
              <a:ext cx="9646862" cy="3375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7" name="Sum of N numbers - reduce() and parallelStream()"/>
            <p:cNvSpPr txBox="1"/>
            <p:nvPr/>
          </p:nvSpPr>
          <p:spPr>
            <a:xfrm>
              <a:off x="132507" y="0"/>
              <a:ext cx="9381847" cy="5851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Sum of N numbers - reduce() and parallelStream()</a:t>
              </a:r>
            </a:p>
          </p:txBody>
        </p:sp>
      </p:grpSp>
      <p:sp>
        <p:nvSpPr>
          <p:cNvPr id="1139" name="Arrow"/>
          <p:cNvSpPr/>
          <p:nvPr/>
        </p:nvSpPr>
        <p:spPr>
          <a:xfrm rot="10800000">
            <a:off x="8053952" y="5327980"/>
            <a:ext cx="726188" cy="747932"/>
          </a:xfrm>
          <a:prstGeom prst="rightArrow">
            <a:avLst>
              <a:gd name="adj1" fmla="val 32000"/>
              <a:gd name="adj2" fmla="val 65916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40" name="Arrow"/>
          <p:cNvSpPr/>
          <p:nvPr/>
        </p:nvSpPr>
        <p:spPr>
          <a:xfrm rot="10800000">
            <a:off x="8736030" y="6244668"/>
            <a:ext cx="726188" cy="747932"/>
          </a:xfrm>
          <a:prstGeom prst="rightArrow">
            <a:avLst>
              <a:gd name="adj1" fmla="val 32000"/>
              <a:gd name="adj2" fmla="val 65916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41" name="36"/>
          <p:cNvSpPr/>
          <p:nvPr/>
        </p:nvSpPr>
        <p:spPr>
          <a:xfrm>
            <a:off x="4218687" y="6768522"/>
            <a:ext cx="739655" cy="66005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36</a:t>
            </a:r>
          </a:p>
        </p:txBody>
      </p:sp>
      <p:sp>
        <p:nvSpPr>
          <p:cNvPr id="1142" name="Arrow"/>
          <p:cNvSpPr/>
          <p:nvPr/>
        </p:nvSpPr>
        <p:spPr>
          <a:xfrm rot="10800000">
            <a:off x="6447492" y="5820933"/>
            <a:ext cx="546447" cy="585113"/>
          </a:xfrm>
          <a:prstGeom prst="rightArrow">
            <a:avLst>
              <a:gd name="adj1" fmla="val 32000"/>
              <a:gd name="adj2" fmla="val 68529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189" name="Group"/>
          <p:cNvGrpSpPr/>
          <p:nvPr/>
        </p:nvGrpSpPr>
        <p:grpSpPr>
          <a:xfrm>
            <a:off x="12543342" y="2001134"/>
            <a:ext cx="11222808" cy="11526301"/>
            <a:chOff x="0" y="0"/>
            <a:chExt cx="11222807" cy="11526299"/>
          </a:xfrm>
        </p:grpSpPr>
        <p:grpSp>
          <p:nvGrpSpPr>
            <p:cNvPr id="1178" name="Group"/>
            <p:cNvGrpSpPr/>
            <p:nvPr/>
          </p:nvGrpSpPr>
          <p:grpSpPr>
            <a:xfrm>
              <a:off x="0" y="-1"/>
              <a:ext cx="11222808" cy="11526301"/>
              <a:chOff x="0" y="0"/>
              <a:chExt cx="11222807" cy="11526299"/>
            </a:xfrm>
          </p:grpSpPr>
          <p:sp>
            <p:nvSpPr>
              <p:cNvPr id="1143" name="Line"/>
              <p:cNvSpPr/>
              <p:nvPr/>
            </p:nvSpPr>
            <p:spPr>
              <a:xfrm flipV="1">
                <a:off x="6915528" y="3830022"/>
                <a:ext cx="1190033" cy="8485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4" name="Line"/>
              <p:cNvSpPr/>
              <p:nvPr/>
            </p:nvSpPr>
            <p:spPr>
              <a:xfrm flipH="1" flipV="1">
                <a:off x="8833810" y="3828661"/>
                <a:ext cx="849923" cy="84992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5" name="[1,2,3,4,5,6,7,8]"/>
              <p:cNvSpPr/>
              <p:nvPr/>
            </p:nvSpPr>
            <p:spPr>
              <a:xfrm>
                <a:off x="3525086" y="1073881"/>
                <a:ext cx="4034584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[1,2,3,4,5,6,7,8]</a:t>
                </a:r>
              </a:p>
            </p:txBody>
          </p:sp>
          <p:sp>
            <p:nvSpPr>
              <p:cNvPr id="1146" name="[ 1 ,2 ,3 ,4 ]"/>
              <p:cNvSpPr/>
              <p:nvPr/>
            </p:nvSpPr>
            <p:spPr>
              <a:xfrm>
                <a:off x="897811" y="2904270"/>
                <a:ext cx="4034583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[ 1 ,2 ,3 ,4 ]</a:t>
                </a:r>
              </a:p>
            </p:txBody>
          </p:sp>
          <p:sp>
            <p:nvSpPr>
              <p:cNvPr id="1147" name="[ 5 ,6 ,7 ,8 ]"/>
              <p:cNvSpPr/>
              <p:nvPr/>
            </p:nvSpPr>
            <p:spPr>
              <a:xfrm>
                <a:off x="6433447" y="2904270"/>
                <a:ext cx="4034583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[ 5 ,6 ,7 ,8 ]</a:t>
                </a:r>
              </a:p>
            </p:txBody>
          </p:sp>
          <p:sp>
            <p:nvSpPr>
              <p:cNvPr id="1148" name="[ 1 ,2 ]"/>
              <p:cNvSpPr/>
              <p:nvPr/>
            </p:nvSpPr>
            <p:spPr>
              <a:xfrm>
                <a:off x="42517" y="4734659"/>
                <a:ext cx="2363119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[ 1 ,2 ]</a:t>
                </a:r>
              </a:p>
            </p:txBody>
          </p:sp>
          <p:sp>
            <p:nvSpPr>
              <p:cNvPr id="1149" name="[ 3 ,4 ]"/>
              <p:cNvSpPr/>
              <p:nvPr/>
            </p:nvSpPr>
            <p:spPr>
              <a:xfrm>
                <a:off x="2981575" y="4734659"/>
                <a:ext cx="2363119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[ 3 ,4 ]</a:t>
                </a:r>
              </a:p>
            </p:txBody>
          </p:sp>
          <p:sp>
            <p:nvSpPr>
              <p:cNvPr id="1150" name="[ 5 ,6 ]"/>
              <p:cNvSpPr/>
              <p:nvPr/>
            </p:nvSpPr>
            <p:spPr>
              <a:xfrm>
                <a:off x="5920632" y="4734659"/>
                <a:ext cx="2363118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[ 5 ,6 ]</a:t>
                </a:r>
              </a:p>
            </p:txBody>
          </p:sp>
          <p:sp>
            <p:nvSpPr>
              <p:cNvPr id="1151" name="[ 7 ,8 ]"/>
              <p:cNvSpPr/>
              <p:nvPr/>
            </p:nvSpPr>
            <p:spPr>
              <a:xfrm>
                <a:off x="8859689" y="4734659"/>
                <a:ext cx="2363119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[ 7 ,8 ]</a:t>
                </a:r>
              </a:p>
            </p:txBody>
          </p:sp>
          <p:sp>
            <p:nvSpPr>
              <p:cNvPr id="1152" name="Line"/>
              <p:cNvSpPr/>
              <p:nvPr/>
            </p:nvSpPr>
            <p:spPr>
              <a:xfrm flipV="1">
                <a:off x="3079045" y="1900616"/>
                <a:ext cx="1508210" cy="84803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53" name="Line"/>
              <p:cNvSpPr/>
              <p:nvPr/>
            </p:nvSpPr>
            <p:spPr>
              <a:xfrm flipH="1" flipV="1">
                <a:off x="6537741" y="1900470"/>
                <a:ext cx="1442987" cy="8482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54" name="Line"/>
              <p:cNvSpPr/>
              <p:nvPr/>
            </p:nvSpPr>
            <p:spPr>
              <a:xfrm flipV="1">
                <a:off x="1318499" y="3830022"/>
                <a:ext cx="1190033" cy="8485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55" name="Line"/>
              <p:cNvSpPr/>
              <p:nvPr/>
            </p:nvSpPr>
            <p:spPr>
              <a:xfrm flipH="1" flipV="1">
                <a:off x="3179000" y="3828661"/>
                <a:ext cx="849924" cy="84992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56" name="3"/>
              <p:cNvSpPr/>
              <p:nvPr/>
            </p:nvSpPr>
            <p:spPr>
              <a:xfrm>
                <a:off x="765174" y="7139758"/>
                <a:ext cx="891409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157" name="7"/>
              <p:cNvSpPr/>
              <p:nvPr/>
            </p:nvSpPr>
            <p:spPr>
              <a:xfrm>
                <a:off x="3704232" y="7139758"/>
                <a:ext cx="891408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1158" name="11"/>
              <p:cNvSpPr/>
              <p:nvPr/>
            </p:nvSpPr>
            <p:spPr>
              <a:xfrm>
                <a:off x="6643288" y="7139758"/>
                <a:ext cx="891408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1159" name="15"/>
              <p:cNvSpPr/>
              <p:nvPr/>
            </p:nvSpPr>
            <p:spPr>
              <a:xfrm>
                <a:off x="9582346" y="7139758"/>
                <a:ext cx="891408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1160" name="10"/>
              <p:cNvSpPr/>
              <p:nvPr/>
            </p:nvSpPr>
            <p:spPr>
              <a:xfrm>
                <a:off x="2201899" y="8749830"/>
                <a:ext cx="891408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1161" name="26"/>
              <p:cNvSpPr/>
              <p:nvPr/>
            </p:nvSpPr>
            <p:spPr>
              <a:xfrm>
                <a:off x="7991835" y="8749830"/>
                <a:ext cx="891408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26</a:t>
                </a:r>
              </a:p>
            </p:txBody>
          </p:sp>
          <p:sp>
            <p:nvSpPr>
              <p:cNvPr id="1162" name="36"/>
              <p:cNvSpPr/>
              <p:nvPr/>
            </p:nvSpPr>
            <p:spPr>
              <a:xfrm>
                <a:off x="5079176" y="10317843"/>
                <a:ext cx="1106974" cy="1208457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36</a:t>
                </a:r>
              </a:p>
            </p:txBody>
          </p:sp>
          <p:sp>
            <p:nvSpPr>
              <p:cNvPr id="1163" name="Line"/>
              <p:cNvSpPr/>
              <p:nvPr/>
            </p:nvSpPr>
            <p:spPr>
              <a:xfrm flipV="1">
                <a:off x="2955763" y="7990286"/>
                <a:ext cx="882429" cy="88242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64" name="Line"/>
              <p:cNvSpPr/>
              <p:nvPr/>
            </p:nvSpPr>
            <p:spPr>
              <a:xfrm flipV="1">
                <a:off x="8795379" y="7990286"/>
                <a:ext cx="882428" cy="88242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65" name="Line"/>
              <p:cNvSpPr/>
              <p:nvPr/>
            </p:nvSpPr>
            <p:spPr>
              <a:xfrm flipV="1">
                <a:off x="6264159" y="9611893"/>
                <a:ext cx="1642044" cy="12324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66" name="Line"/>
              <p:cNvSpPr/>
              <p:nvPr/>
            </p:nvSpPr>
            <p:spPr>
              <a:xfrm flipH="1" flipV="1">
                <a:off x="1467279" y="7990286"/>
                <a:ext cx="882428" cy="88242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67" name="Line"/>
              <p:cNvSpPr/>
              <p:nvPr/>
            </p:nvSpPr>
            <p:spPr>
              <a:xfrm flipH="1" flipV="1">
                <a:off x="7237653" y="7990286"/>
                <a:ext cx="882429" cy="88242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68" name="Line"/>
              <p:cNvSpPr/>
              <p:nvPr/>
            </p:nvSpPr>
            <p:spPr>
              <a:xfrm flipH="1" flipV="1">
                <a:off x="2964744" y="9542575"/>
                <a:ext cx="2010741" cy="13720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69" name="Sum of N numbers"/>
              <p:cNvSpPr txBox="1"/>
              <p:nvPr/>
            </p:nvSpPr>
            <p:spPr>
              <a:xfrm>
                <a:off x="3735269" y="0"/>
                <a:ext cx="3614218" cy="585112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Sum of N numbers</a:t>
                </a:r>
              </a:p>
            </p:txBody>
          </p:sp>
          <p:sp>
            <p:nvSpPr>
              <p:cNvPr id="1170" name="Line"/>
              <p:cNvSpPr/>
              <p:nvPr/>
            </p:nvSpPr>
            <p:spPr>
              <a:xfrm flipH="1">
                <a:off x="1210877" y="5794378"/>
                <a:ext cx="1" cy="11522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71" name="Line"/>
              <p:cNvSpPr/>
              <p:nvPr/>
            </p:nvSpPr>
            <p:spPr>
              <a:xfrm>
                <a:off x="4149935" y="5794379"/>
                <a:ext cx="1" cy="115220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72" name="Line"/>
              <p:cNvSpPr/>
              <p:nvPr/>
            </p:nvSpPr>
            <p:spPr>
              <a:xfrm>
                <a:off x="7088991" y="5794379"/>
                <a:ext cx="1" cy="115220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73" name="Line"/>
              <p:cNvSpPr/>
              <p:nvPr/>
            </p:nvSpPr>
            <p:spPr>
              <a:xfrm>
                <a:off x="10028049" y="5912475"/>
                <a:ext cx="1" cy="9160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74" name="Process Sequentially"/>
              <p:cNvSpPr txBox="1"/>
              <p:nvPr/>
            </p:nvSpPr>
            <p:spPr>
              <a:xfrm>
                <a:off x="0" y="6056915"/>
                <a:ext cx="2448154" cy="399401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1175" name="Process Sequentially"/>
              <p:cNvSpPr txBox="1"/>
              <p:nvPr/>
            </p:nvSpPr>
            <p:spPr>
              <a:xfrm>
                <a:off x="2981574" y="6056915"/>
                <a:ext cx="2448155" cy="399401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1176" name="Process Sequentially"/>
              <p:cNvSpPr txBox="1"/>
              <p:nvPr/>
            </p:nvSpPr>
            <p:spPr>
              <a:xfrm>
                <a:off x="5851716" y="6056915"/>
                <a:ext cx="2448155" cy="399401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1177" name="Process Sequentially"/>
              <p:cNvSpPr txBox="1"/>
              <p:nvPr/>
            </p:nvSpPr>
            <p:spPr>
              <a:xfrm>
                <a:off x="8721857" y="6056915"/>
                <a:ext cx="2448155" cy="399401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</p:grpSp>
        <p:sp>
          <p:nvSpPr>
            <p:cNvPr id="1179" name="Split"/>
            <p:cNvSpPr txBox="1"/>
            <p:nvPr/>
          </p:nvSpPr>
          <p:spPr>
            <a:xfrm>
              <a:off x="3609078" y="2082724"/>
              <a:ext cx="746457" cy="4610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Split</a:t>
              </a:r>
            </a:p>
          </p:txBody>
        </p:sp>
        <p:sp>
          <p:nvSpPr>
            <p:cNvPr id="1180" name="Split"/>
            <p:cNvSpPr txBox="1"/>
            <p:nvPr/>
          </p:nvSpPr>
          <p:spPr>
            <a:xfrm>
              <a:off x="6682961" y="2082724"/>
              <a:ext cx="746456" cy="4610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Split</a:t>
              </a:r>
            </a:p>
          </p:txBody>
        </p:sp>
        <p:sp>
          <p:nvSpPr>
            <p:cNvPr id="1181" name="Split"/>
            <p:cNvSpPr txBox="1"/>
            <p:nvPr/>
          </p:nvSpPr>
          <p:spPr>
            <a:xfrm>
              <a:off x="1513278" y="3881825"/>
              <a:ext cx="746456" cy="461059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Split</a:t>
              </a:r>
            </a:p>
          </p:txBody>
        </p:sp>
        <p:sp>
          <p:nvSpPr>
            <p:cNvPr id="1182" name="Split"/>
            <p:cNvSpPr txBox="1"/>
            <p:nvPr/>
          </p:nvSpPr>
          <p:spPr>
            <a:xfrm>
              <a:off x="3046307" y="3881825"/>
              <a:ext cx="746456" cy="461059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Split</a:t>
              </a:r>
            </a:p>
          </p:txBody>
        </p:sp>
        <p:sp>
          <p:nvSpPr>
            <p:cNvPr id="1183" name="Split"/>
            <p:cNvSpPr txBox="1"/>
            <p:nvPr/>
          </p:nvSpPr>
          <p:spPr>
            <a:xfrm>
              <a:off x="7179524" y="3881825"/>
              <a:ext cx="746456" cy="461059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Split</a:t>
              </a:r>
            </a:p>
          </p:txBody>
        </p:sp>
        <p:sp>
          <p:nvSpPr>
            <p:cNvPr id="1184" name="Split"/>
            <p:cNvSpPr txBox="1"/>
            <p:nvPr/>
          </p:nvSpPr>
          <p:spPr>
            <a:xfrm>
              <a:off x="8731814" y="3881825"/>
              <a:ext cx="746456" cy="461059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Split</a:t>
              </a:r>
            </a:p>
          </p:txBody>
        </p:sp>
        <p:sp>
          <p:nvSpPr>
            <p:cNvPr id="1185" name="reduce()"/>
            <p:cNvSpPr txBox="1"/>
            <p:nvPr/>
          </p:nvSpPr>
          <p:spPr>
            <a:xfrm>
              <a:off x="2040784" y="8026479"/>
              <a:ext cx="1255168" cy="461060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reduce()</a:t>
              </a:r>
            </a:p>
          </p:txBody>
        </p:sp>
        <p:sp>
          <p:nvSpPr>
            <p:cNvPr id="1186" name="reduce()"/>
            <p:cNvSpPr txBox="1"/>
            <p:nvPr/>
          </p:nvSpPr>
          <p:spPr>
            <a:xfrm>
              <a:off x="7830420" y="7855753"/>
              <a:ext cx="1255168" cy="461060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reduce()</a:t>
              </a:r>
            </a:p>
          </p:txBody>
        </p:sp>
        <p:sp>
          <p:nvSpPr>
            <p:cNvPr id="1187" name="reduce()"/>
            <p:cNvSpPr txBox="1"/>
            <p:nvPr/>
          </p:nvSpPr>
          <p:spPr>
            <a:xfrm>
              <a:off x="3593074" y="9540247"/>
              <a:ext cx="1255168" cy="461060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reduce()</a:t>
              </a:r>
            </a:p>
          </p:txBody>
        </p:sp>
        <p:sp>
          <p:nvSpPr>
            <p:cNvPr id="1188" name="reduce()"/>
            <p:cNvSpPr txBox="1"/>
            <p:nvPr/>
          </p:nvSpPr>
          <p:spPr>
            <a:xfrm>
              <a:off x="6135482" y="9540247"/>
              <a:ext cx="1255167" cy="461060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reduce()</a:t>
              </a:r>
            </a:p>
          </p:txBody>
        </p:sp>
      </p:grpSp>
      <p:grpSp>
        <p:nvGrpSpPr>
          <p:cNvPr id="1196" name="Group"/>
          <p:cNvGrpSpPr/>
          <p:nvPr/>
        </p:nvGrpSpPr>
        <p:grpSpPr>
          <a:xfrm>
            <a:off x="11418329" y="2718067"/>
            <a:ext cx="974741" cy="4734434"/>
            <a:chOff x="0" y="0"/>
            <a:chExt cx="974739" cy="4734433"/>
          </a:xfrm>
        </p:grpSpPr>
        <p:grpSp>
          <p:nvGrpSpPr>
            <p:cNvPr id="1193" name="Group"/>
            <p:cNvGrpSpPr/>
            <p:nvPr/>
          </p:nvGrpSpPr>
          <p:grpSpPr>
            <a:xfrm>
              <a:off x="510345" y="0"/>
              <a:ext cx="451189" cy="4734434"/>
              <a:chOff x="0" y="0"/>
              <a:chExt cx="451187" cy="4734433"/>
            </a:xfrm>
          </p:grpSpPr>
          <p:sp>
            <p:nvSpPr>
              <p:cNvPr id="1190" name="Line"/>
              <p:cNvSpPr/>
              <p:nvPr/>
            </p:nvSpPr>
            <p:spPr>
              <a:xfrm flipV="1">
                <a:off x="8931" y="0"/>
                <a:ext cx="1" cy="473443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91" name="Line"/>
              <p:cNvSpPr/>
              <p:nvPr/>
            </p:nvSpPr>
            <p:spPr>
              <a:xfrm>
                <a:off x="0" y="535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92" name="Line"/>
              <p:cNvSpPr/>
              <p:nvPr/>
            </p:nvSpPr>
            <p:spPr>
              <a:xfrm>
                <a:off x="0" y="4700703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194" name="1"/>
            <p:cNvSpPr/>
            <p:nvPr/>
          </p:nvSpPr>
          <p:spPr>
            <a:xfrm>
              <a:off x="0" y="1752366"/>
              <a:ext cx="974740" cy="9555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95" name="1"/>
            <p:cNvSpPr/>
            <p:nvPr/>
          </p:nvSpPr>
          <p:spPr>
            <a:xfrm>
              <a:off x="0" y="1752366"/>
              <a:ext cx="974740" cy="9555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02" name="Group"/>
          <p:cNvGrpSpPr/>
          <p:nvPr/>
        </p:nvGrpSpPr>
        <p:grpSpPr>
          <a:xfrm>
            <a:off x="11422235" y="9290730"/>
            <a:ext cx="1063232" cy="3747415"/>
            <a:chOff x="0" y="0"/>
            <a:chExt cx="1063230" cy="3747414"/>
          </a:xfrm>
        </p:grpSpPr>
        <p:grpSp>
          <p:nvGrpSpPr>
            <p:cNvPr id="1200" name="Group"/>
            <p:cNvGrpSpPr/>
            <p:nvPr/>
          </p:nvGrpSpPr>
          <p:grpSpPr>
            <a:xfrm>
              <a:off x="564323" y="0"/>
              <a:ext cx="498908" cy="3747415"/>
              <a:chOff x="0" y="0"/>
              <a:chExt cx="498907" cy="3747414"/>
            </a:xfrm>
          </p:grpSpPr>
          <p:sp>
            <p:nvSpPr>
              <p:cNvPr id="1197" name="Line"/>
              <p:cNvSpPr/>
              <p:nvPr/>
            </p:nvSpPr>
            <p:spPr>
              <a:xfrm flipV="1">
                <a:off x="9875" y="0"/>
                <a:ext cx="1" cy="37474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98" name="Line"/>
              <p:cNvSpPr/>
              <p:nvPr/>
            </p:nvSpPr>
            <p:spPr>
              <a:xfrm>
                <a:off x="0" y="4239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99" name="Line"/>
              <p:cNvSpPr/>
              <p:nvPr/>
            </p:nvSpPr>
            <p:spPr>
              <a:xfrm>
                <a:off x="0" y="3720716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201" name="3"/>
            <p:cNvSpPr/>
            <p:nvPr/>
          </p:nvSpPr>
          <p:spPr>
            <a:xfrm>
              <a:off x="0" y="1387039"/>
              <a:ext cx="1033850" cy="1041466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208" name="Group"/>
          <p:cNvGrpSpPr/>
          <p:nvPr/>
        </p:nvGrpSpPr>
        <p:grpSpPr>
          <a:xfrm>
            <a:off x="11495612" y="7609717"/>
            <a:ext cx="916478" cy="1523796"/>
            <a:chOff x="0" y="0"/>
            <a:chExt cx="916477" cy="1523795"/>
          </a:xfrm>
        </p:grpSpPr>
        <p:grpSp>
          <p:nvGrpSpPr>
            <p:cNvPr id="1206" name="Group"/>
            <p:cNvGrpSpPr/>
            <p:nvPr/>
          </p:nvGrpSpPr>
          <p:grpSpPr>
            <a:xfrm>
              <a:off x="390236" y="0"/>
              <a:ext cx="526242" cy="1523796"/>
              <a:chOff x="0" y="0"/>
              <a:chExt cx="526240" cy="1523795"/>
            </a:xfrm>
          </p:grpSpPr>
          <p:sp>
            <p:nvSpPr>
              <p:cNvPr id="1203" name="Line"/>
              <p:cNvSpPr/>
              <p:nvPr/>
            </p:nvSpPr>
            <p:spPr>
              <a:xfrm flipV="1">
                <a:off x="10416" y="0"/>
                <a:ext cx="1" cy="152379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04" name="Line"/>
              <p:cNvSpPr/>
              <p:nvPr/>
            </p:nvSpPr>
            <p:spPr>
              <a:xfrm>
                <a:off x="0" y="1724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05" name="Line"/>
              <p:cNvSpPr/>
              <p:nvPr/>
            </p:nvSpPr>
            <p:spPr>
              <a:xfrm>
                <a:off x="0" y="1512939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207" name="2"/>
            <p:cNvSpPr/>
            <p:nvPr/>
          </p:nvSpPr>
          <p:spPr>
            <a:xfrm>
              <a:off x="0" y="396116"/>
              <a:ext cx="843054" cy="73156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11" name="Group"/>
          <p:cNvGrpSpPr/>
          <p:nvPr/>
        </p:nvGrpSpPr>
        <p:grpSpPr>
          <a:xfrm>
            <a:off x="1394959" y="8834779"/>
            <a:ext cx="3531457" cy="955513"/>
            <a:chOff x="0" y="0"/>
            <a:chExt cx="3531455" cy="955512"/>
          </a:xfrm>
        </p:grpSpPr>
        <p:sp>
          <p:nvSpPr>
            <p:cNvPr id="1209" name="1"/>
            <p:cNvSpPr/>
            <p:nvPr/>
          </p:nvSpPr>
          <p:spPr>
            <a:xfrm>
              <a:off x="0" y="0"/>
              <a:ext cx="974740" cy="9555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10" name="Spliterator"/>
            <p:cNvSpPr txBox="1"/>
            <p:nvPr/>
          </p:nvSpPr>
          <p:spPr>
            <a:xfrm>
              <a:off x="1459932" y="185200"/>
              <a:ext cx="2071524" cy="58511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Spliterator</a:t>
              </a:r>
            </a:p>
          </p:txBody>
        </p:sp>
      </p:grpSp>
      <p:grpSp>
        <p:nvGrpSpPr>
          <p:cNvPr id="1214" name="Group"/>
          <p:cNvGrpSpPr/>
          <p:nvPr/>
        </p:nvGrpSpPr>
        <p:grpSpPr>
          <a:xfrm>
            <a:off x="1394959" y="10155940"/>
            <a:ext cx="4007078" cy="955513"/>
            <a:chOff x="0" y="0"/>
            <a:chExt cx="4007076" cy="955512"/>
          </a:xfrm>
        </p:grpSpPr>
        <p:sp>
          <p:nvSpPr>
            <p:cNvPr id="1212" name="2"/>
            <p:cNvSpPr/>
            <p:nvPr/>
          </p:nvSpPr>
          <p:spPr>
            <a:xfrm>
              <a:off x="0" y="0"/>
              <a:ext cx="974740" cy="9555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13" name="ForkJoinPool"/>
            <p:cNvSpPr txBox="1"/>
            <p:nvPr/>
          </p:nvSpPr>
          <p:spPr>
            <a:xfrm>
              <a:off x="1408046" y="185200"/>
              <a:ext cx="2599031" cy="58511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ForkJoinPool</a:t>
              </a:r>
            </a:p>
          </p:txBody>
        </p:sp>
      </p:grpSp>
      <p:grpSp>
        <p:nvGrpSpPr>
          <p:cNvPr id="1217" name="Group"/>
          <p:cNvGrpSpPr/>
          <p:nvPr/>
        </p:nvGrpSpPr>
        <p:grpSpPr>
          <a:xfrm>
            <a:off x="1394959" y="11477101"/>
            <a:ext cx="2986718" cy="955513"/>
            <a:chOff x="0" y="0"/>
            <a:chExt cx="2986716" cy="955512"/>
          </a:xfrm>
        </p:grpSpPr>
        <p:sp>
          <p:nvSpPr>
            <p:cNvPr id="1215" name="3"/>
            <p:cNvSpPr/>
            <p:nvPr/>
          </p:nvSpPr>
          <p:spPr>
            <a:xfrm>
              <a:off x="0" y="0"/>
              <a:ext cx="974740" cy="9555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16" name="Reduce"/>
            <p:cNvSpPr txBox="1"/>
            <p:nvPr/>
          </p:nvSpPr>
          <p:spPr>
            <a:xfrm>
              <a:off x="1426851" y="185200"/>
              <a:ext cx="1559866" cy="58511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Reduce</a:t>
              </a:r>
            </a:p>
          </p:txBody>
        </p:sp>
      </p:grpSp>
      <p:sp>
        <p:nvSpPr>
          <p:cNvPr id="1218" name="Rectangle"/>
          <p:cNvSpPr/>
          <p:nvPr/>
        </p:nvSpPr>
        <p:spPr>
          <a:xfrm>
            <a:off x="11576260" y="6463549"/>
            <a:ext cx="12420270" cy="1270001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19" name="Rectangle"/>
          <p:cNvSpPr/>
          <p:nvPr/>
        </p:nvSpPr>
        <p:spPr>
          <a:xfrm>
            <a:off x="18739412" y="9028829"/>
            <a:ext cx="4500902" cy="1270001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20" name="Rectangle"/>
          <p:cNvSpPr/>
          <p:nvPr/>
        </p:nvSpPr>
        <p:spPr>
          <a:xfrm>
            <a:off x="20424833" y="10636875"/>
            <a:ext cx="1130060" cy="116256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21" name="Rectangle"/>
          <p:cNvSpPr/>
          <p:nvPr/>
        </p:nvSpPr>
        <p:spPr>
          <a:xfrm>
            <a:off x="12959897" y="9028829"/>
            <a:ext cx="4500902" cy="1270001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22" name="Rectangle"/>
          <p:cNvSpPr/>
          <p:nvPr/>
        </p:nvSpPr>
        <p:spPr>
          <a:xfrm>
            <a:off x="14645318" y="10636875"/>
            <a:ext cx="1130060" cy="116256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227" name="Group"/>
          <p:cNvGrpSpPr/>
          <p:nvPr/>
        </p:nvGrpSpPr>
        <p:grpSpPr>
          <a:xfrm>
            <a:off x="12308165" y="6527972"/>
            <a:ext cx="9755226" cy="660055"/>
            <a:chOff x="0" y="0"/>
            <a:chExt cx="9755224" cy="660053"/>
          </a:xfrm>
        </p:grpSpPr>
        <p:sp>
          <p:nvSpPr>
            <p:cNvPr id="1223" name="0"/>
            <p:cNvSpPr/>
            <p:nvPr/>
          </p:nvSpPr>
          <p:spPr>
            <a:xfrm>
              <a:off x="0" y="0"/>
              <a:ext cx="726188" cy="660054"/>
            </a:xfrm>
            <a:prstGeom prst="ellipse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24" name="0"/>
            <p:cNvSpPr/>
            <p:nvPr/>
          </p:nvSpPr>
          <p:spPr>
            <a:xfrm>
              <a:off x="2919796" y="0"/>
              <a:ext cx="726188" cy="660054"/>
            </a:xfrm>
            <a:prstGeom prst="ellipse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25" name="0"/>
            <p:cNvSpPr/>
            <p:nvPr/>
          </p:nvSpPr>
          <p:spPr>
            <a:xfrm>
              <a:off x="5974417" y="0"/>
              <a:ext cx="726188" cy="660054"/>
            </a:xfrm>
            <a:prstGeom prst="ellipse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26" name="0"/>
            <p:cNvSpPr/>
            <p:nvPr/>
          </p:nvSpPr>
          <p:spPr>
            <a:xfrm>
              <a:off x="9029037" y="0"/>
              <a:ext cx="726188" cy="660054"/>
            </a:xfrm>
            <a:prstGeom prst="ellipse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xit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xit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xit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7" grpId="12"/>
      <p:bldP build="whole" bldLvl="1" animBg="1" rev="0" advAuto="0" spid="1141" grpId="5"/>
      <p:bldP build="whole" bldLvl="1" animBg="1" rev="0" advAuto="0" spid="1189" grpId="6"/>
      <p:bldP build="whole" bldLvl="1" animBg="1" rev="0" advAuto="0" spid="1140" grpId="4"/>
      <p:bldP build="whole" bldLvl="1" animBg="1" rev="0" advAuto="0" spid="1221" grpId="17"/>
      <p:bldP build="whole" bldLvl="1" animBg="1" rev="0" advAuto="0" spid="1139" grpId="2"/>
      <p:bldP build="whole" bldLvl="1" animBg="1" rev="0" advAuto="0" spid="1214" grpId="14"/>
      <p:bldP build="whole" bldLvl="1" animBg="1" rev="0" advAuto="0" spid="1196" grpId="7"/>
      <p:bldP build="whole" bldLvl="1" animBg="1" rev="0" advAuto="0" spid="1138" grpId="1"/>
      <p:bldP build="whole" bldLvl="1" animBg="1" rev="0" advAuto="0" spid="1222" grpId="20"/>
      <p:bldP build="whole" bldLvl="1" animBg="1" rev="0" advAuto="0" spid="1220" grpId="19"/>
      <p:bldP build="whole" bldLvl="1" animBg="1" rev="0" advAuto="0" spid="1221" grpId="21"/>
      <p:bldP build="whole" bldLvl="1" animBg="1" rev="0" advAuto="0" spid="1222" grpId="22"/>
      <p:bldP build="whole" bldLvl="1" animBg="1" rev="0" advAuto="0" spid="1220" grpId="24"/>
      <p:bldP build="whole" bldLvl="1" animBg="1" rev="0" advAuto="0" spid="1202" grpId="15"/>
      <p:bldP build="whole" bldLvl="1" animBg="1" rev="0" advAuto="0" spid="1211" grpId="8"/>
      <p:bldP build="whole" bldLvl="1" animBg="1" rev="0" advAuto="0" spid="1208" grpId="13"/>
      <p:bldP build="whole" bldLvl="1" animBg="1" rev="0" advAuto="0" spid="1218" grpId="9"/>
      <p:bldP build="whole" bldLvl="1" animBg="1" rev="0" advAuto="0" spid="1218" grpId="11"/>
      <p:bldP build="whole" bldLvl="1" animBg="1" rev="0" advAuto="0" spid="1219" grpId="18"/>
      <p:bldP build="whole" bldLvl="1" animBg="1" rev="0" advAuto="0" spid="1219" grpId="23"/>
      <p:bldP build="whole" bldLvl="1" animBg="1" rev="0" advAuto="0" spid="1217" grpId="16"/>
      <p:bldP build="whole" bldLvl="1" animBg="1" rev="0" advAuto="0" spid="1142" grpId="3"/>
      <p:bldP build="whole" bldLvl="1" animBg="1" rev="0" advAuto="0" spid="1227" grpId="1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Want to learn mor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Want to learn more ?</a:t>
            </a:r>
          </a:p>
        </p:txBody>
      </p:sp>
      <p:sp>
        <p:nvSpPr>
          <p:cNvPr id="1230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31" name="streams-vs-collect.png" descr="streams-vs-colle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4722" y="2977096"/>
            <a:ext cx="15113001" cy="1010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Collect() &amp; Reduce()…"/>
          <p:cNvSpPr txBox="1"/>
          <p:nvPr>
            <p:ph type="body" sz="half" idx="1"/>
          </p:nvPr>
        </p:nvSpPr>
        <p:spPr>
          <a:xfrm>
            <a:off x="1206500" y="4429659"/>
            <a:ext cx="21971000" cy="4856682"/>
          </a:xfrm>
          <a:prstGeom prst="rect">
            <a:avLst/>
          </a:prstGeom>
        </p:spPr>
        <p:txBody>
          <a:bodyPr/>
          <a:lstStyle/>
          <a:p>
            <a:pPr/>
            <a:r>
              <a:t>Collect() &amp; Reduce()</a:t>
            </a:r>
          </a:p>
          <a:p>
            <a:pPr/>
            <a:r>
              <a:t>Hands-On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Identity in reduce()"/>
          <p:cNvSpPr txBox="1"/>
          <p:nvPr>
            <p:ph type="body" sz="half" idx="1"/>
          </p:nvPr>
        </p:nvSpPr>
        <p:spPr>
          <a:xfrm>
            <a:off x="1206500" y="4429659"/>
            <a:ext cx="21971000" cy="4856682"/>
          </a:xfrm>
          <a:prstGeom prst="rect">
            <a:avLst/>
          </a:prstGeom>
        </p:spPr>
        <p:txBody>
          <a:bodyPr/>
          <a:lstStyle/>
          <a:p>
            <a:pPr/>
            <a:r>
              <a:t>Identity in reduce()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Identity in reduce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Identity in reduce()</a:t>
            </a:r>
          </a:p>
        </p:txBody>
      </p:sp>
      <p:sp>
        <p:nvSpPr>
          <p:cNvPr id="1238" name="Identity gives you the same value when its used in the computation…"/>
          <p:cNvSpPr txBox="1"/>
          <p:nvPr>
            <p:ph type="body" sz="half" idx="1"/>
          </p:nvPr>
        </p:nvSpPr>
        <p:spPr>
          <a:xfrm>
            <a:off x="711972" y="3278470"/>
            <a:ext cx="10691252" cy="9997482"/>
          </a:xfrm>
          <a:prstGeom prst="rect">
            <a:avLst/>
          </a:prstGeom>
        </p:spPr>
        <p:txBody>
          <a:bodyPr/>
          <a:lstStyle/>
          <a:p>
            <a:pPr/>
            <a:r>
              <a:t>Identity gives you the same value when its used in the computation</a:t>
            </a:r>
          </a:p>
          <a:p>
            <a:pPr lvl="1" marL="989214" indent="-532014"/>
            <a:r>
              <a:t>Addition: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Identity = 0</a:t>
            </a:r>
          </a:p>
          <a:p>
            <a:pPr lvl="2" marL="1446414" indent="-532014"/>
            <a:r>
              <a:t>0 + 1 =&gt; 1</a:t>
            </a:r>
          </a:p>
          <a:p>
            <a:pPr lvl="2" marL="1446414" indent="-532014"/>
            <a:r>
              <a:t>0 + 20 =&gt; 20</a:t>
            </a:r>
          </a:p>
          <a:p>
            <a:pPr lvl="1" marL="989214" indent="-532014"/>
            <a:r>
              <a:t>Multiplication :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Identity = 1</a:t>
            </a:r>
          </a:p>
          <a:p>
            <a:pPr lvl="2" marL="1446414" indent="-532014"/>
            <a:r>
              <a:t>1 * 1 =&gt;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</a:p>
          <a:p>
            <a:pPr lvl="2" marL="1446414" indent="-532014"/>
            <a:r>
              <a:t>1 * 20 =&gt;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</a:t>
            </a:r>
          </a:p>
        </p:txBody>
      </p:sp>
      <p:grpSp>
        <p:nvGrpSpPr>
          <p:cNvPr id="1241" name="Group"/>
          <p:cNvGrpSpPr/>
          <p:nvPr/>
        </p:nvGrpSpPr>
        <p:grpSpPr>
          <a:xfrm>
            <a:off x="11638891" y="4040982"/>
            <a:ext cx="11830784" cy="5634036"/>
            <a:chOff x="0" y="0"/>
            <a:chExt cx="11830782" cy="5634034"/>
          </a:xfrm>
        </p:grpSpPr>
        <p:pic>
          <p:nvPicPr>
            <p:cNvPr id="1239" name="reduce_parallelStream.png" descr="reduce_parallelStre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494538"/>
              <a:ext cx="11830783" cy="4139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0" name="Sum of N numbers - reduce() and parallelStream()"/>
            <p:cNvSpPr txBox="1"/>
            <p:nvPr/>
          </p:nvSpPr>
          <p:spPr>
            <a:xfrm>
              <a:off x="162506" y="0"/>
              <a:ext cx="11505771" cy="717574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Sum of N numbers - reduce() and parallelStream()</a:t>
              </a:r>
            </a:p>
          </p:txBody>
        </p:sp>
      </p:grpSp>
      <p:sp>
        <p:nvSpPr>
          <p:cNvPr id="1242" name="Arrow"/>
          <p:cNvSpPr/>
          <p:nvPr/>
        </p:nvSpPr>
        <p:spPr>
          <a:xfrm rot="16200000">
            <a:off x="18031065" y="8472810"/>
            <a:ext cx="707755" cy="751242"/>
          </a:xfrm>
          <a:prstGeom prst="rightArrow">
            <a:avLst>
              <a:gd name="adj1" fmla="val 32000"/>
              <a:gd name="adj2" fmla="val 6793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43" name="reduce() is recommended for computations that are associative"/>
          <p:cNvSpPr txBox="1"/>
          <p:nvPr/>
        </p:nvSpPr>
        <p:spPr>
          <a:xfrm>
            <a:off x="11511268" y="11345909"/>
            <a:ext cx="12086032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reduce() is recommended for computations that are associative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2" grpId="2"/>
      <p:bldP build="whole" bldLvl="1" animBg="1" rev="0" advAuto="0" spid="1243" grpId="4"/>
      <p:bldP build="p" bldLvl="5" animBg="1" rev="0" advAuto="0" spid="1238" grpId="3"/>
      <p:bldP build="whole" bldLvl="1" animBg="1" rev="0" advAuto="0" spid="1241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arallel Stream Operations…"/>
          <p:cNvSpPr txBox="1"/>
          <p:nvPr>
            <p:ph type="body" sz="half" idx="1"/>
          </p:nvPr>
        </p:nvSpPr>
        <p:spPr>
          <a:xfrm>
            <a:off x="1206500" y="4136554"/>
            <a:ext cx="21971000" cy="5442892"/>
          </a:xfrm>
          <a:prstGeom prst="rect">
            <a:avLst/>
          </a:prstGeom>
        </p:spPr>
        <p:txBody>
          <a:bodyPr/>
          <a:lstStyle/>
          <a:p>
            <a:pPr/>
            <a:r>
              <a:t>Parallel Stream Operations </a:t>
            </a:r>
          </a:p>
          <a:p>
            <a:pPr/>
            <a:r>
              <a:t>&amp;</a:t>
            </a:r>
          </a:p>
          <a:p>
            <a:pPr/>
            <a:r>
              <a:t>Poor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arallel Stream Operations &amp; Poor Performance"/>
          <p:cNvSpPr txBox="1"/>
          <p:nvPr>
            <p:ph type="title"/>
          </p:nvPr>
        </p:nvSpPr>
        <p:spPr>
          <a:xfrm>
            <a:off x="692952" y="565712"/>
            <a:ext cx="23354206" cy="1785118"/>
          </a:xfrm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Parallel Stream Operations &amp; Poor Performance</a:t>
            </a:r>
          </a:p>
        </p:txBody>
      </p:sp>
      <p:sp>
        <p:nvSpPr>
          <p:cNvPr id="1248" name="Stream Operations that perform po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 Operations that perform poor</a:t>
            </a:r>
          </a:p>
          <a:p>
            <a:pPr/>
            <a:r>
              <a:t>Impact of </a:t>
            </a:r>
            <a:r>
              <a:rPr b="1"/>
              <a:t>Boxing</a:t>
            </a:r>
            <a:r>
              <a:t> and </a:t>
            </a:r>
            <a:r>
              <a:rPr b="1"/>
              <a:t>UnBoxing</a:t>
            </a:r>
            <a:r>
              <a:t> when it comes to parallel Streams</a:t>
            </a:r>
          </a:p>
          <a:p>
            <a:pPr lvl="1" marL="989214" indent="-532014"/>
            <a:r>
              <a:rPr b="1"/>
              <a:t>Boxing</a:t>
            </a:r>
            <a:r>
              <a:t> -&gt; Converting a Primitive Type to Wrapper class equivalent</a:t>
            </a:r>
          </a:p>
          <a:p>
            <a:pPr lvl="2" marL="1446414" indent="-532014"/>
            <a:r>
              <a:rPr b="1"/>
              <a:t>1</a:t>
            </a:r>
            <a:r>
              <a:t> -&gt; </a:t>
            </a:r>
            <a:r>
              <a:rPr b="1"/>
              <a:t>new Integer(1)</a:t>
            </a:r>
          </a:p>
          <a:p>
            <a:pPr lvl="1" marL="989214" indent="-532014"/>
            <a:r>
              <a:rPr b="1"/>
              <a:t>UnBoxing</a:t>
            </a:r>
            <a:r>
              <a:t> -&gt; Converting a Wrapper class to Primitive equivalent</a:t>
            </a:r>
          </a:p>
          <a:p>
            <a:pPr lvl="2" marL="1446414" indent="-532014"/>
            <a:r>
              <a:rPr b="1"/>
              <a:t>new Integer(1)</a:t>
            </a:r>
            <a:r>
              <a:t> -&gt; </a:t>
            </a:r>
            <a:r>
              <a:rPr b="1"/>
              <a:t>1</a:t>
            </a:r>
          </a:p>
        </p:txBody>
      </p:sp>
      <p:sp>
        <p:nvSpPr>
          <p:cNvPr id="1249" name="Arrow"/>
          <p:cNvSpPr/>
          <p:nvPr/>
        </p:nvSpPr>
        <p:spPr>
          <a:xfrm flipH="1">
            <a:off x="7752943" y="7097932"/>
            <a:ext cx="950000" cy="747463"/>
          </a:xfrm>
          <a:prstGeom prst="rightArrow">
            <a:avLst>
              <a:gd name="adj1" fmla="val 32000"/>
              <a:gd name="adj2" fmla="val 87046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50" name="Arrow"/>
          <p:cNvSpPr/>
          <p:nvPr/>
        </p:nvSpPr>
        <p:spPr>
          <a:xfrm flipH="1">
            <a:off x="7752943" y="9488345"/>
            <a:ext cx="950000" cy="747463"/>
          </a:xfrm>
          <a:prstGeom prst="rightArrow">
            <a:avLst>
              <a:gd name="adj1" fmla="val 32000"/>
              <a:gd name="adj2" fmla="val 8134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9" grpId="2"/>
      <p:bldP build="p" bldLvl="5" animBg="1" rev="0" advAuto="0" spid="1248" grpId="1"/>
      <p:bldP build="whole" bldLvl="1" animBg="1" rev="0" advAuto="0" spid="1250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urse Prerequisi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Prerequisites</a:t>
            </a:r>
          </a:p>
        </p:txBody>
      </p:sp>
      <p:sp>
        <p:nvSpPr>
          <p:cNvPr id="178" name="Java 11 or Higher is needed…"/>
          <p:cNvSpPr txBox="1"/>
          <p:nvPr>
            <p:ph type="body" idx="1"/>
          </p:nvPr>
        </p:nvSpPr>
        <p:spPr>
          <a:xfrm>
            <a:off x="711972" y="2650801"/>
            <a:ext cx="23316166" cy="9997482"/>
          </a:xfrm>
          <a:prstGeom prst="rect">
            <a:avLst/>
          </a:prstGeom>
        </p:spPr>
        <p:txBody>
          <a:bodyPr/>
          <a:lstStyle/>
          <a:p>
            <a: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</a:pPr>
            <a:r>
              <a:rPr b="1"/>
              <a:t>Java 11 or Higher </a:t>
            </a:r>
            <a:r>
              <a:t>is needed</a:t>
            </a:r>
          </a:p>
          <a:p>
            <a:pPr/>
            <a:r>
              <a:t>Prior Java knowledge is needed</a:t>
            </a:r>
          </a:p>
          <a:p>
            <a:pPr/>
            <a:r>
              <a:t>Experience working with Lambdas, Streams , Method References</a:t>
            </a:r>
          </a:p>
          <a:p>
            <a: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</a:pPr>
            <a:r>
              <a:t>Experience writing JUnit tests</a:t>
            </a:r>
          </a:p>
          <a:p>
            <a: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</a:pPr>
            <a:r>
              <a:rPr b="1"/>
              <a:t>Intellij</a:t>
            </a:r>
            <a:r>
              <a:t> , </a:t>
            </a:r>
            <a:r>
              <a:rPr b="1"/>
              <a:t>Eclipse</a:t>
            </a:r>
            <a:r>
              <a:t> or any other IDE is needed</a:t>
            </a:r>
          </a:p>
        </p:txBody>
      </p:sp>
      <p:pic>
        <p:nvPicPr>
          <p:cNvPr id="179" name="modern-java.png" descr="modern-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9635" y="1842153"/>
            <a:ext cx="17264730" cy="1085040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Rectangle"/>
          <p:cNvSpPr/>
          <p:nvPr/>
        </p:nvSpPr>
        <p:spPr>
          <a:xfrm>
            <a:off x="3844053" y="2491409"/>
            <a:ext cx="10957565" cy="126096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3"/>
      <p:bldP build="whole" bldLvl="1" animBg="1" rev="0" advAuto="0" spid="179" grpId="2"/>
      <p:bldP build="whole" bldLvl="1" animBg="1" rev="0" advAuto="0" spid="180" grpId="4"/>
      <p:bldP build="p" bldLvl="5" animBg="1" rev="0" advAuto="0" spid="178" grpId="1"/>
      <p:bldP build="whole" bldLvl="1" animBg="1" rev="0" advAuto="0" spid="179" grpId="5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Common ForkJoin Poo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ForkJoin Pool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Common ForkJoin 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ForkJoin Pool</a:t>
            </a:r>
          </a:p>
        </p:txBody>
      </p:sp>
      <p:sp>
        <p:nvSpPr>
          <p:cNvPr id="1255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6" name="Execution Engine for Parallel Streams"/>
          <p:cNvSpPr txBox="1"/>
          <p:nvPr/>
        </p:nvSpPr>
        <p:spPr>
          <a:xfrm>
            <a:off x="2875025" y="6173768"/>
            <a:ext cx="18633949" cy="136605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8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Execution Engine for Parallel Streams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arallelStream() - How it works ?"/>
          <p:cNvSpPr txBox="1"/>
          <p:nvPr>
            <p:ph type="title"/>
          </p:nvPr>
        </p:nvSpPr>
        <p:spPr>
          <a:xfrm>
            <a:off x="514897" y="204567"/>
            <a:ext cx="23354206" cy="1785118"/>
          </a:xfrm>
          <a:prstGeom prst="rect">
            <a:avLst/>
          </a:prstGeom>
        </p:spPr>
        <p:txBody>
          <a:bodyPr/>
          <a:lstStyle/>
          <a:p>
            <a:pPr/>
            <a:r>
              <a:t>parallelStream() - How it works ?</a:t>
            </a:r>
          </a:p>
        </p:txBody>
      </p:sp>
      <p:sp>
        <p:nvSpPr>
          <p:cNvPr id="1259" name="Agenda Topics"/>
          <p:cNvSpPr txBox="1"/>
          <p:nvPr>
            <p:ph type="body" idx="1"/>
          </p:nvPr>
        </p:nvSpPr>
        <p:spPr>
          <a:xfrm>
            <a:off x="711972" y="2283100"/>
            <a:ext cx="23316166" cy="1099285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312" name="Group"/>
          <p:cNvGrpSpPr/>
          <p:nvPr/>
        </p:nvGrpSpPr>
        <p:grpSpPr>
          <a:xfrm>
            <a:off x="5958911" y="1868975"/>
            <a:ext cx="11463882" cy="11272994"/>
            <a:chOff x="0" y="0"/>
            <a:chExt cx="11463880" cy="11272992"/>
          </a:xfrm>
        </p:grpSpPr>
        <p:grpSp>
          <p:nvGrpSpPr>
            <p:cNvPr id="1309" name="Group"/>
            <p:cNvGrpSpPr/>
            <p:nvPr/>
          </p:nvGrpSpPr>
          <p:grpSpPr>
            <a:xfrm>
              <a:off x="-1" y="-1"/>
              <a:ext cx="11463882" cy="11272994"/>
              <a:chOff x="0" y="0"/>
              <a:chExt cx="11463880" cy="11272992"/>
            </a:xfrm>
          </p:grpSpPr>
          <p:sp>
            <p:nvSpPr>
              <p:cNvPr id="1260" name="Line"/>
              <p:cNvSpPr/>
              <p:nvPr/>
            </p:nvSpPr>
            <p:spPr>
              <a:xfrm flipH="1">
                <a:off x="2905439" y="7567536"/>
                <a:ext cx="1790272" cy="1345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61" name="Line"/>
              <p:cNvSpPr/>
              <p:nvPr/>
            </p:nvSpPr>
            <p:spPr>
              <a:xfrm>
                <a:off x="1253852" y="7525719"/>
                <a:ext cx="1337474" cy="13374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62" name="combine"/>
              <p:cNvSpPr txBox="1"/>
              <p:nvPr/>
            </p:nvSpPr>
            <p:spPr>
              <a:xfrm>
                <a:off x="4069176" y="8930741"/>
                <a:ext cx="1387685" cy="594981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combine</a:t>
                </a:r>
              </a:p>
            </p:txBody>
          </p:sp>
          <p:sp>
            <p:nvSpPr>
              <p:cNvPr id="1263" name="Execute"/>
              <p:cNvSpPr/>
              <p:nvPr/>
            </p:nvSpPr>
            <p:spPr>
              <a:xfrm>
                <a:off x="4069176" y="8930741"/>
                <a:ext cx="688596" cy="49517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Execute</a:t>
                </a:r>
              </a:p>
            </p:txBody>
          </p:sp>
          <p:sp>
            <p:nvSpPr>
              <p:cNvPr id="1264" name="Line"/>
              <p:cNvSpPr/>
              <p:nvPr/>
            </p:nvSpPr>
            <p:spPr>
              <a:xfrm flipH="1">
                <a:off x="8802771" y="7575285"/>
                <a:ext cx="1238343" cy="123834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65" name="cartItemsList"/>
              <p:cNvSpPr/>
              <p:nvPr/>
            </p:nvSpPr>
            <p:spPr>
              <a:xfrm>
                <a:off x="4589441" y="1345693"/>
                <a:ext cx="2170833" cy="66570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cartItemsList</a:t>
                </a:r>
              </a:p>
            </p:txBody>
          </p:sp>
          <p:sp>
            <p:nvSpPr>
              <p:cNvPr id="1266" name="cartItemsSplit"/>
              <p:cNvSpPr/>
              <p:nvPr/>
            </p:nvSpPr>
            <p:spPr>
              <a:xfrm>
                <a:off x="1673740" y="3125281"/>
                <a:ext cx="2170832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cartItemsSplit</a:t>
                </a:r>
              </a:p>
            </p:txBody>
          </p:sp>
          <p:sp>
            <p:nvSpPr>
              <p:cNvPr id="1267" name="cartItemsSplit"/>
              <p:cNvSpPr/>
              <p:nvPr/>
            </p:nvSpPr>
            <p:spPr>
              <a:xfrm>
                <a:off x="7547173" y="3125281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cartItemsSplit</a:t>
                </a:r>
              </a:p>
            </p:txBody>
          </p:sp>
          <p:sp>
            <p:nvSpPr>
              <p:cNvPr id="1268" name="cartItem"/>
              <p:cNvSpPr/>
              <p:nvPr/>
            </p:nvSpPr>
            <p:spPr>
              <a:xfrm>
                <a:off x="352301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1269" name="cartItem"/>
              <p:cNvSpPr/>
              <p:nvPr/>
            </p:nvSpPr>
            <p:spPr>
              <a:xfrm>
                <a:off x="3382602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1270" name="cartItem"/>
              <p:cNvSpPr/>
              <p:nvPr/>
            </p:nvSpPr>
            <p:spPr>
              <a:xfrm>
                <a:off x="6006739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cartItem</a:t>
                </a:r>
              </a:p>
            </p:txBody>
          </p:sp>
          <p:sp>
            <p:nvSpPr>
              <p:cNvPr id="1271" name="cartItem"/>
              <p:cNvSpPr/>
              <p:nvPr/>
            </p:nvSpPr>
            <p:spPr>
              <a:xfrm>
                <a:off x="9133744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grpSp>
            <p:nvGrpSpPr>
              <p:cNvPr id="1276" name="Group"/>
              <p:cNvGrpSpPr/>
              <p:nvPr/>
            </p:nvGrpSpPr>
            <p:grpSpPr>
              <a:xfrm>
                <a:off x="2717763" y="1946748"/>
                <a:ext cx="5914828" cy="1355738"/>
                <a:chOff x="0" y="0"/>
                <a:chExt cx="5914827" cy="1355737"/>
              </a:xfrm>
            </p:grpSpPr>
            <p:sp>
              <p:nvSpPr>
                <p:cNvPr id="1272" name="Line"/>
                <p:cNvSpPr/>
                <p:nvPr/>
              </p:nvSpPr>
              <p:spPr>
                <a:xfrm flipV="1">
                  <a:off x="2957093" y="-1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73" name="Line"/>
                <p:cNvSpPr/>
                <p:nvPr/>
              </p:nvSpPr>
              <p:spPr>
                <a:xfrm>
                  <a:off x="0" y="704340"/>
                  <a:ext cx="5914188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74" name="Line"/>
                <p:cNvSpPr/>
                <p:nvPr/>
              </p:nvSpPr>
              <p:spPr>
                <a:xfrm flipV="1">
                  <a:off x="41392" y="690032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75" name="Line"/>
                <p:cNvSpPr/>
                <p:nvPr/>
              </p:nvSpPr>
              <p:spPr>
                <a:xfrm flipV="1">
                  <a:off x="5914827" y="690032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281" name="Group"/>
              <p:cNvGrpSpPr/>
              <p:nvPr/>
            </p:nvGrpSpPr>
            <p:grpSpPr>
              <a:xfrm>
                <a:off x="7030533" y="3681197"/>
                <a:ext cx="3102875" cy="1258052"/>
                <a:chOff x="0" y="0"/>
                <a:chExt cx="3102873" cy="1258051"/>
              </a:xfrm>
            </p:grpSpPr>
            <p:sp>
              <p:nvSpPr>
                <p:cNvPr id="1277" name="Line"/>
                <p:cNvSpPr/>
                <p:nvPr/>
              </p:nvSpPr>
              <p:spPr>
                <a:xfrm flipV="1">
                  <a:off x="1551269" y="-1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78" name="Line"/>
                <p:cNvSpPr/>
                <p:nvPr/>
              </p:nvSpPr>
              <p:spPr>
                <a:xfrm>
                  <a:off x="0" y="653590"/>
                  <a:ext cx="3102538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79" name="Line"/>
                <p:cNvSpPr/>
                <p:nvPr/>
              </p:nvSpPr>
              <p:spPr>
                <a:xfrm flipV="1">
                  <a:off x="21714" y="640312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80" name="Line"/>
                <p:cNvSpPr/>
                <p:nvPr/>
              </p:nvSpPr>
              <p:spPr>
                <a:xfrm flipV="1">
                  <a:off x="3102873" y="640312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286" name="Group"/>
              <p:cNvGrpSpPr/>
              <p:nvPr/>
            </p:nvGrpSpPr>
            <p:grpSpPr>
              <a:xfrm>
                <a:off x="1258339" y="3748475"/>
                <a:ext cx="3001636" cy="1123496"/>
                <a:chOff x="0" y="0"/>
                <a:chExt cx="3001635" cy="1123494"/>
              </a:xfrm>
            </p:grpSpPr>
            <p:sp>
              <p:nvSpPr>
                <p:cNvPr id="1282" name="Line"/>
                <p:cNvSpPr/>
                <p:nvPr/>
              </p:nvSpPr>
              <p:spPr>
                <a:xfrm flipV="1">
                  <a:off x="1500655" y="0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83" name="Line"/>
                <p:cNvSpPr/>
                <p:nvPr/>
              </p:nvSpPr>
              <p:spPr>
                <a:xfrm>
                  <a:off x="0" y="583684"/>
                  <a:ext cx="3001311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84" name="Line"/>
                <p:cNvSpPr/>
                <p:nvPr/>
              </p:nvSpPr>
              <p:spPr>
                <a:xfrm flipV="1">
                  <a:off x="21005" y="571827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85" name="Line"/>
                <p:cNvSpPr/>
                <p:nvPr/>
              </p:nvSpPr>
              <p:spPr>
                <a:xfrm flipV="1">
                  <a:off x="3001635" y="571827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87" name="cartItem"/>
              <p:cNvSpPr/>
              <p:nvPr/>
            </p:nvSpPr>
            <p:spPr>
              <a:xfrm>
                <a:off x="595613" y="6843831"/>
                <a:ext cx="1335571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1288" name="cartItem"/>
              <p:cNvSpPr/>
              <p:nvPr/>
            </p:nvSpPr>
            <p:spPr>
              <a:xfrm>
                <a:off x="3798635" y="6843831"/>
                <a:ext cx="1338766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1289" name="cartItem"/>
              <p:cNvSpPr/>
              <p:nvPr/>
            </p:nvSpPr>
            <p:spPr>
              <a:xfrm>
                <a:off x="6469089" y="6843831"/>
                <a:ext cx="1331485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1290" name="cartItem"/>
              <p:cNvSpPr/>
              <p:nvPr/>
            </p:nvSpPr>
            <p:spPr>
              <a:xfrm>
                <a:off x="9690892" y="6786250"/>
                <a:ext cx="1266326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</a:t>
                </a:r>
              </a:p>
            </p:txBody>
          </p:sp>
          <p:sp>
            <p:nvSpPr>
              <p:cNvPr id="1291" name="Line"/>
              <p:cNvSpPr/>
              <p:nvPr/>
            </p:nvSpPr>
            <p:spPr>
              <a:xfrm flipV="1">
                <a:off x="4468018" y="5409776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2" name="Line"/>
              <p:cNvSpPr/>
              <p:nvPr/>
            </p:nvSpPr>
            <p:spPr>
              <a:xfrm flipV="1">
                <a:off x="10219160" y="5409775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3" name="Line"/>
              <p:cNvSpPr/>
              <p:nvPr/>
            </p:nvSpPr>
            <p:spPr>
              <a:xfrm flipV="1">
                <a:off x="1263398" y="5511371"/>
                <a:ext cx="1" cy="136581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4" name="Line"/>
              <p:cNvSpPr/>
              <p:nvPr/>
            </p:nvSpPr>
            <p:spPr>
              <a:xfrm flipV="1">
                <a:off x="7092155" y="5409776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5" name="Line"/>
              <p:cNvSpPr/>
              <p:nvPr/>
            </p:nvSpPr>
            <p:spPr>
              <a:xfrm>
                <a:off x="7245926" y="7572130"/>
                <a:ext cx="1105232" cy="11052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6" name="Line"/>
              <p:cNvSpPr/>
              <p:nvPr/>
            </p:nvSpPr>
            <p:spPr>
              <a:xfrm flipH="1">
                <a:off x="6149974" y="9352025"/>
                <a:ext cx="2156959" cy="13440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7" name="Line"/>
              <p:cNvSpPr/>
              <p:nvPr/>
            </p:nvSpPr>
            <p:spPr>
              <a:xfrm>
                <a:off x="3133406" y="9355929"/>
                <a:ext cx="2474892" cy="14346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8" name="combine"/>
              <p:cNvSpPr txBox="1"/>
              <p:nvPr/>
            </p:nvSpPr>
            <p:spPr>
              <a:xfrm>
                <a:off x="9586730" y="8633252"/>
                <a:ext cx="1405739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combine</a:t>
                </a:r>
              </a:p>
            </p:txBody>
          </p:sp>
          <p:sp>
            <p:nvSpPr>
              <p:cNvPr id="1299" name="combine"/>
              <p:cNvSpPr txBox="1"/>
              <p:nvPr/>
            </p:nvSpPr>
            <p:spPr>
              <a:xfrm>
                <a:off x="7988703" y="10642650"/>
                <a:ext cx="1471269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combine</a:t>
                </a:r>
              </a:p>
            </p:txBody>
          </p:sp>
          <p:sp>
            <p:nvSpPr>
              <p:cNvPr id="1300" name="Process Sequentially"/>
              <p:cNvSpPr txBox="1"/>
              <p:nvPr/>
            </p:nvSpPr>
            <p:spPr>
              <a:xfrm>
                <a:off x="0" y="5935374"/>
                <a:ext cx="2489441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1301" name="Process Sequentially"/>
              <p:cNvSpPr txBox="1"/>
              <p:nvPr/>
            </p:nvSpPr>
            <p:spPr>
              <a:xfrm>
                <a:off x="3067556" y="5935374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1302" name="Process Sequentially"/>
              <p:cNvSpPr txBox="1"/>
              <p:nvPr/>
            </p:nvSpPr>
            <p:spPr>
              <a:xfrm>
                <a:off x="5847434" y="5962763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1303" name="Process Sequentially"/>
              <p:cNvSpPr txBox="1"/>
              <p:nvPr/>
            </p:nvSpPr>
            <p:spPr>
              <a:xfrm>
                <a:off x="8974439" y="5935374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Process Sequentially</a:t>
                </a:r>
              </a:p>
            </p:txBody>
          </p:sp>
          <p:sp>
            <p:nvSpPr>
              <p:cNvPr id="1304" name="parallelStreams()"/>
              <p:cNvSpPr/>
              <p:nvPr/>
            </p:nvSpPr>
            <p:spPr>
              <a:xfrm>
                <a:off x="3028802" y="0"/>
                <a:ext cx="5153510" cy="855338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parallelStreams()</a:t>
                </a:r>
              </a:p>
            </p:txBody>
          </p:sp>
          <p:sp>
            <p:nvSpPr>
              <p:cNvPr id="1305" name="Split"/>
              <p:cNvSpPr txBox="1"/>
              <p:nvPr/>
            </p:nvSpPr>
            <p:spPr>
              <a:xfrm>
                <a:off x="5283305" y="2758532"/>
                <a:ext cx="858846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Split</a:t>
                </a:r>
              </a:p>
            </p:txBody>
          </p:sp>
          <p:sp>
            <p:nvSpPr>
              <p:cNvPr id="1306" name="Split"/>
              <p:cNvSpPr txBox="1"/>
              <p:nvPr/>
            </p:nvSpPr>
            <p:spPr>
              <a:xfrm>
                <a:off x="2897680" y="3831894"/>
                <a:ext cx="649985" cy="456296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Split</a:t>
                </a:r>
              </a:p>
            </p:txBody>
          </p:sp>
          <p:sp>
            <p:nvSpPr>
              <p:cNvPr id="1307" name="Split"/>
              <p:cNvSpPr txBox="1"/>
              <p:nvPr/>
            </p:nvSpPr>
            <p:spPr>
              <a:xfrm>
                <a:off x="8674409" y="3831894"/>
                <a:ext cx="649984" cy="456296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Split</a:t>
                </a:r>
              </a:p>
            </p:txBody>
          </p:sp>
          <p:sp>
            <p:nvSpPr>
              <p:cNvPr id="1308" name="cartItemsList"/>
              <p:cNvSpPr/>
              <p:nvPr/>
            </p:nvSpPr>
            <p:spPr>
              <a:xfrm>
                <a:off x="4378489" y="10607287"/>
                <a:ext cx="3387959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cartItemsList</a:t>
                </a:r>
              </a:p>
            </p:txBody>
          </p:sp>
        </p:grpSp>
        <p:sp>
          <p:nvSpPr>
            <p:cNvPr id="1310" name="[cartItem, cartitem]"/>
            <p:cNvSpPr/>
            <p:nvPr/>
          </p:nvSpPr>
          <p:spPr>
            <a:xfrm>
              <a:off x="2014737" y="8804172"/>
              <a:ext cx="1720927" cy="82670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[cartItem, cartitem]</a:t>
              </a:r>
            </a:p>
          </p:txBody>
        </p:sp>
        <p:sp>
          <p:nvSpPr>
            <p:cNvPr id="1311" name="[cartItem, cartitem]"/>
            <p:cNvSpPr/>
            <p:nvPr/>
          </p:nvSpPr>
          <p:spPr>
            <a:xfrm>
              <a:off x="7849489" y="8662239"/>
              <a:ext cx="1720927" cy="82670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[cartItem, cartitem]</a:t>
              </a:r>
            </a:p>
          </p:txBody>
        </p:sp>
      </p:grpSp>
      <p:sp>
        <p:nvSpPr>
          <p:cNvPr id="1313" name="CheckoutService"/>
          <p:cNvSpPr txBox="1"/>
          <p:nvPr/>
        </p:nvSpPr>
        <p:spPr>
          <a:xfrm>
            <a:off x="13806545" y="3255915"/>
            <a:ext cx="3313888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CheckoutService</a:t>
            </a:r>
          </a:p>
        </p:txBody>
      </p:sp>
      <p:grpSp>
        <p:nvGrpSpPr>
          <p:cNvPr id="1319" name="Group"/>
          <p:cNvGrpSpPr/>
          <p:nvPr/>
        </p:nvGrpSpPr>
        <p:grpSpPr>
          <a:xfrm>
            <a:off x="4880881" y="3041412"/>
            <a:ext cx="974741" cy="4460339"/>
            <a:chOff x="0" y="0"/>
            <a:chExt cx="974739" cy="4460337"/>
          </a:xfrm>
        </p:grpSpPr>
        <p:grpSp>
          <p:nvGrpSpPr>
            <p:cNvPr id="1317" name="Group"/>
            <p:cNvGrpSpPr/>
            <p:nvPr/>
          </p:nvGrpSpPr>
          <p:grpSpPr>
            <a:xfrm>
              <a:off x="510345" y="0"/>
              <a:ext cx="451189" cy="4460338"/>
              <a:chOff x="0" y="0"/>
              <a:chExt cx="451187" cy="4460337"/>
            </a:xfrm>
          </p:grpSpPr>
          <p:sp>
            <p:nvSpPr>
              <p:cNvPr id="1314" name="Line"/>
              <p:cNvSpPr/>
              <p:nvPr/>
            </p:nvSpPr>
            <p:spPr>
              <a:xfrm flipV="1">
                <a:off x="8931" y="0"/>
                <a:ext cx="1" cy="44603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15" name="Line"/>
              <p:cNvSpPr/>
              <p:nvPr/>
            </p:nvSpPr>
            <p:spPr>
              <a:xfrm>
                <a:off x="0" y="504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16" name="Line"/>
              <p:cNvSpPr/>
              <p:nvPr/>
            </p:nvSpPr>
            <p:spPr>
              <a:xfrm>
                <a:off x="0" y="442856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318" name="1"/>
            <p:cNvSpPr/>
            <p:nvPr/>
          </p:nvSpPr>
          <p:spPr>
            <a:xfrm>
              <a:off x="0" y="1650915"/>
              <a:ext cx="974740" cy="900194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320" name="Split"/>
          <p:cNvSpPr/>
          <p:nvPr/>
        </p:nvSpPr>
        <p:spPr>
          <a:xfrm>
            <a:off x="3507590" y="4882968"/>
            <a:ext cx="1270001" cy="7772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Split</a:t>
            </a:r>
          </a:p>
        </p:txBody>
      </p:sp>
      <p:sp>
        <p:nvSpPr>
          <p:cNvPr id="1321" name="Rectangle"/>
          <p:cNvSpPr/>
          <p:nvPr/>
        </p:nvSpPr>
        <p:spPr>
          <a:xfrm>
            <a:off x="5838284" y="7687240"/>
            <a:ext cx="12442336" cy="837066"/>
          </a:xfrm>
          <a:prstGeom prst="rect">
            <a:avLst/>
          </a:prstGeom>
          <a:ln w="76200">
            <a:solidFill>
              <a:schemeClr val="accent4">
                <a:hueOff val="-1247790"/>
                <a:lumOff val="-123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327" name="Group"/>
          <p:cNvGrpSpPr/>
          <p:nvPr/>
        </p:nvGrpSpPr>
        <p:grpSpPr>
          <a:xfrm>
            <a:off x="5055184" y="7649140"/>
            <a:ext cx="721236" cy="1055398"/>
            <a:chOff x="0" y="0"/>
            <a:chExt cx="721235" cy="1055397"/>
          </a:xfrm>
        </p:grpSpPr>
        <p:grpSp>
          <p:nvGrpSpPr>
            <p:cNvPr id="1325" name="Group"/>
            <p:cNvGrpSpPr/>
            <p:nvPr/>
          </p:nvGrpSpPr>
          <p:grpSpPr>
            <a:xfrm>
              <a:off x="297067" y="0"/>
              <a:ext cx="424169" cy="1055398"/>
              <a:chOff x="0" y="0"/>
              <a:chExt cx="424168" cy="1055397"/>
            </a:xfrm>
          </p:grpSpPr>
          <p:sp>
            <p:nvSpPr>
              <p:cNvPr id="1322" name="Line"/>
              <p:cNvSpPr/>
              <p:nvPr/>
            </p:nvSpPr>
            <p:spPr>
              <a:xfrm flipV="1">
                <a:off x="8396" y="0"/>
                <a:ext cx="1" cy="10553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23" name="Line"/>
              <p:cNvSpPr/>
              <p:nvPr/>
            </p:nvSpPr>
            <p:spPr>
              <a:xfrm>
                <a:off x="0" y="1194"/>
                <a:ext cx="42416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24" name="Line"/>
              <p:cNvSpPr/>
              <p:nvPr/>
            </p:nvSpPr>
            <p:spPr>
              <a:xfrm>
                <a:off x="0" y="1047878"/>
                <a:ext cx="42416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326" name="2"/>
            <p:cNvSpPr/>
            <p:nvPr/>
          </p:nvSpPr>
          <p:spPr>
            <a:xfrm>
              <a:off x="0" y="259529"/>
              <a:ext cx="517657" cy="536340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28" name="Execute"/>
          <p:cNvSpPr/>
          <p:nvPr/>
        </p:nvSpPr>
        <p:spPr>
          <a:xfrm>
            <a:off x="3507590" y="7649140"/>
            <a:ext cx="1270001" cy="9132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Execute</a:t>
            </a:r>
          </a:p>
        </p:txBody>
      </p:sp>
      <p:sp>
        <p:nvSpPr>
          <p:cNvPr id="1329" name="Common ForkJoinPool"/>
          <p:cNvSpPr txBox="1"/>
          <p:nvPr/>
        </p:nvSpPr>
        <p:spPr>
          <a:xfrm>
            <a:off x="18604113" y="7813216"/>
            <a:ext cx="4427831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Common ForkJoinPool</a:t>
            </a:r>
          </a:p>
        </p:txBody>
      </p:sp>
      <p:grpSp>
        <p:nvGrpSpPr>
          <p:cNvPr id="1335" name="Group"/>
          <p:cNvGrpSpPr/>
          <p:nvPr/>
        </p:nvGrpSpPr>
        <p:grpSpPr>
          <a:xfrm>
            <a:off x="4908866" y="8851927"/>
            <a:ext cx="918772" cy="4296998"/>
            <a:chOff x="0" y="0"/>
            <a:chExt cx="918770" cy="4296996"/>
          </a:xfrm>
        </p:grpSpPr>
        <p:grpSp>
          <p:nvGrpSpPr>
            <p:cNvPr id="1333" name="Group"/>
            <p:cNvGrpSpPr/>
            <p:nvPr/>
          </p:nvGrpSpPr>
          <p:grpSpPr>
            <a:xfrm>
              <a:off x="487649" y="0"/>
              <a:ext cx="431122" cy="4296997"/>
              <a:chOff x="0" y="0"/>
              <a:chExt cx="431121" cy="4296996"/>
            </a:xfrm>
          </p:grpSpPr>
          <p:sp>
            <p:nvSpPr>
              <p:cNvPr id="1330" name="Line"/>
              <p:cNvSpPr/>
              <p:nvPr/>
            </p:nvSpPr>
            <p:spPr>
              <a:xfrm flipV="1">
                <a:off x="8534" y="0"/>
                <a:ext cx="1" cy="429699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31" name="Line"/>
              <p:cNvSpPr/>
              <p:nvPr/>
            </p:nvSpPr>
            <p:spPr>
              <a:xfrm>
                <a:off x="0" y="4861"/>
                <a:ext cx="43112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32" name="Line"/>
              <p:cNvSpPr/>
              <p:nvPr/>
            </p:nvSpPr>
            <p:spPr>
              <a:xfrm>
                <a:off x="0" y="4266382"/>
                <a:ext cx="43112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334" name="3"/>
            <p:cNvSpPr/>
            <p:nvPr/>
          </p:nvSpPr>
          <p:spPr>
            <a:xfrm>
              <a:off x="0" y="1590457"/>
              <a:ext cx="893160" cy="89582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36" name="combine"/>
          <p:cNvSpPr/>
          <p:nvPr/>
        </p:nvSpPr>
        <p:spPr>
          <a:xfrm>
            <a:off x="3419099" y="10400938"/>
            <a:ext cx="1270001" cy="9132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combine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9" grpId="2"/>
      <p:bldP build="whole" bldLvl="1" animBg="1" rev="0" advAuto="0" spid="1321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Common ForkJoin 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ForkJoin Pool</a:t>
            </a:r>
          </a:p>
        </p:txBody>
      </p:sp>
      <p:sp>
        <p:nvSpPr>
          <p:cNvPr id="1339" name="Agenda Topics"/>
          <p:cNvSpPr txBox="1"/>
          <p:nvPr>
            <p:ph type="body" idx="1"/>
          </p:nvPr>
        </p:nvSpPr>
        <p:spPr>
          <a:xfrm>
            <a:off x="711972" y="2352271"/>
            <a:ext cx="23316166" cy="109236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342" name="Group"/>
          <p:cNvGrpSpPr/>
          <p:nvPr/>
        </p:nvGrpSpPr>
        <p:grpSpPr>
          <a:xfrm>
            <a:off x="5579950" y="3467601"/>
            <a:ext cx="18311058" cy="9142690"/>
            <a:chOff x="0" y="0"/>
            <a:chExt cx="18311057" cy="9142688"/>
          </a:xfrm>
        </p:grpSpPr>
        <p:sp>
          <p:nvSpPr>
            <p:cNvPr id="1340" name="Rectangle"/>
            <p:cNvSpPr/>
            <p:nvPr/>
          </p:nvSpPr>
          <p:spPr>
            <a:xfrm>
              <a:off x="0" y="0"/>
              <a:ext cx="18311058" cy="914268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41" name="Common ForkJoin Pool"/>
            <p:cNvSpPr txBox="1"/>
            <p:nvPr/>
          </p:nvSpPr>
          <p:spPr>
            <a:xfrm>
              <a:off x="6677128" y="302582"/>
              <a:ext cx="4956802" cy="5851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Common ForkJoin Pool</a:t>
              </a:r>
            </a:p>
          </p:txBody>
        </p:sp>
      </p:grpSp>
      <p:grpSp>
        <p:nvGrpSpPr>
          <p:cNvPr id="1350" name="Group"/>
          <p:cNvGrpSpPr/>
          <p:nvPr/>
        </p:nvGrpSpPr>
        <p:grpSpPr>
          <a:xfrm>
            <a:off x="6041119" y="7094619"/>
            <a:ext cx="4335449" cy="1888654"/>
            <a:chOff x="0" y="0"/>
            <a:chExt cx="4335448" cy="1888653"/>
          </a:xfrm>
        </p:grpSpPr>
        <p:grpSp>
          <p:nvGrpSpPr>
            <p:cNvPr id="1348" name="Group"/>
            <p:cNvGrpSpPr/>
            <p:nvPr/>
          </p:nvGrpSpPr>
          <p:grpSpPr>
            <a:xfrm>
              <a:off x="0" y="0"/>
              <a:ext cx="4335449" cy="1238681"/>
              <a:chOff x="0" y="0"/>
              <a:chExt cx="4335448" cy="1238680"/>
            </a:xfrm>
          </p:grpSpPr>
          <p:sp>
            <p:nvSpPr>
              <p:cNvPr id="1343" name="Rectangle"/>
              <p:cNvSpPr/>
              <p:nvPr/>
            </p:nvSpPr>
            <p:spPr>
              <a:xfrm>
                <a:off x="0" y="0"/>
                <a:ext cx="871720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44" name="Rectangle"/>
              <p:cNvSpPr/>
              <p:nvPr/>
            </p:nvSpPr>
            <p:spPr>
              <a:xfrm>
                <a:off x="87530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45" name="Rectangle"/>
              <p:cNvSpPr/>
              <p:nvPr/>
            </p:nvSpPr>
            <p:spPr>
              <a:xfrm>
                <a:off x="1731864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46" name="Rectangle"/>
              <p:cNvSpPr/>
              <p:nvPr/>
            </p:nvSpPr>
            <p:spPr>
              <a:xfrm>
                <a:off x="2607173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47" name="Rectangle"/>
              <p:cNvSpPr/>
              <p:nvPr/>
            </p:nvSpPr>
            <p:spPr>
              <a:xfrm>
                <a:off x="346372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1349" name="Shared Work Queue"/>
            <p:cNvSpPr txBox="1"/>
            <p:nvPr/>
          </p:nvSpPr>
          <p:spPr>
            <a:xfrm>
              <a:off x="934173" y="1476921"/>
              <a:ext cx="2467103" cy="411733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Shared Work Queue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10678364" y="5786421"/>
            <a:ext cx="4193784" cy="5310383"/>
            <a:chOff x="32141" y="0"/>
            <a:chExt cx="4193783" cy="5310381"/>
          </a:xfrm>
        </p:grpSpPr>
        <p:sp>
          <p:nvSpPr>
            <p:cNvPr id="1351" name="Line"/>
            <p:cNvSpPr/>
            <p:nvPr/>
          </p:nvSpPr>
          <p:spPr>
            <a:xfrm flipH="1">
              <a:off x="34894" y="0"/>
              <a:ext cx="4187652" cy="13136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52" name="Line"/>
            <p:cNvSpPr/>
            <p:nvPr/>
          </p:nvSpPr>
          <p:spPr>
            <a:xfrm flipH="1" flipV="1">
              <a:off x="34894" y="1649257"/>
              <a:ext cx="419103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53" name="Line"/>
            <p:cNvSpPr/>
            <p:nvPr/>
          </p:nvSpPr>
          <p:spPr>
            <a:xfrm flipH="1" flipV="1">
              <a:off x="34894" y="2020536"/>
              <a:ext cx="4187165" cy="14820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54" name="Line"/>
            <p:cNvSpPr/>
            <p:nvPr/>
          </p:nvSpPr>
          <p:spPr>
            <a:xfrm flipH="1" flipV="1">
              <a:off x="32141" y="2384352"/>
              <a:ext cx="4190015" cy="292603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356" name="Arrow 5"/>
          <p:cNvSpPr/>
          <p:nvPr/>
        </p:nvSpPr>
        <p:spPr>
          <a:xfrm>
            <a:off x="15300723" y="10952832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57" name="Arrow 5"/>
          <p:cNvSpPr/>
          <p:nvPr/>
        </p:nvSpPr>
        <p:spPr>
          <a:xfrm>
            <a:off x="15300723" y="5505201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58" name="Arrow 5"/>
          <p:cNvSpPr/>
          <p:nvPr/>
        </p:nvSpPr>
        <p:spPr>
          <a:xfrm>
            <a:off x="15300723" y="7335063"/>
            <a:ext cx="1253784" cy="12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59" name="Arrow 5"/>
          <p:cNvSpPr/>
          <p:nvPr/>
        </p:nvSpPr>
        <p:spPr>
          <a:xfrm>
            <a:off x="15300723" y="9164925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388" name="Group"/>
          <p:cNvGrpSpPr/>
          <p:nvPr/>
        </p:nvGrpSpPr>
        <p:grpSpPr>
          <a:xfrm>
            <a:off x="16704988" y="4821782"/>
            <a:ext cx="7258311" cy="7426507"/>
            <a:chOff x="0" y="205865"/>
            <a:chExt cx="7258310" cy="7426506"/>
          </a:xfrm>
        </p:grpSpPr>
        <p:grpSp>
          <p:nvGrpSpPr>
            <p:cNvPr id="1386" name="Group"/>
            <p:cNvGrpSpPr/>
            <p:nvPr/>
          </p:nvGrpSpPr>
          <p:grpSpPr>
            <a:xfrm>
              <a:off x="0" y="205865"/>
              <a:ext cx="4580799" cy="7426508"/>
              <a:chOff x="0" y="205866"/>
              <a:chExt cx="4580798" cy="7426506"/>
            </a:xfrm>
          </p:grpSpPr>
          <p:grpSp>
            <p:nvGrpSpPr>
              <p:cNvPr id="1364" name="Group"/>
              <p:cNvGrpSpPr/>
              <p:nvPr/>
            </p:nvGrpSpPr>
            <p:grpSpPr>
              <a:xfrm>
                <a:off x="0" y="810941"/>
                <a:ext cx="3478893" cy="1238682"/>
                <a:chOff x="0" y="0"/>
                <a:chExt cx="3478892" cy="1238680"/>
              </a:xfrm>
            </p:grpSpPr>
            <p:sp>
              <p:nvSpPr>
                <p:cNvPr id="1360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61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62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63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1369" name="Group"/>
              <p:cNvGrpSpPr/>
              <p:nvPr/>
            </p:nvGrpSpPr>
            <p:grpSpPr>
              <a:xfrm>
                <a:off x="0" y="2637227"/>
                <a:ext cx="3478893" cy="1238681"/>
                <a:chOff x="0" y="0"/>
                <a:chExt cx="3478892" cy="1238680"/>
              </a:xfrm>
            </p:grpSpPr>
            <p:sp>
              <p:nvSpPr>
                <p:cNvPr id="1365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66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67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68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1374" name="Group"/>
              <p:cNvGrpSpPr/>
              <p:nvPr/>
            </p:nvGrpSpPr>
            <p:grpSpPr>
              <a:xfrm>
                <a:off x="0" y="4463511"/>
                <a:ext cx="3478893" cy="1238682"/>
                <a:chOff x="0" y="0"/>
                <a:chExt cx="3478892" cy="1238680"/>
              </a:xfrm>
            </p:grpSpPr>
            <p:sp>
              <p:nvSpPr>
                <p:cNvPr id="1370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71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72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73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1379" name="Group"/>
              <p:cNvGrpSpPr/>
              <p:nvPr/>
            </p:nvGrpSpPr>
            <p:grpSpPr>
              <a:xfrm>
                <a:off x="0" y="6393691"/>
                <a:ext cx="3478893" cy="1238682"/>
                <a:chOff x="0" y="0"/>
                <a:chExt cx="3478892" cy="1238680"/>
              </a:xfrm>
            </p:grpSpPr>
            <p:sp>
              <p:nvSpPr>
                <p:cNvPr id="1375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76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77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378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1384" name="Group"/>
              <p:cNvGrpSpPr/>
              <p:nvPr/>
            </p:nvGrpSpPr>
            <p:grpSpPr>
              <a:xfrm>
                <a:off x="3881406" y="1099346"/>
                <a:ext cx="699393" cy="6206582"/>
                <a:chOff x="0" y="0"/>
                <a:chExt cx="699391" cy="6206580"/>
              </a:xfrm>
            </p:grpSpPr>
            <p:sp>
              <p:nvSpPr>
                <p:cNvPr id="1380" name="T1"/>
                <p:cNvSpPr/>
                <p:nvPr/>
              </p:nvSpPr>
              <p:spPr>
                <a:xfrm>
                  <a:off x="0" y="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T1</a:t>
                  </a:r>
                </a:p>
              </p:txBody>
            </p:sp>
            <p:sp>
              <p:nvSpPr>
                <p:cNvPr id="1381" name="T2"/>
                <p:cNvSpPr/>
                <p:nvPr/>
              </p:nvSpPr>
              <p:spPr>
                <a:xfrm>
                  <a:off x="0" y="1826285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T2</a:t>
                  </a:r>
                </a:p>
              </p:txBody>
            </p:sp>
            <p:sp>
              <p:nvSpPr>
                <p:cNvPr id="1382" name="T3"/>
                <p:cNvSpPr/>
                <p:nvPr/>
              </p:nvSpPr>
              <p:spPr>
                <a:xfrm>
                  <a:off x="0" y="365257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T3</a:t>
                  </a:r>
                </a:p>
              </p:txBody>
            </p:sp>
            <p:sp>
              <p:nvSpPr>
                <p:cNvPr id="1383" name="T4"/>
                <p:cNvSpPr/>
                <p:nvPr/>
              </p:nvSpPr>
              <p:spPr>
                <a:xfrm>
                  <a:off x="0" y="558275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T4</a:t>
                  </a:r>
                </a:p>
              </p:txBody>
            </p:sp>
          </p:grpSp>
          <p:sp>
            <p:nvSpPr>
              <p:cNvPr id="1385" name="Double Ended Work Queue(deck)"/>
              <p:cNvSpPr/>
              <p:nvPr/>
            </p:nvSpPr>
            <p:spPr>
              <a:xfrm>
                <a:off x="2214952" y="205866"/>
                <a:ext cx="1270001" cy="1270001"/>
              </a:xfrm>
              <a:prstGeom prst="lin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Double Ended Work Queue(deck)</a:t>
                </a:r>
              </a:p>
            </p:txBody>
          </p:sp>
        </p:grpSp>
        <p:sp>
          <p:nvSpPr>
            <p:cNvPr id="1387" name="Worker Threads"/>
            <p:cNvSpPr/>
            <p:nvPr/>
          </p:nvSpPr>
          <p:spPr>
            <a:xfrm>
              <a:off x="5988310" y="3423029"/>
              <a:ext cx="1270001" cy="1270001"/>
            </a:xfrm>
            <a:prstGeom prst="lin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Worker Threads</a:t>
              </a:r>
            </a:p>
          </p:txBody>
        </p:sp>
      </p:grpSp>
      <p:grpSp>
        <p:nvGrpSpPr>
          <p:cNvPr id="1394" name="Group"/>
          <p:cNvGrpSpPr/>
          <p:nvPr/>
        </p:nvGrpSpPr>
        <p:grpSpPr>
          <a:xfrm>
            <a:off x="321893" y="6545223"/>
            <a:ext cx="4867305" cy="2251115"/>
            <a:chOff x="0" y="0"/>
            <a:chExt cx="4867304" cy="2251113"/>
          </a:xfrm>
        </p:grpSpPr>
        <p:sp>
          <p:nvSpPr>
            <p:cNvPr id="1389" name="parallelStreams()"/>
            <p:cNvSpPr/>
            <p:nvPr/>
          </p:nvSpPr>
          <p:spPr>
            <a:xfrm>
              <a:off x="0" y="828068"/>
              <a:ext cx="1959196" cy="102251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parallelStreams()</a:t>
              </a:r>
            </a:p>
          </p:txBody>
        </p:sp>
        <p:sp>
          <p:nvSpPr>
            <p:cNvPr id="1390" name="Task"/>
            <p:cNvSpPr/>
            <p:nvPr/>
          </p:nvSpPr>
          <p:spPr>
            <a:xfrm>
              <a:off x="2770783" y="0"/>
              <a:ext cx="1016200" cy="744223"/>
            </a:xfrm>
            <a:prstGeom prst="wedgeEllipseCallout">
              <a:avLst>
                <a:gd name="adj1" fmla="val -49085"/>
                <a:gd name="adj2" fmla="val 70000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Task</a:t>
              </a:r>
            </a:p>
          </p:txBody>
        </p:sp>
        <p:sp>
          <p:nvSpPr>
            <p:cNvPr id="1391" name="Line"/>
            <p:cNvSpPr/>
            <p:nvPr/>
          </p:nvSpPr>
          <p:spPr>
            <a:xfrm>
              <a:off x="2162332" y="1130648"/>
              <a:ext cx="2704973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92" name="Line"/>
            <p:cNvSpPr/>
            <p:nvPr/>
          </p:nvSpPr>
          <p:spPr>
            <a:xfrm flipH="1" flipV="1">
              <a:off x="2171285" y="1689567"/>
              <a:ext cx="253521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93" name="Result"/>
            <p:cNvSpPr txBox="1"/>
            <p:nvPr/>
          </p:nvSpPr>
          <p:spPr>
            <a:xfrm>
              <a:off x="2849904" y="1839381"/>
              <a:ext cx="857759" cy="41173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Result</a:t>
              </a:r>
            </a:p>
          </p:txBody>
        </p:sp>
      </p:grpSp>
      <p:sp>
        <p:nvSpPr>
          <p:cNvPr id="1395" name="90"/>
          <p:cNvSpPr/>
          <p:nvPr/>
        </p:nvSpPr>
        <p:spPr>
          <a:xfrm rot="16200000">
            <a:off x="7633881" y="9186036"/>
            <a:ext cx="884035" cy="857627"/>
          </a:xfrm>
          <a:prstGeom prst="rightArrow">
            <a:avLst>
              <a:gd name="adj1" fmla="val 32000"/>
              <a:gd name="adj2" fmla="val 65971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90</a:t>
            </a:r>
          </a:p>
        </p:txBody>
      </p:sp>
      <p:sp>
        <p:nvSpPr>
          <p:cNvPr id="1396" name="Rectangle"/>
          <p:cNvSpPr/>
          <p:nvPr/>
        </p:nvSpPr>
        <p:spPr>
          <a:xfrm>
            <a:off x="20389294" y="5359039"/>
            <a:ext cx="1190285" cy="6856763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97" name="90"/>
          <p:cNvSpPr/>
          <p:nvPr/>
        </p:nvSpPr>
        <p:spPr>
          <a:xfrm flipH="1" rot="10800000">
            <a:off x="15908142" y="4423763"/>
            <a:ext cx="884035" cy="857627"/>
          </a:xfrm>
          <a:prstGeom prst="rightArrow">
            <a:avLst>
              <a:gd name="adj1" fmla="val 32000"/>
              <a:gd name="adj2" fmla="val 65971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90</a:t>
            </a:r>
          </a:p>
        </p:txBody>
      </p:sp>
      <p:sp>
        <p:nvSpPr>
          <p:cNvPr id="1398" name="Rectangle"/>
          <p:cNvSpPr/>
          <p:nvPr/>
        </p:nvSpPr>
        <p:spPr>
          <a:xfrm>
            <a:off x="66106" y="6427920"/>
            <a:ext cx="5378880" cy="248572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99" name="Rectangle"/>
          <p:cNvSpPr/>
          <p:nvPr/>
        </p:nvSpPr>
        <p:spPr>
          <a:xfrm>
            <a:off x="15126724" y="5359039"/>
            <a:ext cx="1498096" cy="7155680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00" name="Watch “Fork-Join Framework” Lecture"/>
          <p:cNvSpPr txBox="1"/>
          <p:nvPr/>
        </p:nvSpPr>
        <p:spPr>
          <a:xfrm>
            <a:off x="6645178" y="11303182"/>
            <a:ext cx="7318554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Watch “Fork-Join Framework” Lecture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5" grpId="7"/>
      <p:bldP build="whole" bldLvl="1" animBg="1" rev="0" advAuto="0" spid="1397" grpId="2"/>
      <p:bldP build="whole" bldLvl="1" animBg="1" rev="0" advAuto="0" spid="1396" grpId="6"/>
      <p:bldP build="whole" bldLvl="1" animBg="1" rev="0" advAuto="0" spid="1394" grpId="3"/>
      <p:bldP build="whole" bldLvl="1" animBg="1" rev="0" advAuto="0" spid="1396" grpId="8"/>
      <p:bldP build="whole" bldLvl="1" animBg="1" rev="0" advAuto="0" spid="1395" grpId="1"/>
      <p:bldP build="whole" bldLvl="1" animBg="1" rev="0" advAuto="0" spid="1399" grpId="9"/>
      <p:bldP build="whole" bldLvl="1" animBg="1" rev="0" advAuto="0" spid="1398" grpId="4"/>
      <p:bldP build="whole" bldLvl="1" animBg="1" rev="0" advAuto="0" spid="1398" grpId="5"/>
      <p:bldP build="whole" bldLvl="1" animBg="1" rev="0" advAuto="0" spid="1399" grpId="10"/>
      <p:bldP build="whole" bldLvl="1" animBg="1" rev="0" advAuto="0" spid="1400" grpId="1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Common ForkJoin 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ForkJoin Pool</a:t>
            </a:r>
          </a:p>
        </p:txBody>
      </p:sp>
      <p:sp>
        <p:nvSpPr>
          <p:cNvPr id="1403" name="Common ForkJoin Pool is used b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Common ForkJoin Pool is used by:</a:t>
            </a:r>
          </a:p>
          <a:p>
            <a:pPr lvl="1" marL="989214" indent="-532014">
              <a:lnSpc>
                <a:spcPct val="150000"/>
              </a:lnSpc>
            </a:pPr>
            <a:r>
              <a:t>ParallelStreams</a:t>
            </a:r>
          </a:p>
          <a:p>
            <a:pPr lvl="1" marL="989214" indent="-532014">
              <a:lnSpc>
                <a:spcPct val="150000"/>
              </a:lnSpc>
            </a:pPr>
            <a:r>
              <a:t>CompletableFuture</a:t>
            </a:r>
          </a:p>
          <a:p>
            <a:pPr lvl="2" marL="1446414" indent="-532014">
              <a:lnSpc>
                <a:spcPct val="150000"/>
              </a:lnSpc>
            </a:pPr>
            <a:r>
              <a:t>Completable Future have options to use a User-defined ThreadPools</a:t>
            </a:r>
          </a:p>
          <a:p>
            <a:pPr lvl="1" marL="989214" indent="-532014">
              <a:lnSpc>
                <a:spcPct val="150000"/>
              </a:lnSpc>
            </a:pPr>
            <a:r>
              <a:t>Common ForkJoin Pool is shared by the whole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3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Parallelism…"/>
          <p:cNvSpPr txBox="1"/>
          <p:nvPr>
            <p:ph type="body" idx="1"/>
          </p:nvPr>
        </p:nvSpPr>
        <p:spPr>
          <a:xfrm>
            <a:off x="1206500" y="3782583"/>
            <a:ext cx="21971000" cy="6150834"/>
          </a:xfrm>
          <a:prstGeom prst="rect">
            <a:avLst/>
          </a:prstGeom>
        </p:spPr>
        <p:txBody>
          <a:bodyPr/>
          <a:lstStyle/>
          <a:p>
            <a:pPr defTabSz="2413955">
              <a:defRPr spc="-229" sz="11484"/>
            </a:pPr>
            <a:r>
              <a:t>Parallelism</a:t>
            </a:r>
          </a:p>
          <a:p>
            <a:pPr defTabSz="2413955">
              <a:defRPr spc="-229" sz="11484"/>
            </a:pPr>
            <a:r>
              <a:t>&amp;</a:t>
            </a:r>
          </a:p>
          <a:p>
            <a:pPr defTabSz="2413955">
              <a:defRPr spc="-229" sz="11484"/>
            </a:pPr>
            <a:r>
              <a:t>Threads in</a:t>
            </a:r>
          </a:p>
          <a:p>
            <a:pPr defTabSz="2413955">
              <a:defRPr spc="-229" sz="11484"/>
            </a:pPr>
            <a:r>
              <a:t>Common ForkJoinPool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Parallelism &amp; Threads in Common ForkJoin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Parallelism &amp; Threads in Common ForkJoinPool</a:t>
            </a:r>
          </a:p>
        </p:txBody>
      </p:sp>
      <p:sp>
        <p:nvSpPr>
          <p:cNvPr id="1408" name="parallelStreams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parallelStreams()</a:t>
            </a:r>
          </a:p>
          <a:p>
            <a:pPr lvl="1" marL="989214" indent="-532014"/>
            <a:r>
              <a:t>Runs your code in parallel</a:t>
            </a:r>
          </a:p>
          <a:p>
            <a:pPr lvl="1" marL="989214" indent="-532014"/>
            <a:r>
              <a:t>Improves the performance of the code</a:t>
            </a:r>
          </a:p>
          <a:p>
            <a:pPr/>
            <a:r>
              <a:t>Is there a way to look in to parallelism and threads involved ?</a:t>
            </a:r>
          </a:p>
          <a:p>
            <a:pPr lvl="1" marL="989214" indent="-532014">
              <a:def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8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Modifying…"/>
          <p:cNvSpPr txBox="1"/>
          <p:nvPr>
            <p:ph type="body" idx="1"/>
          </p:nvPr>
        </p:nvSpPr>
        <p:spPr>
          <a:xfrm>
            <a:off x="1206500" y="3344516"/>
            <a:ext cx="21971000" cy="7026968"/>
          </a:xfrm>
          <a:prstGeom prst="rect">
            <a:avLst/>
          </a:prstGeom>
        </p:spPr>
        <p:txBody>
          <a:bodyPr/>
          <a:lstStyle/>
          <a:p>
            <a:pPr/>
            <a:r>
              <a:t>Modifying </a:t>
            </a:r>
          </a:p>
          <a:p>
            <a:pPr/>
            <a:r>
              <a:t>Default parallelism </a:t>
            </a:r>
          </a:p>
          <a:p>
            <a:pPr/>
            <a:r>
              <a:t>in </a:t>
            </a:r>
          </a:p>
          <a:p>
            <a:pPr/>
            <a:r>
              <a:t>Parallel Streams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Modifying Default paralleli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40805">
              <a:defRPr b="0" spc="-222" sz="1113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Modifying Default parallelism </a:t>
            </a:r>
          </a:p>
        </p:txBody>
      </p:sp>
      <p:sp>
        <p:nvSpPr>
          <p:cNvPr id="1413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417" name="Group"/>
          <p:cNvGrpSpPr/>
          <p:nvPr/>
        </p:nvGrpSpPr>
        <p:grpSpPr>
          <a:xfrm>
            <a:off x="2191898" y="5714166"/>
            <a:ext cx="11448157" cy="3927450"/>
            <a:chOff x="0" y="533399"/>
            <a:chExt cx="11448156" cy="3927449"/>
          </a:xfrm>
        </p:grpSpPr>
        <p:sp>
          <p:nvSpPr>
            <p:cNvPr id="1414" name="System.setProperty(&quot;java.util.concurrent.ForkJoinPool.common.parallelism&quot;, &quot;100&quot;);"/>
            <p:cNvSpPr/>
            <p:nvPr/>
          </p:nvSpPr>
          <p:spPr>
            <a:xfrm>
              <a:off x="0" y="5333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3200">
                  <a:solidFill>
                    <a:srgbClr val="077D16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00000"/>
                  </a:solidFill>
                </a:rPr>
                <a:t>System</a:t>
              </a:r>
              <a:r>
                <a:rPr>
                  <a:solidFill>
                    <a:srgbClr val="080808"/>
                  </a:solidFill>
                </a:rPr>
                <a:t>.</a:t>
              </a:r>
              <a:r>
                <a:rPr i="1">
                  <a:solidFill>
                    <a:srgbClr val="080808"/>
                  </a:solidFill>
                </a:rPr>
                <a:t>setProperty</a:t>
              </a:r>
              <a:r>
                <a:rPr>
                  <a:solidFill>
                    <a:srgbClr val="080808"/>
                  </a:solidFill>
                </a:rPr>
                <a:t>(</a:t>
              </a:r>
              <a:r>
                <a:t>"java.util.concurrent.ForkJoinPool.common.parallelism"</a:t>
              </a:r>
              <a:r>
                <a:rPr>
                  <a:solidFill>
                    <a:srgbClr val="080808"/>
                  </a:solidFill>
                </a:rPr>
                <a:t>, </a:t>
              </a:r>
              <a:r>
                <a:t>"100"</a:t>
              </a:r>
              <a:r>
                <a:rPr>
                  <a:solidFill>
                    <a:srgbClr val="080808"/>
                  </a:solidFill>
                </a:rPr>
                <a:t>);</a:t>
              </a:r>
              <a:endParaRPr>
                <a:solidFill>
                  <a:srgbClr val="080808"/>
                </a:solidFill>
              </a:endParaRPr>
            </a:p>
          </p:txBody>
        </p:sp>
        <p:sp>
          <p:nvSpPr>
            <p:cNvPr id="1415" name="-Djava.util.concurrent.ForkJoinPool.common.parallelism=100"/>
            <p:cNvSpPr/>
            <p:nvPr/>
          </p:nvSpPr>
          <p:spPr>
            <a:xfrm>
              <a:off x="2926555" y="31908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3200">
                  <a:solidFill>
                    <a:srgbClr val="80808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 defTabSz="457200">
                <a:defRPr sz="3200">
                  <a:solidFill>
                    <a:srgbClr val="077D16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-Djava.util.concurrent.ForkJoinPool.common.parallelism=100</a:t>
              </a:r>
              <a:endParaRPr>
                <a:solidFill>
                  <a:srgbClr val="080808"/>
                </a:solidFill>
              </a:endParaRPr>
            </a:p>
          </p:txBody>
        </p:sp>
        <p:sp>
          <p:nvSpPr>
            <p:cNvPr id="1416" name="OR"/>
            <p:cNvSpPr/>
            <p:nvPr/>
          </p:nvSpPr>
          <p:spPr>
            <a:xfrm>
              <a:off x="10178156" y="1677233"/>
              <a:ext cx="1270001" cy="1270001"/>
            </a:xfrm>
            <a:prstGeom prst="lin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OR</a:t>
              </a:r>
            </a:p>
          </p:txBody>
        </p:sp>
      </p:grpSp>
      <p:sp>
        <p:nvSpPr>
          <p:cNvPr id="1418" name="Arrow"/>
          <p:cNvSpPr/>
          <p:nvPr/>
        </p:nvSpPr>
        <p:spPr>
          <a:xfrm>
            <a:off x="1114865" y="5062762"/>
            <a:ext cx="993093" cy="875628"/>
          </a:xfrm>
          <a:prstGeom prst="rightArrow">
            <a:avLst>
              <a:gd name="adj1" fmla="val 32000"/>
              <a:gd name="adj2" fmla="val 7258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19" name="Arrow"/>
          <p:cNvSpPr/>
          <p:nvPr/>
        </p:nvSpPr>
        <p:spPr>
          <a:xfrm>
            <a:off x="3923725" y="7933801"/>
            <a:ext cx="993093" cy="875628"/>
          </a:xfrm>
          <a:prstGeom prst="rightArrow">
            <a:avLst>
              <a:gd name="adj1" fmla="val 32000"/>
              <a:gd name="adj2" fmla="val 7258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7" grpId="1"/>
      <p:bldP build="whole" bldLvl="1" animBg="1" rev="0" advAuto="0" spid="1418" grpId="2"/>
      <p:bldP build="whole" bldLvl="1" animBg="1" rev="0" advAuto="0" spid="1419" grpId="3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Parallel Streams - Summar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Parallel Streams - 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Why Parallel and Asynchronous Programming 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Parallel and Asynchronous Programming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Parallel Streams - When to use them 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Parallel Streams - When to use them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Parallel Streams - When to use them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 Streams - When to use them ?</a:t>
            </a:r>
          </a:p>
        </p:txBody>
      </p:sp>
      <p:sp>
        <p:nvSpPr>
          <p:cNvPr id="1426" name="Parallel Streams do a lot compared to sequential(default) Stre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 Streams do a lot compared to sequential(default) Streams</a:t>
            </a:r>
          </a:p>
          <a:p>
            <a:pPr/>
            <a:r>
              <a:t>Parallel Streams </a:t>
            </a:r>
          </a:p>
          <a:p>
            <a:pPr lvl="1" marL="989214" indent="-532014"/>
            <a:r>
              <a:t>Split</a:t>
            </a:r>
          </a:p>
          <a:p>
            <a:pPr lvl="1" marL="989214" indent="-532014"/>
            <a:r>
              <a:t>Execute </a:t>
            </a:r>
          </a:p>
          <a:p>
            <a:pPr lvl="1" marL="989214" indent="-532014"/>
            <a:r>
              <a:t>Combine</a:t>
            </a:r>
          </a:p>
        </p:txBody>
      </p:sp>
      <p:grpSp>
        <p:nvGrpSpPr>
          <p:cNvPr id="1429" name="Group"/>
          <p:cNvGrpSpPr/>
          <p:nvPr/>
        </p:nvGrpSpPr>
        <p:grpSpPr>
          <a:xfrm>
            <a:off x="3120829" y="5817322"/>
            <a:ext cx="2142599" cy="3271455"/>
            <a:chOff x="0" y="0"/>
            <a:chExt cx="2142598" cy="3271453"/>
          </a:xfrm>
        </p:grpSpPr>
        <p:sp>
          <p:nvSpPr>
            <p:cNvPr id="1427" name="Arrow"/>
            <p:cNvSpPr/>
            <p:nvPr/>
          </p:nvSpPr>
          <p:spPr>
            <a:xfrm flipH="1">
              <a:off x="0" y="0"/>
              <a:ext cx="937002" cy="813914"/>
            </a:xfrm>
            <a:prstGeom prst="rightArrow">
              <a:avLst>
                <a:gd name="adj1" fmla="val 32000"/>
                <a:gd name="adj2" fmla="val 73679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8" name="Arrow"/>
            <p:cNvSpPr/>
            <p:nvPr/>
          </p:nvSpPr>
          <p:spPr>
            <a:xfrm flipH="1">
              <a:off x="1205597" y="2457540"/>
              <a:ext cx="937002" cy="813914"/>
            </a:xfrm>
            <a:prstGeom prst="rightArrow">
              <a:avLst>
                <a:gd name="adj1" fmla="val 32000"/>
                <a:gd name="adj2" fmla="val 73679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26" grpId="1"/>
      <p:bldP build="whole" bldLvl="1" animBg="1" rev="0" advAuto="0" spid="1429" grpId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arallel Streams - When to use them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 Streams - When to use them ?</a:t>
            </a:r>
          </a:p>
        </p:txBody>
      </p:sp>
      <p:sp>
        <p:nvSpPr>
          <p:cNvPr id="1432" name="Computation takes a longer time to comple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Computation takes a longer time to complete</a:t>
            </a:r>
          </a:p>
          <a:p>
            <a:pPr>
              <a:lnSpc>
                <a:spcPct val="200000"/>
              </a:lnSpc>
            </a:pPr>
            <a:r>
              <a:t>Lots of data</a:t>
            </a:r>
          </a:p>
          <a:p>
            <a:pPr>
              <a:lnSpc>
                <a:spcPct val="200000"/>
              </a:lnSpc>
            </a:pPr>
            <a:r>
              <a:t>More cores in your machine</a:t>
            </a:r>
          </a:p>
        </p:txBody>
      </p:sp>
      <p:sp>
        <p:nvSpPr>
          <p:cNvPr id="1433" name="Always compare the performance between sequential and parallel streams"/>
          <p:cNvSpPr txBox="1"/>
          <p:nvPr/>
        </p:nvSpPr>
        <p:spPr>
          <a:xfrm>
            <a:off x="848690" y="10126482"/>
            <a:ext cx="23042729" cy="895245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Always compare the performance between sequential and parallel streams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3" grpId="2"/>
      <p:bldP build="p" bldLvl="5" animBg="1" rev="0" advAuto="0" spid="1432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Parallel Streams - When to use them 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Parallel Streams - When to use them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arallel Streams - When not to use them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 Streams - When not to use them ?</a:t>
            </a:r>
          </a:p>
        </p:txBody>
      </p:sp>
      <p:sp>
        <p:nvSpPr>
          <p:cNvPr id="1438" name="Parallel Stre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 Streams </a:t>
            </a:r>
          </a:p>
          <a:p>
            <a:pPr lvl="1" marL="989214" indent="-532014"/>
            <a:r>
              <a:t>Split</a:t>
            </a:r>
          </a:p>
          <a:p>
            <a:pPr lvl="1" marL="989214" indent="-532014"/>
            <a:r>
              <a:t>Execute </a:t>
            </a:r>
          </a:p>
          <a:p>
            <a:pPr lvl="1" marL="989214" indent="-532014"/>
            <a:r>
              <a:t>Combine</a:t>
            </a:r>
          </a:p>
          <a:p>
            <a:pPr/>
            <a:r>
              <a:t>Data set is small</a:t>
            </a:r>
          </a:p>
          <a:p>
            <a:pPr/>
            <a:r>
              <a:t>Auto Boxing and Unboxing doesn’t perform better</a:t>
            </a:r>
          </a:p>
          <a:p>
            <a:pPr/>
            <a:r>
              <a:t>Stream API operators -&gt; </a:t>
            </a:r>
            <a:r>
              <a:rPr b="1"/>
              <a:t>iterate</a:t>
            </a:r>
            <a:r>
              <a:t>(), </a:t>
            </a:r>
            <a:r>
              <a:rPr b="1"/>
              <a:t>limit</a:t>
            </a:r>
            <a:r>
              <a:t>()</a:t>
            </a:r>
          </a:p>
        </p:txBody>
      </p:sp>
      <p:grpSp>
        <p:nvGrpSpPr>
          <p:cNvPr id="1441" name="Group"/>
          <p:cNvGrpSpPr/>
          <p:nvPr/>
        </p:nvGrpSpPr>
        <p:grpSpPr>
          <a:xfrm>
            <a:off x="3069608" y="4507597"/>
            <a:ext cx="2142599" cy="3271455"/>
            <a:chOff x="0" y="0"/>
            <a:chExt cx="2142598" cy="3271453"/>
          </a:xfrm>
        </p:grpSpPr>
        <p:sp>
          <p:nvSpPr>
            <p:cNvPr id="1439" name="Arrow"/>
            <p:cNvSpPr/>
            <p:nvPr/>
          </p:nvSpPr>
          <p:spPr>
            <a:xfrm flipH="1">
              <a:off x="0" y="0"/>
              <a:ext cx="937002" cy="813914"/>
            </a:xfrm>
            <a:prstGeom prst="rightArrow">
              <a:avLst>
                <a:gd name="adj1" fmla="val 32000"/>
                <a:gd name="adj2" fmla="val 73679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40" name="Arrow"/>
            <p:cNvSpPr/>
            <p:nvPr/>
          </p:nvSpPr>
          <p:spPr>
            <a:xfrm flipH="1">
              <a:off x="1205597" y="2457540"/>
              <a:ext cx="937002" cy="813914"/>
            </a:xfrm>
            <a:prstGeom prst="rightArrow">
              <a:avLst>
                <a:gd name="adj1" fmla="val 32000"/>
                <a:gd name="adj2" fmla="val 73679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1" grpId="2"/>
      <p:bldP build="p" bldLvl="1" animBg="1" rev="0" advAuto="0" spid="1438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CompletableFutur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00" sz="15000"/>
            </a:lvl1pPr>
          </a:lstStyle>
          <a:p>
            <a:pPr/>
            <a:r>
              <a:t>CompletableFuture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CompletableFu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CompletableFuture</a:t>
            </a:r>
          </a:p>
        </p:txBody>
      </p:sp>
      <p:sp>
        <p:nvSpPr>
          <p:cNvPr id="1446" name="Introduced in Java 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Introduced in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Java 8</a:t>
            </a:r>
            <a:endParaRPr b="1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t>CompletableFuture is an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Asynchronous Reactive Functional Programming API</a:t>
            </a:r>
            <a:endParaRPr b="1"/>
          </a:p>
          <a:p>
            <a:pPr>
              <a:lnSpc>
                <a:spcPct val="200000"/>
              </a:lnSpc>
            </a:pPr>
            <a:r>
              <a:t>Asynchronous Computations in a functional Style</a:t>
            </a:r>
          </a:p>
          <a:p>
            <a:pPr>
              <a:lnSpc>
                <a:spcPct val="200000"/>
              </a:lnSpc>
            </a:pPr>
            <a:r>
              <a:t>CompletableFutures API is created to solve the limitations of Future API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6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CompletableFuture and Reactive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pc="-168" sz="8415"/>
            </a:lvl1pPr>
          </a:lstStyle>
          <a:p>
            <a:pPr/>
            <a:r>
              <a:t>CompletableFuture and Reactive Programming</a:t>
            </a:r>
          </a:p>
        </p:txBody>
      </p:sp>
      <p:sp>
        <p:nvSpPr>
          <p:cNvPr id="1449" name="Responsive:…"/>
          <p:cNvSpPr txBox="1"/>
          <p:nvPr>
            <p:ph type="body" sz="half" idx="1"/>
          </p:nvPr>
        </p:nvSpPr>
        <p:spPr>
          <a:xfrm>
            <a:off x="711972" y="3278470"/>
            <a:ext cx="11731629" cy="9997482"/>
          </a:xfrm>
          <a:prstGeom prst="rect">
            <a:avLst/>
          </a:prstGeom>
        </p:spPr>
        <p:txBody>
          <a:bodyPr/>
          <a:lstStyle/>
          <a:p>
            <a:pPr marL="377730" indent="-377730" defTabSz="1731220">
              <a:spcBef>
                <a:spcPts val="3100"/>
              </a:spcBef>
              <a:defRPr sz="3407"/>
            </a:pPr>
            <a:r>
              <a:rPr b="1"/>
              <a:t>Responsive</a:t>
            </a:r>
            <a:r>
              <a:t>:</a:t>
            </a:r>
          </a:p>
          <a:p>
            <a:pPr lvl="1" marL="702342" indent="-377730" defTabSz="1731220">
              <a:spcBef>
                <a:spcPts val="3100"/>
              </a:spcBef>
              <a:defRPr sz="3407"/>
            </a:pPr>
            <a:r>
              <a:t>Fundamentally Asynchronous</a:t>
            </a:r>
          </a:p>
          <a:p>
            <a:pPr lvl="1" marL="702342" indent="-377730" defTabSz="1731220">
              <a:spcBef>
                <a:spcPts val="3100"/>
              </a:spcBef>
              <a:defRPr sz="3407"/>
            </a:pPr>
            <a:r>
              <a:t>Call returns immediately and the response will be sent when its available</a:t>
            </a:r>
          </a:p>
          <a:p>
            <a:pPr marL="377730" indent="-377730" defTabSz="1731220">
              <a:spcBef>
                <a:spcPts val="3100"/>
              </a:spcBef>
              <a:defRPr sz="3407"/>
            </a:pPr>
            <a:r>
              <a:rPr b="1"/>
              <a:t>Resilient</a:t>
            </a:r>
            <a:r>
              <a:t>:</a:t>
            </a:r>
          </a:p>
          <a:p>
            <a:pPr lvl="1" marL="702342" indent="-377730" defTabSz="1731220">
              <a:spcBef>
                <a:spcPts val="3100"/>
              </a:spcBef>
              <a:defRPr sz="3407"/>
            </a:pPr>
            <a:r>
              <a:t>Exception or error won’t crash the app or code</a:t>
            </a:r>
          </a:p>
          <a:p>
            <a:pPr marL="377730" indent="-377730" defTabSz="1731220">
              <a:spcBef>
                <a:spcPts val="3100"/>
              </a:spcBef>
              <a:defRPr sz="3407"/>
            </a:pPr>
            <a:r>
              <a:rPr b="1"/>
              <a:t>Elastic</a:t>
            </a:r>
            <a:r>
              <a:t>:</a:t>
            </a:r>
          </a:p>
          <a:p>
            <a:pPr lvl="1" marL="702342" indent="-377730" defTabSz="1731220">
              <a:spcBef>
                <a:spcPts val="3100"/>
              </a:spcBef>
              <a:defRPr sz="3407"/>
            </a:pPr>
            <a:r>
              <a:t>Asynchronous Computations normally run in a pool of threads</a:t>
            </a:r>
          </a:p>
          <a:p>
            <a:pPr lvl="1" marL="702342" indent="-377730" defTabSz="1731220">
              <a:spcBef>
                <a:spcPts val="3100"/>
              </a:spcBef>
              <a:defRPr sz="3407"/>
            </a:pPr>
            <a:r>
              <a:t>No of threads can go up or down based on the need</a:t>
            </a:r>
          </a:p>
          <a:p>
            <a:pPr marL="377730" indent="-377730" defTabSz="1731220">
              <a:spcBef>
                <a:spcPts val="3100"/>
              </a:spcBef>
              <a:defRPr b="1" sz="3407"/>
            </a:pPr>
            <a:r>
              <a:t>Message Driven:</a:t>
            </a:r>
          </a:p>
          <a:p>
            <a:pPr lvl="1" marL="702342" indent="-377730" defTabSz="1731220">
              <a:spcBef>
                <a:spcPts val="3100"/>
              </a:spcBef>
              <a:defRPr sz="3407"/>
            </a:pPr>
            <a:r>
              <a:t>Asynchronous computations interact with each through messages in a event-driven style</a:t>
            </a:r>
          </a:p>
        </p:txBody>
      </p:sp>
      <p:pic>
        <p:nvPicPr>
          <p:cNvPr id="1450" name="Reactive-Manifesto.png" descr="Reactive-Manifesto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97020" y="4551986"/>
            <a:ext cx="10803407" cy="548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451" name="1"/>
          <p:cNvSpPr/>
          <p:nvPr/>
        </p:nvSpPr>
        <p:spPr>
          <a:xfrm>
            <a:off x="18063723" y="3371217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52" name="2"/>
          <p:cNvSpPr/>
          <p:nvPr/>
        </p:nvSpPr>
        <p:spPr>
          <a:xfrm>
            <a:off x="21888770" y="8024473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53" name="3"/>
          <p:cNvSpPr/>
          <p:nvPr/>
        </p:nvSpPr>
        <p:spPr>
          <a:xfrm>
            <a:off x="14234462" y="8024473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54" name="4"/>
          <p:cNvSpPr/>
          <p:nvPr/>
        </p:nvSpPr>
        <p:spPr>
          <a:xfrm>
            <a:off x="18063723" y="10077539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9" grpId="6"/>
      <p:bldP build="whole" bldLvl="1" animBg="1" rev="0" advAuto="0" spid="1451" grpId="2"/>
      <p:bldP build="whole" bldLvl="1" animBg="1" rev="0" advAuto="0" spid="1452" grpId="3"/>
      <p:bldP build="whole" bldLvl="1" animBg="1" rev="0" advAuto="0" spid="1453" grpId="4"/>
      <p:bldP build="whole" bldLvl="1" animBg="1" rev="0" advAuto="0" spid="1450" grpId="1"/>
      <p:bldP build="whole" bldLvl="1" animBg="1" rev="0" advAuto="0" spid="1454" grpId="5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CompletableFuture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CompletableFuture API</a:t>
            </a:r>
          </a:p>
        </p:txBody>
      </p:sp>
      <p:sp>
        <p:nvSpPr>
          <p:cNvPr id="1457" name="Factory Metho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b="1"/>
            </a:pPr>
            <a:r>
              <a:t>Factory Methods</a:t>
            </a:r>
          </a:p>
          <a:p>
            <a:pPr lvl="1" marL="989214" indent="-532014">
              <a:lnSpc>
                <a:spcPct val="100000"/>
              </a:lnSpc>
            </a:pPr>
            <a:r>
              <a:t>Initiate asynchronous computation</a:t>
            </a:r>
          </a:p>
          <a:p>
            <a:pPr>
              <a:lnSpc>
                <a:spcPct val="100000"/>
              </a:lnSpc>
              <a:defRPr b="1"/>
            </a:pPr>
            <a:r>
              <a:t>Completion Stage Methods</a:t>
            </a:r>
          </a:p>
          <a:p>
            <a:pPr lvl="1" marL="989214" indent="-532014">
              <a:lnSpc>
                <a:spcPct val="100000"/>
              </a:lnSpc>
            </a:pPr>
            <a:r>
              <a:t>Chain asynchronous computation</a:t>
            </a:r>
          </a:p>
          <a:p>
            <a:pPr>
              <a:lnSpc>
                <a:spcPct val="100000"/>
              </a:lnSpc>
              <a:defRPr b="1"/>
            </a:pPr>
            <a:r>
              <a:t>Exception Methods</a:t>
            </a:r>
          </a:p>
          <a:p>
            <a:pPr lvl="1" marL="989214" indent="-532014">
              <a:lnSpc>
                <a:spcPct val="100000"/>
              </a:lnSpc>
            </a:pPr>
            <a:r>
              <a:t>Handle Exceptions in an Asynchronous Computation</a:t>
            </a:r>
          </a:p>
        </p:txBody>
      </p:sp>
      <p:grpSp>
        <p:nvGrpSpPr>
          <p:cNvPr id="1461" name="Group"/>
          <p:cNvGrpSpPr/>
          <p:nvPr/>
        </p:nvGrpSpPr>
        <p:grpSpPr>
          <a:xfrm>
            <a:off x="6356620" y="3332696"/>
            <a:ext cx="3969053" cy="6022645"/>
            <a:chOff x="0" y="0"/>
            <a:chExt cx="3969051" cy="6022643"/>
          </a:xfrm>
        </p:grpSpPr>
        <p:sp>
          <p:nvSpPr>
            <p:cNvPr id="1458" name="Arrow"/>
            <p:cNvSpPr/>
            <p:nvPr/>
          </p:nvSpPr>
          <p:spPr>
            <a:xfrm flipH="1">
              <a:off x="0" y="0"/>
              <a:ext cx="972213" cy="799393"/>
            </a:xfrm>
            <a:prstGeom prst="rightArrow">
              <a:avLst>
                <a:gd name="adj1" fmla="val 32000"/>
                <a:gd name="adj2" fmla="val 77836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9" name="Arrow"/>
            <p:cNvSpPr/>
            <p:nvPr/>
          </p:nvSpPr>
          <p:spPr>
            <a:xfrm flipH="1">
              <a:off x="2996839" y="2592365"/>
              <a:ext cx="972213" cy="799393"/>
            </a:xfrm>
            <a:prstGeom prst="rightArrow">
              <a:avLst>
                <a:gd name="adj1" fmla="val 32000"/>
                <a:gd name="adj2" fmla="val 77836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60" name="Arrow"/>
            <p:cNvSpPr/>
            <p:nvPr/>
          </p:nvSpPr>
          <p:spPr>
            <a:xfrm flipH="1">
              <a:off x="677734" y="5223250"/>
              <a:ext cx="972214" cy="799394"/>
            </a:xfrm>
            <a:prstGeom prst="rightArrow">
              <a:avLst>
                <a:gd name="adj1" fmla="val 32000"/>
                <a:gd name="adj2" fmla="val 77836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62" name="Arrow"/>
          <p:cNvSpPr/>
          <p:nvPr/>
        </p:nvSpPr>
        <p:spPr>
          <a:xfrm flipH="1">
            <a:off x="11345133" y="4565379"/>
            <a:ext cx="1135025" cy="933842"/>
          </a:xfrm>
          <a:prstGeom prst="rightArrow">
            <a:avLst>
              <a:gd name="adj1" fmla="val 32000"/>
              <a:gd name="adj2" fmla="val 77788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63" name="Arrow"/>
          <p:cNvSpPr/>
          <p:nvPr/>
        </p:nvSpPr>
        <p:spPr>
          <a:xfrm flipH="1">
            <a:off x="11345133" y="7119222"/>
            <a:ext cx="1135025" cy="933843"/>
          </a:xfrm>
          <a:prstGeom prst="rightArrow">
            <a:avLst>
              <a:gd name="adj1" fmla="val 32000"/>
              <a:gd name="adj2" fmla="val 77788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64" name="E"/>
          <p:cNvSpPr/>
          <p:nvPr/>
        </p:nvSpPr>
        <p:spPr>
          <a:xfrm flipH="1">
            <a:off x="16325820" y="9807891"/>
            <a:ext cx="1135026" cy="933842"/>
          </a:xfrm>
          <a:prstGeom prst="rightArrow">
            <a:avLst>
              <a:gd name="adj1" fmla="val 32000"/>
              <a:gd name="adj2" fmla="val 77788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2" grpId="3"/>
      <p:bldP build="whole" bldLvl="1" animBg="1" rev="0" advAuto="0" spid="1463" grpId="4"/>
      <p:bldP build="whole" bldLvl="1" animBg="1" rev="0" advAuto="0" spid="1464" grpId="5"/>
      <p:bldP build="whole" bldLvl="1" animBg="1" rev="0" advAuto="0" spid="1461" grpId="1"/>
      <p:bldP build="whole" bldLvl="1" animBg="1" rev="0" advAuto="0" spid="1461" grpId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Lets Write…"/>
          <p:cNvSpPr txBox="1"/>
          <p:nvPr>
            <p:ph type="body" sz="half" idx="1"/>
          </p:nvPr>
        </p:nvSpPr>
        <p:spPr>
          <a:xfrm>
            <a:off x="1591713" y="3876328"/>
            <a:ext cx="21971001" cy="5963344"/>
          </a:xfrm>
          <a:prstGeom prst="rect">
            <a:avLst/>
          </a:prstGeom>
        </p:spPr>
        <p:txBody>
          <a:bodyPr/>
          <a:lstStyle/>
          <a:p>
            <a:pPr defTabSz="2365188">
              <a:defRPr spc="-291" sz="14550"/>
            </a:pPr>
            <a:r>
              <a:t>Lets Write </a:t>
            </a:r>
          </a:p>
          <a:p>
            <a:pPr defTabSz="2365188">
              <a:defRPr spc="-291" sz="14550"/>
            </a:pPr>
            <a:r>
              <a:t>our </a:t>
            </a:r>
          </a:p>
          <a:p>
            <a:pPr defTabSz="2365188">
              <a:defRPr spc="-291" sz="14550"/>
            </a:pPr>
            <a:r>
              <a:t>First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CompletableFuture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