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33"/>
  </p:notesMasterIdLst>
  <p:handoutMasterIdLst>
    <p:handoutMasterId r:id="rId34"/>
  </p:handoutMasterIdLst>
  <p:sldIdLst>
    <p:sldId id="311" r:id="rId2"/>
    <p:sldId id="257" r:id="rId3"/>
    <p:sldId id="312" r:id="rId4"/>
    <p:sldId id="320" r:id="rId5"/>
    <p:sldId id="263" r:id="rId6"/>
    <p:sldId id="259" r:id="rId7"/>
    <p:sldId id="295" r:id="rId8"/>
    <p:sldId id="261" r:id="rId9"/>
    <p:sldId id="291" r:id="rId10"/>
    <p:sldId id="266" r:id="rId11"/>
    <p:sldId id="267" r:id="rId12"/>
    <p:sldId id="264" r:id="rId13"/>
    <p:sldId id="319" r:id="rId14"/>
    <p:sldId id="314" r:id="rId15"/>
    <p:sldId id="306" r:id="rId16"/>
    <p:sldId id="296" r:id="rId17"/>
    <p:sldId id="275" r:id="rId18"/>
    <p:sldId id="298" r:id="rId19"/>
    <p:sldId id="292" r:id="rId20"/>
    <p:sldId id="272" r:id="rId21"/>
    <p:sldId id="315" r:id="rId22"/>
    <p:sldId id="302" r:id="rId23"/>
    <p:sldId id="282" r:id="rId24"/>
    <p:sldId id="316" r:id="rId25"/>
    <p:sldId id="321" r:id="rId26"/>
    <p:sldId id="322" r:id="rId27"/>
    <p:sldId id="317" r:id="rId28"/>
    <p:sldId id="289" r:id="rId29"/>
    <p:sldId id="323" r:id="rId30"/>
    <p:sldId id="305" r:id="rId31"/>
    <p:sldId id="293" r:id="rId3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5A20"/>
    <a:srgbClr val="5A5A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76523" autoAdjust="0"/>
  </p:normalViewPr>
  <p:slideViewPr>
    <p:cSldViewPr snapToGrid="0" snapToObjects="1">
      <p:cViewPr>
        <p:scale>
          <a:sx n="80" d="100"/>
          <a:sy n="80" d="100"/>
        </p:scale>
        <p:origin x="-1086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9F6A-6C93-4484-90F0-A8ABAE71C3E0}" type="datetime1">
              <a:rPr lang="en-US" smtClean="0"/>
              <a:pPr/>
              <a:t>7/23/2015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075F1-ADF2-3C40-BA8A-D12488863D3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809062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8E892-4060-4441-8914-FE32082D9959}" type="datetime1">
              <a:rPr lang="en-US" smtClean="0"/>
              <a:pPr/>
              <a:t>7/23/2015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6321C-B30F-8241-84E4-EAAEF6C8D4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7750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6321C-B30F-8241-84E4-EAAEF6C8D49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7062-5ABA-4FA0-8D7C-9AA920B4C24D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089-6795-4510-9135-896C6CDBD743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D061-CE09-4503-8A1A-6F7924F05B31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1431-5171-44C7-AC7C-C427161833DC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70D7-A908-4245-AC5A-586AEDD33473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DFE5-FBA2-4510-89ED-9D16D3CBDC60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538D-647C-41A6-A52C-84D2A8AD7D54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8033-C996-4CF5-9063-47B2BF194F1C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F616-05C4-470F-BC10-A1CBF6B1526A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60E1-6FB3-4303-922D-DC10F14E8040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3914-6344-40AB-A5B6-D0ACA18358AD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0DF6FA-7DAF-41E4-906E-14BE2096AA20}" type="datetime1">
              <a:rPr lang="en-US" smtClean="0"/>
              <a:pPr/>
              <a:t>7/23/2015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2A4723-0C34-CD41-8762-D7F02A060961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odel/metadatamodel.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ue-granite.com/blog/bid/402596/Top-Five-Differences-between-Data-Lakes-and-Data-Warehouses" TargetMode="External"/><Relationship Id="rId2" Type="http://schemas.openxmlformats.org/officeDocument/2006/relationships/hyperlink" Target="http://usblogs.pwc.com/emerging-technology/the-future-of-big-data-data-lak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otfire.tibco.com/blog/?p=10941" TargetMode="External"/><Relationship Id="rId5" Type="http://schemas.openxmlformats.org/officeDocument/2006/relationships/hyperlink" Target="http://blog.knowledgent.com/infographic-managed-data-lake/" TargetMode="External"/><Relationship Id="rId4" Type="http://schemas.openxmlformats.org/officeDocument/2006/relationships/hyperlink" Target="http://blogs.teradata.com/international/metadata-management-in-the-data-lak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938151"/>
            <a:ext cx="8153400" cy="22622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Modeling Industrial and Cultural Heritage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33400" y="3579421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Nishara Pathirana</a:t>
            </a:r>
          </a:p>
          <a:p>
            <a:r>
              <a:rPr lang="en-US" dirty="0" smtClean="0"/>
              <a:t>July 07, 2015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CBFD-6EF5-43DA-857B-4CD14F6AEBC2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22612" y="3577694"/>
            <a:ext cx="50094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Supervisors:</a:t>
            </a:r>
          </a:p>
          <a:p>
            <a:r>
              <a:rPr lang="en-US" sz="2000" dirty="0" smtClean="0"/>
              <a:t>Prof. </a:t>
            </a:r>
            <a:r>
              <a:rPr lang="en-US" sz="2000" dirty="0" err="1" smtClean="0"/>
              <a:t>J</a:t>
            </a:r>
            <a:r>
              <a:rPr lang="en-US" sz="2000" dirty="0" err="1" smtClean="0">
                <a:cs typeface="Leelawadee"/>
              </a:rPr>
              <a:t>érô</a:t>
            </a:r>
            <a:r>
              <a:rPr lang="en-US" sz="2000" dirty="0" err="1" smtClean="0"/>
              <a:t>me</a:t>
            </a:r>
            <a:r>
              <a:rPr lang="en-US" sz="2000" dirty="0" smtClean="0"/>
              <a:t> </a:t>
            </a:r>
            <a:r>
              <a:rPr lang="en-US" sz="2000" dirty="0" err="1" smtClean="0"/>
              <a:t>Darmont</a:t>
            </a:r>
            <a:endParaRPr lang="en-US" sz="2000" dirty="0" smtClean="0"/>
          </a:p>
          <a:p>
            <a:r>
              <a:rPr lang="en-US" sz="2000" dirty="0" smtClean="0"/>
              <a:t>Prof. Sabine </a:t>
            </a:r>
            <a:r>
              <a:rPr lang="en-US" sz="2000" dirty="0" err="1" smtClean="0"/>
              <a:t>Loudcher</a:t>
            </a:r>
            <a:endParaRPr lang="en-US" sz="2000" dirty="0" smtClean="0"/>
          </a:p>
          <a:p>
            <a:r>
              <a:rPr lang="en-US" sz="2000" dirty="0" smtClean="0"/>
              <a:t>Prof. </a:t>
            </a:r>
            <a:r>
              <a:rPr lang="en-US" sz="2000" dirty="0" err="1" smtClean="0"/>
              <a:t>C</a:t>
            </a:r>
            <a:r>
              <a:rPr lang="en-US" sz="2000" dirty="0" err="1" smtClean="0">
                <a:cs typeface="Leelawadee"/>
              </a:rPr>
              <a:t>é</a:t>
            </a:r>
            <a:r>
              <a:rPr lang="en-US" sz="2000" dirty="0" err="1" smtClean="0"/>
              <a:t>cile</a:t>
            </a:r>
            <a:r>
              <a:rPr lang="en-US" sz="2000" dirty="0" smtClean="0"/>
              <a:t> Favre</a:t>
            </a:r>
          </a:p>
          <a:p>
            <a:endParaRPr lang="en-US" sz="2000" dirty="0" smtClean="0"/>
          </a:p>
          <a:p>
            <a:r>
              <a:rPr lang="en-US" sz="2000" dirty="0" smtClean="0"/>
              <a:t>Location: ERIC Laboratory 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68881" y="6356350"/>
            <a:ext cx="3352800" cy="365125"/>
          </a:xfrm>
        </p:spPr>
        <p:txBody>
          <a:bodyPr/>
          <a:lstStyle/>
          <a:p>
            <a:r>
              <a:rPr lang="fr-FR" dirty="0" smtClean="0"/>
              <a:t>Master </a:t>
            </a:r>
            <a:r>
              <a:rPr lang="fr-FR" dirty="0" err="1" smtClean="0"/>
              <a:t>Thesis</a:t>
            </a:r>
            <a:r>
              <a:rPr lang="fr-FR" dirty="0" smtClean="0"/>
              <a:t> </a:t>
            </a:r>
            <a:r>
              <a:rPr lang="fr-FR" dirty="0" err="1" smtClean="0"/>
              <a:t>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79"/>
            <a:ext cx="8229600" cy="65955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Images</a:t>
            </a:r>
            <a:endParaRPr lang="en-US" sz="4000" dirty="0"/>
          </a:p>
        </p:txBody>
      </p:sp>
      <p:pic>
        <p:nvPicPr>
          <p:cNvPr id="4" name="Content Placeholder 3" descr="J:\Semester 3\Internship Work\Data\IRHIS_BaseImages\annuaire1_preview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85581" y="1791554"/>
            <a:ext cx="6039052" cy="391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5338-39A1-46F2-963A-69283067C9E4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193"/>
            <a:ext cx="8229600" cy="62393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XML Structure of an Image Description</a:t>
            </a:r>
            <a:endParaRPr lang="en-US" sz="40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62988" y="1935163"/>
            <a:ext cx="401802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425-6A94-4EE7-8565-7724A7450161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5568"/>
            <a:ext cx="8229600" cy="64768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Goal of the Thesis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422"/>
            <a:ext cx="8229600" cy="4555177"/>
          </a:xfrm>
        </p:spPr>
        <p:txBody>
          <a:bodyPr/>
          <a:lstStyle/>
          <a:p>
            <a:r>
              <a:rPr lang="en-US" dirty="0" smtClean="0"/>
              <a:t>Organizing  </a:t>
            </a:r>
            <a:r>
              <a:rPr lang="en-US" b="1" dirty="0" smtClean="0"/>
              <a:t>Cultural and Textile Industry heritage data </a:t>
            </a:r>
            <a:r>
              <a:rPr lang="en-US" dirty="0" smtClean="0"/>
              <a:t>from</a:t>
            </a:r>
            <a:r>
              <a:rPr lang="en-US" b="1" dirty="0" smtClean="0"/>
              <a:t> Lille Territory</a:t>
            </a:r>
            <a:r>
              <a:rPr lang="en-US" dirty="0" smtClean="0"/>
              <a:t> for analysis purposes</a:t>
            </a:r>
          </a:p>
          <a:p>
            <a:pPr lvl="1"/>
            <a:r>
              <a:rPr lang="en-US" dirty="0" smtClean="0"/>
              <a:t>Information Broadcasting</a:t>
            </a:r>
          </a:p>
          <a:p>
            <a:pPr lvl="1"/>
            <a:r>
              <a:rPr lang="en-US" dirty="0" smtClean="0"/>
              <a:t>Information Exchanging</a:t>
            </a:r>
          </a:p>
          <a:p>
            <a:pPr lvl="1"/>
            <a:r>
              <a:rPr lang="en-US" dirty="0" smtClean="0"/>
              <a:t>Heritage Data Preservation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5" name="Picture 2" descr="C:\Users\Nishara\Desktop\data-illustration-computing-cover-370x22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5624" y="4169963"/>
            <a:ext cx="3327586" cy="2059636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1544-4A71-45B1-AA98-5D10C955A54D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548"/>
            <a:ext cx="8229600" cy="4598801"/>
          </a:xfrm>
        </p:spPr>
        <p:txBody>
          <a:bodyPr/>
          <a:lstStyle/>
          <a:p>
            <a:r>
              <a:rPr lang="en-US" dirty="0" smtClean="0"/>
              <a:t>Using SQL Databases as the main data storage</a:t>
            </a:r>
          </a:p>
          <a:p>
            <a:endParaRPr lang="en-US" dirty="0" smtClean="0"/>
          </a:p>
          <a:p>
            <a:r>
              <a:rPr lang="en-US" dirty="0" smtClean="0"/>
              <a:t>Using NoSQL Databases as the main data storage</a:t>
            </a:r>
          </a:p>
          <a:p>
            <a:pPr lvl="1"/>
            <a:r>
              <a:rPr lang="en-US" dirty="0" smtClean="0"/>
              <a:t>NoSQL Databases alone</a:t>
            </a:r>
          </a:p>
          <a:p>
            <a:pPr lvl="1"/>
            <a:r>
              <a:rPr lang="en-US" dirty="0" smtClean="0"/>
              <a:t>NoSQL databases + Semantic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6766-2D2D-488F-84AC-FC239FE09776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352" y="2790701"/>
            <a:ext cx="7772400" cy="1001564"/>
          </a:xfrm>
        </p:spPr>
        <p:txBody>
          <a:bodyPr/>
          <a:lstStyle/>
          <a:p>
            <a:pPr algn="ctr"/>
            <a:r>
              <a:rPr lang="en-US" dirty="0" smtClean="0"/>
              <a:t>The Data Lake Concept</a:t>
            </a:r>
            <a:br>
              <a:rPr lang="en-US" dirty="0" smtClean="0"/>
            </a:br>
            <a:r>
              <a:rPr smtClean="0"/>
              <a:t>for Organizing Heritage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D005-AC60-4CC2-A62E-25FF952B41A2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271"/>
            <a:ext cx="8229600" cy="86393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is a Data Lake?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/>
          <a:lstStyle/>
          <a:p>
            <a:pPr algn="just"/>
            <a:r>
              <a:rPr lang="en-US" dirty="0" smtClean="0"/>
              <a:t>Data Lake is a large object-based storage where data are stored in its raw format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Data Lake accepts data from any source, in any format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5" name="Picture 2" descr="C:\Users\Nishara\Downloads\datalake-solutionreview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5418" y="3913634"/>
            <a:ext cx="3932461" cy="227646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B5B7-0F6E-4F72-A758-DF6E4D4C369E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2525"/>
            <a:ext cx="8229600" cy="7426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Lake is for Everyone…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2050" name="Picture 2" descr="C:\Users\Nishara\Desktop\newd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284" y="1847088"/>
            <a:ext cx="7392391" cy="4931329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428-8ED1-4386-A6F0-7CFCFCD21190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151"/>
            <a:ext cx="8229600" cy="7308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Lake Vs Data Warehouse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68958"/>
            <a:ext cx="8229600" cy="46556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17</a:t>
            </a:fld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6899" y="1935479"/>
          <a:ext cx="7903026" cy="43157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1513"/>
                <a:gridCol w="3951513"/>
              </a:tblGrid>
              <a:tr h="489333">
                <a:tc>
                  <a:txBody>
                    <a:bodyPr/>
                    <a:lstStyle/>
                    <a:p>
                      <a:r>
                        <a:rPr lang="en-US" dirty="0" smtClean="0"/>
                        <a:t>Data 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Warehouse</a:t>
                      </a:r>
                      <a:endParaRPr lang="en-US" dirty="0"/>
                    </a:p>
                  </a:txBody>
                  <a:tcPr/>
                </a:tc>
              </a:tr>
              <a:tr h="643048">
                <a:tc>
                  <a:txBody>
                    <a:bodyPr/>
                    <a:lstStyle/>
                    <a:p>
                      <a:r>
                        <a:rPr lang="en-US" dirty="0" smtClean="0"/>
                        <a:t>Retains all data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Extremely large data volumes (</a:t>
                      </a:r>
                      <a:r>
                        <a:rPr lang="en-US" dirty="0" err="1" smtClean="0">
                          <a:sym typeface="Wingdings" pitchFamily="2" charset="2"/>
                        </a:rPr>
                        <a:t>Petabytes</a:t>
                      </a:r>
                      <a:r>
                        <a:rPr lang="en-US" dirty="0" smtClean="0">
                          <a:sym typeface="Wingdings" pitchFamily="2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Accepts data to some  data aggregation level 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Large (Terabytes)</a:t>
                      </a:r>
                      <a:endParaRPr lang="en-US" dirty="0"/>
                    </a:p>
                  </a:txBody>
                  <a:tcPr/>
                </a:tc>
              </a:tr>
              <a:tr h="64304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all 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Generally consists of data extracted from transactional systems</a:t>
                      </a:r>
                      <a:endParaRPr lang="en-US" dirty="0"/>
                    </a:p>
                  </a:txBody>
                  <a:tcPr/>
                </a:tc>
              </a:tr>
              <a:tr h="643048">
                <a:tc>
                  <a:txBody>
                    <a:bodyPr/>
                    <a:lstStyle/>
                    <a:p>
                      <a:r>
                        <a:rPr lang="en-US" dirty="0" smtClean="0"/>
                        <a:t>Easily adapts to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</a:t>
                      </a:r>
                      <a:r>
                        <a:rPr lang="en-US" baseline="0" dirty="0" smtClean="0"/>
                        <a:t> to change the schema as it costs a lot</a:t>
                      </a:r>
                      <a:endParaRPr lang="en-US" dirty="0"/>
                    </a:p>
                  </a:txBody>
                  <a:tcPr/>
                </a:tc>
              </a:tr>
              <a:tr h="489333">
                <a:tc>
                  <a:txBody>
                    <a:bodyPr/>
                    <a:lstStyle/>
                    <a:p>
                      <a:r>
                        <a:rPr lang="en-US" dirty="0" smtClean="0"/>
                        <a:t>Scales horizontally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Scales</a:t>
                      </a:r>
                      <a:r>
                        <a:rPr lang="en-US" baseline="0" dirty="0" smtClean="0"/>
                        <a:t> vertically</a:t>
                      </a:r>
                      <a:endParaRPr lang="en-US" dirty="0"/>
                    </a:p>
                  </a:txBody>
                  <a:tcPr/>
                </a:tc>
              </a:tr>
              <a:tr h="9186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focus is at time of use/search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schema on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focus is at time of design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schema on write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89333"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various</a:t>
                      </a:r>
                      <a:r>
                        <a:rPr lang="en-US" baseline="0" dirty="0" smtClean="0"/>
                        <a:t>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Designed for predefined</a:t>
                      </a:r>
                      <a:r>
                        <a:rPr lang="en-US" baseline="0" dirty="0" smtClean="0"/>
                        <a:t> questions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AD17-81DD-4F18-9FE5-1DA77FC31498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812"/>
            <a:ext cx="8229600" cy="790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Ensuring Data Quality in a Lake</a:t>
            </a:r>
            <a:endParaRPr lang="en-US" dirty="0"/>
          </a:p>
        </p:txBody>
      </p:sp>
      <p:pic>
        <p:nvPicPr>
          <p:cNvPr id="5" name="Picture 2" descr="C:\Users\Nishara\Downloads\dataswamp-timoelliott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53436" y="1675356"/>
            <a:ext cx="6426860" cy="4339171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DC5C-A3DB-4E21-A54F-FFF5FEABBA1C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74390"/>
            <a:ext cx="8229600" cy="825810"/>
          </a:xfrm>
        </p:spPr>
        <p:txBody>
          <a:bodyPr/>
          <a:lstStyle/>
          <a:p>
            <a:r>
              <a:rPr lang="en-US" dirty="0" smtClean="0"/>
              <a:t>A Metadata Layer for the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809979" cy="4562605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122" name="Picture 2" descr="C:\Users\Nishara\Desktop\Pic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321955"/>
            <a:ext cx="4217007" cy="2701308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F8B6-D4B6-4846-BE8E-2E9D1CB76415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88769"/>
            <a:ext cx="8229600" cy="81393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62545"/>
            <a:ext cx="8229600" cy="48926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Goal of the Thesis</a:t>
            </a:r>
          </a:p>
          <a:p>
            <a:endParaRPr lang="en-US" dirty="0" smtClean="0"/>
          </a:p>
          <a:p>
            <a:r>
              <a:rPr lang="en-US" dirty="0" smtClean="0"/>
              <a:t>The Data Lake Concept for Organizing Heritage Data</a:t>
            </a:r>
          </a:p>
          <a:p>
            <a:endParaRPr lang="en-US" dirty="0" smtClean="0"/>
          </a:p>
          <a:p>
            <a:r>
              <a:rPr lang="en-US" dirty="0" smtClean="0"/>
              <a:t>A Metadata Model</a:t>
            </a:r>
          </a:p>
          <a:p>
            <a:endParaRPr lang="en-US" dirty="0" smtClean="0"/>
          </a:p>
          <a:p>
            <a:r>
              <a:rPr lang="en-US" dirty="0" smtClean="0"/>
              <a:t>A Prototype Ontology Based Data Retrieval</a:t>
            </a:r>
          </a:p>
          <a:p>
            <a:endParaRPr lang="en-US" dirty="0" smtClean="0"/>
          </a:p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12C9-A0E6-479C-BEA3-2CEA58AC2B83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516"/>
            <a:ext cx="8229600" cy="83768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 Lake Analytic Tools</a:t>
            </a:r>
            <a:endParaRPr lang="en-US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50078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processing systems</a:t>
            </a:r>
          </a:p>
          <a:p>
            <a:pPr lvl="1"/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Spark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6147" name="Picture 3" descr="C:\Users\Nishara\Desktop\hadoop-logo-squa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7626" y="5270630"/>
            <a:ext cx="1085720" cy="1085720"/>
          </a:xfrm>
          <a:prstGeom prst="rect">
            <a:avLst/>
          </a:prstGeom>
          <a:noFill/>
        </p:spPr>
      </p:pic>
      <p:pic>
        <p:nvPicPr>
          <p:cNvPr id="6148" name="Picture 4" descr="C:\Users\Nishara\Desktop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2929" y="5140149"/>
            <a:ext cx="2013907" cy="1010130"/>
          </a:xfrm>
          <a:prstGeom prst="rect">
            <a:avLst/>
          </a:prstGeom>
          <a:noFill/>
        </p:spPr>
      </p:pic>
      <p:pic>
        <p:nvPicPr>
          <p:cNvPr id="6149" name="Picture 5" descr="C:\Users\Nishara\Desktop\mongodb-logo-lar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71633" y="2242160"/>
            <a:ext cx="2189261" cy="674292"/>
          </a:xfrm>
          <a:prstGeom prst="rect">
            <a:avLst/>
          </a:prstGeom>
          <a:noFill/>
        </p:spPr>
      </p:pic>
      <p:pic>
        <p:nvPicPr>
          <p:cNvPr id="6150" name="Picture 6" descr="C:\Users\Nishara\Desktop\couchdb-log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2929" y="3196969"/>
            <a:ext cx="1226279" cy="804980"/>
          </a:xfrm>
          <a:prstGeom prst="rect">
            <a:avLst/>
          </a:prstGeom>
          <a:noFill/>
        </p:spPr>
      </p:pic>
      <p:pic>
        <p:nvPicPr>
          <p:cNvPr id="6151" name="Picture 7" descr="C:\Users\Nishara\Desktop\couchbas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57626" y="2916451"/>
            <a:ext cx="1098736" cy="1085498"/>
          </a:xfrm>
          <a:prstGeom prst="rect">
            <a:avLst/>
          </a:prstGeom>
          <a:noFill/>
        </p:spPr>
      </p:pic>
      <p:pic>
        <p:nvPicPr>
          <p:cNvPr id="6152" name="Picture 8" descr="C:\Users\Nishara\Desktop\220px-Cassandra_logo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40910" y="2457230"/>
            <a:ext cx="954359" cy="637686"/>
          </a:xfrm>
          <a:prstGeom prst="rect">
            <a:avLst/>
          </a:prstGeom>
          <a:noFill/>
        </p:spPr>
      </p:pic>
      <p:pic>
        <p:nvPicPr>
          <p:cNvPr id="6153" name="Picture 9" descr="C:\Users\Nishara\Desktop\neo4j-logo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46406" y="2418346"/>
            <a:ext cx="1254474" cy="676570"/>
          </a:xfrm>
          <a:prstGeom prst="rect">
            <a:avLst/>
          </a:prstGeom>
          <a:noFill/>
        </p:spPr>
      </p:pic>
      <p:pic>
        <p:nvPicPr>
          <p:cNvPr id="6154" name="Picture 10" descr="C:\Users\Nishara\Desktop\hbase_log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67767" y="3094916"/>
            <a:ext cx="1173808" cy="907033"/>
          </a:xfrm>
          <a:prstGeom prst="rect">
            <a:avLst/>
          </a:prstGeom>
          <a:noFill/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8F76-F51E-4A1E-BBEC-269F9D07F3A6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352" y="1997964"/>
            <a:ext cx="7772400" cy="1362456"/>
          </a:xfrm>
        </p:spPr>
        <p:txBody>
          <a:bodyPr/>
          <a:lstStyle/>
          <a:p>
            <a:r>
              <a:rPr lang="en-US" dirty="0" smtClean="0"/>
              <a:t>A Metadata Model for Our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D0C-1FFF-4030-BD80-BF6C13107367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799848" y="2217105"/>
            <a:ext cx="7124952" cy="39090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7522"/>
            <a:ext cx="8229600" cy="8020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Data Lake for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68" y="2217106"/>
            <a:ext cx="8045532" cy="410749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69676" y="3002298"/>
            <a:ext cx="924740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Images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69676" y="4622103"/>
            <a:ext cx="923420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09646" y="4622103"/>
            <a:ext cx="1219949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MEL Texts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09438" y="3002299"/>
            <a:ext cx="1349665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Inventories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720231" y="2602189"/>
            <a:ext cx="1515649" cy="3204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Metadata</a:t>
            </a:r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Layer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2694416" y="3202353"/>
            <a:ext cx="1025815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2693096" y="4622103"/>
            <a:ext cx="1027135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</p:cNvCxnSpPr>
          <p:nvPr/>
        </p:nvCxnSpPr>
        <p:spPr>
          <a:xfrm rot="10800000" flipV="1">
            <a:off x="5206372" y="3202353"/>
            <a:ext cx="603067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rot="10800000">
            <a:off x="5206372" y="4622104"/>
            <a:ext cx="703274" cy="200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D801-0F1F-4642-90C3-A6C8A45F0990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2862" y="528493"/>
            <a:ext cx="1976025" cy="6192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:\Semester 3\Internship Work\model\metadatamodel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0259" y="831273"/>
            <a:ext cx="6843034" cy="5890202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2428-6E6D-43AC-BFDD-FCF8C6B79B39}" type="datetime1">
              <a:rPr lang="en-US" smtClean="0"/>
              <a:pPr/>
              <a:t>7/23/2015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21330"/>
            <a:ext cx="7772400" cy="1362456"/>
          </a:xfrm>
        </p:spPr>
        <p:txBody>
          <a:bodyPr/>
          <a:lstStyle/>
          <a:p>
            <a:pPr algn="ctr"/>
            <a:r>
              <a:rPr lang="en-US" dirty="0" smtClean="0"/>
              <a:t>An Ontology Approach for Information Retrieval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9262-BF1E-42FF-A92A-615F86CC12DA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660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1431-5171-44C7-AC7C-C427161833DC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325" y="2084107"/>
            <a:ext cx="76104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99644" y="4924700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Lake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Ontology?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Heritage information often have a wealth of metadata</a:t>
            </a:r>
          </a:p>
          <a:p>
            <a:endParaRPr lang="en-US" dirty="0" smtClean="0"/>
          </a:p>
          <a:p>
            <a:r>
              <a:rPr lang="en-US" dirty="0" smtClean="0"/>
              <a:t>Building a search engine on top of metadata with traditional databases is difficult </a:t>
            </a:r>
          </a:p>
          <a:p>
            <a:pPr lvl="1"/>
            <a:r>
              <a:rPr lang="en-US" dirty="0" smtClean="0"/>
              <a:t>Because of accuracy and coverage problems</a:t>
            </a:r>
          </a:p>
          <a:p>
            <a:pPr lvl="1"/>
            <a:r>
              <a:rPr lang="en-US" dirty="0" smtClean="0"/>
              <a:t>Because of heterogeneity problems </a:t>
            </a:r>
          </a:p>
          <a:p>
            <a:pPr lvl="1"/>
            <a:r>
              <a:rPr lang="en-US" dirty="0" smtClean="0"/>
              <a:t>Because of complicated relationships that data incorporates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of evolving and linking across data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1431-5171-44C7-AC7C-C427161833DC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40F7-DC7D-4E1E-A6A8-45C44D6A4B6D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1026" name="Picture 2" descr="J:\Semester 3\Internship Work\Instruction-Report\images\9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00644" y="902031"/>
            <a:ext cx="8148544" cy="5617522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647"/>
            <a:ext cx="8229600" cy="825810"/>
          </a:xfrm>
        </p:spPr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457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PREFIX onto: &lt;http://url_to_tectoniq/tectoniq#&gt;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SELECT ?name ?description </a:t>
            </a:r>
          </a:p>
          <a:p>
            <a:pPr>
              <a:buNone/>
            </a:pPr>
            <a:r>
              <a:rPr lang="en-US" sz="1800" dirty="0" smtClean="0"/>
              <a:t>	WHERE	 {</a:t>
            </a:r>
          </a:p>
          <a:p>
            <a:pPr>
              <a:buNone/>
            </a:pPr>
            <a:r>
              <a:rPr lang="en-US" sz="1800" dirty="0" smtClean="0"/>
              <a:t>				?name </a:t>
            </a:r>
            <a:r>
              <a:rPr lang="en-US" sz="1800" dirty="0" err="1" smtClean="0"/>
              <a:t>onto:hasDescription</a:t>
            </a:r>
            <a:r>
              <a:rPr lang="en-US" sz="1800" dirty="0" smtClean="0"/>
              <a:t> ?description </a:t>
            </a:r>
          </a:p>
          <a:p>
            <a:pPr>
              <a:buNone/>
            </a:pPr>
            <a:r>
              <a:rPr lang="en-US" sz="1800" dirty="0" smtClean="0"/>
              <a:t>				}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69" y="3796660"/>
            <a:ext cx="8476811" cy="252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1815-3EDB-4BDD-8EDE-CB3B51B75780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Lake concept to organize industrial and cultural heritage data</a:t>
            </a:r>
          </a:p>
          <a:p>
            <a:endParaRPr lang="en-US" dirty="0" smtClean="0"/>
          </a:p>
          <a:p>
            <a:r>
              <a:rPr lang="en-US" dirty="0" smtClean="0"/>
              <a:t>A metadata model that fits the Data Lake Concept </a:t>
            </a:r>
          </a:p>
          <a:p>
            <a:endParaRPr lang="en-US" dirty="0" smtClean="0"/>
          </a:p>
          <a:p>
            <a:r>
              <a:rPr lang="en-US" dirty="0" smtClean="0"/>
              <a:t>An ontology based information retrieval system as a use case scenario of the Data Lake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1431-5171-44C7-AC7C-C427161833DC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780805" y="2679192"/>
            <a:ext cx="4779818" cy="136245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D7BF-FFD3-4368-976B-4CC6B5E7F78D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66" y="3106454"/>
            <a:ext cx="3762860" cy="726509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59B2-B044-4A2A-97DC-6E123289DB7A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http://www.ibmbigdatahub.com/infographic/four-vs-big-data</a:t>
            </a:r>
          </a:p>
          <a:p>
            <a:endParaRPr lang="en-US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http://usblogs.pwc.com/emerging-technology/the-future-of-big-data-data-lakes/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  <a:hlinkClick r:id="rId3"/>
              </a:rPr>
              <a:t>http://www.blue-granite.com/blog/bid/402596/Top-Five-Differences-between-Data-Lakes-and-Data-Warehouses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  <a:hlinkClick r:id="rId4"/>
              </a:rPr>
              <a:t>http://blogs.teradata.com/international/metadata-management-in-the-data-lake/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  <a:hlinkClick r:id="rId5"/>
              </a:rPr>
              <a:t>http://blog.knowledgent.com/infographic-managed-data-lake/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  <a:hlinkClick r:id="rId6"/>
              </a:rPr>
              <a:t>http://spotfire.tibco.com/blog/?p=10941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F5E-DD64-47D5-887A-B95FC0295E28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1273"/>
            <a:ext cx="8229600" cy="81393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About the Project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project takes place within a larger project called “TECTONIQ”</a:t>
            </a:r>
          </a:p>
          <a:p>
            <a:endParaRPr lang="en-US" dirty="0" smtClean="0"/>
          </a:p>
          <a:p>
            <a:r>
              <a:rPr lang="en-US" dirty="0" smtClean="0"/>
              <a:t>Collaborated with 5 partners (Laboratories)</a:t>
            </a:r>
          </a:p>
          <a:p>
            <a:pPr lvl="1"/>
            <a:r>
              <a:rPr lang="en-US" dirty="0" smtClean="0"/>
              <a:t>GERiiCO</a:t>
            </a:r>
          </a:p>
          <a:p>
            <a:pPr lvl="1"/>
            <a:r>
              <a:rPr lang="en-US" dirty="0" smtClean="0"/>
              <a:t>STL</a:t>
            </a:r>
          </a:p>
          <a:p>
            <a:pPr lvl="1"/>
            <a:r>
              <a:rPr lang="en-US" dirty="0" smtClean="0"/>
              <a:t>TETIS</a:t>
            </a:r>
          </a:p>
          <a:p>
            <a:pPr lvl="1"/>
            <a:r>
              <a:rPr lang="en-US" dirty="0" smtClean="0"/>
              <a:t>ERIC</a:t>
            </a:r>
          </a:p>
          <a:p>
            <a:pPr lvl="1"/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A0EB-04FF-42CE-A316-1DC6DAF8B2EE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A1E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762519"/>
            <a:ext cx="8229600" cy="6714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Industrial and Cultural  Heritage Data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1600200"/>
            <a:ext cx="4966570" cy="452596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en-US" dirty="0" smtClean="0"/>
              <a:t>Very diverse and potentially big </a:t>
            </a:r>
            <a:r>
              <a:rPr lang="en-US" dirty="0" smtClean="0">
                <a:sym typeface="Wingdings" pitchFamily="2" charset="2"/>
              </a:rPr>
              <a:t>	</a:t>
            </a:r>
            <a:endParaRPr lang="en-US" dirty="0" smtClean="0"/>
          </a:p>
          <a:p>
            <a:r>
              <a:rPr lang="en-US" dirty="0" smtClean="0"/>
              <a:t>Rate of data generation is very high</a:t>
            </a:r>
          </a:p>
          <a:p>
            <a:endParaRPr lang="en-US" dirty="0" smtClean="0"/>
          </a:p>
          <a:p>
            <a:r>
              <a:rPr lang="en-US" dirty="0" smtClean="0"/>
              <a:t>High % of these data are </a:t>
            </a:r>
          </a:p>
          <a:p>
            <a:pPr lvl="1"/>
            <a:r>
              <a:rPr lang="en-US" dirty="0" smtClean="0"/>
              <a:t>Unstructured</a:t>
            </a:r>
          </a:p>
          <a:p>
            <a:pPr lvl="1"/>
            <a:r>
              <a:rPr lang="en-US" dirty="0" smtClean="0"/>
              <a:t>Heterogeneous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5</a:t>
            </a:fld>
            <a:endParaRPr lang="fr-FR" dirty="0"/>
          </a:p>
        </p:txBody>
      </p:sp>
      <p:cxnSp>
        <p:nvCxnSpPr>
          <p:cNvPr id="11" name="Straight Arrow Connector 10"/>
          <p:cNvCxnSpPr>
            <a:endCxn id="14" idx="1"/>
          </p:cNvCxnSpPr>
          <p:nvPr/>
        </p:nvCxnSpPr>
        <p:spPr>
          <a:xfrm>
            <a:off x="5423771" y="2317687"/>
            <a:ext cx="951979" cy="32316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1"/>
          </p:cNvCxnSpPr>
          <p:nvPr/>
        </p:nvCxnSpPr>
        <p:spPr>
          <a:xfrm flipV="1">
            <a:off x="5153891" y="2640853"/>
            <a:ext cx="1221859" cy="50610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5750" y="2317687"/>
            <a:ext cx="245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Petabytes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or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Exabytes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of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1BD-FACA-4A10-8660-24ABA4B3055F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383" y="795647"/>
            <a:ext cx="8526484" cy="659559"/>
          </a:xfrm>
        </p:spPr>
        <p:txBody>
          <a:bodyPr>
            <a:noAutofit/>
          </a:bodyPr>
          <a:lstStyle/>
          <a:p>
            <a:r>
              <a:rPr lang="en-US" sz="4000" dirty="0" smtClean="0"/>
              <a:t>Industrial and Cultural  Heritage Data </a:t>
            </a:r>
            <a:r>
              <a:rPr lang="en-US" sz="4000" dirty="0" err="1" smtClean="0"/>
              <a:t>Ctd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are in different formats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Web Document etc. 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US" sz="4000" dirty="0" smtClean="0"/>
          </a:p>
          <a:p>
            <a:pPr lvl="1"/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BFB9-63CB-4F9A-80EB-E49A969AED52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3771"/>
            <a:ext cx="8229600" cy="81393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we want?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" y="1791222"/>
            <a:ext cx="7867353" cy="4565128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organize these data to be able to analyze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026" name="Picture 2" descr="C:\Users\Nishara\Desktop\140113.bigdat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3729" y="2609742"/>
            <a:ext cx="4805731" cy="3390225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ADD-45AE-4FF2-B2F6-51C18A2CC9A4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pic>
        <p:nvPicPr>
          <p:cNvPr id="1026" name="Picture 2" descr="C:\Users\Nishara\Desktop\4-Vs-of-big-data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999906" y="1935163"/>
            <a:ext cx="7144187" cy="4389437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4883-3D38-4573-987A-254AF03531E9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Textile/Cultural Heritage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467627"/>
          <a:ext cx="8229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IRHiS</a:t>
                      </a:r>
                      <a:r>
                        <a:rPr lang="en-US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 (History Lab)</a:t>
                      </a:r>
                      <a:endParaRPr lang="en-US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Inventory 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Services</a:t>
                      </a:r>
                      <a:endParaRPr lang="en-US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La </a:t>
                      </a:r>
                      <a:r>
                        <a:rPr lang="en-US" b="1" dirty="0" err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Voix</a:t>
                      </a:r>
                      <a:r>
                        <a:rPr lang="en-US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 Du Nord</a:t>
                      </a:r>
                      <a:endParaRPr lang="en-US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MEL</a:t>
                      </a:r>
                      <a:endParaRPr lang="en-US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</a:p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Buildings/Inventories</a:t>
                      </a:r>
                      <a:r>
                        <a:rPr lang="en-US" dirty="0" smtClean="0"/>
                        <a:t> used for textile</a:t>
                      </a:r>
                      <a:r>
                        <a:rPr lang="en-US" baseline="0" dirty="0" smtClean="0"/>
                        <a:t> 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News Articles </a:t>
                      </a:r>
                      <a:r>
                        <a:rPr lang="en-US" dirty="0" smtClean="0"/>
                        <a:t>related to textile</a:t>
                      </a:r>
                      <a:r>
                        <a:rPr lang="en-US" baseline="0" dirty="0" smtClean="0"/>
                        <a:t> 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Cultural Heritage </a:t>
                      </a:r>
                      <a:r>
                        <a:rPr lang="en-US" baseline="0" dirty="0" smtClean="0"/>
                        <a:t>in Lille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and # of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xml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xml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xml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PDF documents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4723-0C34-CD41-8762-D7F02A060961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44759"/>
            <a:ext cx="2152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Lille Territory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4347-D81C-4AA4-8DBC-98B64BC277C8}" type="datetime1">
              <a:rPr lang="en-US" smtClean="0"/>
              <a:pPr/>
              <a:t>7/23/2015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Master Thesis Defense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13172</TotalTime>
  <Words>745</Words>
  <Application>Microsoft Office PowerPoint</Application>
  <PresentationFormat>On-screen Show (4:3)</PresentationFormat>
  <Paragraphs>296</Paragraphs>
  <Slides>31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Modeling Industrial and Cultural Heritage Data </vt:lpstr>
      <vt:lpstr>Outline</vt:lpstr>
      <vt:lpstr>Introduction</vt:lpstr>
      <vt:lpstr>About the Project</vt:lpstr>
      <vt:lpstr>Industrial and Cultural  Heritage Data</vt:lpstr>
      <vt:lpstr>Industrial and Cultural  Heritage Data Ctd</vt:lpstr>
      <vt:lpstr>What we want?</vt:lpstr>
      <vt:lpstr>What is Big Data?</vt:lpstr>
      <vt:lpstr>Textile/Cultural Heritage Data</vt:lpstr>
      <vt:lpstr>Images</vt:lpstr>
      <vt:lpstr>XML Structure of an Image Description</vt:lpstr>
      <vt:lpstr>Goal of the Thesis</vt:lpstr>
      <vt:lpstr>Related Work</vt:lpstr>
      <vt:lpstr>The Data Lake Concept for Organizing Heritage Data</vt:lpstr>
      <vt:lpstr>What is a Data Lake?</vt:lpstr>
      <vt:lpstr>Data Lake is for Everyone…</vt:lpstr>
      <vt:lpstr>Data Lake Vs Data Warehouse</vt:lpstr>
      <vt:lpstr>Ensuring Data Quality in a Lake</vt:lpstr>
      <vt:lpstr>A Metadata Layer for the Lake</vt:lpstr>
      <vt:lpstr>Data Lake Analytic Tools</vt:lpstr>
      <vt:lpstr>A Metadata Model for Our Data</vt:lpstr>
      <vt:lpstr>A Data Lake for Us</vt:lpstr>
      <vt:lpstr>Slide 23</vt:lpstr>
      <vt:lpstr>An Ontology Approach for Information Retrieval</vt:lpstr>
      <vt:lpstr>Slide 25</vt:lpstr>
      <vt:lpstr>Why an Ontology?</vt:lpstr>
      <vt:lpstr>Slide 27</vt:lpstr>
      <vt:lpstr>Querying</vt:lpstr>
      <vt:lpstr>Summary</vt:lpstr>
      <vt:lpstr>Thank You!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Carol BOSSIN</dc:creator>
  <cp:lastModifiedBy>Nishara</cp:lastModifiedBy>
  <cp:revision>785</cp:revision>
  <dcterms:created xsi:type="dcterms:W3CDTF">2012-10-01T14:04:35Z</dcterms:created>
  <dcterms:modified xsi:type="dcterms:W3CDTF">2015-07-23T13:57:37Z</dcterms:modified>
</cp:coreProperties>
</file>