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Open Sans Ligh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Light-bold.fntdata"/><Relationship Id="rId14" Type="http://schemas.openxmlformats.org/officeDocument/2006/relationships/slide" Target="slides/slide10.xml"/><Relationship Id="rId36" Type="http://schemas.openxmlformats.org/officeDocument/2006/relationships/font" Target="fonts/OpenSansLight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a572d6db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7a572d6db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7a572d6db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a9016bc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5a9016bc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5a9016bc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a9016bc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5a9016bc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5a9016bc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a9016bc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5a9016bc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5a9016bc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6b4360a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5a6b4360a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5a6b4360a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a9016bc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5a9016bc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5a9016bc7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507fce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45507fce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45507fce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507fcee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45507fcee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45507fcee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a6b4360a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5a6b4360a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size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independent</a:t>
            </a:r>
            <a:endParaRPr/>
          </a:p>
        </p:txBody>
      </p:sp>
      <p:sp>
        <p:nvSpPr>
          <p:cNvPr id="230" name="Google Shape;230;g25a6b4360a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a6b4360a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5a6b4360a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5a6b4360a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a6b4360a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5a6b4360a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5a6b4360a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a572d6db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7a572d6db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less than 32 GB of RAM, set the JVM flag -XX:+UseCompressedOops to make pointers be four bytes instead of eight</a:t>
            </a:r>
            <a:endParaRPr/>
          </a:p>
        </p:txBody>
      </p:sp>
      <p:sp>
        <p:nvSpPr>
          <p:cNvPr id="96" name="Google Shape;96;g27a572d6db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a6b4360a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5a6b4360a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5a6b4360a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a6b4360a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5a6b4360a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5a6b4360a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a6b4360a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5a6b4360a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5a6b4360a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a6b4360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5a6b4360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5a6b4360a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5507fcee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45507fcee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45507fcee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9016bc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5a9016bc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5a9016bc7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a6b4360a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5a6b4360a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5a6b4360a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6b4360a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a6b4360a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910ff9a9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7910ff9a9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7910ff9a9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6b4360a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5a6b4360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5a6b4360a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6b4360a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a6b4360a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5a6b4360a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6b4360a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5a6b4360a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manangement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application flow</a:t>
            </a:r>
            <a:endParaRPr/>
          </a:p>
        </p:txBody>
      </p:sp>
      <p:sp>
        <p:nvSpPr>
          <p:cNvPr id="130" name="Google Shape;130;g25a6b4360a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a9016bc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a9016bc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5a9016bc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a6b4360a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a6b4360a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Narrow and wide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5a6b4360a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a6b4360a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a6b4360a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5a6b4360a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307725" y="2134250"/>
            <a:ext cx="79941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Spark Performance Tuning</a:t>
            </a:r>
            <a:endParaRPr b="0" i="0" sz="66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1920800" y="1878150"/>
            <a:ext cx="9091800" cy="426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3907129" y="4433465"/>
            <a:ext cx="4662300" cy="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4511025" y="4632975"/>
            <a:ext cx="713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92262"/>
                </a:solidFill>
                <a:latin typeface="Open Sans"/>
                <a:ea typeface="Open Sans"/>
                <a:cs typeface="Open Sans"/>
                <a:sym typeface="Open Sans"/>
              </a:rPr>
              <a:t>By: Shakti Garg and Nisha Kumari</a:t>
            </a:r>
            <a:endParaRPr sz="3000">
              <a:solidFill>
                <a:srgbClr val="C9226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 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764400" y="1213950"/>
            <a:ext cx="10909500" cy="5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avoid groupBykey() for associative reductive operation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2"/>
          <p:cNvSpPr txBox="1"/>
          <p:nvPr/>
        </p:nvSpPr>
        <p:spPr>
          <a:xfrm>
            <a:off x="1182425" y="1891850"/>
            <a:ext cx="8799600" cy="113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rdd.groupByKey().mapValues(_.sum)</a:t>
            </a:r>
            <a:endParaRPr sz="1800" strike="sngStrike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sngStrike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rdd.reduceByKey(_ + _)</a:t>
            </a:r>
            <a:endParaRPr sz="1800" strike="sngStrike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400" y="3499950"/>
            <a:ext cx="4934599" cy="27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425" y="3499950"/>
            <a:ext cx="4776950" cy="2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 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64400" y="1213950"/>
            <a:ext cx="10909500" cy="5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avoid reduceBykey() when input and output value types are different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avoid flatmap()-join()-groupBy() pattern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1229700" y="1844525"/>
            <a:ext cx="9853500" cy="134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strike="sngStrike">
                <a:solidFill>
                  <a:srgbClr val="333333"/>
                </a:solidFill>
                <a:highlight>
                  <a:srgbClr val="F7F7F7"/>
                </a:highlight>
              </a:rPr>
              <a:t>rdd.map(kv =&gt; (kv._1, </a:t>
            </a:r>
            <a:r>
              <a:rPr lang="en-US" sz="1800" strike="sngStrike">
                <a:solidFill>
                  <a:srgbClr val="8959A8"/>
                </a:solidFill>
                <a:highlight>
                  <a:srgbClr val="F7F7F7"/>
                </a:highlight>
              </a:rPr>
              <a:t>new</a:t>
            </a:r>
            <a:r>
              <a:rPr lang="en-US" sz="1800" strike="sngStrike">
                <a:solidFill>
                  <a:srgbClr val="333333"/>
                </a:solidFill>
                <a:highlight>
                  <a:srgbClr val="F7F7F7"/>
                </a:highlight>
              </a:rPr>
              <a:t> Set[String]() + kv._2)) .reduceByKey(_ ++ _)</a:t>
            </a:r>
            <a:endParaRPr sz="1800" strike="sngStrike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</a:rPr>
              <a:t>rdd.aggregateByKey(new Set[String]())( (set, v) =&gt; set += v, (set1, set2) =&gt; set1 ++= set2 )</a:t>
            </a:r>
            <a:endParaRPr sz="18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261250" y="4020200"/>
            <a:ext cx="9853500" cy="181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rdd1 = inputRDD1.groupByKey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rdd2 = inputRDD2.groupByKey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/>
              <a:t>joinRDD = rdd1.join(rdd2) </a:t>
            </a:r>
            <a:r>
              <a:rPr lang="en-US" sz="1800"/>
              <a:t>                =&gt; 			(K, (V1,V2))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joinRDD = rdd1.cogroup(rdd2)         =&gt;                  (K, (Iterable&lt;V1&gt;, Iterable&lt;V2&gt;))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 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64400" y="1213950"/>
            <a:ext cx="10909500" cy="5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Use TreeReduce/TreeAggregate over reduce/aggregate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-US" sz="2400">
                <a:solidFill>
                  <a:schemeClr val="lt1"/>
                </a:solidFill>
              </a:rPr>
              <a:t>treeReduce uses function,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       reduceByKey to do reduction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       in parallel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425" y="2017975"/>
            <a:ext cx="5651474" cy="409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549700" y="9460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 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0" y="1000838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5"/>
          <p:cNvSpPr txBox="1"/>
          <p:nvPr/>
        </p:nvSpPr>
        <p:spPr>
          <a:xfrm>
            <a:off x="709450" y="1261250"/>
            <a:ext cx="108939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Broadcast variables for efficient joins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immutable shared variable, cached on each executor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-US" sz="2400">
                <a:solidFill>
                  <a:schemeClr val="lt1"/>
                </a:solidFill>
              </a:rPr>
              <a:t>Join between a large and a small RDD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781500" y="2995450"/>
            <a:ext cx="8216400" cy="24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val lookupTable = sc.broadcast(smallRDD.collect.toMap)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largeRDD.flatMap( { case(key, value) =&gt;</a:t>
            </a:r>
            <a:br>
              <a:rPr lang="en-US" sz="1800"/>
            </a:br>
            <a:r>
              <a:rPr lang="en-US" sz="1800"/>
              <a:t>  </a:t>
            </a:r>
            <a:r>
              <a:rPr lang="en-US" sz="1800">
                <a:solidFill>
                  <a:schemeClr val="dk1"/>
                </a:solidFill>
              </a:rPr>
              <a:t>lookupTable</a:t>
            </a:r>
            <a:r>
              <a:rPr lang="en-US" sz="1800"/>
              <a:t>.value.get(key).map { otherValue =&gt;</a:t>
            </a:r>
            <a:br>
              <a:rPr lang="en-US" sz="1800"/>
            </a:br>
            <a:r>
              <a:rPr lang="en-US" sz="1800"/>
              <a:t>    (key, (value, otherValue))</a:t>
            </a:r>
            <a:br>
              <a:rPr lang="en-US" sz="1800"/>
            </a:br>
            <a:r>
              <a:rPr lang="en-US" sz="1800"/>
              <a:t>  }</a:t>
            </a:r>
            <a:br>
              <a:rPr lang="en-US" sz="1800"/>
            </a:b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 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764400" y="1213950"/>
            <a:ext cx="10909500" cy="5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-US" sz="2400">
                <a:solidFill>
                  <a:schemeClr val="lt1"/>
                </a:solidFill>
              </a:rPr>
              <a:t>Join between a large and a medium RDD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coalesce() over repartition()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                   “ Shuffle less, Shuffle efficiently”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1418550" y="4304000"/>
            <a:ext cx="9601200" cy="77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After filtering down a large dataset, if you want to decrease number of partitions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coalesce() do optmized local shuffling, repartition() do random shuffling </a:t>
            </a:r>
            <a:endParaRPr sz="1800"/>
          </a:p>
        </p:txBody>
      </p:sp>
      <p:sp>
        <p:nvSpPr>
          <p:cNvPr id="210" name="Google Shape;210;p26"/>
          <p:cNvSpPr txBox="1"/>
          <p:nvPr/>
        </p:nvSpPr>
        <p:spPr>
          <a:xfrm>
            <a:off x="1387375" y="1828800"/>
            <a:ext cx="9601200" cy="143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val keys = sc.broadcast(mediumRDD.map(_._1).collect.toSet)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/>
            </a:br>
            <a:r>
              <a:rPr lang="en-US" sz="1800"/>
              <a:t>val reducedRDD = largeRDD.filter{ case(key, value) =&gt; keys.value.contains(key) }</a:t>
            </a:r>
            <a:br>
              <a:rPr lang="en-US" sz="1800"/>
            </a:br>
            <a:r>
              <a:rPr lang="en-US" sz="1800"/>
              <a:t>reducedRDD.join(mediumRDD)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much tasks?</a:t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281300" y="1508750"/>
            <a:ext cx="96294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No. of tasks processing </a:t>
            </a:r>
            <a:r>
              <a:rPr lang="en-US" sz="2800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Input RDD</a:t>
            </a: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= number of partitions explicitly mentioned (default is number of HDFS blocks)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No. of tasks processing </a:t>
            </a:r>
            <a:r>
              <a:rPr lang="en-US" sz="2800">
                <a:solidFill>
                  <a:srgbClr val="DD7E6B"/>
                </a:solidFill>
                <a:latin typeface="Open Sans"/>
                <a:ea typeface="Open Sans"/>
                <a:cs typeface="Open Sans"/>
                <a:sym typeface="Open Sans"/>
              </a:rPr>
              <a:t>Join/CoGroup RDD </a:t>
            </a:r>
            <a:r>
              <a:rPr lang="en-US" sz="2800">
                <a:solidFill>
                  <a:srgbClr val="F7F7F7"/>
                </a:solidFill>
                <a:latin typeface="Open Sans"/>
                <a:ea typeface="Open Sans"/>
                <a:cs typeface="Open Sans"/>
                <a:sym typeface="Open Sans"/>
              </a:rPr>
              <a:t>= max(number of tasks of each input RDD)</a:t>
            </a:r>
            <a:endParaRPr sz="2800">
              <a:solidFill>
                <a:srgbClr val="F7F7F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Optimum # of tasks </a:t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281300" y="1508750"/>
            <a:ext cx="96294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There should be sufficient number of tasks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Tasks = More parallelization = Better performance as each task gets less data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Tasks = Prevents shuffle spill. (Shuffle spill can be very costly to a stage and if it is in your SparkUI’s stage metrics, you needs to increase tasks or reduce data per task)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Tasks = More containers needed = More Resources and container warmup time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 Data Serialization 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1312850" y="1036350"/>
            <a:ext cx="91722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AutoNum type="arabicPeriod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Storage - RDD persistence level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MEMORY_ONLY (default)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prefer MEMORY_AND_DISK_SER over MEMORY_ONLY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Each stage persists its shuffle output on disk in order to prevent recomputation in case of failure.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 result, if a stage is input to multiple stages, it is computed for one and skipped for others.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Persist only costly &amp; reusable RDDs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 Network transfer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Shuffle data between nodes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I/O tasks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Google Shape;234;p29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25" y="0"/>
            <a:ext cx="1310625" cy="7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882125" y="5771850"/>
            <a:ext cx="10164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Recommended: </a:t>
            </a:r>
            <a:r>
              <a:rPr b="1"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Kryo Serializer</a:t>
            </a:r>
            <a:r>
              <a:rPr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over</a:t>
            </a:r>
            <a:r>
              <a:rPr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Java Serializer</a:t>
            </a:r>
            <a:r>
              <a:rPr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AE1E5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 Optimization: Spark + YARN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221625" y="1508750"/>
            <a:ext cx="96294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25" y="1005850"/>
            <a:ext cx="10086474" cy="5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Light"/>
              <a:buAutoNum type="arabicPeriod"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 Allocation - Executors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281300" y="1508750"/>
            <a:ext cx="96294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Number of executors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 executors != # of cores in cluster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other applications on cluster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cores taken by application master &amp; driver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Cores per executor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Avoid Single core executor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•"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single core can easily handle 3-5 tasks in parallel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1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25" y="457975"/>
            <a:ext cx="3317950" cy="21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706200" y="888475"/>
            <a:ext cx="6708600" cy="5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○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general purpose execution engine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-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batch/ iterative/ interactive jobs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○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fast, in-memory processing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○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distributed/ scalable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○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fault-tolerant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rich, optimized API support 	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																																																																																																																				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continued...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402075" y="1195550"/>
            <a:ext cx="9586500" cy="4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Given</a:t>
            </a:r>
            <a:endParaRPr sz="24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data node cluster with </a:t>
            </a: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64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cores each i.e. </a:t>
            </a: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640 cores</a:t>
            </a:r>
            <a:endParaRPr sz="2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your pool has </a:t>
            </a: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40%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resource allocation 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you need to support on average</a:t>
            </a: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 3 jobs in parallel</a:t>
            </a:r>
            <a:endParaRPr sz="2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Assumption </a:t>
            </a:r>
            <a:endParaRPr sz="240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1 core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per node is reserved for OS and hadoop overhead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Each job’s driver is taking </a:t>
            </a:r>
            <a:r>
              <a:rPr lang="en-US" sz="200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1 core</a:t>
            </a:r>
            <a:endParaRPr sz="2000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executor is allocated </a:t>
            </a:r>
            <a:r>
              <a:rPr lang="en-US" sz="2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4 cores</a:t>
            </a:r>
            <a:endParaRPr sz="200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sz="2400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cores per job should be </a:t>
            </a:r>
            <a:r>
              <a:rPr lang="en-US" sz="20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~ (10 * 64 * .4  – 1 * 10 – 3) / 3 = 81</a:t>
            </a:r>
            <a:endParaRPr sz="20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executors </a:t>
            </a:r>
            <a:r>
              <a:rPr lang="en-US" sz="20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~( 81 / 4 ) = 20</a:t>
            </a:r>
            <a:endParaRPr sz="20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</a:t>
            </a: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 Allocation - Memory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7" name="Google Shape;267;p33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100" y="1307000"/>
            <a:ext cx="9951700" cy="49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continued...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5" name="Google Shape;275;p34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867100" y="1353200"/>
            <a:ext cx="104211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Given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10 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node cluster with each having </a:t>
            </a:r>
            <a:r>
              <a:rPr lang="en-US" sz="20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64 GB of RAM</a:t>
            </a:r>
            <a:endParaRPr sz="2000">
              <a:solidFill>
                <a:srgbClr val="93C47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# of </a:t>
            </a:r>
            <a:r>
              <a:rPr lang="en-US" sz="20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executor = 20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i.e. 2 executor per node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memory</a:t>
            </a: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reserved for OS and hadoop processes = </a:t>
            </a:r>
            <a:r>
              <a:rPr lang="en-US" sz="20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4 GB</a:t>
            </a:r>
            <a:endParaRPr sz="2000">
              <a:solidFill>
                <a:srgbClr val="93C47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available for each YARN container  </a:t>
            </a:r>
            <a:r>
              <a:rPr lang="en-US" sz="20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~(64 - 4) / 2 = 30</a:t>
            </a:r>
            <a:endParaRPr sz="20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available for each Spark Executor </a:t>
            </a:r>
            <a:r>
              <a:rPr lang="en-US" sz="20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~(30 - 0.1 * 30) = 27 </a:t>
            </a:r>
            <a:endParaRPr sz="20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If we include Default 10% overhead in 30 GB,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Executor memory should be 27 GB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668550" y="4999225"/>
            <a:ext cx="831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8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“Running executors with too much memory often results in excessive garbage-collection delays.”</a:t>
            </a:r>
            <a:endParaRPr i="1" sz="28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549675" y="126125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Dynamic allocation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84" name="Google Shape;284;p35"/>
          <p:cNvCxnSpPr/>
          <p:nvPr/>
        </p:nvCxnSpPr>
        <p:spPr>
          <a:xfrm>
            <a:off x="0" y="11130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1082025" y="13647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Assign executors to a job based on workload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Scale up policy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Scale down policy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External shuffle service should be enabled (to safely persist task output in case executor is scaled down)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1339800" y="3791850"/>
            <a:ext cx="9512400" cy="258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spark-submit 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--conf spark.shuffle.service.enabled=”true”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--conf “spark.dynamicAllocation.enabled”=”true”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--conf “</a:t>
            </a:r>
            <a:r>
              <a:rPr lang="en-US" sz="1800">
                <a:solidFill>
                  <a:schemeClr val="dk1"/>
                </a:solidFill>
              </a:rPr>
              <a:t>spark.dynamicAllocation.minExecutors”=”1”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--conf “spark.dynamicAllocation.maxExecutors”=”5”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--conf “</a:t>
            </a:r>
            <a:r>
              <a:rPr lang="en-US" sz="1800"/>
              <a:t>spark.dynamicAllocation.executorIdleTimeout”=”30”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--conf </a:t>
            </a:r>
            <a:r>
              <a:rPr lang="en-US" sz="1800">
                <a:solidFill>
                  <a:schemeClr val="dk1"/>
                </a:solidFill>
              </a:rPr>
              <a:t>“spark.dynamicAllocation.cachedExecutorIdleTimeout”=”30”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/>
        </p:nvSpPr>
        <p:spPr>
          <a:xfrm>
            <a:off x="549675" y="126125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Dynamic allocation...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93" name="Google Shape;293;p36"/>
          <p:cNvCxnSpPr/>
          <p:nvPr/>
        </p:nvCxnSpPr>
        <p:spPr>
          <a:xfrm>
            <a:off x="0" y="11130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082025" y="13647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MaxExecutors can be skipped if we are not sure on upper limit of data. (If no of task &gt; (maxExecutor * tasks per executor), performance worsens as it tries to launch more tasks per executor and hence more failure retries)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cachedExecutorIdleTimeout is infinity by default. In case of cached RDD, tune it to scope time of cached RDD. If not, it will result in recomputation.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565450" y="94575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 Spark Speculative Execution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01" name="Google Shape;301;p37"/>
          <p:cNvCxnSpPr/>
          <p:nvPr/>
        </p:nvCxnSpPr>
        <p:spPr>
          <a:xfrm>
            <a:off x="0" y="945188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082025" y="123767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Turn on to prevent </a:t>
            </a:r>
            <a:r>
              <a:rPr i="1" lang="en-US" sz="36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Straggler Tasks</a:t>
            </a:r>
            <a:r>
              <a:rPr i="1"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i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182400" y="2617075"/>
            <a:ext cx="9448200" cy="21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spark-submit 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--conf “spark.speculation”=”true”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--conf “spark.speculation.interval”=”5000”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--conf “spark.speculation.multiplier”=”5”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--conf “spark.speculation.quantile”=”0.90”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533925" y="14190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 YARN Optimization</a:t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10" name="Google Shape;310;p38"/>
          <p:cNvCxnSpPr/>
          <p:nvPr/>
        </p:nvCxnSpPr>
        <p:spPr>
          <a:xfrm>
            <a:off x="0" y="1077100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793000" y="1093650"/>
            <a:ext cx="1124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value of 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spark.yarn.executor.memoryOverhead </a:t>
            </a:r>
            <a:endParaRPr sz="2400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= max(384 MB, 0.10*spark.executor.memory)</a:t>
            </a:r>
            <a:endParaRPr sz="2400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 can be explicitly set in configuration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1087800" y="1560800"/>
            <a:ext cx="9664200" cy="132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YARN container size 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= spark.executor.memory + </a:t>
            </a:r>
            <a:r>
              <a:rPr lang="en-US" sz="2400">
                <a:solidFill>
                  <a:schemeClr val="dk1"/>
                </a:solidFill>
              </a:rPr>
              <a:t>spark.yarn.executor.memoryOverhead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9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/>
          <p:nvPr/>
        </p:nvSpPr>
        <p:spPr>
          <a:xfrm>
            <a:off x="844382" y="3286605"/>
            <a:ext cx="6176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none" strike="noStrike">
                <a:solidFill>
                  <a:srgbClr val="E0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QUESTIONS?</a:t>
            </a:r>
            <a:endParaRPr sz="6600">
              <a:solidFill>
                <a:srgbClr val="E0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844382" y="1879605"/>
            <a:ext cx="6176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E0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Thank You! </a:t>
            </a:r>
            <a:endParaRPr sz="6600">
              <a:solidFill>
                <a:srgbClr val="E0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E0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930150" y="1767825"/>
            <a:ext cx="50592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Coding Optimization</a:t>
            </a:r>
            <a:endParaRPr sz="3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structures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format and compression 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 optimization 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Serialization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524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we covering?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601325" y="1767825"/>
            <a:ext cx="49701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 Optimization</a:t>
            </a:r>
            <a:endParaRPr sz="3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 Allocation (executors/memory)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Allocation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Tuning parallelism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Spark speculative execution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175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roxima Nova"/>
              <a:buAutoNum type="arabicPeriod"/>
            </a:pPr>
            <a:r>
              <a:rPr lang="en-US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YARN optimization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21212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Light"/>
              <a:buAutoNum type="arabicPeriod"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Slim down data structures!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221625" y="1093650"/>
            <a:ext cx="96294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pen Sans Light"/>
              <a:buChar char="•"/>
            </a:pPr>
            <a:r>
              <a:rPr lang="en-US" sz="3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Why?</a:t>
            </a:r>
            <a:endParaRPr sz="3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pen Sans Light"/>
              <a:buChar char="•"/>
            </a:pPr>
            <a:r>
              <a:rPr lang="en-US" sz="3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How?</a:t>
            </a:r>
            <a:endParaRPr sz="3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•"/>
            </a:pPr>
            <a:r>
              <a:rPr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or Enum keys over Strings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•"/>
            </a:pPr>
            <a:r>
              <a:rPr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Java fastUtil over Java Collections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•"/>
            </a:pPr>
            <a:r>
              <a:rPr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Avoid wrapper objects, nested data structures, pointers etc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•"/>
            </a:pPr>
            <a:r>
              <a:rPr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JVM flag XX:+UseCompressedOops to set pointers of 4 byte size than 8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5245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Data format and compression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84800" y="1212300"/>
            <a:ext cx="106224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Serialization </a:t>
            </a:r>
            <a:endParaRPr sz="3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•"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Avro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•"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Protobuf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RC formats</a:t>
            </a:r>
            <a:endParaRPr sz="3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Char char="•"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Parquet</a:t>
            </a: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Char char="•"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Compression (In Rest &amp; In Transit)</a:t>
            </a:r>
            <a:endParaRPr sz="3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4773953"/>
            <a:ext cx="88582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666800" y="5745475"/>
            <a:ext cx="8858100" cy="64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conf spark.io.compression.codec=snappy</a:t>
            </a:r>
            <a:endParaRPr sz="24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Spark at work: Overview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25" y="1477500"/>
            <a:ext cx="9448200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Spark at work: Detailed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75" y="1329600"/>
            <a:ext cx="10915000" cy="47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Execution: Job-Stages-Tasks 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50" y="1427550"/>
            <a:ext cx="9593776" cy="439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533925" y="0"/>
            <a:ext cx="9448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API Optimization</a:t>
            </a:r>
            <a:endParaRPr sz="4500">
              <a:solidFill>
                <a:srgbClr val="FFFFFF"/>
              </a:solidFill>
            </a:endParaRPr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21212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64400" y="1794750"/>
            <a:ext cx="10909500" cy="4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Prefer higher level Spark abstractions, DataFrame/Dataset over RDDs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Still we need RDD’s flexibility!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Don’t collect large RDDs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Avoid using count()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rdd.take   /      rdd.takeSampl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>
            <a:off x="0" y="914475"/>
            <a:ext cx="12192000" cy="42000"/>
          </a:xfrm>
          <a:prstGeom prst="straightConnector1">
            <a:avLst/>
          </a:prstGeom>
          <a:noFill/>
          <a:ln cap="flat" cmpd="sng" w="38100">
            <a:solidFill>
              <a:srgbClr val="AE1E5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1"/>
          <p:cNvSpPr txBox="1"/>
          <p:nvPr/>
        </p:nvSpPr>
        <p:spPr>
          <a:xfrm>
            <a:off x="914400" y="956475"/>
            <a:ext cx="10104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800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“Understand execution plan of your Spark application!”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765750" y="3184625"/>
            <a:ext cx="6668700" cy="47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rdd.take   /      rdd.takeSample</a:t>
            </a:r>
            <a:endParaRPr sz="1800"/>
          </a:p>
        </p:txBody>
      </p:sp>
      <p:sp>
        <p:nvSpPr>
          <p:cNvPr id="161" name="Google Shape;161;p21"/>
          <p:cNvSpPr txBox="1"/>
          <p:nvPr/>
        </p:nvSpPr>
        <p:spPr>
          <a:xfrm>
            <a:off x="1891850" y="4729650"/>
            <a:ext cx="6542700" cy="156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strike="sngStrike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US" sz="1800" strike="sngStrike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(dataFrame.count() == </a:t>
            </a:r>
            <a:r>
              <a:rPr lang="en-US" sz="1800" strike="sngStrike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1800" strike="sngStrike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{}</a:t>
            </a:r>
            <a:endParaRPr sz="1800" strike="sngStrike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(dataFrame.take(</a:t>
            </a:r>
            <a:r>
              <a:rPr lang="en-US" sz="18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).length == </a:t>
            </a:r>
            <a:r>
              <a:rPr lang="en-US" sz="18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{}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/>
              <a:t>  rdd.isEmpty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