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Helvetica Neue"/>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AD4733-18A2-4F4D-AB7D-14B33C329682}">
  <a:tblStyle styleId="{C9AD4733-18A2-4F4D-AB7D-14B33C3296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HelveticaNeue-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2b8693f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42b8693f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492bea5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492bea5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2b8693f3e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2b8693f3e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2b8693f3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42b8693f3e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NA: First address of Subnet. NA | IP -&gt; IP</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BA: Last address of Subnet. BA &amp; IP -&gt; IP</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Possibilities of more special addresses: AWS, routing and DNS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2b8693f3e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2b8693f3e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2b8693f3e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2b8693f3e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2b8693f3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42b8693f3e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highlight>
                  <a:srgbClr val="FFFFFF"/>
                </a:highlight>
              </a:rPr>
              <a:t> Eg: if an ISP owns network 172.16.0.0/16, then the ISP can offer 172.16.1.0/24, 172.16.2.0/24, and so on to customers. Yet, when advertising to other providers, the ISP only needs to advertise 172.16.0.0/16.</a:t>
            </a:r>
            <a:endParaRPr b="0" i="0" sz="1200" u="none" cap="none"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2b8693f3e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2b8693f3e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2b8693f3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42b8693f3e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128-bit vs 32-bit in IPv4</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t>Why? - </a:t>
            </a:r>
            <a:endParaRPr/>
          </a:p>
          <a:p>
            <a:pPr indent="457200" lvl="0" marL="0" marR="0" rtl="0" algn="l">
              <a:lnSpc>
                <a:spcPct val="100000"/>
              </a:lnSpc>
              <a:spcBef>
                <a:spcPts val="0"/>
              </a:spcBef>
              <a:spcAft>
                <a:spcPts val="0"/>
              </a:spcAft>
              <a:buClr>
                <a:srgbClr val="000000"/>
              </a:buClr>
              <a:buSzPts val="1400"/>
              <a:buFont typeface="Arial"/>
              <a:buNone/>
            </a:pPr>
            <a:r>
              <a:rPr lang="en"/>
              <a:t>more addresses</a:t>
            </a:r>
            <a:endParaRPr/>
          </a:p>
          <a:p>
            <a:pPr indent="457200" lvl="0" marL="0" marR="0" rtl="0" algn="l">
              <a:lnSpc>
                <a:spcPct val="100000"/>
              </a:lnSpc>
              <a:spcBef>
                <a:spcPts val="0"/>
              </a:spcBef>
              <a:spcAft>
                <a:spcPts val="0"/>
              </a:spcAft>
              <a:buClr>
                <a:srgbClr val="000000"/>
              </a:buClr>
              <a:buSzPts val="1400"/>
              <a:buFont typeface="Arial"/>
              <a:buNone/>
            </a:pPr>
            <a:r>
              <a:rPr lang="en" sz="1200">
                <a:solidFill>
                  <a:srgbClr val="333333"/>
                </a:solidFill>
                <a:latin typeface="Georgia"/>
                <a:ea typeface="Georgia"/>
                <a:cs typeface="Georgia"/>
                <a:sym typeface="Georgia"/>
              </a:rPr>
              <a:t>IPv6 addresses are different because it was designed with mobility in mind.</a:t>
            </a:r>
            <a:endParaRPr/>
          </a:p>
          <a:p>
            <a:pPr indent="457200" lvl="0" marL="0" marR="0" rtl="0" algn="l">
              <a:lnSpc>
                <a:spcPct val="100000"/>
              </a:lnSpc>
              <a:spcBef>
                <a:spcPts val="0"/>
              </a:spcBef>
              <a:spcAft>
                <a:spcPts val="0"/>
              </a:spcAft>
              <a:buClr>
                <a:srgbClr val="000000"/>
              </a:buClr>
              <a:buSzPts val="1400"/>
              <a:buFont typeface="Arial"/>
              <a:buNone/>
            </a:pPr>
            <a:r>
              <a:rPr lang="en"/>
              <a:t>no NAT needed, each device has its IP</a:t>
            </a:r>
            <a:endParaRPr/>
          </a:p>
          <a:p>
            <a:pPr indent="457200" lvl="0" marL="0" marR="0" rtl="0" algn="l">
              <a:lnSpc>
                <a:spcPct val="100000"/>
              </a:lnSpc>
              <a:spcBef>
                <a:spcPts val="0"/>
              </a:spcBef>
              <a:spcAft>
                <a:spcPts val="0"/>
              </a:spcAft>
              <a:buClr>
                <a:srgbClr val="000000"/>
              </a:buClr>
              <a:buSzPts val="1400"/>
              <a:buFont typeface="Arial"/>
              <a:buNone/>
            </a:pPr>
            <a:r>
              <a:rPr lang="en"/>
              <a:t>IPSec security built in.</a:t>
            </a:r>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3333"/>
              </a:solidFill>
              <a:latin typeface="Open Sans"/>
              <a:ea typeface="Open Sans"/>
              <a:cs typeface="Open Sans"/>
              <a:sym typeface="Open Sans"/>
            </a:endParaRPr>
          </a:p>
          <a:p>
            <a:pPr indent="0" lvl="0" marL="0" rtl="0" algn="l">
              <a:lnSpc>
                <a:spcPct val="115000"/>
              </a:lnSpc>
              <a:spcBef>
                <a:spcPts val="900"/>
              </a:spcBef>
              <a:spcAft>
                <a:spcPts val="0"/>
              </a:spcAft>
              <a:buClr>
                <a:schemeClr val="dk1"/>
              </a:buClr>
              <a:buSzPts val="1100"/>
              <a:buFont typeface="Arial"/>
              <a:buNone/>
            </a:pPr>
            <a:r>
              <a:rPr lang="en" sz="1200">
                <a:solidFill>
                  <a:srgbClr val="333333"/>
                </a:solidFill>
                <a:latin typeface="Open Sans"/>
                <a:ea typeface="Open Sans"/>
                <a:cs typeface="Open Sans"/>
                <a:sym typeface="Open Sans"/>
              </a:rPr>
              <a:t>Manual configuration (Static) of IPV4 addresses or DHCP (Dynamic configuration) is required to configur IPV4 addresses while in IPV6 auto-configuration of a addresses are available.</a:t>
            </a:r>
            <a:endParaRPr sz="1200">
              <a:solidFill>
                <a:srgbClr val="333333"/>
              </a:solidFill>
              <a:latin typeface="Open Sans"/>
              <a:ea typeface="Open Sans"/>
              <a:cs typeface="Open Sans"/>
              <a:sym typeface="Open Sans"/>
            </a:endParaRPr>
          </a:p>
          <a:p>
            <a:pPr indent="457200" lvl="0" marL="0" marR="0" rtl="0" algn="l">
              <a:lnSpc>
                <a:spcPct val="100000"/>
              </a:lnSpc>
              <a:spcBef>
                <a:spcPts val="90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2b8693f3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42b8693f3e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f5e2bd18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3f5e2bd188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2b8693f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42b8693f3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Means of communicating between 2 </a:t>
            </a:r>
            <a:r>
              <a:rPr lang="en"/>
              <a:t>devices using internet</a:t>
            </a:r>
            <a:endParaRPr/>
          </a:p>
          <a:p>
            <a:pPr indent="-301625" lvl="0" marL="457200" marR="0" rtl="0" algn="l">
              <a:lnSpc>
                <a:spcPct val="100000"/>
              </a:lnSpc>
              <a:spcBef>
                <a:spcPts val="0"/>
              </a:spcBef>
              <a:spcAft>
                <a:spcPts val="0"/>
              </a:spcAft>
              <a:buClr>
                <a:srgbClr val="555555"/>
              </a:buClr>
              <a:buSzPts val="1150"/>
              <a:buFont typeface="Helvetica Neue"/>
              <a:buChar char="-"/>
            </a:pPr>
            <a:r>
              <a:rPr lang="en" sz="1150">
                <a:solidFill>
                  <a:srgbClr val="555555"/>
                </a:solidFill>
                <a:highlight>
                  <a:srgbClr val="FFFFFF"/>
                </a:highlight>
                <a:latin typeface="Helvetica Neue"/>
                <a:ea typeface="Helvetica Neue"/>
                <a:cs typeface="Helvetica Neue"/>
                <a:sym typeface="Helvetica Neue"/>
              </a:rPr>
              <a:t>To send data on web, a data packet must be transferred across the network from one host to other using their IP addresses (uniquely identify the host).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2b8693f3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42b8693f3e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a:solidFill>
                  <a:schemeClr val="dk1"/>
                </a:solidFill>
              </a:rPr>
              <a:t>https://www.netmanias.com/en/post/techdocs/5998/dhcp-network-protocol/understanding-the-basic-operations-of-dhcp</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2b8693f3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42b8693f3e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nslookup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chemeClr val="dk1"/>
                </a:solidFill>
                <a:latin typeface="Arial"/>
                <a:ea typeface="Arial"/>
                <a:cs typeface="Arial"/>
                <a:sym typeface="Arial"/>
              </a:rPr>
              <a:t>DNS Server IP in the network is hardcoded</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chemeClr val="dk1"/>
                </a:solidFill>
                <a:latin typeface="Arial"/>
                <a:ea typeface="Arial"/>
                <a:cs typeface="Arial"/>
                <a:sym typeface="Arial"/>
              </a:rPr>
              <a:t>Global DNS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chemeClr val="dk1"/>
                </a:solidFill>
                <a:latin typeface="Arial"/>
                <a:ea typeface="Arial"/>
                <a:cs typeface="Arial"/>
                <a:sym typeface="Arial"/>
              </a:rPr>
              <a:t>Local DNS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chemeClr val="dk1"/>
                </a:solidFill>
                <a:latin typeface="Arial"/>
                <a:ea typeface="Arial"/>
                <a:cs typeface="Arial"/>
                <a:sym typeface="Arial"/>
              </a:rPr>
              <a:t>A Record vs CNAME record</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chemeClr val="dk1"/>
                </a:solidFill>
                <a:latin typeface="Arial"/>
                <a:ea typeface="Arial"/>
                <a:cs typeface="Arial"/>
                <a:sym typeface="Arial"/>
              </a:rPr>
              <a:t>Sony example of CNAME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chemeClr val="dk1"/>
                </a:solidFill>
                <a:latin typeface="Arial"/>
                <a:ea typeface="Arial"/>
                <a:cs typeface="Arial"/>
                <a:sym typeface="Arial"/>
              </a:rPr>
              <a:t>Hosts file</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2b8693f3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42b8693f3e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2b8693f3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42b8693f3e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A numerical label assigned to each device connected to a computer network using IP for communication.</a:t>
            </a:r>
            <a:endParaRPr/>
          </a:p>
          <a:p>
            <a:pPr indent="-317500" lvl="0" marL="457200" marR="0" rtl="0" algn="l">
              <a:lnSpc>
                <a:spcPct val="100000"/>
              </a:lnSpc>
              <a:spcBef>
                <a:spcPts val="0"/>
              </a:spcBef>
              <a:spcAft>
                <a:spcPts val="0"/>
              </a:spcAft>
              <a:buSzPts val="14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2b8693f3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42b8693f3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Process addresses. Since communication takes place between processes rather than computers.</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lang="en"/>
              <a:t>Well known:</a:t>
            </a:r>
            <a:endParaRPr/>
          </a:p>
          <a:p>
            <a:pPr indent="-317500" lvl="1" marL="914400" marR="0" rtl="0" algn="l">
              <a:lnSpc>
                <a:spcPct val="100000"/>
              </a:lnSpc>
              <a:spcBef>
                <a:spcPts val="0"/>
              </a:spcBef>
              <a:spcAft>
                <a:spcPts val="0"/>
              </a:spcAft>
              <a:buSzPts val="1400"/>
              <a:buChar char="-"/>
            </a:pPr>
            <a:r>
              <a:rPr lang="en"/>
              <a:t>Data FTP: 20</a:t>
            </a:r>
            <a:endParaRPr/>
          </a:p>
          <a:p>
            <a:pPr indent="-317500" lvl="1" marL="914400" marR="0" rtl="0" algn="l">
              <a:lnSpc>
                <a:spcPct val="100000"/>
              </a:lnSpc>
              <a:spcBef>
                <a:spcPts val="0"/>
              </a:spcBef>
              <a:spcAft>
                <a:spcPts val="0"/>
              </a:spcAft>
              <a:buSzPts val="1400"/>
              <a:buChar char="-"/>
            </a:pPr>
            <a:r>
              <a:rPr lang="en"/>
              <a:t>SSH : 22</a:t>
            </a:r>
            <a:endParaRPr/>
          </a:p>
          <a:p>
            <a:pPr indent="-317500" lvl="1" marL="914400" marR="0" rtl="0" algn="l">
              <a:lnSpc>
                <a:spcPct val="100000"/>
              </a:lnSpc>
              <a:spcBef>
                <a:spcPts val="0"/>
              </a:spcBef>
              <a:spcAft>
                <a:spcPts val="0"/>
              </a:spcAft>
              <a:buSzPts val="1400"/>
              <a:buChar char="-"/>
            </a:pPr>
            <a:r>
              <a:rPr lang="en"/>
              <a:t>SMTP : 25</a:t>
            </a:r>
            <a:endParaRPr/>
          </a:p>
          <a:p>
            <a:pPr indent="-317500" lvl="1" marL="914400" marR="0" rtl="0" algn="l">
              <a:lnSpc>
                <a:spcPct val="100000"/>
              </a:lnSpc>
              <a:spcBef>
                <a:spcPts val="0"/>
              </a:spcBef>
              <a:spcAft>
                <a:spcPts val="0"/>
              </a:spcAft>
              <a:buSzPts val="1400"/>
              <a:buChar char="-"/>
            </a:pPr>
            <a:r>
              <a:rPr lang="en"/>
              <a:t>HTTP/s: 80 and 443</a:t>
            </a:r>
            <a:endParaRPr/>
          </a:p>
          <a:p>
            <a:pPr indent="0" lvl="0" marL="9144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2b8693f3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42b8693f3e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b8693f3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42b8693f3e_2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Class A: 0-127 (2**7 =128)</a:t>
            </a:r>
            <a:endParaRPr/>
          </a:p>
          <a:p>
            <a:pPr indent="0" lvl="0" marL="0" marR="0" rtl="0" algn="l">
              <a:lnSpc>
                <a:spcPct val="100000"/>
              </a:lnSpc>
              <a:spcBef>
                <a:spcPts val="0"/>
              </a:spcBef>
              <a:spcAft>
                <a:spcPts val="0"/>
              </a:spcAft>
              <a:buClr>
                <a:srgbClr val="000000"/>
              </a:buClr>
              <a:buSzPts val="1400"/>
              <a:buFont typeface="Arial"/>
              <a:buNone/>
            </a:pPr>
            <a:r>
              <a:rPr lang="en"/>
              <a:t>Class B: 128 - 191 (128 + 2**6)</a:t>
            </a:r>
            <a:endParaRPr/>
          </a:p>
          <a:p>
            <a:pPr indent="0" lvl="0" marL="0" marR="0" rtl="0" algn="l">
              <a:lnSpc>
                <a:spcPct val="100000"/>
              </a:lnSpc>
              <a:spcBef>
                <a:spcPts val="0"/>
              </a:spcBef>
              <a:spcAft>
                <a:spcPts val="0"/>
              </a:spcAft>
              <a:buClr>
                <a:srgbClr val="000000"/>
              </a:buClr>
              <a:buSzPts val="1400"/>
              <a:buFont typeface="Arial"/>
              <a:buNone/>
            </a:pPr>
            <a:r>
              <a:rPr lang="en"/>
              <a:t>Class C: 192 - 223( 192 + 2**5)</a:t>
            </a:r>
            <a:endParaRPr/>
          </a:p>
          <a:p>
            <a:pPr indent="0" lvl="0" marL="0" marR="0" rtl="0" algn="l">
              <a:lnSpc>
                <a:spcPct val="100000"/>
              </a:lnSpc>
              <a:spcBef>
                <a:spcPts val="0"/>
              </a:spcBef>
              <a:spcAft>
                <a:spcPts val="0"/>
              </a:spcAft>
              <a:buClr>
                <a:srgbClr val="000000"/>
              </a:buClr>
              <a:buSzPts val="1400"/>
              <a:buFont typeface="Arial"/>
              <a:buNone/>
            </a:pPr>
            <a:r>
              <a:rPr lang="en"/>
              <a:t>Class D: 224 - 239 (224 + 2**4)</a:t>
            </a:r>
            <a:endParaRPr/>
          </a:p>
          <a:p>
            <a:pPr indent="0" lvl="0" marL="0" marR="0" rtl="0" algn="l">
              <a:lnSpc>
                <a:spcPct val="100000"/>
              </a:lnSpc>
              <a:spcBef>
                <a:spcPts val="0"/>
              </a:spcBef>
              <a:spcAft>
                <a:spcPts val="0"/>
              </a:spcAft>
              <a:buClr>
                <a:srgbClr val="000000"/>
              </a:buClr>
              <a:buSzPts val="1400"/>
              <a:buFont typeface="Arial"/>
              <a:buNone/>
            </a:pPr>
            <a:r>
              <a:rPr lang="en"/>
              <a:t>Class E: 240 - 255 ( 240 +  2**4)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2b8693f3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42b8693f3e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highlight>
                  <a:srgbClr val="FFFFFF"/>
                </a:highlight>
              </a:rPr>
              <a:t>Any address bits which have corresponding mask bits set to 1 represent the network ID. Any address bits that have corresponding mask bits set to 0 represent the node ID.</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2b8693f3e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42b8693f3e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Subnet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What: Logical partition within a network,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How?</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Routing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Within subnet(LOCAL): People within this room. Can talk to each other directly. “local” route communication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Outside subnet(ROUTER): People outside this room. Can talk via someone if the next hop is known and the next hop knows the further hop for the destination IP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5200" u="none" cap="none" strike="noStrike">
                <a:solidFill>
                  <a:schemeClr val="dk1"/>
                </a:solidFill>
                <a:latin typeface="Arial"/>
                <a:ea typeface="Arial"/>
                <a:cs typeface="Arial"/>
                <a:sym typeface="Arial"/>
              </a:rPr>
              <a:t>Addressing</a:t>
            </a:r>
            <a:endParaRPr b="0" i="0" sz="5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135050" y="16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Subnet Mask </a:t>
            </a:r>
            <a:endParaRPr/>
          </a:p>
        </p:txBody>
      </p:sp>
      <p:sp>
        <p:nvSpPr>
          <p:cNvPr id="146" name="Google Shape;146;p22"/>
          <p:cNvSpPr txBox="1"/>
          <p:nvPr>
            <p:ph idx="1" type="body"/>
          </p:nvPr>
        </p:nvSpPr>
        <p:spPr>
          <a:xfrm>
            <a:off x="207800" y="2503748"/>
            <a:ext cx="7117800" cy="15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Eg: </a:t>
            </a:r>
            <a:r>
              <a:rPr lang="en" sz="1400">
                <a:solidFill>
                  <a:schemeClr val="dk1"/>
                </a:solidFill>
              </a:rPr>
              <a:t> Find net ID and host ID for subnet mask</a:t>
            </a:r>
            <a:r>
              <a:rPr b="1" lang="en" sz="1400">
                <a:solidFill>
                  <a:srgbClr val="38761D"/>
                </a:solidFill>
                <a:highlight>
                  <a:schemeClr val="lt1"/>
                </a:highlight>
              </a:rPr>
              <a:t>: </a:t>
            </a:r>
            <a:endParaRPr b="1" sz="1400">
              <a:solidFill>
                <a:srgbClr val="38761D"/>
              </a:solidFill>
              <a:highlight>
                <a:schemeClr val="lt1"/>
              </a:highlight>
            </a:endParaRPr>
          </a:p>
          <a:p>
            <a:pPr indent="0" lvl="0" marL="0" rtl="0" algn="l">
              <a:spcBef>
                <a:spcPts val="0"/>
              </a:spcBef>
              <a:spcAft>
                <a:spcPts val="0"/>
              </a:spcAft>
              <a:buNone/>
            </a:pPr>
            <a:r>
              <a:rPr b="1" lang="en" sz="1400">
                <a:solidFill>
                  <a:srgbClr val="38761D"/>
                </a:solidFill>
                <a:highlight>
                  <a:schemeClr val="lt1"/>
                </a:highlight>
              </a:rPr>
              <a:t>   (204.17.5.0  255.255.255.224) or </a:t>
            </a:r>
            <a:r>
              <a:rPr b="1" lang="en" sz="1400">
                <a:solidFill>
                  <a:srgbClr val="38761D"/>
                </a:solidFill>
                <a:highlight>
                  <a:schemeClr val="lt1"/>
                </a:highlight>
              </a:rPr>
              <a:t>  (204.17.5.0/27) </a:t>
            </a:r>
            <a:endParaRPr b="1" sz="1200">
              <a:solidFill>
                <a:srgbClr val="434343"/>
              </a:solidFill>
              <a:highlight>
                <a:srgbClr val="FFFFFF"/>
              </a:highlight>
            </a:endParaRPr>
          </a:p>
          <a:p>
            <a:pPr indent="0" lvl="0" marL="0" rtl="0" algn="l">
              <a:spcBef>
                <a:spcPts val="800"/>
              </a:spcBef>
              <a:spcAft>
                <a:spcPts val="0"/>
              </a:spcAft>
              <a:buNone/>
            </a:pPr>
            <a:r>
              <a:rPr b="1" lang="en" sz="1200">
                <a:solidFill>
                  <a:srgbClr val="434343"/>
                </a:solidFill>
                <a:highlight>
                  <a:srgbClr val="FFFFFF"/>
                </a:highlight>
              </a:rPr>
              <a:t>204.17.5.0 		-	11001100	.	00010001	.	00000101	.	00000000</a:t>
            </a:r>
            <a:br>
              <a:rPr b="1" lang="en" sz="1200">
                <a:solidFill>
                  <a:srgbClr val="434343"/>
                </a:solidFill>
                <a:highlight>
                  <a:srgbClr val="FFFFFF"/>
                </a:highlight>
              </a:rPr>
            </a:br>
            <a:r>
              <a:rPr b="1" lang="en" sz="1200">
                <a:solidFill>
                  <a:srgbClr val="434343"/>
                </a:solidFill>
                <a:highlight>
                  <a:srgbClr val="FFFFFF"/>
                </a:highlight>
              </a:rPr>
              <a:t>255.255.255.224 	- 	11111111	.	11111111  	. 	11111111   	.	</a:t>
            </a:r>
            <a:r>
              <a:rPr b="1" lang="en" sz="1200">
                <a:solidFill>
                  <a:srgbClr val="6AA84F"/>
                </a:solidFill>
                <a:highlight>
                  <a:srgbClr val="FFFFFF"/>
                </a:highlight>
              </a:rPr>
              <a:t>111</a:t>
            </a:r>
            <a:r>
              <a:rPr b="1" lang="en" sz="1200">
                <a:solidFill>
                  <a:srgbClr val="434343"/>
                </a:solidFill>
                <a:highlight>
                  <a:srgbClr val="FFFFFF"/>
                </a:highlight>
              </a:rPr>
              <a:t>00000</a:t>
            </a:r>
            <a:br>
              <a:rPr b="1" lang="en" sz="1200">
                <a:solidFill>
                  <a:srgbClr val="434343"/>
                </a:solidFill>
                <a:highlight>
                  <a:srgbClr val="FFFFFF"/>
                </a:highlight>
              </a:rPr>
            </a:br>
            <a:r>
              <a:rPr b="1" lang="en" sz="1200">
                <a:solidFill>
                  <a:srgbClr val="434343"/>
                </a:solidFill>
                <a:highlight>
                  <a:srgbClr val="FFFFFF"/>
                </a:highlight>
              </a:rPr>
              <a:t>                                    --------------------------Network----------------------------------------.--------sub-------</a:t>
            </a:r>
            <a:endParaRPr b="1" sz="1200">
              <a:solidFill>
                <a:srgbClr val="434343"/>
              </a:solidFill>
              <a:highlight>
                <a:srgbClr val="FFFFFF"/>
              </a:highlight>
            </a:endParaRPr>
          </a:p>
          <a:p>
            <a:pPr indent="0" lvl="0" marL="0" rtl="0" algn="l">
              <a:lnSpc>
                <a:spcPct val="100000"/>
              </a:lnSpc>
              <a:spcBef>
                <a:spcPts val="800"/>
              </a:spcBef>
              <a:spcAft>
                <a:spcPts val="0"/>
              </a:spcAft>
              <a:buNone/>
            </a:pPr>
            <a:r>
              <a:t/>
            </a:r>
            <a:endParaRPr b="1" sz="1400">
              <a:solidFill>
                <a:srgbClr val="38761D"/>
              </a:solidFill>
            </a:endParaRPr>
          </a:p>
          <a:p>
            <a:pPr indent="0" lvl="0" marL="0" rtl="0" algn="l">
              <a:spcBef>
                <a:spcPts val="0"/>
              </a:spcBef>
              <a:spcAft>
                <a:spcPts val="0"/>
              </a:spcAft>
              <a:buNone/>
            </a:pPr>
            <a:r>
              <a:t/>
            </a:r>
            <a:endParaRPr/>
          </a:p>
        </p:txBody>
      </p:sp>
      <p:sp>
        <p:nvSpPr>
          <p:cNvPr id="147" name="Google Shape;147;p22"/>
          <p:cNvSpPr txBox="1"/>
          <p:nvPr/>
        </p:nvSpPr>
        <p:spPr>
          <a:xfrm>
            <a:off x="5403275" y="775225"/>
            <a:ext cx="3345900" cy="18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434343"/>
                </a:solidFill>
              </a:rPr>
              <a:t>It is a </a:t>
            </a:r>
            <a:r>
              <a:rPr b="1" lang="en">
                <a:solidFill>
                  <a:srgbClr val="434343"/>
                </a:solidFill>
              </a:rPr>
              <a:t>Class C network with: </a:t>
            </a:r>
            <a:endParaRPr b="1">
              <a:solidFill>
                <a:srgbClr val="434343"/>
              </a:solidFill>
            </a:endParaRPr>
          </a:p>
          <a:p>
            <a:pPr indent="457200" lvl="0" marL="0" rtl="0" algn="l">
              <a:lnSpc>
                <a:spcPct val="115000"/>
              </a:lnSpc>
              <a:spcBef>
                <a:spcPts val="0"/>
              </a:spcBef>
              <a:spcAft>
                <a:spcPts val="0"/>
              </a:spcAft>
              <a:buNone/>
            </a:pPr>
            <a:r>
              <a:rPr lang="en">
                <a:solidFill>
                  <a:srgbClr val="434343"/>
                </a:solidFill>
              </a:rPr>
              <a:t># Subnet bits = 3</a:t>
            </a:r>
            <a:endParaRPr>
              <a:solidFill>
                <a:srgbClr val="434343"/>
              </a:solidFill>
            </a:endParaRPr>
          </a:p>
          <a:p>
            <a:pPr indent="0" lvl="0" marL="457200" rtl="0" algn="l">
              <a:lnSpc>
                <a:spcPct val="115000"/>
              </a:lnSpc>
              <a:spcBef>
                <a:spcPts val="0"/>
              </a:spcBef>
              <a:spcAft>
                <a:spcPts val="0"/>
              </a:spcAft>
              <a:buNone/>
            </a:pPr>
            <a:r>
              <a:rPr lang="en">
                <a:solidFill>
                  <a:srgbClr val="434343"/>
                </a:solidFill>
              </a:rPr>
              <a:t># Subnets = (2^3) = 8</a:t>
            </a:r>
            <a:endParaRPr>
              <a:solidFill>
                <a:srgbClr val="434343"/>
              </a:solidFill>
            </a:endParaRPr>
          </a:p>
          <a:p>
            <a:pPr indent="0" lvl="0" marL="457200" rtl="0" algn="l">
              <a:lnSpc>
                <a:spcPct val="115000"/>
              </a:lnSpc>
              <a:spcBef>
                <a:spcPts val="0"/>
              </a:spcBef>
              <a:spcAft>
                <a:spcPts val="0"/>
              </a:spcAft>
              <a:buNone/>
            </a:pPr>
            <a:r>
              <a:rPr lang="en">
                <a:solidFill>
                  <a:srgbClr val="434343"/>
                </a:solidFill>
              </a:rPr>
              <a:t># Host bits = (8-3) = 5</a:t>
            </a:r>
            <a:endParaRPr>
              <a:solidFill>
                <a:srgbClr val="434343"/>
              </a:solidFill>
            </a:endParaRPr>
          </a:p>
          <a:p>
            <a:pPr indent="0" lvl="0" marL="457200" rtl="0" algn="l">
              <a:lnSpc>
                <a:spcPct val="115000"/>
              </a:lnSpc>
              <a:spcBef>
                <a:spcPts val="0"/>
              </a:spcBef>
              <a:spcAft>
                <a:spcPts val="0"/>
              </a:spcAft>
              <a:buNone/>
            </a:pPr>
            <a:r>
              <a:rPr lang="en">
                <a:solidFill>
                  <a:srgbClr val="434343"/>
                </a:solidFill>
              </a:rPr>
              <a:t># Host/subnet = (2^5) = 32</a:t>
            </a:r>
            <a:endParaRPr>
              <a:solidFill>
                <a:srgbClr val="434343"/>
              </a:solidFill>
            </a:endParaRPr>
          </a:p>
          <a:p>
            <a:pPr indent="0" lvl="0" marL="0" rtl="0" algn="l">
              <a:lnSpc>
                <a:spcPct val="115000"/>
              </a:lnSpc>
              <a:spcBef>
                <a:spcPts val="0"/>
              </a:spcBef>
              <a:spcAft>
                <a:spcPts val="0"/>
              </a:spcAft>
              <a:buNone/>
            </a:pPr>
            <a:r>
              <a:rPr lang="en">
                <a:solidFill>
                  <a:srgbClr val="434343"/>
                </a:solidFill>
              </a:rPr>
              <a:t>	# Usable host ids/ subnet </a:t>
            </a:r>
            <a:endParaRPr>
              <a:solidFill>
                <a:srgbClr val="434343"/>
              </a:solidFill>
            </a:endParaRPr>
          </a:p>
          <a:p>
            <a:pPr indent="457200" lvl="0" marL="457200" rtl="0" algn="l">
              <a:lnSpc>
                <a:spcPct val="115000"/>
              </a:lnSpc>
              <a:spcBef>
                <a:spcPts val="0"/>
              </a:spcBef>
              <a:spcAft>
                <a:spcPts val="0"/>
              </a:spcAft>
              <a:buNone/>
            </a:pPr>
            <a:r>
              <a:rPr lang="en">
                <a:solidFill>
                  <a:srgbClr val="434343"/>
                </a:solidFill>
              </a:rPr>
              <a:t>      = # Host/subnet - 2 = 30</a:t>
            </a:r>
            <a:endParaRPr>
              <a:solidFill>
                <a:srgbClr val="434343"/>
              </a:solidFill>
            </a:endParaRPr>
          </a:p>
          <a:p>
            <a:pPr indent="0" lvl="0" marL="0" rtl="0" algn="l">
              <a:spcBef>
                <a:spcPts val="0"/>
              </a:spcBef>
              <a:spcAft>
                <a:spcPts val="0"/>
              </a:spcAft>
              <a:buNone/>
            </a:pPr>
            <a:r>
              <a:t/>
            </a:r>
            <a:endParaRPr b="1" sz="1200">
              <a:solidFill>
                <a:srgbClr val="434343"/>
              </a:solidFill>
            </a:endParaRPr>
          </a:p>
          <a:p>
            <a:pPr indent="0" lvl="0" marL="0" rtl="0" algn="l">
              <a:spcBef>
                <a:spcPts val="0"/>
              </a:spcBef>
              <a:spcAft>
                <a:spcPts val="0"/>
              </a:spcAft>
              <a:buNone/>
            </a:pPr>
            <a:r>
              <a:t/>
            </a:r>
            <a:endParaRPr b="1" sz="1200">
              <a:solidFill>
                <a:srgbClr val="434343"/>
              </a:solidFill>
            </a:endParaRPr>
          </a:p>
          <a:p>
            <a:pPr indent="0" lvl="0" marL="0" rtl="0" algn="l">
              <a:spcBef>
                <a:spcPts val="0"/>
              </a:spcBef>
              <a:spcAft>
                <a:spcPts val="0"/>
              </a:spcAft>
              <a:buNone/>
            </a:pPr>
            <a:r>
              <a:t/>
            </a:r>
            <a:endParaRPr/>
          </a:p>
        </p:txBody>
      </p:sp>
      <p:sp>
        <p:nvSpPr>
          <p:cNvPr id="148" name="Google Shape;148;p22"/>
          <p:cNvSpPr txBox="1"/>
          <p:nvPr/>
        </p:nvSpPr>
        <p:spPr>
          <a:xfrm>
            <a:off x="207800" y="1124425"/>
            <a:ext cx="3906900" cy="117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32 bit number to identify Subnet and Host ID from IP</a:t>
            </a:r>
            <a:endParaRPr/>
          </a:p>
          <a:p>
            <a:pPr indent="-317500" lvl="0" marL="457200" rtl="0" algn="l">
              <a:spcBef>
                <a:spcPts val="0"/>
              </a:spcBef>
              <a:spcAft>
                <a:spcPts val="0"/>
              </a:spcAft>
              <a:buSzPts val="1400"/>
              <a:buChar char="●"/>
            </a:pPr>
            <a:r>
              <a:rPr lang="en"/>
              <a:t>Extension of natural mask of the class</a:t>
            </a:r>
            <a:endParaRPr/>
          </a:p>
        </p:txBody>
      </p:sp>
      <p:sp>
        <p:nvSpPr>
          <p:cNvPr id="149" name="Google Shape;149;p22"/>
          <p:cNvSpPr txBox="1"/>
          <p:nvPr/>
        </p:nvSpPr>
        <p:spPr>
          <a:xfrm>
            <a:off x="374050" y="4405750"/>
            <a:ext cx="78660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38761D"/>
                </a:solidFill>
              </a:rPr>
              <a:t>So, what are the possible net IDs and host IDs inside this network?</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14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t>
            </a:r>
            <a:r>
              <a:rPr b="1" lang="en" sz="1400">
                <a:solidFill>
                  <a:srgbClr val="38761D"/>
                </a:solidFill>
                <a:highlight>
                  <a:srgbClr val="FFFFFF"/>
                </a:highlight>
              </a:rPr>
              <a:t>address/mask is ( 204.17.5.0  255.255.255.224 ) or (</a:t>
            </a:r>
            <a:r>
              <a:rPr b="1" lang="en" sz="1400">
                <a:solidFill>
                  <a:srgbClr val="38761D"/>
                </a:solidFill>
                <a:highlight>
                  <a:schemeClr val="lt1"/>
                </a:highlight>
              </a:rPr>
              <a:t> 204.17.5.0/27 ) </a:t>
            </a:r>
            <a:endParaRPr b="1" sz="1400">
              <a:solidFill>
                <a:srgbClr val="434343"/>
              </a:solidFill>
              <a:highlight>
                <a:schemeClr val="lt1"/>
              </a:highlight>
            </a:endParaRPr>
          </a:p>
          <a:p>
            <a:pPr indent="0" lvl="0" marL="0" rtl="0" algn="l">
              <a:spcBef>
                <a:spcPts val="0"/>
              </a:spcBef>
              <a:spcAft>
                <a:spcPts val="0"/>
              </a:spcAft>
              <a:buNone/>
            </a:pPr>
            <a:r>
              <a:t/>
            </a:r>
            <a:endParaRPr b="1" sz="1400">
              <a:solidFill>
                <a:srgbClr val="38761D"/>
              </a:solidFill>
              <a:highlight>
                <a:srgbClr val="FFFFFF"/>
              </a:highlight>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graphicFrame>
        <p:nvGraphicFramePr>
          <p:cNvPr id="155" name="Google Shape;155;p23"/>
          <p:cNvGraphicFramePr/>
          <p:nvPr/>
        </p:nvGraphicFramePr>
        <p:xfrm>
          <a:off x="294763" y="1059350"/>
          <a:ext cx="3000000" cy="3000000"/>
        </p:xfrm>
        <a:graphic>
          <a:graphicData uri="http://schemas.openxmlformats.org/drawingml/2006/table">
            <a:tbl>
              <a:tblPr>
                <a:noFill/>
                <a:tableStyleId>{C9AD4733-18A2-4F4D-AB7D-14B33C329682}</a:tableStyleId>
              </a:tblPr>
              <a:tblGrid>
                <a:gridCol w="831175"/>
                <a:gridCol w="1430550"/>
                <a:gridCol w="1261975"/>
                <a:gridCol w="1496175"/>
                <a:gridCol w="1136475"/>
                <a:gridCol w="1203850"/>
                <a:gridCol w="1194275"/>
              </a:tblGrid>
              <a:tr h="525175">
                <a:tc>
                  <a:txBody>
                    <a:bodyPr>
                      <a:noAutofit/>
                    </a:bodyPr>
                    <a:lstStyle/>
                    <a:p>
                      <a:pPr indent="0" lvl="0" marL="0" rtl="0" algn="l">
                        <a:lnSpc>
                          <a:spcPct val="115000"/>
                        </a:lnSpc>
                        <a:spcBef>
                          <a:spcPts val="0"/>
                        </a:spcBef>
                        <a:spcAft>
                          <a:spcPts val="0"/>
                        </a:spcAft>
                        <a:buNone/>
                      </a:pPr>
                      <a:r>
                        <a:rPr b="1" lang="en" sz="1200">
                          <a:solidFill>
                            <a:srgbClr val="38761D"/>
                          </a:solidFill>
                        </a:rPr>
                        <a:t>Subnets</a:t>
                      </a:r>
                      <a:endParaRPr b="1" sz="1200">
                        <a:solidFill>
                          <a:srgbClr val="38761D"/>
                        </a:solidFill>
                      </a:endParaRPr>
                    </a:p>
                    <a:p>
                      <a:pPr indent="0" lvl="0" marL="0" rtl="0" algn="l">
                        <a:lnSpc>
                          <a:spcPct val="115000"/>
                        </a:lnSpc>
                        <a:spcBef>
                          <a:spcPts val="0"/>
                        </a:spcBef>
                        <a:spcAft>
                          <a:spcPts val="0"/>
                        </a:spcAft>
                        <a:buNone/>
                      </a:pPr>
                      <a:r>
                        <a:t/>
                      </a:r>
                      <a:endParaRPr b="1" sz="1200">
                        <a:solidFill>
                          <a:srgbClr val="38761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38761D"/>
                          </a:solidFill>
                        </a:rPr>
                        <a:t>Subnet Mask = /27</a:t>
                      </a:r>
                      <a:endParaRPr b="1" sz="1200">
                        <a:solidFill>
                          <a:srgbClr val="38761D"/>
                        </a:solidFill>
                      </a:endParaRPr>
                    </a:p>
                    <a:p>
                      <a:pPr indent="0" lvl="0" marL="0" rtl="0" algn="l">
                        <a:lnSpc>
                          <a:spcPct val="115000"/>
                        </a:lnSpc>
                        <a:spcBef>
                          <a:spcPts val="0"/>
                        </a:spcBef>
                        <a:spcAft>
                          <a:spcPts val="0"/>
                        </a:spcAft>
                        <a:buNone/>
                      </a:pPr>
                      <a:r>
                        <a:rPr b="1" lang="en" sz="1200">
                          <a:solidFill>
                            <a:srgbClr val="38761D"/>
                          </a:solidFill>
                        </a:rPr>
                        <a:t>Subnet octet = 4</a:t>
                      </a:r>
                      <a:endParaRPr b="1" sz="1200">
                        <a:solidFill>
                          <a:srgbClr val="38761D"/>
                        </a:solidFill>
                      </a:endParaRPr>
                    </a:p>
                    <a:p>
                      <a:pPr indent="0" lvl="0" marL="0" rtl="0" algn="l">
                        <a:lnSpc>
                          <a:spcPct val="115000"/>
                        </a:lnSpc>
                        <a:spcBef>
                          <a:spcPts val="0"/>
                        </a:spcBef>
                        <a:spcAft>
                          <a:spcPts val="0"/>
                        </a:spcAft>
                        <a:buClr>
                          <a:schemeClr val="dk1"/>
                        </a:buClr>
                        <a:buSzPts val="1100"/>
                        <a:buFont typeface="Arial"/>
                        <a:buNone/>
                      </a:pPr>
                      <a:r>
                        <a:rPr b="1" lang="en" sz="1200">
                          <a:solidFill>
                            <a:srgbClr val="38761D"/>
                          </a:solidFill>
                        </a:rPr>
                        <a:t>Subnet bits = 3 </a:t>
                      </a:r>
                      <a:endParaRPr b="1" sz="1200">
                        <a:solidFill>
                          <a:srgbClr val="38761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38761D"/>
                          </a:solidFill>
                        </a:rPr>
                        <a:t>Subnet</a:t>
                      </a:r>
                      <a:endParaRPr b="1" sz="1200">
                        <a:solidFill>
                          <a:srgbClr val="38761D"/>
                        </a:solidFill>
                      </a:endParaRPr>
                    </a:p>
                    <a:p>
                      <a:pPr indent="0" lvl="0" marL="0" rtl="0" algn="l">
                        <a:lnSpc>
                          <a:spcPct val="115000"/>
                        </a:lnSpc>
                        <a:spcBef>
                          <a:spcPts val="0"/>
                        </a:spcBef>
                        <a:spcAft>
                          <a:spcPts val="0"/>
                        </a:spcAft>
                        <a:buNone/>
                      </a:pPr>
                      <a:r>
                        <a:rPr b="1" lang="en" sz="1200">
                          <a:solidFill>
                            <a:srgbClr val="38761D"/>
                          </a:solidFill>
                        </a:rPr>
                        <a:t>Address</a:t>
                      </a:r>
                      <a:endParaRPr b="1" sz="1200">
                        <a:solidFill>
                          <a:srgbClr val="38761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38761D"/>
                          </a:solidFill>
                        </a:rPr>
                        <a:t>Subnet </a:t>
                      </a:r>
                      <a:endParaRPr b="1" sz="1200">
                        <a:solidFill>
                          <a:srgbClr val="38761D"/>
                        </a:solidFill>
                      </a:endParaRPr>
                    </a:p>
                    <a:p>
                      <a:pPr indent="0" lvl="0" marL="0" rtl="0" algn="l">
                        <a:lnSpc>
                          <a:spcPct val="115000"/>
                        </a:lnSpc>
                        <a:spcBef>
                          <a:spcPts val="0"/>
                        </a:spcBef>
                        <a:spcAft>
                          <a:spcPts val="0"/>
                        </a:spcAft>
                        <a:buNone/>
                      </a:pPr>
                      <a:r>
                        <a:rPr b="1" lang="en" sz="1200">
                          <a:solidFill>
                            <a:srgbClr val="38761D"/>
                          </a:solidFill>
                        </a:rPr>
                        <a:t>Mask</a:t>
                      </a:r>
                      <a:endParaRPr b="1" sz="1200">
                        <a:solidFill>
                          <a:srgbClr val="38761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38761D"/>
                          </a:solidFill>
                        </a:rPr>
                        <a:t># Hosts = 32</a:t>
                      </a:r>
                      <a:endParaRPr b="1" sz="1200">
                        <a:solidFill>
                          <a:srgbClr val="38761D"/>
                        </a:solidFill>
                      </a:endParaRPr>
                    </a:p>
                    <a:p>
                      <a:pPr indent="0" lvl="0" marL="0" rtl="0" algn="l">
                        <a:lnSpc>
                          <a:spcPct val="115000"/>
                        </a:lnSpc>
                        <a:spcBef>
                          <a:spcPts val="0"/>
                        </a:spcBef>
                        <a:spcAft>
                          <a:spcPts val="0"/>
                        </a:spcAft>
                        <a:buNone/>
                      </a:pPr>
                      <a:r>
                        <a:rPr b="1" lang="en" sz="1200">
                          <a:solidFill>
                            <a:srgbClr val="38761D"/>
                          </a:solidFill>
                        </a:rPr>
                        <a:t>Possible Host IDs</a:t>
                      </a:r>
                      <a:endParaRPr b="1" sz="1200">
                        <a:solidFill>
                          <a:srgbClr val="38761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38761D"/>
                          </a:solidFill>
                        </a:rPr>
                        <a:t>Host address Start</a:t>
                      </a:r>
                      <a:endParaRPr b="1" sz="1200">
                        <a:solidFill>
                          <a:srgbClr val="38761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38761D"/>
                          </a:solidFill>
                        </a:rPr>
                        <a:t>Host address End</a:t>
                      </a:r>
                      <a:endParaRPr b="1" sz="1200">
                        <a:solidFill>
                          <a:srgbClr val="38761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356150">
                <a:tc>
                  <a:txBody>
                    <a:bodyPr>
                      <a:noAutofit/>
                    </a:bodyPr>
                    <a:lstStyle/>
                    <a:p>
                      <a:pPr indent="0" lvl="0" marL="0" rtl="0" algn="ctr">
                        <a:lnSpc>
                          <a:spcPct val="115000"/>
                        </a:lnSpc>
                        <a:spcBef>
                          <a:spcPts val="0"/>
                        </a:spcBef>
                        <a:spcAft>
                          <a:spcPts val="0"/>
                        </a:spcAft>
                        <a:buNone/>
                      </a:pPr>
                      <a:r>
                        <a:rPr b="1" lang="en" sz="1100">
                          <a:solidFill>
                            <a:srgbClr val="434343"/>
                          </a:solidFill>
                        </a:rPr>
                        <a:t>1</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"000 00000"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255.255.255.224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solidFill>
                            <a:srgbClr val="434343"/>
                          </a:solidFill>
                        </a:rPr>
                        <a:t>0-31</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204.17.5.30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356150">
                <a:tc>
                  <a:txBody>
                    <a:bodyPr>
                      <a:noAutofit/>
                    </a:bodyPr>
                    <a:lstStyle/>
                    <a:p>
                      <a:pPr indent="0" lvl="0" marL="0" rtl="0" algn="ctr">
                        <a:lnSpc>
                          <a:spcPct val="115000"/>
                        </a:lnSpc>
                        <a:spcBef>
                          <a:spcPts val="0"/>
                        </a:spcBef>
                        <a:spcAft>
                          <a:spcPts val="0"/>
                        </a:spcAft>
                        <a:buNone/>
                      </a:pPr>
                      <a:r>
                        <a:rPr b="1" lang="en" sz="1100">
                          <a:solidFill>
                            <a:srgbClr val="434343"/>
                          </a:solidFill>
                        </a:rPr>
                        <a:t>2</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"001 00000"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204.17.5.32</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255.255.255.224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solidFill>
                            <a:srgbClr val="434343"/>
                          </a:solidFill>
                        </a:rPr>
                        <a:t>32-63</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204.17.5.33</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204.17.5.62</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356150">
                <a:tc>
                  <a:txBody>
                    <a:bodyPr>
                      <a:noAutofit/>
                    </a:bodyPr>
                    <a:lstStyle/>
                    <a:p>
                      <a:pPr indent="0" lvl="0" marL="0" rtl="0" algn="ctr">
                        <a:lnSpc>
                          <a:spcPct val="115000"/>
                        </a:lnSpc>
                        <a:spcBef>
                          <a:spcPts val="0"/>
                        </a:spcBef>
                        <a:spcAft>
                          <a:spcPts val="0"/>
                        </a:spcAft>
                        <a:buNone/>
                      </a:pPr>
                      <a:r>
                        <a:rPr b="1" lang="en" sz="1100">
                          <a:solidFill>
                            <a:srgbClr val="434343"/>
                          </a:solidFill>
                        </a:rPr>
                        <a:t>3</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"010 00000"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204.17.5.64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255.255.255.224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solidFill>
                            <a:srgbClr val="434343"/>
                          </a:solidFill>
                        </a:rPr>
                        <a:t>64-95</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204.17.5.65</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204.17.5.94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356150">
                <a:tc>
                  <a:txBody>
                    <a:bodyPr>
                      <a:noAutofit/>
                    </a:bodyPr>
                    <a:lstStyle/>
                    <a:p>
                      <a:pPr indent="0" lvl="0" marL="0" rtl="0" algn="ctr">
                        <a:lnSpc>
                          <a:spcPct val="115000"/>
                        </a:lnSpc>
                        <a:spcBef>
                          <a:spcPts val="0"/>
                        </a:spcBef>
                        <a:spcAft>
                          <a:spcPts val="0"/>
                        </a:spcAft>
                        <a:buNone/>
                      </a:pPr>
                      <a:r>
                        <a:rPr b="1" lang="en" sz="1100">
                          <a:solidFill>
                            <a:srgbClr val="434343"/>
                          </a:solidFill>
                        </a:rPr>
                        <a:t>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"011 00000"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204.17.5.96</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255.255.255.224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solidFill>
                            <a:srgbClr val="434343"/>
                          </a:solidFill>
                        </a:rPr>
                        <a:t>96-127</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204.17.5.97</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204.17.5.126</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356150">
                <a:tc>
                  <a:txBody>
                    <a:bodyPr>
                      <a:noAutofit/>
                    </a:bodyPr>
                    <a:lstStyle/>
                    <a:p>
                      <a:pPr indent="0" lvl="0" marL="0" rtl="0" algn="ctr">
                        <a:lnSpc>
                          <a:spcPct val="115000"/>
                        </a:lnSpc>
                        <a:spcBef>
                          <a:spcPts val="0"/>
                        </a:spcBef>
                        <a:spcAft>
                          <a:spcPts val="0"/>
                        </a:spcAft>
                        <a:buNone/>
                      </a:pPr>
                      <a:r>
                        <a:rPr b="1" lang="en" sz="1100">
                          <a:solidFill>
                            <a:srgbClr val="434343"/>
                          </a:solidFill>
                        </a:rPr>
                        <a:t>5</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"100 00000"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204.17.5.128</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255.255.255.224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solidFill>
                            <a:srgbClr val="434343"/>
                          </a:solidFill>
                        </a:rPr>
                        <a:t>128-159</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204.17.5.129</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204.17.5.158</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356150">
                <a:tc>
                  <a:txBody>
                    <a:bodyPr>
                      <a:noAutofit/>
                    </a:bodyPr>
                    <a:lstStyle/>
                    <a:p>
                      <a:pPr indent="0" lvl="0" marL="0" rtl="0" algn="ctr">
                        <a:lnSpc>
                          <a:spcPct val="115000"/>
                        </a:lnSpc>
                        <a:spcBef>
                          <a:spcPts val="0"/>
                        </a:spcBef>
                        <a:spcAft>
                          <a:spcPts val="0"/>
                        </a:spcAft>
                        <a:buNone/>
                      </a:pPr>
                      <a:r>
                        <a:rPr b="1" lang="en" sz="1100">
                          <a:solidFill>
                            <a:srgbClr val="434343"/>
                          </a:solidFill>
                        </a:rPr>
                        <a:t>6</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"101 00000"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204.17.5.160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255.255.255.224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solidFill>
                            <a:srgbClr val="434343"/>
                          </a:solidFill>
                        </a:rPr>
                        <a:t>160-191</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204.17.5.161</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204.17.5.190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356150">
                <a:tc>
                  <a:txBody>
                    <a:bodyPr>
                      <a:noAutofit/>
                    </a:bodyPr>
                    <a:lstStyle/>
                    <a:p>
                      <a:pPr indent="0" lvl="0" marL="0" rtl="0" algn="ctr">
                        <a:lnSpc>
                          <a:spcPct val="115000"/>
                        </a:lnSpc>
                        <a:spcBef>
                          <a:spcPts val="0"/>
                        </a:spcBef>
                        <a:spcAft>
                          <a:spcPts val="0"/>
                        </a:spcAft>
                        <a:buNone/>
                      </a:pPr>
                      <a:r>
                        <a:rPr b="1" lang="en" sz="1100">
                          <a:solidFill>
                            <a:srgbClr val="434343"/>
                          </a:solidFill>
                        </a:rPr>
                        <a:t>7</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"110 00000"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204.17.5.192</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255.255.255.224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solidFill>
                            <a:srgbClr val="434343"/>
                          </a:solidFill>
                        </a:rPr>
                        <a:t>192-223</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204.17.5.193</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204.17.5.222</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r h="356150">
                <a:tc>
                  <a:txBody>
                    <a:bodyPr>
                      <a:noAutofit/>
                    </a:bodyPr>
                    <a:lstStyle/>
                    <a:p>
                      <a:pPr indent="0" lvl="0" marL="0" rtl="0" algn="ctr">
                        <a:lnSpc>
                          <a:spcPct val="115000"/>
                        </a:lnSpc>
                        <a:spcBef>
                          <a:spcPts val="0"/>
                        </a:spcBef>
                        <a:spcAft>
                          <a:spcPts val="0"/>
                        </a:spcAft>
                        <a:buNone/>
                      </a:pPr>
                      <a:r>
                        <a:rPr b="1" lang="en" sz="1100">
                          <a:solidFill>
                            <a:srgbClr val="434343"/>
                          </a:solidFill>
                        </a:rPr>
                        <a:t>8</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"111 00000"</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204.17.5.224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255.255.255.224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solidFill>
                            <a:srgbClr val="434343"/>
                          </a:solidFill>
                        </a:rPr>
                        <a:t>224-256</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204.17.5.225</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en" sz="1100">
                          <a:solidFill>
                            <a:srgbClr val="434343"/>
                          </a:solidFill>
                        </a:rPr>
                        <a:t>204.17.5.254</a:t>
                      </a:r>
                      <a:endParaRPr b="1" sz="1100">
                        <a:solidFill>
                          <a:srgbClr val="434343"/>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Special Addresses in Subnet</a:t>
            </a:r>
            <a:endParaRPr b="0" i="0" sz="2800" u="none" cap="none" strike="noStrike">
              <a:solidFill>
                <a:schemeClr val="dk1"/>
              </a:solidFill>
              <a:latin typeface="Arial"/>
              <a:ea typeface="Arial"/>
              <a:cs typeface="Arial"/>
              <a:sym typeface="Arial"/>
            </a:endParaRPr>
          </a:p>
        </p:txBody>
      </p:sp>
      <p:sp>
        <p:nvSpPr>
          <p:cNvPr id="161" name="Google Shape;16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First host address in subnet = </a:t>
            </a:r>
            <a:r>
              <a:rPr b="0" i="0" lang="en" sz="1800" u="none" cap="none" strike="noStrike">
                <a:solidFill>
                  <a:schemeClr val="dk2"/>
                </a:solidFill>
                <a:latin typeface="Arial"/>
                <a:ea typeface="Arial"/>
                <a:cs typeface="Arial"/>
                <a:sym typeface="Arial"/>
              </a:rPr>
              <a:t>Network Address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lang="en"/>
              <a:t>Last host address in subnet = </a:t>
            </a:r>
            <a:r>
              <a:rPr b="0" i="0" lang="en" sz="1800" u="none" cap="none" strike="noStrike">
                <a:solidFill>
                  <a:schemeClr val="dk2"/>
                </a:solidFill>
                <a:latin typeface="Arial"/>
                <a:ea typeface="Arial"/>
                <a:cs typeface="Arial"/>
                <a:sym typeface="Arial"/>
              </a:rPr>
              <a:t>Broadcast Address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18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1</a:t>
            </a:r>
            <a:endParaRPr/>
          </a:p>
        </p:txBody>
      </p:sp>
      <p:sp>
        <p:nvSpPr>
          <p:cNvPr id="167" name="Google Shape;167;p25"/>
          <p:cNvSpPr txBox="1"/>
          <p:nvPr>
            <p:ph idx="1" type="body"/>
          </p:nvPr>
        </p:nvSpPr>
        <p:spPr>
          <a:xfrm>
            <a:off x="446800" y="872825"/>
            <a:ext cx="7304700" cy="4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highlight>
                  <a:srgbClr val="FFFFFF"/>
                </a:highlight>
              </a:rPr>
              <a:t>What is the subnet address for </a:t>
            </a:r>
            <a:r>
              <a:rPr b="1" lang="en" sz="1400">
                <a:solidFill>
                  <a:srgbClr val="38761D"/>
                </a:solidFill>
                <a:highlight>
                  <a:srgbClr val="FFFFFF"/>
                </a:highlight>
              </a:rPr>
              <a:t>IP: 172.16.17.30/20?</a:t>
            </a:r>
            <a:endParaRPr/>
          </a:p>
        </p:txBody>
      </p:sp>
      <p:sp>
        <p:nvSpPr>
          <p:cNvPr id="168" name="Google Shape;168;p25"/>
          <p:cNvSpPr txBox="1"/>
          <p:nvPr/>
        </p:nvSpPr>
        <p:spPr>
          <a:xfrm>
            <a:off x="571500" y="1849575"/>
            <a:ext cx="7304700" cy="28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a:solidFill>
                  <a:srgbClr val="434343"/>
                </a:solidFill>
                <a:highlight>
                  <a:srgbClr val="FFFFFF"/>
                </a:highlight>
              </a:rPr>
              <a:t>Subnet address		 =	Network address of subnet</a:t>
            </a:r>
            <a:endParaRPr b="1">
              <a:solidFill>
                <a:srgbClr val="434343"/>
              </a:solidFill>
              <a:highlight>
                <a:srgbClr val="FFFFFF"/>
              </a:highlight>
            </a:endParaRPr>
          </a:p>
          <a:p>
            <a:pPr indent="0" lvl="0" marL="0" rtl="0" algn="l">
              <a:lnSpc>
                <a:spcPct val="115000"/>
              </a:lnSpc>
              <a:spcBef>
                <a:spcPts val="800"/>
              </a:spcBef>
              <a:spcAft>
                <a:spcPts val="0"/>
              </a:spcAft>
              <a:buNone/>
            </a:pPr>
            <a:r>
              <a:rPr b="1" lang="en">
                <a:solidFill>
                  <a:srgbClr val="434343"/>
                </a:solidFill>
                <a:highlight>
                  <a:srgbClr val="FFFFFF"/>
                </a:highlight>
              </a:rPr>
              <a:t>IP/mask:</a:t>
            </a:r>
            <a:endParaRPr b="1">
              <a:solidFill>
                <a:srgbClr val="434343"/>
              </a:solidFill>
              <a:highlight>
                <a:srgbClr val="FFFFFF"/>
              </a:highlight>
            </a:endParaRPr>
          </a:p>
          <a:p>
            <a:pPr indent="0" lvl="0" marL="0" rtl="0" algn="l">
              <a:lnSpc>
                <a:spcPct val="115000"/>
              </a:lnSpc>
              <a:spcBef>
                <a:spcPts val="800"/>
              </a:spcBef>
              <a:spcAft>
                <a:spcPts val="0"/>
              </a:spcAft>
              <a:buNone/>
            </a:pPr>
            <a:r>
              <a:rPr b="1" lang="en">
                <a:solidFill>
                  <a:srgbClr val="434343"/>
                </a:solidFill>
                <a:highlight>
                  <a:srgbClr val="FFFFFF"/>
                </a:highlight>
              </a:rPr>
              <a:t>172.16.17.30	-   10101100	.	00010000	.	00010001	.	00011110</a:t>
            </a:r>
            <a:br>
              <a:rPr b="1" lang="en">
                <a:solidFill>
                  <a:srgbClr val="434343"/>
                </a:solidFill>
                <a:highlight>
                  <a:srgbClr val="FFFFFF"/>
                </a:highlight>
              </a:rPr>
            </a:br>
            <a:r>
              <a:rPr b="1" lang="en">
                <a:solidFill>
                  <a:srgbClr val="434343"/>
                </a:solidFill>
                <a:highlight>
                  <a:srgbClr val="FFFFFF"/>
                </a:highlight>
              </a:rPr>
              <a:t>/20		    	-    11111111	.	1111111</a:t>
            </a:r>
            <a:r>
              <a:rPr b="1" lang="en">
                <a:solidFill>
                  <a:srgbClr val="434343"/>
                </a:solidFill>
                <a:highlight>
                  <a:srgbClr val="FFFFFF"/>
                </a:highlight>
              </a:rPr>
              <a:t>1	</a:t>
            </a:r>
            <a:r>
              <a:rPr b="1" lang="en">
                <a:solidFill>
                  <a:srgbClr val="434343"/>
                </a:solidFill>
                <a:highlight>
                  <a:srgbClr val="FFFFFF"/>
                </a:highlight>
              </a:rPr>
              <a:t>.	11110000	.	00000000</a:t>
            </a:r>
            <a:br>
              <a:rPr b="1" lang="en">
                <a:solidFill>
                  <a:srgbClr val="434343"/>
                </a:solidFill>
                <a:highlight>
                  <a:srgbClr val="FFFFFF"/>
                </a:highlight>
              </a:rPr>
            </a:br>
            <a:r>
              <a:rPr b="1" lang="en">
                <a:solidFill>
                  <a:srgbClr val="434343"/>
                </a:solidFill>
                <a:highlight>
                  <a:srgbClr val="FFFFFF"/>
                </a:highlight>
              </a:rPr>
              <a:t>---</a:t>
            </a:r>
            <a:r>
              <a:rPr b="1" lang="en">
                <a:solidFill>
                  <a:srgbClr val="434343"/>
                </a:solidFill>
                <a:highlight>
                  <a:srgbClr val="FFFFFF"/>
                </a:highlight>
              </a:rPr>
              <a:t>------------------------------------------------------------------------------------------------------------------                        </a:t>
            </a:r>
            <a:br>
              <a:rPr b="1" lang="en">
                <a:solidFill>
                  <a:srgbClr val="434343"/>
                </a:solidFill>
                <a:highlight>
                  <a:srgbClr val="FFFFFF"/>
                </a:highlight>
              </a:rPr>
            </a:br>
            <a:r>
              <a:rPr b="1" lang="en">
                <a:solidFill>
                  <a:srgbClr val="0B5394"/>
                </a:solidFill>
                <a:highlight>
                  <a:srgbClr val="FFFFFF"/>
                </a:highlight>
              </a:rPr>
              <a:t>Subnet       	-    10101100	.	00010000	.	00010000	.	00000000 </a:t>
            </a:r>
            <a:endParaRPr b="1">
              <a:solidFill>
                <a:srgbClr val="0B5394"/>
              </a:solidFill>
              <a:highlight>
                <a:srgbClr val="FFFFFF"/>
              </a:highlight>
            </a:endParaRPr>
          </a:p>
          <a:p>
            <a:pPr indent="0" lvl="0" marL="0" rtl="0" algn="l">
              <a:lnSpc>
                <a:spcPct val="115000"/>
              </a:lnSpc>
              <a:spcBef>
                <a:spcPts val="800"/>
              </a:spcBef>
              <a:spcAft>
                <a:spcPts val="800"/>
              </a:spcAft>
              <a:buClr>
                <a:schemeClr val="dk1"/>
              </a:buClr>
              <a:buSzPts val="1100"/>
              <a:buFont typeface="Arial"/>
              <a:buNone/>
            </a:pPr>
            <a:r>
              <a:rPr b="1" lang="en">
                <a:solidFill>
                  <a:srgbClr val="0B5394"/>
                </a:solidFill>
                <a:highlight>
                  <a:srgbClr val="FFFFFF"/>
                </a:highlight>
              </a:rPr>
              <a:t>                   	- 	172		.	16          	.	16 		.	0</a:t>
            </a:r>
            <a:endParaRPr b="1" sz="1200">
              <a:solidFill>
                <a:srgbClr val="434343"/>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3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15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2</a:t>
            </a:r>
            <a:endParaRPr/>
          </a:p>
        </p:txBody>
      </p:sp>
      <p:sp>
        <p:nvSpPr>
          <p:cNvPr id="174" name="Google Shape;174;p26"/>
          <p:cNvSpPr txBox="1"/>
          <p:nvPr>
            <p:ph idx="1" type="body"/>
          </p:nvPr>
        </p:nvSpPr>
        <p:spPr>
          <a:xfrm>
            <a:off x="510300" y="726775"/>
            <a:ext cx="8123400" cy="7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highlight>
                  <a:srgbClr val="FFFFFF"/>
                </a:highlight>
              </a:rPr>
              <a:t>Given the Class C network of </a:t>
            </a:r>
            <a:r>
              <a:rPr b="1" lang="en" sz="1400">
                <a:solidFill>
                  <a:srgbClr val="58585B"/>
                </a:solidFill>
                <a:highlight>
                  <a:srgbClr val="FFFFFF"/>
                </a:highlight>
              </a:rPr>
              <a:t>204.15.5.0/24</a:t>
            </a:r>
            <a:r>
              <a:rPr b="1" lang="en" sz="1400">
                <a:solidFill>
                  <a:srgbClr val="38761D"/>
                </a:solidFill>
                <a:highlight>
                  <a:srgbClr val="FFFFFF"/>
                </a:highlight>
              </a:rPr>
              <a:t>, subnet the network in order to create the network in given figure with the host requirements shown: </a:t>
            </a:r>
            <a:endParaRPr b="1" sz="1400">
              <a:solidFill>
                <a:srgbClr val="38761D"/>
              </a:solidFill>
            </a:endParaRPr>
          </a:p>
        </p:txBody>
      </p:sp>
      <p:pic>
        <p:nvPicPr>
          <p:cNvPr id="175" name="Google Shape;175;p26"/>
          <p:cNvPicPr preferRelativeResize="0"/>
          <p:nvPr/>
        </p:nvPicPr>
        <p:blipFill>
          <a:blip r:embed="rId3">
            <a:alphaModFix/>
          </a:blip>
          <a:stretch>
            <a:fillRect/>
          </a:stretch>
        </p:blipFill>
        <p:spPr>
          <a:xfrm>
            <a:off x="790850" y="1652150"/>
            <a:ext cx="3479825" cy="2493825"/>
          </a:xfrm>
          <a:prstGeom prst="rect">
            <a:avLst/>
          </a:prstGeom>
          <a:noFill/>
          <a:ln>
            <a:noFill/>
          </a:ln>
        </p:spPr>
      </p:pic>
      <p:sp>
        <p:nvSpPr>
          <p:cNvPr id="176" name="Google Shape;176;p26"/>
          <p:cNvSpPr txBox="1"/>
          <p:nvPr/>
        </p:nvSpPr>
        <p:spPr>
          <a:xfrm>
            <a:off x="4996750" y="1631125"/>
            <a:ext cx="2536800" cy="16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1200">
                <a:solidFill>
                  <a:srgbClr val="434343"/>
                </a:solidFill>
                <a:highlight>
                  <a:srgbClr val="FFFFFF"/>
                </a:highlight>
              </a:rPr>
              <a:t># Subnets = 5 </a:t>
            </a:r>
            <a:endParaRPr b="1" sz="1200">
              <a:solidFill>
                <a:srgbClr val="434343"/>
              </a:solidFill>
              <a:highlight>
                <a:srgbClr val="FFFFFF"/>
              </a:highlight>
            </a:endParaRPr>
          </a:p>
          <a:p>
            <a:pPr indent="0" lvl="0" marL="0" rtl="0" algn="l">
              <a:lnSpc>
                <a:spcPct val="115000"/>
              </a:lnSpc>
              <a:spcBef>
                <a:spcPts val="800"/>
              </a:spcBef>
              <a:spcAft>
                <a:spcPts val="0"/>
              </a:spcAft>
              <a:buNone/>
            </a:pPr>
            <a:r>
              <a:rPr b="1" lang="en" sz="1200">
                <a:solidFill>
                  <a:srgbClr val="434343"/>
                </a:solidFill>
                <a:highlight>
                  <a:srgbClr val="FFFFFF"/>
                </a:highlight>
              </a:rPr>
              <a:t># Subnet bits = 3</a:t>
            </a:r>
            <a:endParaRPr b="1" sz="1200">
              <a:solidFill>
                <a:srgbClr val="434343"/>
              </a:solidFill>
              <a:highlight>
                <a:srgbClr val="FFFFFF"/>
              </a:highlight>
            </a:endParaRPr>
          </a:p>
          <a:p>
            <a:pPr indent="0" lvl="0" marL="0" rtl="0" algn="l">
              <a:lnSpc>
                <a:spcPct val="115000"/>
              </a:lnSpc>
              <a:spcBef>
                <a:spcPts val="800"/>
              </a:spcBef>
              <a:spcAft>
                <a:spcPts val="0"/>
              </a:spcAft>
              <a:buNone/>
            </a:pPr>
            <a:r>
              <a:rPr b="1" lang="en" sz="1200">
                <a:solidFill>
                  <a:srgbClr val="434343"/>
                </a:solidFill>
                <a:highlight>
                  <a:srgbClr val="FFFFFF"/>
                </a:highlight>
              </a:rPr>
              <a:t># Host bits = 5</a:t>
            </a:r>
            <a:endParaRPr b="1" sz="1200">
              <a:solidFill>
                <a:srgbClr val="434343"/>
              </a:solidFill>
              <a:highlight>
                <a:srgbClr val="FFFFFF"/>
              </a:highlight>
            </a:endParaRPr>
          </a:p>
          <a:p>
            <a:pPr indent="0" lvl="0" marL="0" rtl="0" algn="l">
              <a:lnSpc>
                <a:spcPct val="115000"/>
              </a:lnSpc>
              <a:spcBef>
                <a:spcPts val="800"/>
              </a:spcBef>
              <a:spcAft>
                <a:spcPts val="0"/>
              </a:spcAft>
              <a:buNone/>
            </a:pPr>
            <a:r>
              <a:rPr b="1" lang="en" sz="1200">
                <a:solidFill>
                  <a:srgbClr val="434343"/>
                </a:solidFill>
                <a:highlight>
                  <a:srgbClr val="FFFFFF"/>
                </a:highlight>
              </a:rPr>
              <a:t># Hosts/subnet = 2^5 = 32</a:t>
            </a:r>
            <a:endParaRPr b="1" sz="1200">
              <a:solidFill>
                <a:srgbClr val="434343"/>
              </a:solidFill>
              <a:highlight>
                <a:srgbClr val="FFFFFF"/>
              </a:highlight>
            </a:endParaRPr>
          </a:p>
          <a:p>
            <a:pPr indent="0" lvl="0" marL="0" rtl="0" algn="l">
              <a:lnSpc>
                <a:spcPct val="115000"/>
              </a:lnSpc>
              <a:spcBef>
                <a:spcPts val="800"/>
              </a:spcBef>
              <a:spcAft>
                <a:spcPts val="0"/>
              </a:spcAft>
              <a:buNone/>
            </a:pPr>
            <a:r>
              <a:rPr b="1" lang="en" sz="1200">
                <a:solidFill>
                  <a:srgbClr val="38761D"/>
                </a:solidFill>
                <a:highlight>
                  <a:srgbClr val="FFFFFF"/>
                </a:highlight>
              </a:rPr>
              <a:t>Hence possible! </a:t>
            </a:r>
            <a:endParaRPr b="1" sz="1200">
              <a:solidFill>
                <a:srgbClr val="38761D"/>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b="1" sz="1200">
              <a:solidFill>
                <a:srgbClr val="434343"/>
              </a:solidFill>
              <a:highlight>
                <a:srgbClr val="FFFFFF"/>
              </a:highlight>
            </a:endParaRPr>
          </a:p>
          <a:p>
            <a:pPr indent="0" lvl="0" marL="0" rtl="0" algn="l">
              <a:spcBef>
                <a:spcPts val="800"/>
              </a:spcBef>
              <a:spcAft>
                <a:spcPts val="0"/>
              </a:spcAft>
              <a:buNone/>
            </a:pPr>
            <a:r>
              <a:t/>
            </a:r>
            <a:endParaRPr b="1" sz="1200">
              <a:solidFill>
                <a:srgbClr val="434343"/>
              </a:solidFill>
            </a:endParaRPr>
          </a:p>
        </p:txBody>
      </p:sp>
      <p:sp>
        <p:nvSpPr>
          <p:cNvPr id="177" name="Google Shape;177;p26"/>
          <p:cNvSpPr txBox="1"/>
          <p:nvPr/>
        </p:nvSpPr>
        <p:spPr>
          <a:xfrm>
            <a:off x="4873325" y="3317125"/>
            <a:ext cx="4197900" cy="14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Clr>
                <a:schemeClr val="dk1"/>
              </a:buClr>
              <a:buSzPts val="1100"/>
              <a:buFont typeface="Arial"/>
              <a:buNone/>
            </a:pPr>
            <a:r>
              <a:rPr b="1" lang="en" sz="1200">
                <a:solidFill>
                  <a:srgbClr val="434343"/>
                </a:solidFill>
                <a:highlight>
                  <a:srgbClr val="FFFFFF"/>
                </a:highlight>
              </a:rPr>
              <a:t>netA: 204.15.5.0/27      host address range 1 to 30</a:t>
            </a:r>
            <a:br>
              <a:rPr b="1" lang="en" sz="1200">
                <a:solidFill>
                  <a:srgbClr val="434343"/>
                </a:solidFill>
                <a:highlight>
                  <a:srgbClr val="FFFFFF"/>
                </a:highlight>
              </a:rPr>
            </a:br>
            <a:r>
              <a:rPr b="1" lang="en" sz="1200">
                <a:solidFill>
                  <a:srgbClr val="434343"/>
                </a:solidFill>
                <a:highlight>
                  <a:srgbClr val="FFFFFF"/>
                </a:highlight>
              </a:rPr>
              <a:t>netB: 204.15.5.32/27     host address range 33 to 62</a:t>
            </a:r>
            <a:br>
              <a:rPr b="1" lang="en" sz="1200">
                <a:solidFill>
                  <a:srgbClr val="434343"/>
                </a:solidFill>
                <a:highlight>
                  <a:srgbClr val="FFFFFF"/>
                </a:highlight>
              </a:rPr>
            </a:br>
            <a:r>
              <a:rPr b="1" lang="en" sz="1200">
                <a:solidFill>
                  <a:srgbClr val="434343"/>
                </a:solidFill>
                <a:highlight>
                  <a:srgbClr val="FFFFFF"/>
                </a:highlight>
              </a:rPr>
              <a:t>netC: 204.15.5.64/27     host address range 65 to 94</a:t>
            </a:r>
            <a:br>
              <a:rPr b="1" lang="en" sz="1200">
                <a:solidFill>
                  <a:srgbClr val="434343"/>
                </a:solidFill>
                <a:highlight>
                  <a:srgbClr val="FFFFFF"/>
                </a:highlight>
              </a:rPr>
            </a:br>
            <a:r>
              <a:rPr b="1" lang="en" sz="1200">
                <a:solidFill>
                  <a:srgbClr val="434343"/>
                </a:solidFill>
                <a:highlight>
                  <a:srgbClr val="FFFFFF"/>
                </a:highlight>
              </a:rPr>
              <a:t>netD: 204.15.5.96/27     host address range 97 to 126</a:t>
            </a:r>
            <a:br>
              <a:rPr b="1" lang="en" sz="1200">
                <a:solidFill>
                  <a:srgbClr val="434343"/>
                </a:solidFill>
                <a:highlight>
                  <a:srgbClr val="FFFFFF"/>
                </a:highlight>
              </a:rPr>
            </a:br>
            <a:r>
              <a:rPr b="1" lang="en" sz="1200">
                <a:solidFill>
                  <a:srgbClr val="434343"/>
                </a:solidFill>
                <a:highlight>
                  <a:srgbClr val="FFFFFF"/>
                </a:highlight>
              </a:rPr>
              <a:t>netE: 204.15.5.128/27    host address range 129 to 158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3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2338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a:t>VLSM &amp; </a:t>
            </a:r>
            <a:r>
              <a:rPr b="0" i="0" lang="en" sz="2800" u="none" cap="none" strike="noStrike">
                <a:solidFill>
                  <a:schemeClr val="dk1"/>
                </a:solidFill>
                <a:latin typeface="Arial"/>
                <a:ea typeface="Arial"/>
                <a:cs typeface="Arial"/>
                <a:sym typeface="Arial"/>
              </a:rPr>
              <a:t>CIDR </a:t>
            </a:r>
            <a:endParaRPr b="0" i="0" sz="2800" u="none" cap="none" strike="noStrike">
              <a:solidFill>
                <a:schemeClr val="dk1"/>
              </a:solidFill>
              <a:latin typeface="Arial"/>
              <a:ea typeface="Arial"/>
              <a:cs typeface="Arial"/>
              <a:sym typeface="Arial"/>
            </a:endParaRPr>
          </a:p>
        </p:txBody>
      </p:sp>
      <p:sp>
        <p:nvSpPr>
          <p:cNvPr id="183" name="Google Shape;183;p27"/>
          <p:cNvSpPr txBox="1"/>
          <p:nvPr/>
        </p:nvSpPr>
        <p:spPr>
          <a:xfrm>
            <a:off x="393575" y="962400"/>
            <a:ext cx="8147700" cy="378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Same subnet mask applied to each subnet</a:t>
            </a:r>
            <a:endParaRPr/>
          </a:p>
          <a:p>
            <a:pPr indent="-317500" lvl="1" marL="914400" rtl="0" algn="l">
              <a:spcBef>
                <a:spcPts val="0"/>
              </a:spcBef>
              <a:spcAft>
                <a:spcPts val="0"/>
              </a:spcAft>
              <a:buSzPts val="1400"/>
              <a:buChar char="○"/>
            </a:pPr>
            <a:r>
              <a:rPr lang="en"/>
              <a:t># hosts/ subnet is same for all hosts.</a:t>
            </a:r>
            <a:endParaRPr/>
          </a:p>
          <a:p>
            <a:pPr indent="-317500" lvl="1" marL="914400" rtl="0" algn="l">
              <a:spcBef>
                <a:spcPts val="0"/>
              </a:spcBef>
              <a:spcAft>
                <a:spcPts val="0"/>
              </a:spcAft>
              <a:buClr>
                <a:schemeClr val="dk1"/>
              </a:buClr>
              <a:buSzPts val="1400"/>
              <a:buChar char="○"/>
            </a:pPr>
            <a:r>
              <a:rPr lang="en"/>
              <a:t>Unused IPs in subnets </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VLSM </a:t>
            </a:r>
            <a:endParaRPr/>
          </a:p>
          <a:p>
            <a:pPr indent="-317500" lvl="1" marL="914400" rtl="0" algn="l">
              <a:spcBef>
                <a:spcPts val="0"/>
              </a:spcBef>
              <a:spcAft>
                <a:spcPts val="0"/>
              </a:spcAft>
              <a:buSzPts val="1400"/>
              <a:buChar char="○"/>
            </a:pPr>
            <a:r>
              <a:rPr lang="en"/>
              <a:t>Variable Length Subnet Masks</a:t>
            </a:r>
            <a:endParaRPr/>
          </a:p>
          <a:p>
            <a:pPr indent="-317500" lvl="1" marL="914400" rtl="0" algn="l">
              <a:spcBef>
                <a:spcPts val="0"/>
              </a:spcBef>
              <a:spcAft>
                <a:spcPts val="0"/>
              </a:spcAft>
              <a:buSzPts val="1400"/>
              <a:buChar char="○"/>
            </a:pPr>
            <a:r>
              <a:rPr lang="en"/>
              <a:t>Use different masks for every subnet based on number of hosts needed in that subnet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CIDR </a:t>
            </a:r>
            <a:endParaRPr/>
          </a:p>
          <a:p>
            <a:pPr indent="-317500" lvl="1" marL="914400" rtl="0" algn="l">
              <a:spcBef>
                <a:spcPts val="0"/>
              </a:spcBef>
              <a:spcAft>
                <a:spcPts val="0"/>
              </a:spcAft>
              <a:buSzPts val="1400"/>
              <a:buChar char="○"/>
            </a:pPr>
            <a:r>
              <a:rPr lang="en"/>
              <a:t>Classless Inter Domain Routing</a:t>
            </a:r>
            <a:endParaRPr/>
          </a:p>
          <a:p>
            <a:pPr indent="-317500" lvl="1" marL="914400" rtl="0" algn="l">
              <a:spcBef>
                <a:spcPts val="0"/>
              </a:spcBef>
              <a:spcAft>
                <a:spcPts val="0"/>
              </a:spcAft>
              <a:buSzPts val="1400"/>
              <a:buChar char="○"/>
            </a:pPr>
            <a:r>
              <a:rPr lang="en"/>
              <a:t>No classes in IP,  [ </a:t>
            </a:r>
            <a:r>
              <a:rPr b="1" lang="en"/>
              <a:t>IP = Prefix /length of mask ], </a:t>
            </a:r>
            <a:r>
              <a:rPr lang="en"/>
              <a:t>eg:</a:t>
            </a:r>
            <a:endParaRPr/>
          </a:p>
          <a:p>
            <a:pPr indent="457200" lvl="0" marL="457200" rtl="0" algn="l">
              <a:lnSpc>
                <a:spcPct val="100000"/>
              </a:lnSpc>
              <a:spcBef>
                <a:spcPts val="800"/>
              </a:spcBef>
              <a:spcAft>
                <a:spcPts val="0"/>
              </a:spcAft>
              <a:buNone/>
            </a:pPr>
            <a:r>
              <a:rPr lang="en" sz="1200">
                <a:highlight>
                  <a:schemeClr val="lt1"/>
                </a:highlight>
              </a:rPr>
              <a:t>( </a:t>
            </a:r>
            <a:r>
              <a:rPr lang="en">
                <a:highlight>
                  <a:schemeClr val="lt1"/>
                </a:highlight>
              </a:rPr>
              <a:t>172.16.17.30    255.255.240.0 )	=	</a:t>
            </a:r>
            <a:r>
              <a:rPr b="1" lang="en">
                <a:solidFill>
                  <a:schemeClr val="dk1"/>
                </a:solidFill>
                <a:highlight>
                  <a:schemeClr val="lt1"/>
                </a:highlight>
              </a:rPr>
              <a:t>172.16.17.30/20</a:t>
            </a:r>
            <a:r>
              <a:rPr lang="en">
                <a:solidFill>
                  <a:schemeClr val="dk1"/>
                </a:solidFill>
                <a:highlight>
                  <a:schemeClr val="lt1"/>
                </a:highlight>
              </a:rPr>
              <a:t>, since d240 = b11110000</a:t>
            </a:r>
            <a:endParaRPr/>
          </a:p>
          <a:p>
            <a:pPr indent="-317500" lvl="1" marL="914400" rtl="0" algn="l">
              <a:spcBef>
                <a:spcPts val="800"/>
              </a:spcBef>
              <a:spcAft>
                <a:spcPts val="0"/>
              </a:spcAft>
              <a:buSzPts val="1400"/>
              <a:buChar char="○"/>
            </a:pPr>
            <a:r>
              <a:rPr lang="en"/>
              <a:t>Benefits:</a:t>
            </a:r>
            <a:endParaRPr/>
          </a:p>
          <a:p>
            <a:pPr indent="-317500" lvl="2" marL="1371600" rtl="0" algn="l">
              <a:spcBef>
                <a:spcPts val="0"/>
              </a:spcBef>
              <a:spcAft>
                <a:spcPts val="0"/>
              </a:spcAft>
              <a:buSzPts val="1400"/>
              <a:buChar char="■"/>
            </a:pPr>
            <a:r>
              <a:rPr lang="en"/>
              <a:t>Improves address space utilization</a:t>
            </a:r>
            <a:endParaRPr/>
          </a:p>
          <a:p>
            <a:pPr indent="-317500" lvl="2" marL="1371600" rtl="0" algn="l">
              <a:spcBef>
                <a:spcPts val="0"/>
              </a:spcBef>
              <a:spcAft>
                <a:spcPts val="0"/>
              </a:spcAft>
              <a:buSzPts val="1400"/>
              <a:buChar char="■"/>
            </a:pPr>
            <a:r>
              <a:rPr lang="en">
                <a:solidFill>
                  <a:schemeClr val="dk1"/>
                </a:solidFill>
              </a:rPr>
              <a:t>Hierarchical network architecture</a:t>
            </a:r>
            <a:endParaRPr>
              <a:solidFill>
                <a:schemeClr val="dk1"/>
              </a:solidFill>
            </a:endParaRPr>
          </a:p>
          <a:p>
            <a:pPr indent="-317500" lvl="2" marL="1371600" rtl="0" algn="l">
              <a:spcBef>
                <a:spcPts val="0"/>
              </a:spcBef>
              <a:spcAft>
                <a:spcPts val="0"/>
              </a:spcAft>
              <a:buSzPts val="1400"/>
              <a:buChar char="■"/>
            </a:pPr>
            <a:r>
              <a:rPr lang="en"/>
              <a:t>Routing scalability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202550" y="0"/>
            <a:ext cx="85206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2 - Using VLSM</a:t>
            </a:r>
            <a:endParaRPr/>
          </a:p>
        </p:txBody>
      </p:sp>
      <p:sp>
        <p:nvSpPr>
          <p:cNvPr id="189" name="Google Shape;189;p28"/>
          <p:cNvSpPr txBox="1"/>
          <p:nvPr>
            <p:ph idx="1" type="body"/>
          </p:nvPr>
        </p:nvSpPr>
        <p:spPr>
          <a:xfrm>
            <a:off x="341125" y="561050"/>
            <a:ext cx="775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highlight>
                  <a:srgbClr val="FFFFFF"/>
                </a:highlight>
              </a:rPr>
              <a:t>Given the Class C network of </a:t>
            </a:r>
            <a:r>
              <a:rPr b="1" lang="en" sz="1400">
                <a:solidFill>
                  <a:srgbClr val="58585B"/>
                </a:solidFill>
                <a:highlight>
                  <a:srgbClr val="FFFFFF"/>
                </a:highlight>
              </a:rPr>
              <a:t>204.15.5.0/24</a:t>
            </a:r>
            <a:r>
              <a:rPr b="1" lang="en" sz="1400">
                <a:solidFill>
                  <a:srgbClr val="38761D"/>
                </a:solidFill>
                <a:highlight>
                  <a:srgbClr val="FFFFFF"/>
                </a:highlight>
              </a:rPr>
              <a:t>, subnet the network in order to create the network in given figure with the host requirements shown: </a:t>
            </a:r>
            <a:endParaRPr b="1" sz="1400">
              <a:solidFill>
                <a:srgbClr val="38761D"/>
              </a:solidFill>
            </a:endParaRPr>
          </a:p>
        </p:txBody>
      </p:sp>
      <p:pic>
        <p:nvPicPr>
          <p:cNvPr id="190" name="Google Shape;190;p28"/>
          <p:cNvPicPr preferRelativeResize="0"/>
          <p:nvPr/>
        </p:nvPicPr>
        <p:blipFill>
          <a:blip r:embed="rId3">
            <a:alphaModFix/>
          </a:blip>
          <a:stretch>
            <a:fillRect/>
          </a:stretch>
        </p:blipFill>
        <p:spPr>
          <a:xfrm>
            <a:off x="270175" y="1600200"/>
            <a:ext cx="3813450" cy="2535375"/>
          </a:xfrm>
          <a:prstGeom prst="rect">
            <a:avLst/>
          </a:prstGeom>
          <a:noFill/>
          <a:ln>
            <a:noFill/>
          </a:ln>
        </p:spPr>
      </p:pic>
      <p:sp>
        <p:nvSpPr>
          <p:cNvPr id="191" name="Google Shape;191;p28"/>
          <p:cNvSpPr txBox="1"/>
          <p:nvPr/>
        </p:nvSpPr>
        <p:spPr>
          <a:xfrm>
            <a:off x="4691500" y="1068925"/>
            <a:ext cx="3974400" cy="226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Clr>
                <a:schemeClr val="dk1"/>
              </a:buClr>
              <a:buSzPts val="1100"/>
              <a:buFont typeface="Arial"/>
              <a:buNone/>
            </a:pPr>
            <a:r>
              <a:rPr b="1" lang="en" sz="1200">
                <a:solidFill>
                  <a:srgbClr val="434343"/>
                </a:solidFill>
                <a:highlight>
                  <a:srgbClr val="FFFFFF"/>
                </a:highlight>
              </a:rPr>
              <a:t>netA, 14 hosts: </a:t>
            </a:r>
            <a:r>
              <a:rPr lang="en" sz="1200">
                <a:solidFill>
                  <a:srgbClr val="434343"/>
                </a:solidFill>
                <a:highlight>
                  <a:srgbClr val="FFFFFF"/>
                </a:highlight>
              </a:rPr>
              <a:t>or 16 hosts, 4 bit host ID, 28 bit net ID, requires a /28 (255.255.255.240) mask</a:t>
            </a:r>
            <a:endParaRPr sz="1200">
              <a:solidFill>
                <a:srgbClr val="434343"/>
              </a:solidFill>
              <a:highlight>
                <a:srgbClr val="FFFFFF"/>
              </a:highlight>
            </a:endParaRPr>
          </a:p>
          <a:p>
            <a:pPr indent="0" lvl="0" marL="0" rtl="0" algn="l">
              <a:lnSpc>
                <a:spcPct val="100000"/>
              </a:lnSpc>
              <a:spcBef>
                <a:spcPts val="800"/>
              </a:spcBef>
              <a:spcAft>
                <a:spcPts val="0"/>
              </a:spcAft>
              <a:buClr>
                <a:schemeClr val="dk1"/>
              </a:buClr>
              <a:buSzPts val="1100"/>
              <a:buFont typeface="Arial"/>
              <a:buNone/>
            </a:pPr>
            <a:r>
              <a:rPr b="1" lang="en" sz="1200">
                <a:solidFill>
                  <a:srgbClr val="434343"/>
                </a:solidFill>
                <a:highlight>
                  <a:schemeClr val="lt1"/>
                </a:highlight>
              </a:rPr>
              <a:t>netB, 28 hosts: </a:t>
            </a:r>
            <a:r>
              <a:rPr lang="en" sz="1200">
                <a:solidFill>
                  <a:srgbClr val="434343"/>
                </a:solidFill>
                <a:highlight>
                  <a:schemeClr val="lt1"/>
                </a:highlight>
              </a:rPr>
              <a:t>or 30 hosts, 5 bit host ID, 27 bit net ID, requires a /27 (255.255.255.224) mask</a:t>
            </a:r>
            <a:endParaRPr sz="1200">
              <a:solidFill>
                <a:srgbClr val="434343"/>
              </a:solidFill>
              <a:highlight>
                <a:schemeClr val="lt1"/>
              </a:highlight>
            </a:endParaRPr>
          </a:p>
          <a:p>
            <a:pPr indent="0" lvl="0" marL="0" rtl="0" algn="l">
              <a:lnSpc>
                <a:spcPct val="100000"/>
              </a:lnSpc>
              <a:spcBef>
                <a:spcPts val="800"/>
              </a:spcBef>
              <a:spcAft>
                <a:spcPts val="0"/>
              </a:spcAft>
              <a:buClr>
                <a:schemeClr val="dk1"/>
              </a:buClr>
              <a:buSzPts val="1100"/>
              <a:buFont typeface="Arial"/>
              <a:buNone/>
            </a:pPr>
            <a:r>
              <a:rPr b="1" lang="en" sz="1200">
                <a:solidFill>
                  <a:srgbClr val="434343"/>
                </a:solidFill>
                <a:highlight>
                  <a:schemeClr val="lt1"/>
                </a:highlight>
              </a:rPr>
              <a:t>netC, 2 hosts: </a:t>
            </a:r>
            <a:r>
              <a:rPr lang="en" sz="1200">
                <a:solidFill>
                  <a:srgbClr val="434343"/>
                </a:solidFill>
                <a:highlight>
                  <a:schemeClr val="lt1"/>
                </a:highlight>
              </a:rPr>
              <a:t>or 4 hosts, 2 bit host ID, 30 bit net ID, requires a /30 (255.255.255.252) mask</a:t>
            </a:r>
            <a:endParaRPr sz="1200">
              <a:solidFill>
                <a:srgbClr val="434343"/>
              </a:solidFill>
              <a:highlight>
                <a:schemeClr val="lt1"/>
              </a:highlight>
            </a:endParaRPr>
          </a:p>
          <a:p>
            <a:pPr indent="0" lvl="0" marL="0" rtl="0" algn="l">
              <a:lnSpc>
                <a:spcPct val="100000"/>
              </a:lnSpc>
              <a:spcBef>
                <a:spcPts val="800"/>
              </a:spcBef>
              <a:spcAft>
                <a:spcPts val="0"/>
              </a:spcAft>
              <a:buClr>
                <a:schemeClr val="dk1"/>
              </a:buClr>
              <a:buSzPts val="1100"/>
              <a:buFont typeface="Arial"/>
              <a:buNone/>
            </a:pPr>
            <a:r>
              <a:rPr b="1" lang="en" sz="1200">
                <a:solidFill>
                  <a:srgbClr val="434343"/>
                </a:solidFill>
                <a:highlight>
                  <a:schemeClr val="lt1"/>
                </a:highlight>
              </a:rPr>
              <a:t>netD, 7 hosts: </a:t>
            </a:r>
            <a:r>
              <a:rPr lang="en" sz="1200">
                <a:solidFill>
                  <a:srgbClr val="434343"/>
                </a:solidFill>
                <a:highlight>
                  <a:schemeClr val="lt1"/>
                </a:highlight>
              </a:rPr>
              <a:t>or 9 hosts, 4 bit host ID, 28 bit net ID, requires a /28 (255.255.255.240) mask</a:t>
            </a:r>
            <a:endParaRPr sz="1200">
              <a:solidFill>
                <a:srgbClr val="434343"/>
              </a:solidFill>
              <a:highlight>
                <a:schemeClr val="lt1"/>
              </a:highlight>
            </a:endParaRPr>
          </a:p>
          <a:p>
            <a:pPr indent="0" lvl="0" marL="0" rtl="0" algn="l">
              <a:lnSpc>
                <a:spcPct val="100000"/>
              </a:lnSpc>
              <a:spcBef>
                <a:spcPts val="800"/>
              </a:spcBef>
              <a:spcAft>
                <a:spcPts val="0"/>
              </a:spcAft>
              <a:buClr>
                <a:schemeClr val="dk1"/>
              </a:buClr>
              <a:buSzPts val="1100"/>
              <a:buFont typeface="Arial"/>
              <a:buNone/>
            </a:pPr>
            <a:r>
              <a:rPr b="1" lang="en" sz="1200">
                <a:solidFill>
                  <a:srgbClr val="434343"/>
                </a:solidFill>
                <a:highlight>
                  <a:schemeClr val="lt1"/>
                </a:highlight>
              </a:rPr>
              <a:t>netE, 7 hosts: </a:t>
            </a:r>
            <a:r>
              <a:rPr lang="en" sz="1200">
                <a:solidFill>
                  <a:srgbClr val="434343"/>
                </a:solidFill>
                <a:highlight>
                  <a:schemeClr val="lt1"/>
                </a:highlight>
              </a:rPr>
              <a:t>same as netB</a:t>
            </a:r>
            <a:endParaRPr b="1" sz="1200">
              <a:solidFill>
                <a:srgbClr val="434343"/>
              </a:solidFill>
              <a:highlight>
                <a:srgbClr val="FFFFFF"/>
              </a:highlight>
            </a:endParaRPr>
          </a:p>
          <a:p>
            <a:pPr indent="0" lvl="0" marL="0" rtl="0" algn="l">
              <a:spcBef>
                <a:spcPts val="800"/>
              </a:spcBef>
              <a:spcAft>
                <a:spcPts val="0"/>
              </a:spcAft>
              <a:buNone/>
            </a:pPr>
            <a:r>
              <a:t/>
            </a:r>
            <a:endParaRPr b="1" sz="1200">
              <a:solidFill>
                <a:srgbClr val="434343"/>
              </a:solidFill>
            </a:endParaRPr>
          </a:p>
          <a:p>
            <a:pPr indent="0" lvl="0" marL="0" rtl="0" algn="l">
              <a:spcBef>
                <a:spcPts val="0"/>
              </a:spcBef>
              <a:spcAft>
                <a:spcPts val="0"/>
              </a:spcAft>
              <a:buNone/>
            </a:pPr>
            <a:r>
              <a:t/>
            </a:r>
            <a:endParaRPr/>
          </a:p>
        </p:txBody>
      </p:sp>
      <p:sp>
        <p:nvSpPr>
          <p:cNvPr id="192" name="Google Shape;192;p28"/>
          <p:cNvSpPr txBox="1"/>
          <p:nvPr/>
        </p:nvSpPr>
        <p:spPr>
          <a:xfrm>
            <a:off x="4436975" y="3374600"/>
            <a:ext cx="4623900" cy="16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434343"/>
                </a:solidFill>
              </a:rPr>
              <a:t>Assign address starting from largest subnet:</a:t>
            </a:r>
            <a:endParaRPr b="1" sz="1200">
              <a:solidFill>
                <a:srgbClr val="434343"/>
              </a:solidFill>
            </a:endParaRPr>
          </a:p>
          <a:p>
            <a:pPr indent="0" lvl="0" marL="0" rtl="0" algn="l">
              <a:spcBef>
                <a:spcPts val="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800"/>
              </a:spcBef>
              <a:spcAft>
                <a:spcPts val="0"/>
              </a:spcAft>
              <a:buClr>
                <a:schemeClr val="dk1"/>
              </a:buClr>
              <a:buSzPts val="1100"/>
              <a:buFont typeface="Arial"/>
              <a:buNone/>
            </a:pPr>
            <a:r>
              <a:rPr b="1" lang="en" sz="1200">
                <a:solidFill>
                  <a:srgbClr val="434343"/>
                </a:solidFill>
                <a:highlight>
                  <a:srgbClr val="FFFFFF"/>
                </a:highlight>
              </a:rPr>
              <a:t>netB: 204.15.5.0/27  host address range (32, 0-31) 1 to 30</a:t>
            </a:r>
            <a:br>
              <a:rPr b="1" lang="en" sz="1200">
                <a:solidFill>
                  <a:srgbClr val="434343"/>
                </a:solidFill>
                <a:highlight>
                  <a:srgbClr val="FFFFFF"/>
                </a:highlight>
              </a:rPr>
            </a:br>
            <a:r>
              <a:rPr b="1" lang="en" sz="1200">
                <a:solidFill>
                  <a:srgbClr val="434343"/>
                </a:solidFill>
                <a:highlight>
                  <a:srgbClr val="FFFFFF"/>
                </a:highlight>
              </a:rPr>
              <a:t>netE: 204.15.5.32/27 host address range (32, 32-63) 33 to 62</a:t>
            </a:r>
            <a:br>
              <a:rPr b="1" lang="en" sz="1200">
                <a:solidFill>
                  <a:srgbClr val="434343"/>
                </a:solidFill>
                <a:highlight>
                  <a:srgbClr val="FFFFFF"/>
                </a:highlight>
              </a:rPr>
            </a:br>
            <a:r>
              <a:rPr b="1" lang="en" sz="1200">
                <a:solidFill>
                  <a:srgbClr val="434343"/>
                </a:solidFill>
                <a:highlight>
                  <a:srgbClr val="FFFFFF"/>
                </a:highlight>
              </a:rPr>
              <a:t>netA: 204.15.5.64/28 host address range (16, 64-79) 65 to 78</a:t>
            </a:r>
            <a:br>
              <a:rPr b="1" lang="en" sz="1200">
                <a:solidFill>
                  <a:srgbClr val="434343"/>
                </a:solidFill>
                <a:highlight>
                  <a:srgbClr val="FFFFFF"/>
                </a:highlight>
              </a:rPr>
            </a:br>
            <a:r>
              <a:rPr b="1" lang="en" sz="1200">
                <a:solidFill>
                  <a:srgbClr val="434343"/>
                </a:solidFill>
                <a:highlight>
                  <a:srgbClr val="FFFFFF"/>
                </a:highlight>
              </a:rPr>
              <a:t>netD: 204.15.5.80/28 host address range (16, 80-95) 81 to 94</a:t>
            </a:r>
            <a:br>
              <a:rPr b="1" lang="en" sz="1200">
                <a:solidFill>
                  <a:srgbClr val="434343"/>
                </a:solidFill>
                <a:highlight>
                  <a:srgbClr val="FFFFFF"/>
                </a:highlight>
              </a:rPr>
            </a:br>
            <a:r>
              <a:rPr b="1" lang="en" sz="1200">
                <a:solidFill>
                  <a:srgbClr val="434343"/>
                </a:solidFill>
                <a:highlight>
                  <a:srgbClr val="FFFFFF"/>
                </a:highlight>
              </a:rPr>
              <a:t>netC: 204.15.5.96/30 host address range (4, 96-99) 97 to 98</a:t>
            </a:r>
            <a:endParaRPr b="1" sz="1200">
              <a:solidFill>
                <a:srgbClr val="434343"/>
              </a:solidFill>
              <a:highlight>
                <a:srgbClr val="FFFFFF"/>
              </a:highlight>
            </a:endParaRPr>
          </a:p>
          <a:p>
            <a:pPr indent="0" lvl="0" marL="0" rtl="0" algn="l">
              <a:spcBef>
                <a:spcPts val="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4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2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08300" y="133300"/>
            <a:ext cx="8326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IPv6</a:t>
            </a:r>
            <a:endParaRPr b="0" i="0" sz="2800" u="none" cap="none" strike="noStrike">
              <a:solidFill>
                <a:schemeClr val="dk1"/>
              </a:solidFill>
              <a:latin typeface="Arial"/>
              <a:ea typeface="Arial"/>
              <a:cs typeface="Arial"/>
              <a:sym typeface="Arial"/>
            </a:endParaRPr>
          </a:p>
        </p:txBody>
      </p:sp>
      <p:sp>
        <p:nvSpPr>
          <p:cNvPr id="198" name="Google Shape;198;p29"/>
          <p:cNvSpPr txBox="1"/>
          <p:nvPr/>
        </p:nvSpPr>
        <p:spPr>
          <a:xfrm>
            <a:off x="5725400" y="893400"/>
            <a:ext cx="3159000" cy="3356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Upgraded version of IPv4.</a:t>
            </a:r>
            <a:endParaRPr/>
          </a:p>
          <a:p>
            <a:pPr indent="-317500" lvl="0" marL="457200" rtl="0" algn="l">
              <a:lnSpc>
                <a:spcPct val="115000"/>
              </a:lnSpc>
              <a:spcBef>
                <a:spcPts val="0"/>
              </a:spcBef>
              <a:spcAft>
                <a:spcPts val="0"/>
              </a:spcAft>
              <a:buSzPts val="1400"/>
              <a:buChar char="●"/>
            </a:pPr>
            <a:r>
              <a:rPr lang="en"/>
              <a:t>128 bit address, (8 groups, each group is 16 bits or 4 hexadecimal bits)</a:t>
            </a:r>
            <a:endParaRPr/>
          </a:p>
          <a:p>
            <a:pPr indent="-317500" lvl="0" marL="457200" rtl="0" algn="l">
              <a:lnSpc>
                <a:spcPct val="115000"/>
              </a:lnSpc>
              <a:spcBef>
                <a:spcPts val="0"/>
              </a:spcBef>
              <a:spcAft>
                <a:spcPts val="0"/>
              </a:spcAft>
              <a:buSzPts val="1400"/>
              <a:buChar char="●"/>
            </a:pPr>
            <a:r>
              <a:rPr lang="en"/>
              <a:t>Benefits? </a:t>
            </a:r>
            <a:endParaRPr/>
          </a:p>
          <a:p>
            <a:pPr indent="-317500" lvl="1" marL="914400" rtl="0" algn="l">
              <a:lnSpc>
                <a:spcPct val="115000"/>
              </a:lnSpc>
              <a:spcBef>
                <a:spcPts val="0"/>
              </a:spcBef>
              <a:spcAft>
                <a:spcPts val="0"/>
              </a:spcAft>
              <a:buSzPts val="1400"/>
              <a:buChar char="○"/>
            </a:pPr>
            <a:r>
              <a:rPr lang="en"/>
              <a:t>Increased addr space</a:t>
            </a:r>
            <a:endParaRPr/>
          </a:p>
          <a:p>
            <a:pPr indent="-317500" lvl="1" marL="914400" rtl="0" algn="l">
              <a:lnSpc>
                <a:spcPct val="115000"/>
              </a:lnSpc>
              <a:spcBef>
                <a:spcPts val="0"/>
              </a:spcBef>
              <a:spcAft>
                <a:spcPts val="0"/>
              </a:spcAft>
              <a:buSzPts val="1400"/>
              <a:buChar char="○"/>
            </a:pPr>
            <a:r>
              <a:rPr lang="en"/>
              <a:t>No NAT required, each device has its IP (IOT)</a:t>
            </a:r>
            <a:endParaRPr/>
          </a:p>
          <a:p>
            <a:pPr indent="-317500" lvl="1" marL="914400" rtl="0" algn="l">
              <a:lnSpc>
                <a:spcPct val="115000"/>
              </a:lnSpc>
              <a:spcBef>
                <a:spcPts val="0"/>
              </a:spcBef>
              <a:spcAft>
                <a:spcPts val="0"/>
              </a:spcAft>
              <a:buSzPts val="1400"/>
              <a:buChar char="○"/>
            </a:pPr>
            <a:r>
              <a:rPr lang="en"/>
              <a:t>IPSec built in</a:t>
            </a:r>
            <a:endParaRPr/>
          </a:p>
          <a:p>
            <a:pPr indent="-317500" lvl="1" marL="914400" rtl="0" algn="l">
              <a:lnSpc>
                <a:spcPct val="115000"/>
              </a:lnSpc>
              <a:spcBef>
                <a:spcPts val="0"/>
              </a:spcBef>
              <a:spcAft>
                <a:spcPts val="0"/>
              </a:spcAft>
              <a:buSzPts val="1400"/>
              <a:buChar char="○"/>
            </a:pPr>
            <a:r>
              <a:rPr lang="en"/>
              <a:t>No DHCP required, auto-configurable</a:t>
            </a:r>
            <a:endParaRPr/>
          </a:p>
          <a:p>
            <a:pPr indent="0" lvl="0" marL="914400" rtl="0" algn="l">
              <a:lnSpc>
                <a:spcPct val="115000"/>
              </a:lnSpc>
              <a:spcBef>
                <a:spcPts val="0"/>
              </a:spcBef>
              <a:spcAft>
                <a:spcPts val="0"/>
              </a:spcAft>
              <a:buNone/>
            </a:pPr>
            <a:r>
              <a:t/>
            </a:r>
            <a:endParaRPr/>
          </a:p>
          <a:p>
            <a:pPr indent="0" lvl="0" marL="457200" rtl="0" algn="l">
              <a:spcBef>
                <a:spcPts val="0"/>
              </a:spcBef>
              <a:spcAft>
                <a:spcPts val="0"/>
              </a:spcAft>
              <a:buNone/>
            </a:pPr>
            <a:r>
              <a:t/>
            </a:r>
            <a:endParaRPr/>
          </a:p>
          <a:p>
            <a:pPr indent="0" lvl="0" marL="914400" rtl="0" algn="l">
              <a:spcBef>
                <a:spcPts val="0"/>
              </a:spcBef>
              <a:spcAft>
                <a:spcPts val="0"/>
              </a:spcAft>
              <a:buNone/>
            </a:pPr>
            <a:r>
              <a:t/>
            </a:r>
            <a:endParaRPr/>
          </a:p>
        </p:txBody>
      </p:sp>
      <p:pic>
        <p:nvPicPr>
          <p:cNvPr id="199" name="Google Shape;199;p29"/>
          <p:cNvPicPr preferRelativeResize="0"/>
          <p:nvPr/>
        </p:nvPicPr>
        <p:blipFill>
          <a:blip r:embed="rId3">
            <a:alphaModFix/>
          </a:blip>
          <a:stretch>
            <a:fillRect/>
          </a:stretch>
        </p:blipFill>
        <p:spPr>
          <a:xfrm>
            <a:off x="200600" y="794613"/>
            <a:ext cx="5458550" cy="3554276"/>
          </a:xfrm>
          <a:prstGeom prst="rect">
            <a:avLst/>
          </a:prstGeom>
          <a:noFill/>
          <a:ln>
            <a:noFill/>
          </a:ln>
        </p:spPr>
      </p:pic>
      <p:sp>
        <p:nvSpPr>
          <p:cNvPr id="200" name="Google Shape;200;p29"/>
          <p:cNvSpPr txBox="1"/>
          <p:nvPr/>
        </p:nvSpPr>
        <p:spPr>
          <a:xfrm>
            <a:off x="200600" y="4869800"/>
            <a:ext cx="4890600" cy="1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https://en.wikipedia.org/wiki/IPv6_address#/media/File:Ipv6_address_leading_zeros.svg</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a:solidFill>
            <a:srgbClr val="FFFFFF"/>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0000FF"/>
                </a:solidFill>
                <a:latin typeface="Arial"/>
                <a:ea typeface="Arial"/>
                <a:cs typeface="Arial"/>
                <a:sym typeface="Arial"/>
              </a:rPr>
              <a:t>Private IP address ranges</a:t>
            </a:r>
            <a:endParaRPr b="0" i="0" sz="2800" u="none" cap="none" strike="noStrike">
              <a:solidFill>
                <a:srgbClr val="0000FF"/>
              </a:solidFill>
              <a:latin typeface="Arial"/>
              <a:ea typeface="Arial"/>
              <a:cs typeface="Arial"/>
              <a:sym typeface="Arial"/>
            </a:endParaRPr>
          </a:p>
        </p:txBody>
      </p:sp>
      <p:sp>
        <p:nvSpPr>
          <p:cNvPr id="206" name="Google Shape;206;p30"/>
          <p:cNvSpPr txBox="1"/>
          <p:nvPr>
            <p:ph idx="1" type="body"/>
          </p:nvPr>
        </p:nvSpPr>
        <p:spPr>
          <a:xfrm>
            <a:off x="773750" y="1161200"/>
            <a:ext cx="68979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rPr>
              <a:t>The private IP addresses are the reserved IP address blocks that cannot be routed through the internet. Since private IP addresses are only intended to be used in private networks, they are not globally unique. </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rPr>
              <a:t>The private IP address must be unique within its network (usually LAN) so that there is no conflict between two computers within its network. </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04800" lvl="1" marL="914400" marR="0" rtl="0" algn="l">
              <a:lnSpc>
                <a:spcPct val="115000"/>
              </a:lnSpc>
              <a:spcBef>
                <a:spcPts val="0"/>
              </a:spcBef>
              <a:spcAft>
                <a:spcPts val="0"/>
              </a:spcAft>
              <a:buClr>
                <a:srgbClr val="38761D"/>
              </a:buClr>
              <a:buSzPts val="1200"/>
              <a:buChar char="○"/>
            </a:pPr>
            <a:r>
              <a:rPr b="1" i="0" lang="en" sz="1200" u="none" cap="none" strike="noStrike">
                <a:solidFill>
                  <a:srgbClr val="38761D"/>
                </a:solidFill>
              </a:rPr>
              <a:t>10.0.0.0 - 10.255.255.255</a:t>
            </a:r>
            <a:endParaRPr b="1" i="0" sz="1200" u="none" cap="none" strike="noStrike">
              <a:solidFill>
                <a:srgbClr val="38761D"/>
              </a:solidFill>
            </a:endParaRPr>
          </a:p>
          <a:p>
            <a:pPr indent="0" lvl="0" marL="914400" marR="0" rtl="0" algn="l">
              <a:lnSpc>
                <a:spcPct val="115000"/>
              </a:lnSpc>
              <a:spcBef>
                <a:spcPts val="0"/>
              </a:spcBef>
              <a:spcAft>
                <a:spcPts val="0"/>
              </a:spcAft>
              <a:buNone/>
            </a:pPr>
            <a:r>
              <a:t/>
            </a:r>
            <a:endParaRPr b="1" sz="1200">
              <a:solidFill>
                <a:srgbClr val="38761D"/>
              </a:solidFill>
            </a:endParaRPr>
          </a:p>
          <a:p>
            <a:pPr indent="-304800" lvl="1" marL="914400" marR="0" rtl="0" algn="l">
              <a:lnSpc>
                <a:spcPct val="115000"/>
              </a:lnSpc>
              <a:spcBef>
                <a:spcPts val="0"/>
              </a:spcBef>
              <a:spcAft>
                <a:spcPts val="0"/>
              </a:spcAft>
              <a:buClr>
                <a:srgbClr val="38761D"/>
              </a:buClr>
              <a:buSzPts val="1200"/>
              <a:buChar char="○"/>
            </a:pPr>
            <a:r>
              <a:rPr b="1" i="0" lang="en" sz="1200" u="none" cap="none" strike="noStrike">
                <a:solidFill>
                  <a:srgbClr val="38761D"/>
                </a:solidFill>
              </a:rPr>
              <a:t>172.16.0.0 - 172.31.255.255</a:t>
            </a:r>
            <a:endParaRPr b="1" i="0" sz="1200" u="none" cap="none" strike="noStrike">
              <a:solidFill>
                <a:srgbClr val="38761D"/>
              </a:solidFill>
            </a:endParaRPr>
          </a:p>
          <a:p>
            <a:pPr indent="0" lvl="0" marL="914400" marR="0" rtl="0" algn="l">
              <a:lnSpc>
                <a:spcPct val="115000"/>
              </a:lnSpc>
              <a:spcBef>
                <a:spcPts val="0"/>
              </a:spcBef>
              <a:spcAft>
                <a:spcPts val="0"/>
              </a:spcAft>
              <a:buNone/>
            </a:pPr>
            <a:r>
              <a:t/>
            </a:r>
            <a:endParaRPr b="1" sz="1200">
              <a:solidFill>
                <a:srgbClr val="38761D"/>
              </a:solidFill>
            </a:endParaRPr>
          </a:p>
          <a:p>
            <a:pPr indent="-304800" lvl="1" marL="914400" marR="0" rtl="0" algn="l">
              <a:lnSpc>
                <a:spcPct val="115000"/>
              </a:lnSpc>
              <a:spcBef>
                <a:spcPts val="0"/>
              </a:spcBef>
              <a:spcAft>
                <a:spcPts val="0"/>
              </a:spcAft>
              <a:buClr>
                <a:srgbClr val="38761D"/>
              </a:buClr>
              <a:buSzPts val="1200"/>
              <a:buChar char="○"/>
            </a:pPr>
            <a:r>
              <a:rPr b="1" i="0" lang="en" sz="1200" u="none" cap="none" strike="noStrike">
                <a:solidFill>
                  <a:srgbClr val="38761D"/>
                </a:solidFill>
              </a:rPr>
              <a:t>192.168.0.0 - 192.168.255.255</a:t>
            </a:r>
            <a:endParaRPr b="1" i="0" sz="1200" u="none" cap="none" strike="noStrike">
              <a:solidFill>
                <a:srgbClr val="38761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0000FF"/>
                </a:solidFill>
                <a:latin typeface="Arial"/>
                <a:ea typeface="Arial"/>
                <a:cs typeface="Arial"/>
                <a:sym typeface="Arial"/>
              </a:rPr>
              <a:t>P</a:t>
            </a:r>
            <a:r>
              <a:rPr lang="en">
                <a:solidFill>
                  <a:srgbClr val="0000FF"/>
                </a:solidFill>
              </a:rPr>
              <a:t>ublic</a:t>
            </a:r>
            <a:r>
              <a:rPr b="0" i="0" lang="en" sz="2800" u="none" cap="none" strike="noStrike">
                <a:solidFill>
                  <a:srgbClr val="0000FF"/>
                </a:solidFill>
                <a:latin typeface="Arial"/>
                <a:ea typeface="Arial"/>
                <a:cs typeface="Arial"/>
                <a:sym typeface="Arial"/>
              </a:rPr>
              <a:t> IP address ranges</a:t>
            </a:r>
            <a:endParaRPr b="0" i="0" sz="2800" u="none" cap="none" strike="noStrike">
              <a:solidFill>
                <a:srgbClr val="0000FF"/>
              </a:solidFill>
              <a:latin typeface="Arial"/>
              <a:ea typeface="Arial"/>
              <a:cs typeface="Arial"/>
              <a:sym typeface="Arial"/>
            </a:endParaRPr>
          </a:p>
        </p:txBody>
      </p:sp>
      <p:sp>
        <p:nvSpPr>
          <p:cNvPr id="212" name="Google Shape;212;p31"/>
          <p:cNvSpPr txBox="1"/>
          <p:nvPr>
            <p:ph idx="1" type="body"/>
          </p:nvPr>
        </p:nvSpPr>
        <p:spPr>
          <a:xfrm>
            <a:off x="773750" y="1161200"/>
            <a:ext cx="6897900" cy="379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rPr>
              <a:t>Public IP address is the address that is assigned to a computing device to allow direct access over the Internet.  (e.g: web server, email server and any server device directly accessible from the Internet)</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rPr>
              <a:t>A public IP address is globally unique, and can only be assigned to a unique device.</a:t>
            </a:r>
            <a:endParaRPr sz="1400">
              <a:solidFill>
                <a:srgbClr val="000000"/>
              </a:solidFill>
            </a:endParaRPr>
          </a:p>
          <a:p>
            <a:pPr indent="0" lvl="0" marL="457200" marR="0" rtl="0" algn="l">
              <a:lnSpc>
                <a:spcPct val="115000"/>
              </a:lnSpc>
              <a:spcBef>
                <a:spcPts val="0"/>
              </a:spcBef>
              <a:spcAft>
                <a:spcPts val="0"/>
              </a:spcAft>
              <a:buNone/>
            </a:pPr>
            <a:r>
              <a:t/>
            </a:r>
            <a:endParaRPr b="1" sz="1200">
              <a:solidFill>
                <a:srgbClr val="38761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259400" y="4363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I</a:t>
            </a:r>
            <a:r>
              <a:rPr lang="en"/>
              <a:t>nternet Protocol (IP)</a:t>
            </a:r>
            <a:endParaRPr b="0" i="0" sz="2800" u="none" cap="none" strike="noStrike">
              <a:solidFill>
                <a:schemeClr val="dk1"/>
              </a:solidFill>
              <a:latin typeface="Arial"/>
              <a:ea typeface="Arial"/>
              <a:cs typeface="Arial"/>
              <a:sym typeface="Arial"/>
            </a:endParaRPr>
          </a:p>
        </p:txBody>
      </p:sp>
      <p:grpSp>
        <p:nvGrpSpPr>
          <p:cNvPr id="60" name="Google Shape;60;p14"/>
          <p:cNvGrpSpPr/>
          <p:nvPr/>
        </p:nvGrpSpPr>
        <p:grpSpPr>
          <a:xfrm>
            <a:off x="631604" y="1286796"/>
            <a:ext cx="4372820" cy="3198243"/>
            <a:chOff x="2158575" y="1544125"/>
            <a:chExt cx="5056452" cy="3349296"/>
          </a:xfrm>
        </p:grpSpPr>
        <p:sp>
          <p:nvSpPr>
            <p:cNvPr id="61" name="Google Shape;61;p14"/>
            <p:cNvSpPr/>
            <p:nvPr/>
          </p:nvSpPr>
          <p:spPr>
            <a:xfrm>
              <a:off x="2158575" y="1544125"/>
              <a:ext cx="5056452" cy="3349296"/>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3371000" y="2185725"/>
              <a:ext cx="315300" cy="337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5687375" y="3882275"/>
              <a:ext cx="315300" cy="3372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a:stCxn id="62" idx="3"/>
              <a:endCxn id="63" idx="1"/>
            </p:cNvCxnSpPr>
            <p:nvPr/>
          </p:nvCxnSpPr>
          <p:spPr>
            <a:xfrm>
              <a:off x="3686300" y="2354325"/>
              <a:ext cx="2001000" cy="1696500"/>
            </a:xfrm>
            <a:prstGeom prst="straightConnector1">
              <a:avLst/>
            </a:prstGeom>
            <a:noFill/>
            <a:ln cap="flat" cmpd="sng" w="9525">
              <a:solidFill>
                <a:schemeClr val="dk2"/>
              </a:solidFill>
              <a:prstDash val="solid"/>
              <a:round/>
              <a:headEnd len="sm" w="sm" type="none"/>
              <a:tailEnd len="sm" w="sm" type="none"/>
            </a:ln>
          </p:spPr>
        </p:cxnSp>
      </p:grpSp>
      <p:sp>
        <p:nvSpPr>
          <p:cNvPr id="65" name="Google Shape;65;p14"/>
          <p:cNvSpPr txBox="1"/>
          <p:nvPr/>
        </p:nvSpPr>
        <p:spPr>
          <a:xfrm>
            <a:off x="4786150" y="1104875"/>
            <a:ext cx="4236900" cy="366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Standards on “how data packets moves through a network”</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Protocol defines mainly: </a:t>
            </a:r>
            <a:endParaRPr/>
          </a:p>
          <a:p>
            <a:pPr indent="-317500" lvl="1" marL="914400" rtl="0" algn="l">
              <a:spcBef>
                <a:spcPts val="0"/>
              </a:spcBef>
              <a:spcAft>
                <a:spcPts val="0"/>
              </a:spcAft>
              <a:buSzPts val="1400"/>
              <a:buChar char="○"/>
            </a:pPr>
            <a:r>
              <a:rPr lang="en"/>
              <a:t>IP Address</a:t>
            </a:r>
            <a:endParaRPr/>
          </a:p>
          <a:p>
            <a:pPr indent="-317500" lvl="1" marL="914400" rtl="0" algn="l">
              <a:spcBef>
                <a:spcPts val="0"/>
              </a:spcBef>
              <a:spcAft>
                <a:spcPts val="0"/>
              </a:spcAft>
              <a:buSzPts val="1400"/>
              <a:buChar char="○"/>
            </a:pPr>
            <a:r>
              <a:rPr lang="en"/>
              <a:t>IP Routing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0000FF"/>
                </a:solidFill>
                <a:latin typeface="Arial"/>
                <a:ea typeface="Arial"/>
                <a:cs typeface="Arial"/>
                <a:sym typeface="Arial"/>
              </a:rPr>
              <a:t>DHCP</a:t>
            </a:r>
            <a:endParaRPr b="0" i="0" sz="2800" u="none" cap="none" strike="noStrike">
              <a:solidFill>
                <a:srgbClr val="0000FF"/>
              </a:solidFill>
              <a:latin typeface="Arial"/>
              <a:ea typeface="Arial"/>
              <a:cs typeface="Arial"/>
              <a:sym typeface="Arial"/>
            </a:endParaRPr>
          </a:p>
        </p:txBody>
      </p:sp>
      <p:sp>
        <p:nvSpPr>
          <p:cNvPr id="218" name="Google Shape;218;p32"/>
          <p:cNvSpPr txBox="1"/>
          <p:nvPr/>
        </p:nvSpPr>
        <p:spPr>
          <a:xfrm>
            <a:off x="456275" y="1155700"/>
            <a:ext cx="7333500" cy="317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33333"/>
              </a:buClr>
              <a:buSzPts val="1400"/>
              <a:buChar char="●"/>
            </a:pPr>
            <a:r>
              <a:rPr lang="en">
                <a:solidFill>
                  <a:srgbClr val="333333"/>
                </a:solidFill>
                <a:highlight>
                  <a:srgbClr val="FFFFFF"/>
                </a:highlight>
              </a:rPr>
              <a:t>Dynamic Host Configuration Protocol (DHCP) is a network management protocol used to dynamically assign an IP address to any new node entering the network. </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DHCP permits a node to be configured automatically.</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262626"/>
                </a:solidFill>
              </a:rPr>
              <a:t>DHCP clients to dynamically configure the network configuration data without any manual setup process.</a:t>
            </a:r>
            <a:endParaRPr>
              <a:solidFill>
                <a:srgbClr val="262626"/>
              </a:solidFill>
            </a:endParaRPr>
          </a:p>
          <a:p>
            <a:pPr indent="-317500" lvl="0" marL="457200" rtl="0" algn="l">
              <a:spcBef>
                <a:spcPts val="0"/>
              </a:spcBef>
              <a:spcAft>
                <a:spcPts val="0"/>
              </a:spcAft>
              <a:buClr>
                <a:srgbClr val="262626"/>
              </a:buClr>
              <a:buSzPts val="1400"/>
              <a:buChar char="●"/>
            </a:pPr>
            <a:r>
              <a:rPr lang="en">
                <a:solidFill>
                  <a:schemeClr val="dk1"/>
                </a:solidFill>
              </a:rPr>
              <a:t>DHCP minimizes configuration errors caused by manual IP address configuration</a:t>
            </a:r>
            <a:endParaRPr>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0000FF"/>
                </a:solidFill>
                <a:latin typeface="Arial"/>
                <a:ea typeface="Arial"/>
                <a:cs typeface="Arial"/>
                <a:sym typeface="Arial"/>
              </a:rPr>
              <a:t>DNS</a:t>
            </a:r>
            <a:endParaRPr b="0" i="0" sz="2800" u="none" cap="none" strike="noStrike">
              <a:solidFill>
                <a:srgbClr val="0000FF"/>
              </a:solidFill>
              <a:latin typeface="Arial"/>
              <a:ea typeface="Arial"/>
              <a:cs typeface="Arial"/>
              <a:sym typeface="Arial"/>
            </a:endParaRPr>
          </a:p>
        </p:txBody>
      </p:sp>
      <p:sp>
        <p:nvSpPr>
          <p:cNvPr id="224" name="Google Shape;224;p33"/>
          <p:cNvSpPr txBox="1"/>
          <p:nvPr/>
        </p:nvSpPr>
        <p:spPr>
          <a:xfrm>
            <a:off x="427800" y="1183350"/>
            <a:ext cx="8288400" cy="344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Domain Name System (DNS) translates Internet domain and host names to IP addresses and vice versa.</a:t>
            </a:r>
            <a:endParaRPr/>
          </a:p>
          <a:p>
            <a:pPr indent="-317500" lvl="0" marL="457200" rtl="0" algn="l">
              <a:spcBef>
                <a:spcPts val="0"/>
              </a:spcBef>
              <a:spcAft>
                <a:spcPts val="0"/>
              </a:spcAft>
              <a:buSzPts val="1400"/>
              <a:buChar char="●"/>
            </a:pPr>
            <a:r>
              <a:rPr lang="en"/>
              <a:t>DNS is a client/server network communication systems.</a:t>
            </a:r>
            <a:endParaRPr/>
          </a:p>
          <a:p>
            <a:pPr indent="-317500" lvl="0" marL="457200" rtl="0" algn="l">
              <a:spcBef>
                <a:spcPts val="0"/>
              </a:spcBef>
              <a:spcAft>
                <a:spcPts val="0"/>
              </a:spcAft>
              <a:buSzPts val="1400"/>
              <a:buChar char="●"/>
            </a:pPr>
            <a:r>
              <a:rPr lang="en"/>
              <a:t>DNS clients send requests to and receive responses from DNS servers. </a:t>
            </a:r>
            <a:endParaRPr/>
          </a:p>
          <a:p>
            <a:pPr indent="-317500" lvl="1" marL="914400" rtl="0" algn="l">
              <a:spcBef>
                <a:spcPts val="0"/>
              </a:spcBef>
              <a:spcAft>
                <a:spcPts val="0"/>
              </a:spcAft>
              <a:buSzPts val="1400"/>
              <a:buChar char="○"/>
            </a:pPr>
            <a:r>
              <a:rPr lang="en"/>
              <a:t>Requests containing a name, that result in an IP address being returned from the server, are called forward DNS lookups. </a:t>
            </a:r>
            <a:endParaRPr/>
          </a:p>
          <a:p>
            <a:pPr indent="-317500" lvl="1" marL="914400" rtl="0" algn="l">
              <a:spcBef>
                <a:spcPts val="0"/>
              </a:spcBef>
              <a:spcAft>
                <a:spcPts val="0"/>
              </a:spcAft>
              <a:buSzPts val="1400"/>
              <a:buChar char="○"/>
            </a:pPr>
            <a:r>
              <a:rPr lang="en"/>
              <a:t>Requests containing an IP address and resulting in a name, called reverse DNS lookups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IP </a:t>
            </a:r>
            <a:r>
              <a:rPr lang="en"/>
              <a:t>Routing </a:t>
            </a:r>
            <a:endParaRPr b="0" i="0" sz="2800" u="none" cap="none" strike="noStrike">
              <a:solidFill>
                <a:schemeClr val="dk1"/>
              </a:solidFill>
              <a:latin typeface="Arial"/>
              <a:ea typeface="Arial"/>
              <a:cs typeface="Arial"/>
              <a:sym typeface="Arial"/>
            </a:endParaRPr>
          </a:p>
        </p:txBody>
      </p:sp>
      <p:sp>
        <p:nvSpPr>
          <p:cNvPr id="71" name="Google Shape;71;p15"/>
          <p:cNvSpPr txBox="1"/>
          <p:nvPr/>
        </p:nvSpPr>
        <p:spPr>
          <a:xfrm>
            <a:off x="305750" y="1097850"/>
            <a:ext cx="4524000" cy="367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chemeClr val="dk1"/>
                </a:solidFill>
              </a:rPr>
              <a:t>Packet Switching</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Break data into chunks at source node, called “Packets”</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Packet contents or payload has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Data</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Control info:</a:t>
            </a:r>
            <a:endParaRPr>
              <a:solidFill>
                <a:schemeClr val="dk1"/>
              </a:solidFill>
            </a:endParaRPr>
          </a:p>
          <a:p>
            <a:pPr indent="-317500" lvl="3" marL="1828800" rtl="0" algn="l">
              <a:spcBef>
                <a:spcPts val="0"/>
              </a:spcBef>
              <a:spcAft>
                <a:spcPts val="0"/>
              </a:spcAft>
              <a:buClr>
                <a:schemeClr val="dk1"/>
              </a:buClr>
              <a:buSzPts val="1400"/>
              <a:buChar char="●"/>
            </a:pPr>
            <a:r>
              <a:rPr lang="en">
                <a:solidFill>
                  <a:schemeClr val="dk1"/>
                </a:solidFill>
              </a:rPr>
              <a:t>Source and destination IP Addr</a:t>
            </a:r>
            <a:endParaRPr>
              <a:solidFill>
                <a:schemeClr val="dk1"/>
              </a:solidFill>
            </a:endParaRPr>
          </a:p>
          <a:p>
            <a:pPr indent="-317500" lvl="3" marL="1828800" rtl="0" algn="l">
              <a:spcBef>
                <a:spcPts val="0"/>
              </a:spcBef>
              <a:spcAft>
                <a:spcPts val="0"/>
              </a:spcAft>
              <a:buClr>
                <a:schemeClr val="dk1"/>
              </a:buClr>
              <a:buSzPts val="1400"/>
              <a:buChar char="●"/>
            </a:pPr>
            <a:r>
              <a:rPr lang="en">
                <a:solidFill>
                  <a:schemeClr val="dk1"/>
                </a:solidFill>
              </a:rPr>
              <a:t>Sequence number</a:t>
            </a:r>
            <a:endParaRPr>
              <a:solidFill>
                <a:schemeClr val="dk1"/>
              </a:solidFill>
            </a:endParaRPr>
          </a:p>
          <a:p>
            <a:pPr indent="0" lvl="0" marL="18288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No pre-known path.</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Each packet is forwarded by the nodes towards destination node.</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Packets are reassembled at destination node.</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descr="Packnetwork GIF" id="72" name="Google Shape;72;p15"/>
          <p:cNvPicPr preferRelativeResize="0"/>
          <p:nvPr/>
        </p:nvPicPr>
        <p:blipFill>
          <a:blip r:embed="rId3">
            <a:alphaModFix/>
          </a:blip>
          <a:stretch>
            <a:fillRect/>
          </a:stretch>
        </p:blipFill>
        <p:spPr>
          <a:xfrm>
            <a:off x="4829750" y="1495050"/>
            <a:ext cx="4254275" cy="2449700"/>
          </a:xfrm>
          <a:prstGeom prst="rect">
            <a:avLst/>
          </a:prstGeom>
          <a:noFill/>
          <a:ln>
            <a:noFill/>
          </a:ln>
        </p:spPr>
      </p:pic>
      <p:sp>
        <p:nvSpPr>
          <p:cNvPr id="73" name="Google Shape;73;p15"/>
          <p:cNvSpPr txBox="1"/>
          <p:nvPr/>
        </p:nvSpPr>
        <p:spPr>
          <a:xfrm>
            <a:off x="6119975" y="4883375"/>
            <a:ext cx="29205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https://giphy.com/gifs/packnetwork-112f41tQK1G1ag</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IP Address</a:t>
            </a:r>
            <a:endParaRPr b="0" i="0" sz="2800" u="none" cap="none" strike="noStrike">
              <a:solidFill>
                <a:schemeClr val="dk1"/>
              </a:solidFill>
              <a:latin typeface="Arial"/>
              <a:ea typeface="Arial"/>
              <a:cs typeface="Arial"/>
              <a:sym typeface="Arial"/>
            </a:endParaRPr>
          </a:p>
        </p:txBody>
      </p:sp>
      <p:sp>
        <p:nvSpPr>
          <p:cNvPr id="79" name="Google Shape;79;p16"/>
          <p:cNvSpPr txBox="1"/>
          <p:nvPr/>
        </p:nvSpPr>
        <p:spPr>
          <a:xfrm>
            <a:off x="819950" y="1059875"/>
            <a:ext cx="6659700" cy="1382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solidFill>
                  <a:schemeClr val="dk1"/>
                </a:solidFill>
              </a:rPr>
              <a:t>Unique number to identify any device in network (Host or Router).</a:t>
            </a:r>
            <a:endParaRPr/>
          </a:p>
          <a:p>
            <a:pPr indent="-317500" lvl="0" marL="457200" rtl="0" algn="l">
              <a:lnSpc>
                <a:spcPct val="115000"/>
              </a:lnSpc>
              <a:spcBef>
                <a:spcPts val="0"/>
              </a:spcBef>
              <a:spcAft>
                <a:spcPts val="0"/>
              </a:spcAft>
              <a:buSzPts val="1400"/>
              <a:buChar char="●"/>
            </a:pPr>
            <a:r>
              <a:rPr lang="en"/>
              <a:t>IP Address = Network address + Host address </a:t>
            </a:r>
            <a:endParaRPr/>
          </a:p>
          <a:p>
            <a:pPr indent="-317500" lvl="0" marL="457200" rtl="0" algn="l">
              <a:lnSpc>
                <a:spcPct val="115000"/>
              </a:lnSpc>
              <a:spcBef>
                <a:spcPts val="0"/>
              </a:spcBef>
              <a:spcAft>
                <a:spcPts val="0"/>
              </a:spcAft>
              <a:buSzPts val="1400"/>
              <a:buChar char="●"/>
            </a:pPr>
            <a:r>
              <a:rPr lang="en"/>
              <a:t>Represented as:</a:t>
            </a:r>
            <a:endParaRPr/>
          </a:p>
          <a:p>
            <a:pPr indent="-317500" lvl="1" marL="914400" rtl="0" algn="l">
              <a:lnSpc>
                <a:spcPct val="115000"/>
              </a:lnSpc>
              <a:spcBef>
                <a:spcPts val="0"/>
              </a:spcBef>
              <a:spcAft>
                <a:spcPts val="0"/>
              </a:spcAft>
              <a:buSzPts val="1400"/>
              <a:buChar char="○"/>
            </a:pPr>
            <a:r>
              <a:rPr lang="en"/>
              <a:t>32 bits in 4 octets</a:t>
            </a:r>
            <a:endParaRPr/>
          </a:p>
          <a:p>
            <a:pPr indent="-317500" lvl="1" marL="914400" rtl="0" algn="l">
              <a:lnSpc>
                <a:spcPct val="115000"/>
              </a:lnSpc>
              <a:spcBef>
                <a:spcPts val="0"/>
              </a:spcBef>
              <a:spcAft>
                <a:spcPts val="0"/>
              </a:spcAft>
              <a:buSzPts val="1400"/>
              <a:buChar char="○"/>
            </a:pPr>
            <a:r>
              <a:rPr lang="en"/>
              <a:t>4 decimal digits dot separated</a:t>
            </a:r>
            <a:endParaRPr/>
          </a:p>
          <a:p>
            <a:pPr indent="0" lvl="0" marL="457200" rtl="0" algn="l">
              <a:lnSpc>
                <a:spcPct val="115000"/>
              </a:lnSpc>
              <a:spcBef>
                <a:spcPts val="0"/>
              </a:spcBef>
              <a:spcAft>
                <a:spcPts val="0"/>
              </a:spcAft>
              <a:buNone/>
            </a:pPr>
            <a:r>
              <a:rPr lang="en"/>
              <a:t> </a:t>
            </a:r>
            <a:endParaRPr/>
          </a:p>
          <a:p>
            <a:pPr indent="0" lvl="0" marL="457200" rtl="0" algn="l">
              <a:spcBef>
                <a:spcPts val="0"/>
              </a:spcBef>
              <a:spcAft>
                <a:spcPts val="0"/>
              </a:spcAft>
              <a:buNone/>
            </a:pPr>
            <a:r>
              <a:t/>
            </a:r>
            <a:endParaRPr/>
          </a:p>
        </p:txBody>
      </p:sp>
      <p:pic>
        <p:nvPicPr>
          <p:cNvPr id="80" name="Google Shape;80;p16"/>
          <p:cNvPicPr preferRelativeResize="0"/>
          <p:nvPr/>
        </p:nvPicPr>
        <p:blipFill>
          <a:blip r:embed="rId3">
            <a:alphaModFix/>
          </a:blip>
          <a:stretch>
            <a:fillRect/>
          </a:stretch>
        </p:blipFill>
        <p:spPr>
          <a:xfrm>
            <a:off x="1496725" y="2826325"/>
            <a:ext cx="6119801" cy="1901550"/>
          </a:xfrm>
          <a:prstGeom prst="rect">
            <a:avLst/>
          </a:prstGeom>
          <a:noFill/>
          <a:ln>
            <a:noFill/>
          </a:ln>
        </p:spPr>
      </p:pic>
      <p:sp>
        <p:nvSpPr>
          <p:cNvPr id="81" name="Google Shape;81;p16"/>
          <p:cNvSpPr txBox="1"/>
          <p:nvPr/>
        </p:nvSpPr>
        <p:spPr>
          <a:xfrm>
            <a:off x="93175" y="4840575"/>
            <a:ext cx="85725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https://www.geeksforgeeks.org/wp-content/uploads/IP_addressing_1.jpg</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Port Numbers</a:t>
            </a:r>
            <a:endParaRPr b="0" i="0" sz="2800" u="none" cap="none" strike="noStrike">
              <a:solidFill>
                <a:schemeClr val="dk1"/>
              </a:solidFill>
              <a:latin typeface="Arial"/>
              <a:ea typeface="Arial"/>
              <a:cs typeface="Arial"/>
              <a:sym typeface="Arial"/>
            </a:endParaRPr>
          </a:p>
        </p:txBody>
      </p:sp>
      <p:sp>
        <p:nvSpPr>
          <p:cNvPr id="87" name="Google Shape;87;p17"/>
          <p:cNvSpPr/>
          <p:nvPr/>
        </p:nvSpPr>
        <p:spPr>
          <a:xfrm>
            <a:off x="4385925" y="1512350"/>
            <a:ext cx="1022100" cy="9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a:off x="7177125" y="3599525"/>
            <a:ext cx="1022100" cy="9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7"/>
          <p:cNvSpPr/>
          <p:nvPr/>
        </p:nvSpPr>
        <p:spPr>
          <a:xfrm>
            <a:off x="4601575" y="1669200"/>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7"/>
          <p:cNvSpPr/>
          <p:nvPr/>
        </p:nvSpPr>
        <p:spPr>
          <a:xfrm>
            <a:off x="4871700" y="1984188"/>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7"/>
          <p:cNvSpPr/>
          <p:nvPr/>
        </p:nvSpPr>
        <p:spPr>
          <a:xfrm>
            <a:off x="5034900" y="1669200"/>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7"/>
          <p:cNvSpPr/>
          <p:nvPr/>
        </p:nvSpPr>
        <p:spPr>
          <a:xfrm>
            <a:off x="4601575" y="2179650"/>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7"/>
          <p:cNvSpPr/>
          <p:nvPr/>
        </p:nvSpPr>
        <p:spPr>
          <a:xfrm>
            <a:off x="7297225" y="3768575"/>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7"/>
          <p:cNvSpPr/>
          <p:nvPr/>
        </p:nvSpPr>
        <p:spPr>
          <a:xfrm>
            <a:off x="7895500" y="3694800"/>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7"/>
          <p:cNvSpPr/>
          <p:nvPr/>
        </p:nvSpPr>
        <p:spPr>
          <a:xfrm>
            <a:off x="7460425" y="4269100"/>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7"/>
          <p:cNvSpPr/>
          <p:nvPr/>
        </p:nvSpPr>
        <p:spPr>
          <a:xfrm>
            <a:off x="7329225" y="1269450"/>
            <a:ext cx="1022100" cy="9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p:nvPr/>
        </p:nvSpPr>
        <p:spPr>
          <a:xfrm>
            <a:off x="7606575" y="1438500"/>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p:nvPr/>
        </p:nvSpPr>
        <p:spPr>
          <a:xfrm>
            <a:off x="7895500" y="1826700"/>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7"/>
          <p:cNvSpPr/>
          <p:nvPr/>
        </p:nvSpPr>
        <p:spPr>
          <a:xfrm>
            <a:off x="7460425" y="1826700"/>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7"/>
          <p:cNvCxnSpPr>
            <a:stCxn id="95" idx="2"/>
            <a:endCxn id="92" idx="5"/>
          </p:cNvCxnSpPr>
          <p:nvPr/>
        </p:nvCxnSpPr>
        <p:spPr>
          <a:xfrm rot="10800000">
            <a:off x="4740925" y="2314150"/>
            <a:ext cx="2719500" cy="2033700"/>
          </a:xfrm>
          <a:prstGeom prst="straightConnector1">
            <a:avLst/>
          </a:prstGeom>
          <a:noFill/>
          <a:ln cap="flat" cmpd="sng" w="9525">
            <a:solidFill>
              <a:schemeClr val="dk2"/>
            </a:solidFill>
            <a:prstDash val="solid"/>
            <a:round/>
            <a:headEnd len="sm" w="sm" type="none"/>
            <a:tailEnd len="sm" w="sm" type="none"/>
          </a:ln>
        </p:spPr>
      </p:cxnSp>
      <p:cxnSp>
        <p:nvCxnSpPr>
          <p:cNvPr id="101" name="Google Shape;101;p17"/>
          <p:cNvCxnSpPr>
            <a:stCxn id="93" idx="0"/>
            <a:endCxn id="99" idx="5"/>
          </p:cNvCxnSpPr>
          <p:nvPr/>
        </p:nvCxnSpPr>
        <p:spPr>
          <a:xfrm flipH="1" rot="10800000">
            <a:off x="7378825" y="1961075"/>
            <a:ext cx="220800" cy="1807500"/>
          </a:xfrm>
          <a:prstGeom prst="straightConnector1">
            <a:avLst/>
          </a:prstGeom>
          <a:noFill/>
          <a:ln cap="flat" cmpd="sng" w="9525">
            <a:solidFill>
              <a:schemeClr val="dk2"/>
            </a:solidFill>
            <a:prstDash val="solid"/>
            <a:round/>
            <a:headEnd len="sm" w="sm" type="none"/>
            <a:tailEnd len="sm" w="sm" type="none"/>
          </a:ln>
        </p:spPr>
      </p:cxnSp>
      <p:sp>
        <p:nvSpPr>
          <p:cNvPr id="102" name="Google Shape;102;p17"/>
          <p:cNvSpPr txBox="1"/>
          <p:nvPr/>
        </p:nvSpPr>
        <p:spPr>
          <a:xfrm>
            <a:off x="4535025" y="1145338"/>
            <a:ext cx="12615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www.a.com</a:t>
            </a:r>
            <a:endParaRPr b="0" i="0" sz="1400" u="none" cap="none" strike="noStrike">
              <a:solidFill>
                <a:srgbClr val="000000"/>
              </a:solidFill>
              <a:latin typeface="Arial"/>
              <a:ea typeface="Arial"/>
              <a:cs typeface="Arial"/>
              <a:sym typeface="Arial"/>
            </a:endParaRPr>
          </a:p>
        </p:txBody>
      </p:sp>
      <p:sp>
        <p:nvSpPr>
          <p:cNvPr id="103" name="Google Shape;103;p17"/>
          <p:cNvSpPr txBox="1"/>
          <p:nvPr/>
        </p:nvSpPr>
        <p:spPr>
          <a:xfrm>
            <a:off x="7460425" y="942338"/>
            <a:ext cx="12615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www.b.com</a:t>
            </a:r>
            <a:endParaRPr b="0" i="0" sz="1400" u="none" cap="none" strike="noStrike">
              <a:solidFill>
                <a:srgbClr val="000000"/>
              </a:solidFill>
              <a:latin typeface="Arial"/>
              <a:ea typeface="Arial"/>
              <a:cs typeface="Arial"/>
              <a:sym typeface="Arial"/>
            </a:endParaRPr>
          </a:p>
        </p:txBody>
      </p:sp>
      <p:sp>
        <p:nvSpPr>
          <p:cNvPr id="104" name="Google Shape;104;p17"/>
          <p:cNvSpPr txBox="1"/>
          <p:nvPr/>
        </p:nvSpPr>
        <p:spPr>
          <a:xfrm>
            <a:off x="7308325" y="4610900"/>
            <a:ext cx="15657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Local Computer</a:t>
            </a:r>
            <a:endParaRPr b="0" i="0" sz="1400" u="none" cap="none" strike="noStrike">
              <a:solidFill>
                <a:srgbClr val="000000"/>
              </a:solidFill>
              <a:latin typeface="Arial"/>
              <a:ea typeface="Arial"/>
              <a:cs typeface="Arial"/>
              <a:sym typeface="Arial"/>
            </a:endParaRPr>
          </a:p>
        </p:txBody>
      </p:sp>
      <p:sp>
        <p:nvSpPr>
          <p:cNvPr id="105" name="Google Shape;105;p17"/>
          <p:cNvSpPr/>
          <p:nvPr/>
        </p:nvSpPr>
        <p:spPr>
          <a:xfrm>
            <a:off x="7758675" y="4152850"/>
            <a:ext cx="163200" cy="1575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17"/>
          <p:cNvCxnSpPr>
            <a:stCxn id="94" idx="4"/>
            <a:endCxn id="105" idx="7"/>
          </p:cNvCxnSpPr>
          <p:nvPr/>
        </p:nvCxnSpPr>
        <p:spPr>
          <a:xfrm flipH="1">
            <a:off x="7897900" y="3852300"/>
            <a:ext cx="79200" cy="323700"/>
          </a:xfrm>
          <a:prstGeom prst="straightConnector1">
            <a:avLst/>
          </a:prstGeom>
          <a:noFill/>
          <a:ln cap="flat" cmpd="sng" w="9525">
            <a:solidFill>
              <a:schemeClr val="dk2"/>
            </a:solidFill>
            <a:prstDash val="solid"/>
            <a:round/>
            <a:headEnd len="sm" w="sm" type="none"/>
            <a:tailEnd len="sm" w="sm" type="none"/>
          </a:ln>
        </p:spPr>
      </p:cxnSp>
      <p:sp>
        <p:nvSpPr>
          <p:cNvPr id="107" name="Google Shape;107;p17"/>
          <p:cNvSpPr txBox="1"/>
          <p:nvPr/>
        </p:nvSpPr>
        <p:spPr>
          <a:xfrm>
            <a:off x="311700" y="1181750"/>
            <a:ext cx="3844800" cy="957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Number to identify the process on host.</a:t>
            </a:r>
            <a:endParaRPr/>
          </a:p>
          <a:p>
            <a:pPr indent="-317500" lvl="0" marL="457200" rtl="0" algn="l">
              <a:lnSpc>
                <a:spcPct val="115000"/>
              </a:lnSpc>
              <a:spcBef>
                <a:spcPts val="0"/>
              </a:spcBef>
              <a:spcAft>
                <a:spcPts val="0"/>
              </a:spcAft>
              <a:buSzPts val="1400"/>
              <a:buChar char="●"/>
            </a:pPr>
            <a:r>
              <a:rPr lang="en">
                <a:solidFill>
                  <a:schemeClr val="dk1"/>
                </a:solidFill>
              </a:rPr>
              <a:t>Part of TCP payload header.</a:t>
            </a:r>
            <a:endParaRPr/>
          </a:p>
          <a:p>
            <a:pPr indent="-317500" lvl="0" marL="457200" rtl="0" algn="l">
              <a:lnSpc>
                <a:spcPct val="115000"/>
              </a:lnSpc>
              <a:spcBef>
                <a:spcPts val="0"/>
              </a:spcBef>
              <a:spcAft>
                <a:spcPts val="0"/>
              </a:spcAft>
              <a:buSzPts val="1400"/>
              <a:buChar char="●"/>
            </a:pPr>
            <a:r>
              <a:rPr lang="en"/>
              <a:t>16 bit number</a:t>
            </a:r>
            <a:endParaRPr/>
          </a:p>
          <a:p>
            <a:pPr indent="0" lvl="0" marL="0" marR="0" rtl="0" algn="l">
              <a:lnSpc>
                <a:spcPct val="115000"/>
              </a:lnSpc>
              <a:spcBef>
                <a:spcPts val="0"/>
              </a:spcBef>
              <a:spcAft>
                <a:spcPts val="0"/>
              </a:spcAft>
              <a:buNone/>
            </a:pPr>
            <a:r>
              <a:t/>
            </a:r>
            <a:endParaRPr/>
          </a:p>
        </p:txBody>
      </p:sp>
      <p:sp>
        <p:nvSpPr>
          <p:cNvPr id="108" name="Google Shape;108;p17"/>
          <p:cNvSpPr txBox="1"/>
          <p:nvPr/>
        </p:nvSpPr>
        <p:spPr>
          <a:xfrm>
            <a:off x="311700" y="2302775"/>
            <a:ext cx="3626400" cy="212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Types: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Well known ports (20 &amp; 21, 25, 80 &amp; 443) </a:t>
            </a:r>
            <a:endParaRPr>
              <a:solidFill>
                <a:schemeClr val="dk1"/>
              </a:solidFill>
            </a:endParaRPr>
          </a:p>
          <a:p>
            <a:pPr indent="0" lvl="0" marL="91440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Ephemeral/ Temporary(till the time the process is running), eg: Host my python web app at 1234 port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ifconfig</a:t>
            </a:r>
            <a:endParaRPr b="0" i="0" sz="2800" u="none" cap="none" strike="noStrike">
              <a:solidFill>
                <a:schemeClr val="dk1"/>
              </a:solidFill>
              <a:latin typeface="Arial"/>
              <a:ea typeface="Arial"/>
              <a:cs typeface="Arial"/>
              <a:sym typeface="Arial"/>
            </a:endParaRPr>
          </a:p>
        </p:txBody>
      </p:sp>
      <p:pic>
        <p:nvPicPr>
          <p:cNvPr descr="Screen Shot 2016-10-05 at 8.28.26 PM.png" id="114" name="Google Shape;114;p18"/>
          <p:cNvPicPr preferRelativeResize="0"/>
          <p:nvPr/>
        </p:nvPicPr>
        <p:blipFill rotWithShape="1">
          <a:blip r:embed="rId3">
            <a:alphaModFix/>
          </a:blip>
          <a:srcRect b="0" l="0" r="0" t="0"/>
          <a:stretch/>
        </p:blipFill>
        <p:spPr>
          <a:xfrm>
            <a:off x="602913" y="1145675"/>
            <a:ext cx="7938174" cy="1770275"/>
          </a:xfrm>
          <a:prstGeom prst="rect">
            <a:avLst/>
          </a:prstGeom>
          <a:noFill/>
          <a:ln>
            <a:noFill/>
          </a:ln>
        </p:spPr>
      </p:pic>
      <p:sp>
        <p:nvSpPr>
          <p:cNvPr id="115" name="Google Shape;115;p18"/>
          <p:cNvSpPr/>
          <p:nvPr/>
        </p:nvSpPr>
        <p:spPr>
          <a:xfrm>
            <a:off x="1924250" y="1952688"/>
            <a:ext cx="1370100" cy="2394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txBox="1"/>
          <p:nvPr/>
        </p:nvSpPr>
        <p:spPr>
          <a:xfrm>
            <a:off x="3927775" y="3096500"/>
            <a:ext cx="4696800" cy="1672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System admin utility in Unix like systems.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Configure/ Control/ Query network interfaces, eg: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set IP and network mask of a machine.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enable/ disable interface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Set network interface at system startup</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Tags: eth or lo(127.0.0.1) or wlan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70125" y="91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a:t>Network classes</a:t>
            </a:r>
            <a:endParaRPr b="0" i="0" sz="2800" u="none" cap="none" strike="noStrike">
              <a:solidFill>
                <a:schemeClr val="dk1"/>
              </a:solidFill>
              <a:latin typeface="Arial"/>
              <a:ea typeface="Arial"/>
              <a:cs typeface="Arial"/>
              <a:sym typeface="Arial"/>
            </a:endParaRPr>
          </a:p>
        </p:txBody>
      </p:sp>
      <p:sp>
        <p:nvSpPr>
          <p:cNvPr id="122" name="Google Shape;122;p19"/>
          <p:cNvSpPr txBox="1"/>
          <p:nvPr/>
        </p:nvSpPr>
        <p:spPr>
          <a:xfrm>
            <a:off x="93175" y="4840575"/>
            <a:ext cx="85725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https://www.geeksforgeeks.org/wp-content/uploads/gq/2015/07/nethostdata.jpg</a:t>
            </a:r>
            <a:endParaRPr sz="800"/>
          </a:p>
        </p:txBody>
      </p:sp>
      <p:pic>
        <p:nvPicPr>
          <p:cNvPr id="123" name="Google Shape;123;p19"/>
          <p:cNvPicPr preferRelativeResize="0"/>
          <p:nvPr/>
        </p:nvPicPr>
        <p:blipFill>
          <a:blip r:embed="rId3">
            <a:alphaModFix/>
          </a:blip>
          <a:stretch>
            <a:fillRect/>
          </a:stretch>
        </p:blipFill>
        <p:spPr>
          <a:xfrm>
            <a:off x="418550" y="1197700"/>
            <a:ext cx="8572500" cy="3462900"/>
          </a:xfrm>
          <a:prstGeom prst="rect">
            <a:avLst/>
          </a:prstGeom>
          <a:noFill/>
          <a:ln>
            <a:noFill/>
          </a:ln>
        </p:spPr>
      </p:pic>
      <p:sp>
        <p:nvSpPr>
          <p:cNvPr id="124" name="Google Shape;124;p19"/>
          <p:cNvSpPr txBox="1"/>
          <p:nvPr/>
        </p:nvSpPr>
        <p:spPr>
          <a:xfrm>
            <a:off x="467600" y="751225"/>
            <a:ext cx="3065400" cy="375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 sz="1800">
                <a:solidFill>
                  <a:schemeClr val="dk1"/>
                </a:solidFill>
              </a:rPr>
              <a:t> </a:t>
            </a:r>
            <a:r>
              <a:rPr b="1" lang="en" sz="1800">
                <a:solidFill>
                  <a:schemeClr val="dk1"/>
                </a:solidFill>
              </a:rPr>
              <a:t>IP = Network ID + Host ID</a:t>
            </a:r>
            <a:r>
              <a:rPr lang="en" sz="1100">
                <a:solidFill>
                  <a:schemeClr val="dk1"/>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813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a:t>Network Mask </a:t>
            </a:r>
            <a:endParaRPr b="0" i="0" sz="2800" u="none" cap="none" strike="noStrike">
              <a:solidFill>
                <a:schemeClr val="dk1"/>
              </a:solidFill>
              <a:latin typeface="Arial"/>
              <a:ea typeface="Arial"/>
              <a:cs typeface="Arial"/>
              <a:sym typeface="Arial"/>
            </a:endParaRPr>
          </a:p>
        </p:txBody>
      </p:sp>
      <p:sp>
        <p:nvSpPr>
          <p:cNvPr id="130" name="Google Shape;130;p20"/>
          <p:cNvSpPr txBox="1"/>
          <p:nvPr/>
        </p:nvSpPr>
        <p:spPr>
          <a:xfrm>
            <a:off x="580925" y="602100"/>
            <a:ext cx="6659700" cy="950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
                <a:solidFill>
                  <a:schemeClr val="dk1"/>
                </a:solidFill>
              </a:rPr>
              <a:t>32 bit number to identify network and host part in an IP Address.</a:t>
            </a:r>
            <a:endParaRPr b="1">
              <a:solidFill>
                <a:schemeClr val="dk1"/>
              </a:solidFill>
            </a:endParaRPr>
          </a:p>
          <a:p>
            <a:pPr indent="-317500" lvl="0" marL="457200" rtl="0" algn="l">
              <a:lnSpc>
                <a:spcPct val="150000"/>
              </a:lnSpc>
              <a:spcBef>
                <a:spcPts val="0"/>
              </a:spcBef>
              <a:spcAft>
                <a:spcPts val="0"/>
              </a:spcAft>
              <a:buSzPts val="1400"/>
              <a:buChar char="●"/>
            </a:pPr>
            <a:r>
              <a:rPr lang="en"/>
              <a:t>Eg:  Find net ID and host ID for given mask</a:t>
            </a:r>
            <a:r>
              <a:rPr lang="en">
                <a:highlight>
                  <a:srgbClr val="FFFFFF"/>
                </a:highlight>
              </a:rPr>
              <a:t>: </a:t>
            </a:r>
            <a:endParaRPr>
              <a:highlight>
                <a:srgbClr val="FFFFFF"/>
              </a:highlight>
            </a:endParaRPr>
          </a:p>
          <a:p>
            <a:pPr indent="0" lvl="0" marL="0" rtl="0" algn="l">
              <a:lnSpc>
                <a:spcPct val="150000"/>
              </a:lnSpc>
              <a:spcBef>
                <a:spcPts val="0"/>
              </a:spcBef>
              <a:spcAft>
                <a:spcPts val="0"/>
              </a:spcAft>
              <a:buNone/>
            </a:pPr>
            <a:r>
              <a:rPr b="1" lang="en">
                <a:solidFill>
                  <a:srgbClr val="38761D"/>
                </a:solidFill>
                <a:highlight>
                  <a:srgbClr val="FFFFFF"/>
                </a:highlight>
              </a:rPr>
              <a:t>          </a:t>
            </a:r>
            <a:r>
              <a:rPr b="1" lang="en">
                <a:solidFill>
                  <a:srgbClr val="38761D"/>
                </a:solidFill>
                <a:highlight>
                  <a:srgbClr val="FFFFFF"/>
                </a:highlight>
              </a:rPr>
              <a:t>(8.20.15.1  255.0.0.0) or ( </a:t>
            </a:r>
            <a:r>
              <a:rPr b="1" lang="en">
                <a:solidFill>
                  <a:srgbClr val="38761D"/>
                </a:solidFill>
                <a:highlight>
                  <a:schemeClr val="lt1"/>
                </a:highlight>
              </a:rPr>
              <a:t>8.20.15.1 /8 )</a:t>
            </a:r>
            <a:endParaRPr b="1">
              <a:solidFill>
                <a:srgbClr val="38761D"/>
              </a:solidFill>
            </a:endParaRPr>
          </a:p>
          <a:p>
            <a:pPr indent="0" lvl="0" marL="457200" rtl="0" algn="l">
              <a:spcBef>
                <a:spcPts val="0"/>
              </a:spcBef>
              <a:spcAft>
                <a:spcPts val="0"/>
              </a:spcAft>
              <a:buNone/>
            </a:pPr>
            <a:r>
              <a:t/>
            </a:r>
            <a:endParaRPr/>
          </a:p>
        </p:txBody>
      </p:sp>
      <p:sp>
        <p:nvSpPr>
          <p:cNvPr id="131" name="Google Shape;131;p20"/>
          <p:cNvSpPr txBox="1"/>
          <p:nvPr/>
        </p:nvSpPr>
        <p:spPr>
          <a:xfrm>
            <a:off x="799450" y="3944075"/>
            <a:ext cx="5117400" cy="95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Default masks:</a:t>
            </a:r>
            <a:endParaRPr/>
          </a:p>
          <a:p>
            <a:pPr indent="-304800" lvl="1" marL="914400" rtl="0" algn="l">
              <a:spcBef>
                <a:spcPts val="0"/>
              </a:spcBef>
              <a:spcAft>
                <a:spcPts val="0"/>
              </a:spcAft>
              <a:buClr>
                <a:srgbClr val="38761D"/>
              </a:buClr>
              <a:buSzPts val="1200"/>
              <a:buChar char="○"/>
            </a:pPr>
            <a:r>
              <a:rPr b="1" lang="en" sz="1200">
                <a:solidFill>
                  <a:srgbClr val="38761D"/>
                </a:solidFill>
              </a:rPr>
              <a:t>Class </a:t>
            </a:r>
            <a:r>
              <a:rPr b="1" lang="en" sz="1200">
                <a:solidFill>
                  <a:srgbClr val="38761D"/>
                </a:solidFill>
              </a:rPr>
              <a:t>A: 255.0.0.0 or /8</a:t>
            </a:r>
            <a:endParaRPr b="1" sz="1200">
              <a:solidFill>
                <a:srgbClr val="38761D"/>
              </a:solidFill>
            </a:endParaRPr>
          </a:p>
          <a:p>
            <a:pPr indent="-304800" lvl="1" marL="914400" rtl="0" algn="l">
              <a:spcBef>
                <a:spcPts val="0"/>
              </a:spcBef>
              <a:spcAft>
                <a:spcPts val="0"/>
              </a:spcAft>
              <a:buClr>
                <a:srgbClr val="38761D"/>
              </a:buClr>
              <a:buSzPts val="1200"/>
              <a:buChar char="○"/>
            </a:pPr>
            <a:r>
              <a:rPr b="1" lang="en" sz="1200">
                <a:solidFill>
                  <a:srgbClr val="38761D"/>
                </a:solidFill>
              </a:rPr>
              <a:t>Class B : 255.255.0.0 or /16</a:t>
            </a:r>
            <a:endParaRPr b="1" sz="1200">
              <a:solidFill>
                <a:srgbClr val="38761D"/>
              </a:solidFill>
            </a:endParaRPr>
          </a:p>
          <a:p>
            <a:pPr indent="-304800" lvl="1" marL="914400" rtl="0" algn="l">
              <a:spcBef>
                <a:spcPts val="0"/>
              </a:spcBef>
              <a:spcAft>
                <a:spcPts val="0"/>
              </a:spcAft>
              <a:buClr>
                <a:srgbClr val="38761D"/>
              </a:buClr>
              <a:buSzPts val="1200"/>
              <a:buChar char="○"/>
            </a:pPr>
            <a:r>
              <a:rPr b="1" lang="en" sz="1200">
                <a:solidFill>
                  <a:srgbClr val="38761D"/>
                </a:solidFill>
              </a:rPr>
              <a:t>Class C : 255.255.255.0 or /32</a:t>
            </a:r>
            <a:endParaRPr b="1" sz="1200">
              <a:solidFill>
                <a:srgbClr val="38761D"/>
              </a:solidFill>
            </a:endParaRPr>
          </a:p>
        </p:txBody>
      </p:sp>
      <p:sp>
        <p:nvSpPr>
          <p:cNvPr id="132" name="Google Shape;132;p20"/>
          <p:cNvSpPr txBox="1"/>
          <p:nvPr/>
        </p:nvSpPr>
        <p:spPr>
          <a:xfrm>
            <a:off x="1569050" y="1662550"/>
            <a:ext cx="6483900" cy="221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434343"/>
                </a:solidFill>
                <a:highlight>
                  <a:srgbClr val="FFFFFF"/>
                </a:highlight>
              </a:rPr>
              <a:t>A = </a:t>
            </a:r>
            <a:r>
              <a:rPr b="1" lang="en" sz="1200">
                <a:solidFill>
                  <a:srgbClr val="434343"/>
                </a:solidFill>
                <a:highlight>
                  <a:srgbClr val="FFFFFF"/>
                </a:highlight>
              </a:rPr>
              <a:t>8.20.15.1       =       00001000 . 00010100 . 00001111 . 00000001</a:t>
            </a:r>
            <a:br>
              <a:rPr b="1" lang="en" sz="1200">
                <a:solidFill>
                  <a:srgbClr val="434343"/>
                </a:solidFill>
                <a:highlight>
                  <a:srgbClr val="FFFFFF"/>
                </a:highlight>
              </a:rPr>
            </a:br>
            <a:r>
              <a:rPr b="1" lang="en" sz="1200">
                <a:solidFill>
                  <a:srgbClr val="434343"/>
                </a:solidFill>
                <a:highlight>
                  <a:srgbClr val="FFFFFF"/>
                </a:highlight>
              </a:rPr>
              <a:t>M = 255.0.0.0       =       11111111  . 00000000 . 00000000 . 00000000</a:t>
            </a:r>
            <a:br>
              <a:rPr b="1" lang="en" sz="1200">
                <a:solidFill>
                  <a:srgbClr val="434343"/>
                </a:solidFill>
                <a:highlight>
                  <a:srgbClr val="FFFFFF"/>
                </a:highlight>
              </a:rPr>
            </a:br>
            <a:r>
              <a:rPr b="1" lang="en" sz="1200">
                <a:solidFill>
                  <a:srgbClr val="434343"/>
                </a:solidFill>
                <a:highlight>
                  <a:srgbClr val="FFFFFF"/>
                </a:highlight>
              </a:rPr>
              <a:t>                   	          	      ------------------------------------------------------------</a:t>
            </a:r>
            <a:br>
              <a:rPr b="1" lang="en" sz="1200">
                <a:solidFill>
                  <a:srgbClr val="434343"/>
                </a:solidFill>
                <a:highlight>
                  <a:srgbClr val="FFFFFF"/>
                </a:highlight>
              </a:rPr>
            </a:br>
            <a:r>
              <a:rPr b="1" lang="en" sz="1200">
                <a:solidFill>
                  <a:srgbClr val="434343"/>
                </a:solidFill>
                <a:highlight>
                  <a:srgbClr val="FFFFFF"/>
                </a:highlight>
              </a:rPr>
              <a:t>                                	     -- NET ID --|---------------HOST ID ----------------            </a:t>
            </a:r>
            <a:br>
              <a:rPr b="1" lang="en" sz="1200">
                <a:solidFill>
                  <a:srgbClr val="434343"/>
                </a:solidFill>
                <a:highlight>
                  <a:srgbClr val="FFFFFF"/>
                </a:highlight>
              </a:rPr>
            </a:br>
            <a:br>
              <a:rPr b="1" lang="en" sz="1200">
                <a:solidFill>
                  <a:srgbClr val="434343"/>
                </a:solidFill>
                <a:highlight>
                  <a:srgbClr val="FFFFFF"/>
                </a:highlight>
              </a:rPr>
            </a:br>
            <a:r>
              <a:rPr b="1" lang="en" sz="1200">
                <a:solidFill>
                  <a:srgbClr val="434343"/>
                </a:solidFill>
                <a:highlight>
                  <a:srgbClr val="FFFFFF"/>
                </a:highlight>
              </a:rPr>
              <a:t>netid =  00001000 = 8  </a:t>
            </a:r>
            <a:endParaRPr b="1" sz="1200">
              <a:solidFill>
                <a:srgbClr val="434343"/>
              </a:solidFill>
              <a:highlight>
                <a:srgbClr val="FFFFFF"/>
              </a:highlight>
            </a:endParaRPr>
          </a:p>
          <a:p>
            <a:pPr indent="0" lvl="0" marL="0" rtl="0" algn="l">
              <a:lnSpc>
                <a:spcPct val="100000"/>
              </a:lnSpc>
              <a:spcBef>
                <a:spcPts val="800"/>
              </a:spcBef>
              <a:spcAft>
                <a:spcPts val="0"/>
              </a:spcAft>
              <a:buNone/>
            </a:pPr>
            <a:r>
              <a:rPr lang="en" sz="1200">
                <a:solidFill>
                  <a:schemeClr val="dk1"/>
                </a:solidFill>
                <a:highlight>
                  <a:schemeClr val="lt1"/>
                </a:highlight>
              </a:rPr>
              <a:t>( address bits which have corresponding mask bits set to 1 )</a:t>
            </a:r>
            <a:r>
              <a:rPr b="1" lang="en" sz="1200">
                <a:solidFill>
                  <a:srgbClr val="434343"/>
                </a:solidFill>
                <a:highlight>
                  <a:srgbClr val="FFFFFF"/>
                </a:highlight>
              </a:rPr>
              <a:t> </a:t>
            </a:r>
            <a:endParaRPr b="1" sz="1200">
              <a:solidFill>
                <a:srgbClr val="434343"/>
              </a:solidFill>
              <a:highlight>
                <a:srgbClr val="FFFFFF"/>
              </a:highlight>
            </a:endParaRPr>
          </a:p>
          <a:p>
            <a:pPr indent="0" lvl="0" marL="0" rtl="0" algn="l">
              <a:lnSpc>
                <a:spcPct val="100000"/>
              </a:lnSpc>
              <a:spcBef>
                <a:spcPts val="800"/>
              </a:spcBef>
              <a:spcAft>
                <a:spcPts val="0"/>
              </a:spcAft>
              <a:buNone/>
            </a:pPr>
            <a:br>
              <a:rPr b="1" lang="en" sz="1200">
                <a:solidFill>
                  <a:srgbClr val="434343"/>
                </a:solidFill>
                <a:highlight>
                  <a:srgbClr val="FFFFFF"/>
                </a:highlight>
              </a:rPr>
            </a:br>
            <a:r>
              <a:rPr b="1" lang="en" sz="1200">
                <a:solidFill>
                  <a:srgbClr val="434343"/>
                </a:solidFill>
                <a:highlight>
                  <a:srgbClr val="FFFFFF"/>
                </a:highlight>
              </a:rPr>
              <a:t>hostid = 00010100.00001111.00000001 = 20.15.1</a:t>
            </a:r>
            <a:endParaRPr b="1" sz="1200">
              <a:solidFill>
                <a:srgbClr val="434343"/>
              </a:solidFill>
              <a:highlight>
                <a:srgbClr val="FFFFFF"/>
              </a:highlight>
            </a:endParaRPr>
          </a:p>
          <a:p>
            <a:pPr indent="0" lvl="0" marL="0" rtl="0" algn="l">
              <a:spcBef>
                <a:spcPts val="800"/>
              </a:spcBef>
              <a:spcAft>
                <a:spcPts val="0"/>
              </a:spcAft>
              <a:buClr>
                <a:schemeClr val="dk1"/>
              </a:buClr>
              <a:buSzPts val="1400"/>
              <a:buFont typeface="Arial"/>
              <a:buNone/>
            </a:pPr>
            <a:r>
              <a:rPr lang="en" sz="1200">
                <a:solidFill>
                  <a:schemeClr val="dk1"/>
                </a:solidFill>
                <a:highlight>
                  <a:schemeClr val="lt1"/>
                </a:highlight>
              </a:rPr>
              <a:t>( address bits that have corresponding mask bits set to 0 )</a:t>
            </a:r>
            <a:endParaRPr b="1" sz="1200">
              <a:solidFill>
                <a:srgbClr val="434343"/>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1436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a:t>Subnetting</a:t>
            </a:r>
            <a:endParaRPr b="0" i="0" sz="2800" u="none" cap="none" strike="noStrike">
              <a:solidFill>
                <a:schemeClr val="dk1"/>
              </a:solidFill>
              <a:latin typeface="Arial"/>
              <a:ea typeface="Arial"/>
              <a:cs typeface="Arial"/>
              <a:sym typeface="Arial"/>
            </a:endParaRPr>
          </a:p>
        </p:txBody>
      </p:sp>
      <p:sp>
        <p:nvSpPr>
          <p:cNvPr id="138" name="Google Shape;138;p21"/>
          <p:cNvSpPr txBox="1"/>
          <p:nvPr/>
        </p:nvSpPr>
        <p:spPr>
          <a:xfrm>
            <a:off x="716950" y="799050"/>
            <a:ext cx="7169700" cy="173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solidFill>
                  <a:schemeClr val="dk1"/>
                </a:solidFill>
              </a:rPr>
              <a:t>Logically partitioning any class A, B or C networks.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Network = Group of Subnets, where every </a:t>
            </a:r>
            <a:endParaRPr sz="1200">
              <a:solidFill>
                <a:schemeClr val="dk1"/>
              </a:solidFill>
            </a:endParaRPr>
          </a:p>
          <a:p>
            <a:pPr indent="0" lvl="0" marL="457200" rtl="0" algn="l">
              <a:lnSpc>
                <a:spcPct val="115000"/>
              </a:lnSpc>
              <a:spcBef>
                <a:spcPts val="0"/>
              </a:spcBef>
              <a:spcAft>
                <a:spcPts val="0"/>
              </a:spcAft>
              <a:buNone/>
            </a:pPr>
            <a:r>
              <a:rPr lang="en" sz="1200">
                <a:solidFill>
                  <a:schemeClr val="dk1"/>
                </a:solidFill>
              </a:rPr>
              <a:t>Subnet = Group of Hosts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Why?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Avoid congestion inside network. Within subnet traffic does not impact outside subnet.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Security.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Different physical media.</a:t>
            </a:r>
            <a:endParaRPr sz="1200">
              <a:solidFill>
                <a:schemeClr val="dk1"/>
              </a:solidFill>
            </a:endParaRPr>
          </a:p>
          <a:p>
            <a:pPr indent="0" lvl="0" marL="457200" rtl="0" algn="l">
              <a:lnSpc>
                <a:spcPct val="115000"/>
              </a:lnSpc>
              <a:spcBef>
                <a:spcPts val="0"/>
              </a:spcBef>
              <a:spcAft>
                <a:spcPts val="0"/>
              </a:spcAft>
              <a:buNone/>
            </a:pPr>
            <a:r>
              <a:t/>
            </a:r>
            <a:endParaRPr b="1">
              <a:solidFill>
                <a:srgbClr val="38761D"/>
              </a:solidFill>
              <a:highlight>
                <a:srgbClr val="FFFFFF"/>
              </a:highlight>
            </a:endParaRPr>
          </a:p>
          <a:p>
            <a:pPr indent="0" lvl="0" marL="914400" rtl="0" algn="l">
              <a:spcBef>
                <a:spcPts val="0"/>
              </a:spcBef>
              <a:spcAft>
                <a:spcPts val="0"/>
              </a:spcAft>
              <a:buNone/>
            </a:pPr>
            <a:r>
              <a:t/>
            </a:r>
            <a:endParaRPr sz="1050">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050">
              <a:solidFill>
                <a:srgbClr val="58585B"/>
              </a:solidFill>
              <a:highlight>
                <a:srgbClr val="FFFFFF"/>
              </a:highlight>
            </a:endParaRPr>
          </a:p>
          <a:p>
            <a:pPr indent="0" lvl="0" marL="457200" rtl="0" algn="l">
              <a:spcBef>
                <a:spcPts val="80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39" name="Google Shape;139;p21"/>
          <p:cNvPicPr preferRelativeResize="0"/>
          <p:nvPr/>
        </p:nvPicPr>
        <p:blipFill>
          <a:blip r:embed="rId3">
            <a:alphaModFix/>
          </a:blip>
          <a:stretch>
            <a:fillRect/>
          </a:stretch>
        </p:blipFill>
        <p:spPr>
          <a:xfrm>
            <a:off x="1652150" y="2473025"/>
            <a:ext cx="6296876" cy="2316850"/>
          </a:xfrm>
          <a:prstGeom prst="rect">
            <a:avLst/>
          </a:prstGeom>
          <a:noFill/>
          <a:ln>
            <a:noFill/>
          </a:ln>
        </p:spPr>
      </p:pic>
      <p:sp>
        <p:nvSpPr>
          <p:cNvPr id="140" name="Google Shape;140;p21"/>
          <p:cNvSpPr txBox="1"/>
          <p:nvPr/>
        </p:nvSpPr>
        <p:spPr>
          <a:xfrm>
            <a:off x="104625" y="4965925"/>
            <a:ext cx="7491600" cy="1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t>https://</a:t>
            </a:r>
            <a:r>
              <a:rPr lang="en" sz="900"/>
              <a:t>en.</a:t>
            </a:r>
            <a:r>
              <a:rPr lang="en" sz="900"/>
              <a:t>wikipedia.org/wiki/File:Subnetting_Concept-en.svg</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