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6" r:id="rId2"/>
    <p:sldId id="257" r:id="rId3"/>
    <p:sldId id="258" r:id="rId4"/>
    <p:sldId id="259" r:id="rId5"/>
    <p:sldId id="260" r:id="rId6"/>
    <p:sldId id="261" r:id="rId7"/>
    <p:sldId id="263" r:id="rId8"/>
    <p:sldId id="264" r:id="rId9"/>
    <p:sldId id="265" r:id="rId10"/>
    <p:sldId id="267" r:id="rId11"/>
    <p:sldId id="262" r:id="rId12"/>
    <p:sldId id="266"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2070" autoAdjust="0"/>
  </p:normalViewPr>
  <p:slideViewPr>
    <p:cSldViewPr snapToGrid="0">
      <p:cViewPr varScale="1">
        <p:scale>
          <a:sx n="50" d="100"/>
          <a:sy n="50" d="100"/>
        </p:scale>
        <p:origin x="128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98572D6-C7E8-46EF-A10D-985375A66600}" type="datetimeFigureOut">
              <a:rPr lang="en-IN" smtClean="0"/>
              <a:t>24-07-2022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B5F8A0-EAC2-4AD6-BE0A-303426D45BA8}" type="slidenum">
              <a:rPr lang="en-IN" smtClean="0"/>
              <a:t>‹#›</a:t>
            </a:fld>
            <a:endParaRPr lang="en-IN"/>
          </a:p>
        </p:txBody>
      </p:sp>
    </p:spTree>
    <p:extLst>
      <p:ext uri="{BB962C8B-B14F-4D97-AF65-F5344CB8AC3E}">
        <p14:creationId xmlns:p14="http://schemas.microsoft.com/office/powerpoint/2010/main" val="35726215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98572D6-C7E8-46EF-A10D-985375A66600}" type="datetimeFigureOut">
              <a:rPr lang="en-IN" smtClean="0"/>
              <a:t>24-07-2022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B5F8A0-EAC2-4AD6-BE0A-303426D45BA8}" type="slidenum">
              <a:rPr lang="en-IN" smtClean="0"/>
              <a:t>‹#›</a:t>
            </a:fld>
            <a:endParaRPr lang="en-IN"/>
          </a:p>
        </p:txBody>
      </p:sp>
    </p:spTree>
    <p:extLst>
      <p:ext uri="{BB962C8B-B14F-4D97-AF65-F5344CB8AC3E}">
        <p14:creationId xmlns:p14="http://schemas.microsoft.com/office/powerpoint/2010/main" val="1110058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98572D6-C7E8-46EF-A10D-985375A66600}" type="datetimeFigureOut">
              <a:rPr lang="en-IN" smtClean="0"/>
              <a:t>24-07-2022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B5F8A0-EAC2-4AD6-BE0A-303426D45BA8}"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7186089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98572D6-C7E8-46EF-A10D-985375A66600}" type="datetimeFigureOut">
              <a:rPr lang="en-IN" smtClean="0"/>
              <a:t>24-07-2022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B5F8A0-EAC2-4AD6-BE0A-303426D45BA8}" type="slidenum">
              <a:rPr lang="en-IN" smtClean="0"/>
              <a:t>‹#›</a:t>
            </a:fld>
            <a:endParaRPr lang="en-IN"/>
          </a:p>
        </p:txBody>
      </p:sp>
    </p:spTree>
    <p:extLst>
      <p:ext uri="{BB962C8B-B14F-4D97-AF65-F5344CB8AC3E}">
        <p14:creationId xmlns:p14="http://schemas.microsoft.com/office/powerpoint/2010/main" val="9977881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98572D6-C7E8-46EF-A10D-985375A66600}" type="datetimeFigureOut">
              <a:rPr lang="en-IN" smtClean="0"/>
              <a:t>24-07-2022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B5F8A0-EAC2-4AD6-BE0A-303426D45BA8}"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596644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98572D6-C7E8-46EF-A10D-985375A66600}" type="datetimeFigureOut">
              <a:rPr lang="en-IN" smtClean="0"/>
              <a:t>24-07-2022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B5F8A0-EAC2-4AD6-BE0A-303426D45BA8}" type="slidenum">
              <a:rPr lang="en-IN" smtClean="0"/>
              <a:t>‹#›</a:t>
            </a:fld>
            <a:endParaRPr lang="en-IN"/>
          </a:p>
        </p:txBody>
      </p:sp>
    </p:spTree>
    <p:extLst>
      <p:ext uri="{BB962C8B-B14F-4D97-AF65-F5344CB8AC3E}">
        <p14:creationId xmlns:p14="http://schemas.microsoft.com/office/powerpoint/2010/main" val="33305628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8572D6-C7E8-46EF-A10D-985375A66600}" type="datetimeFigureOut">
              <a:rPr lang="en-IN" smtClean="0"/>
              <a:t>24-07-2022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B5F8A0-EAC2-4AD6-BE0A-303426D45BA8}" type="slidenum">
              <a:rPr lang="en-IN" smtClean="0"/>
              <a:t>‹#›</a:t>
            </a:fld>
            <a:endParaRPr lang="en-IN"/>
          </a:p>
        </p:txBody>
      </p:sp>
    </p:spTree>
    <p:extLst>
      <p:ext uri="{BB962C8B-B14F-4D97-AF65-F5344CB8AC3E}">
        <p14:creationId xmlns:p14="http://schemas.microsoft.com/office/powerpoint/2010/main" val="29832502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8572D6-C7E8-46EF-A10D-985375A66600}" type="datetimeFigureOut">
              <a:rPr lang="en-IN" smtClean="0"/>
              <a:t>24-07-2022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B5F8A0-EAC2-4AD6-BE0A-303426D45BA8}" type="slidenum">
              <a:rPr lang="en-IN" smtClean="0"/>
              <a:t>‹#›</a:t>
            </a:fld>
            <a:endParaRPr lang="en-IN"/>
          </a:p>
        </p:txBody>
      </p:sp>
    </p:spTree>
    <p:extLst>
      <p:ext uri="{BB962C8B-B14F-4D97-AF65-F5344CB8AC3E}">
        <p14:creationId xmlns:p14="http://schemas.microsoft.com/office/powerpoint/2010/main" val="3002232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8572D6-C7E8-46EF-A10D-985375A66600}" type="datetimeFigureOut">
              <a:rPr lang="en-IN" smtClean="0"/>
              <a:t>24-07-2022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B5F8A0-EAC2-4AD6-BE0A-303426D45BA8}" type="slidenum">
              <a:rPr lang="en-IN" smtClean="0"/>
              <a:t>‹#›</a:t>
            </a:fld>
            <a:endParaRPr lang="en-IN"/>
          </a:p>
        </p:txBody>
      </p:sp>
    </p:spTree>
    <p:extLst>
      <p:ext uri="{BB962C8B-B14F-4D97-AF65-F5344CB8AC3E}">
        <p14:creationId xmlns:p14="http://schemas.microsoft.com/office/powerpoint/2010/main" val="23570079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98572D6-C7E8-46EF-A10D-985375A66600}" type="datetimeFigureOut">
              <a:rPr lang="en-IN" smtClean="0"/>
              <a:t>24-07-2022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B5F8A0-EAC2-4AD6-BE0A-303426D45BA8}" type="slidenum">
              <a:rPr lang="en-IN" smtClean="0"/>
              <a:t>‹#›</a:t>
            </a:fld>
            <a:endParaRPr lang="en-IN"/>
          </a:p>
        </p:txBody>
      </p:sp>
    </p:spTree>
    <p:extLst>
      <p:ext uri="{BB962C8B-B14F-4D97-AF65-F5344CB8AC3E}">
        <p14:creationId xmlns:p14="http://schemas.microsoft.com/office/powerpoint/2010/main" val="13209487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98572D6-C7E8-46EF-A10D-985375A66600}" type="datetimeFigureOut">
              <a:rPr lang="en-IN" smtClean="0"/>
              <a:t>24-07-2022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1B5F8A0-EAC2-4AD6-BE0A-303426D45BA8}" type="slidenum">
              <a:rPr lang="en-IN" smtClean="0"/>
              <a:t>‹#›</a:t>
            </a:fld>
            <a:endParaRPr lang="en-IN"/>
          </a:p>
        </p:txBody>
      </p:sp>
    </p:spTree>
    <p:extLst>
      <p:ext uri="{BB962C8B-B14F-4D97-AF65-F5344CB8AC3E}">
        <p14:creationId xmlns:p14="http://schemas.microsoft.com/office/powerpoint/2010/main" val="1395773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98572D6-C7E8-46EF-A10D-985375A66600}" type="datetimeFigureOut">
              <a:rPr lang="en-IN" smtClean="0"/>
              <a:t>24-07-2022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1B5F8A0-EAC2-4AD6-BE0A-303426D45BA8}" type="slidenum">
              <a:rPr lang="en-IN" smtClean="0"/>
              <a:t>‹#›</a:t>
            </a:fld>
            <a:endParaRPr lang="en-IN"/>
          </a:p>
        </p:txBody>
      </p:sp>
    </p:spTree>
    <p:extLst>
      <p:ext uri="{BB962C8B-B14F-4D97-AF65-F5344CB8AC3E}">
        <p14:creationId xmlns:p14="http://schemas.microsoft.com/office/powerpoint/2010/main" val="1666565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98572D6-C7E8-46EF-A10D-985375A66600}" type="datetimeFigureOut">
              <a:rPr lang="en-IN" smtClean="0"/>
              <a:t>24-07-2022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1B5F8A0-EAC2-4AD6-BE0A-303426D45BA8}" type="slidenum">
              <a:rPr lang="en-IN" smtClean="0"/>
              <a:t>‹#›</a:t>
            </a:fld>
            <a:endParaRPr lang="en-IN"/>
          </a:p>
        </p:txBody>
      </p:sp>
    </p:spTree>
    <p:extLst>
      <p:ext uri="{BB962C8B-B14F-4D97-AF65-F5344CB8AC3E}">
        <p14:creationId xmlns:p14="http://schemas.microsoft.com/office/powerpoint/2010/main" val="13610448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8572D6-C7E8-46EF-A10D-985375A66600}" type="datetimeFigureOut">
              <a:rPr lang="en-IN" smtClean="0"/>
              <a:t>24-07-2022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1B5F8A0-EAC2-4AD6-BE0A-303426D45BA8}" type="slidenum">
              <a:rPr lang="en-IN" smtClean="0"/>
              <a:t>‹#›</a:t>
            </a:fld>
            <a:endParaRPr lang="en-IN"/>
          </a:p>
        </p:txBody>
      </p:sp>
    </p:spTree>
    <p:extLst>
      <p:ext uri="{BB962C8B-B14F-4D97-AF65-F5344CB8AC3E}">
        <p14:creationId xmlns:p14="http://schemas.microsoft.com/office/powerpoint/2010/main" val="40871201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98572D6-C7E8-46EF-A10D-985375A66600}" type="datetimeFigureOut">
              <a:rPr lang="en-IN" smtClean="0"/>
              <a:t>24-07-2022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1B5F8A0-EAC2-4AD6-BE0A-303426D45BA8}" type="slidenum">
              <a:rPr lang="en-IN" smtClean="0"/>
              <a:t>‹#›</a:t>
            </a:fld>
            <a:endParaRPr lang="en-IN"/>
          </a:p>
        </p:txBody>
      </p:sp>
    </p:spTree>
    <p:extLst>
      <p:ext uri="{BB962C8B-B14F-4D97-AF65-F5344CB8AC3E}">
        <p14:creationId xmlns:p14="http://schemas.microsoft.com/office/powerpoint/2010/main" val="27150507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98572D6-C7E8-46EF-A10D-985375A66600}" type="datetimeFigureOut">
              <a:rPr lang="en-IN" smtClean="0"/>
              <a:t>24-07-2022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1B5F8A0-EAC2-4AD6-BE0A-303426D45BA8}" type="slidenum">
              <a:rPr lang="en-IN" smtClean="0"/>
              <a:t>‹#›</a:t>
            </a:fld>
            <a:endParaRPr lang="en-IN"/>
          </a:p>
        </p:txBody>
      </p:sp>
    </p:spTree>
    <p:extLst>
      <p:ext uri="{BB962C8B-B14F-4D97-AF65-F5344CB8AC3E}">
        <p14:creationId xmlns:p14="http://schemas.microsoft.com/office/powerpoint/2010/main" val="14870112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98572D6-C7E8-46EF-A10D-985375A66600}" type="datetimeFigureOut">
              <a:rPr lang="en-IN" smtClean="0"/>
              <a:t>24-07-2022</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1B5F8A0-EAC2-4AD6-BE0A-303426D45BA8}" type="slidenum">
              <a:rPr lang="en-IN" smtClean="0"/>
              <a:t>‹#›</a:t>
            </a:fld>
            <a:endParaRPr lang="en-IN"/>
          </a:p>
        </p:txBody>
      </p:sp>
    </p:spTree>
    <p:extLst>
      <p:ext uri="{BB962C8B-B14F-4D97-AF65-F5344CB8AC3E}">
        <p14:creationId xmlns:p14="http://schemas.microsoft.com/office/powerpoint/2010/main" val="4052553640"/>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hyperlink" Target="https://www.kaggle.com/center-for-medicare-and-medicaid/hospital-ratings" TargetMode="External"/><Relationship Id="rId3" Type="http://schemas.openxmlformats.org/officeDocument/2006/relationships/hyperlink" Target="https://www.kaggle.com/mikejohnsonjr/united-states-crime-rates-by-county" TargetMode="External"/><Relationship Id="rId7" Type="http://schemas.openxmlformats.org/officeDocument/2006/relationships/hyperlink" Target="https://www.kaggle.com/carlosaguayo/usa-hospitals/version/1" TargetMode="External"/><Relationship Id="rId2" Type="http://schemas.openxmlformats.org/officeDocument/2006/relationships/hyperlink" Target="https://www.kaggle.com/zillow/zecon" TargetMode="External"/><Relationship Id="rId1" Type="http://schemas.openxmlformats.org/officeDocument/2006/relationships/slideLayout" Target="../slideLayouts/slideLayout2.xml"/><Relationship Id="rId6" Type="http://schemas.openxmlformats.org/officeDocument/2006/relationships/hyperlink" Target="https://www.census.gov/programs-surveys/acs/" TargetMode="External"/><Relationship Id="rId5" Type="http://schemas.openxmlformats.org/officeDocument/2006/relationships/hyperlink" Target="https://data.world/uscensusbureau/acs-2015-5-e-income/workspace/file?filename=USA_ZCTA.csv" TargetMode="External"/><Relationship Id="rId4" Type="http://schemas.openxmlformats.org/officeDocument/2006/relationships/hyperlink" Target="https://www.kaggle.com/carlosaguayo/usa-public-schools" TargetMode="External"/><Relationship Id="rId9" Type="http://schemas.openxmlformats.org/officeDocument/2006/relationships/hyperlink" Target="https://www.kaggle.com/carlosaguayo/2018-unemployment-rate-by-county/version/1"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E5599-73B7-6A2B-729F-59CAB82074FE}"/>
              </a:ext>
            </a:extLst>
          </p:cNvPr>
          <p:cNvSpPr>
            <a:spLocks noGrp="1"/>
          </p:cNvSpPr>
          <p:nvPr>
            <p:ph type="ctrTitle"/>
          </p:nvPr>
        </p:nvSpPr>
        <p:spPr>
          <a:xfrm>
            <a:off x="814039" y="1187914"/>
            <a:ext cx="9969190" cy="1834068"/>
          </a:xfrm>
        </p:spPr>
        <p:txBody>
          <a:bodyPr/>
          <a:lstStyle/>
          <a:p>
            <a:r>
              <a:rPr lang="en-IN" sz="4800" b="1" dirty="0"/>
              <a:t>US HOUSE PRICE PREDICTION BY USING MECE FRAMEWORK</a:t>
            </a:r>
          </a:p>
        </p:txBody>
      </p:sp>
      <p:sp>
        <p:nvSpPr>
          <p:cNvPr id="3" name="Subtitle 2">
            <a:extLst>
              <a:ext uri="{FF2B5EF4-FFF2-40B4-BE49-F238E27FC236}">
                <a16:creationId xmlns:a16="http://schemas.microsoft.com/office/drawing/2014/main" id="{95286738-4CEE-74AE-7AD9-2DEB4072848D}"/>
              </a:ext>
            </a:extLst>
          </p:cNvPr>
          <p:cNvSpPr>
            <a:spLocks noGrp="1"/>
          </p:cNvSpPr>
          <p:nvPr>
            <p:ph type="subTitle" idx="1"/>
          </p:nvPr>
        </p:nvSpPr>
        <p:spPr>
          <a:xfrm>
            <a:off x="1507067" y="4013200"/>
            <a:ext cx="8250250" cy="2844800"/>
          </a:xfrm>
        </p:spPr>
        <p:txBody>
          <a:bodyPr>
            <a:normAutofit/>
          </a:bodyPr>
          <a:lstStyle/>
          <a:p>
            <a:r>
              <a:rPr lang="en-IN" sz="2000" b="1" dirty="0">
                <a:solidFill>
                  <a:srgbClr val="002060"/>
                </a:solidFill>
              </a:rPr>
              <a:t>By </a:t>
            </a:r>
          </a:p>
          <a:p>
            <a:r>
              <a:rPr lang="en-IN" sz="2000" b="1" dirty="0">
                <a:solidFill>
                  <a:srgbClr val="002060"/>
                </a:solidFill>
              </a:rPr>
              <a:t>NISHA SIVAKUMAR</a:t>
            </a:r>
          </a:p>
          <a:p>
            <a:r>
              <a:rPr lang="en-IN" sz="2000" b="1" dirty="0">
                <a:solidFill>
                  <a:srgbClr val="002060"/>
                </a:solidFill>
              </a:rPr>
              <a:t>+91 9176497245</a:t>
            </a:r>
          </a:p>
          <a:p>
            <a:r>
              <a:rPr lang="en-IN" sz="2000" b="1" dirty="0">
                <a:solidFill>
                  <a:srgbClr val="002060"/>
                </a:solidFill>
              </a:rPr>
              <a:t>nishasivakumar54@gmail.com</a:t>
            </a:r>
          </a:p>
          <a:p>
            <a:endParaRPr lang="en-IN" dirty="0"/>
          </a:p>
          <a:p>
            <a:endParaRPr lang="en-IN" dirty="0"/>
          </a:p>
        </p:txBody>
      </p:sp>
    </p:spTree>
    <p:extLst>
      <p:ext uri="{BB962C8B-B14F-4D97-AF65-F5344CB8AC3E}">
        <p14:creationId xmlns:p14="http://schemas.microsoft.com/office/powerpoint/2010/main" val="35147881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BDF92CF-8531-1266-1644-B70E6CCD37C8}"/>
              </a:ext>
            </a:extLst>
          </p:cNvPr>
          <p:cNvSpPr>
            <a:spLocks noGrp="1"/>
          </p:cNvSpPr>
          <p:nvPr>
            <p:ph idx="1"/>
          </p:nvPr>
        </p:nvSpPr>
        <p:spPr>
          <a:xfrm>
            <a:off x="677334" y="762001"/>
            <a:ext cx="8596668" cy="5279362"/>
          </a:xfrm>
        </p:spPr>
        <p:txBody>
          <a:bodyPr>
            <a:normAutofit/>
          </a:bodyPr>
          <a:lstStyle/>
          <a:p>
            <a:r>
              <a:rPr lang="en-US" sz="2800" b="0" i="0" dirty="0">
                <a:solidFill>
                  <a:srgbClr val="292929"/>
                </a:solidFill>
                <a:effectLst/>
                <a:latin typeface="charter"/>
              </a:rPr>
              <a:t>According to </a:t>
            </a:r>
            <a:r>
              <a:rPr lang="en-US" sz="2800" b="0" i="0" dirty="0" err="1">
                <a:solidFill>
                  <a:srgbClr val="292929"/>
                </a:solidFill>
                <a:effectLst/>
                <a:latin typeface="charter"/>
              </a:rPr>
              <a:t>thiss</a:t>
            </a:r>
            <a:r>
              <a:rPr lang="en-US" sz="2800" b="0" i="0" dirty="0">
                <a:solidFill>
                  <a:srgbClr val="292929"/>
                </a:solidFill>
                <a:effectLst/>
                <a:latin typeface="charter"/>
              </a:rPr>
              <a:t> estimate, Hawaii is the top state with average home value close to 400K. The second most home value state is the District of Columbia with an average of 350K. Some other upper end states are California, Massachusetts, New York, Alaska, Washington, Connecticut, Maryland and Colorado. However, the question is how has the price changed over time for these states? Because if we are looking to buy a house in one of these states, we need to know how the prices have changed over time</a:t>
            </a:r>
            <a:endParaRPr lang="en-IN" sz="2800" dirty="0"/>
          </a:p>
        </p:txBody>
      </p:sp>
    </p:spTree>
    <p:extLst>
      <p:ext uri="{BB962C8B-B14F-4D97-AF65-F5344CB8AC3E}">
        <p14:creationId xmlns:p14="http://schemas.microsoft.com/office/powerpoint/2010/main" val="8216438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57E3F-8677-E9A0-4A67-64A8E891D355}"/>
              </a:ext>
            </a:extLst>
          </p:cNvPr>
          <p:cNvSpPr>
            <a:spLocks noGrp="1"/>
          </p:cNvSpPr>
          <p:nvPr>
            <p:ph type="title"/>
          </p:nvPr>
        </p:nvSpPr>
        <p:spPr/>
        <p:txBody>
          <a:bodyPr/>
          <a:lstStyle/>
          <a:p>
            <a:br>
              <a:rPr lang="en-IN" b="1" i="0" dirty="0">
                <a:solidFill>
                  <a:srgbClr val="292929"/>
                </a:solidFill>
                <a:effectLst/>
                <a:latin typeface="sohne"/>
              </a:rPr>
            </a:br>
            <a:endParaRPr lang="en-IN" dirty="0"/>
          </a:p>
        </p:txBody>
      </p:sp>
      <p:sp>
        <p:nvSpPr>
          <p:cNvPr id="3" name="Content Placeholder 2">
            <a:extLst>
              <a:ext uri="{FF2B5EF4-FFF2-40B4-BE49-F238E27FC236}">
                <a16:creationId xmlns:a16="http://schemas.microsoft.com/office/drawing/2014/main" id="{D4D4D0B2-C5DE-6E2F-4928-92B84085E29D}"/>
              </a:ext>
            </a:extLst>
          </p:cNvPr>
          <p:cNvSpPr>
            <a:spLocks noGrp="1"/>
          </p:cNvSpPr>
          <p:nvPr>
            <p:ph idx="1"/>
          </p:nvPr>
        </p:nvSpPr>
        <p:spPr>
          <a:xfrm>
            <a:off x="677334" y="609599"/>
            <a:ext cx="8596668" cy="5431763"/>
          </a:xfrm>
        </p:spPr>
        <p:txBody>
          <a:bodyPr>
            <a:normAutofit/>
          </a:bodyPr>
          <a:lstStyle/>
          <a:p>
            <a:pPr marL="0" indent="0">
              <a:buNone/>
            </a:pPr>
            <a:r>
              <a:rPr lang="en-IN" sz="2400" b="1" dirty="0">
                <a:solidFill>
                  <a:srgbClr val="92D050"/>
                </a:solidFill>
                <a:latin typeface="Calibri" panose="020F0502020204030204" pitchFamily="34" charset="0"/>
                <a:ea typeface="Calibri" panose="020F0502020204030204" pitchFamily="34" charset="0"/>
                <a:cs typeface="Calibri" panose="020F0502020204030204" pitchFamily="34" charset="0"/>
              </a:rPr>
              <a:t>H</a:t>
            </a:r>
            <a:r>
              <a:rPr lang="en-US" sz="2400" b="1" i="0" dirty="0" err="1">
                <a:solidFill>
                  <a:srgbClr val="92D050"/>
                </a:solidFill>
                <a:effectLst/>
                <a:latin typeface="Calibri" panose="020F0502020204030204" pitchFamily="34" charset="0"/>
                <a:ea typeface="Calibri" panose="020F0502020204030204" pitchFamily="34" charset="0"/>
                <a:cs typeface="Calibri" panose="020F0502020204030204" pitchFamily="34" charset="0"/>
              </a:rPr>
              <a:t>ome</a:t>
            </a:r>
            <a:r>
              <a:rPr lang="en-US" sz="2400" b="1" i="0" dirty="0">
                <a:solidFill>
                  <a:srgbClr val="92D050"/>
                </a:solidFill>
                <a:effectLst/>
                <a:latin typeface="Calibri" panose="020F0502020204030204" pitchFamily="34" charset="0"/>
                <a:ea typeface="Calibri" panose="020F0502020204030204" pitchFamily="34" charset="0"/>
                <a:cs typeface="Calibri" panose="020F0502020204030204" pitchFamily="34" charset="0"/>
              </a:rPr>
              <a:t> value increase over time in these top expensive states</a:t>
            </a:r>
          </a:p>
        </p:txBody>
      </p:sp>
      <p:pic>
        <p:nvPicPr>
          <p:cNvPr id="5" name="Picture 4">
            <a:extLst>
              <a:ext uri="{FF2B5EF4-FFF2-40B4-BE49-F238E27FC236}">
                <a16:creationId xmlns:a16="http://schemas.microsoft.com/office/drawing/2014/main" id="{5C00576C-6832-B4C4-3552-EA292A35EE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2682" y="1237739"/>
            <a:ext cx="11211984" cy="5378959"/>
          </a:xfrm>
          <a:prstGeom prst="rect">
            <a:avLst/>
          </a:prstGeom>
        </p:spPr>
      </p:pic>
    </p:spTree>
    <p:extLst>
      <p:ext uri="{BB962C8B-B14F-4D97-AF65-F5344CB8AC3E}">
        <p14:creationId xmlns:p14="http://schemas.microsoft.com/office/powerpoint/2010/main" val="17985948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35B6E0-B52B-EA16-40A1-6FE62CC0967D}"/>
              </a:ext>
            </a:extLst>
          </p:cNvPr>
          <p:cNvSpPr>
            <a:spLocks noGrp="1"/>
          </p:cNvSpPr>
          <p:nvPr>
            <p:ph idx="1"/>
          </p:nvPr>
        </p:nvSpPr>
        <p:spPr>
          <a:xfrm>
            <a:off x="677334" y="1270001"/>
            <a:ext cx="8596668" cy="4771362"/>
          </a:xfrm>
        </p:spPr>
        <p:txBody>
          <a:bodyPr>
            <a:normAutofit/>
          </a:bodyPr>
          <a:lstStyle/>
          <a:p>
            <a:r>
              <a:rPr lang="en-US" sz="2800" b="0" i="0" dirty="0">
                <a:solidFill>
                  <a:srgbClr val="292929"/>
                </a:solidFill>
                <a:effectLst/>
                <a:latin typeface="charter"/>
              </a:rPr>
              <a:t>It looks like Hawaii, District of Columbia and California are in a race to increase ZHVI average since 2010 according to this dataset. Meanwhile, other upper-end states such as New York and New Jersey started slow and went slightly downhill until 2012 then prices seemed to increase with New York accelerating slightly faster than New Jersey. Colorado, on the other hand, has continuously gone uphill in this chart keeping it constant with Connecticut at around 330K in 2017</a:t>
            </a:r>
            <a:endParaRPr lang="en-IN" sz="2800" dirty="0"/>
          </a:p>
        </p:txBody>
      </p:sp>
    </p:spTree>
    <p:extLst>
      <p:ext uri="{BB962C8B-B14F-4D97-AF65-F5344CB8AC3E}">
        <p14:creationId xmlns:p14="http://schemas.microsoft.com/office/powerpoint/2010/main" val="14430324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CE74F-D33B-C057-D5E6-B6D15005AA83}"/>
              </a:ext>
            </a:extLst>
          </p:cNvPr>
          <p:cNvSpPr>
            <a:spLocks noGrp="1"/>
          </p:cNvSpPr>
          <p:nvPr>
            <p:ph type="title"/>
          </p:nvPr>
        </p:nvSpPr>
        <p:spPr>
          <a:xfrm>
            <a:off x="1168400" y="495300"/>
            <a:ext cx="6451599" cy="812800"/>
          </a:xfrm>
        </p:spPr>
        <p:txBody>
          <a:bodyPr>
            <a:normAutofit/>
          </a:bodyPr>
          <a:lstStyle/>
          <a:p>
            <a:r>
              <a:rPr lang="en-US" sz="2400" b="1" i="0" dirty="0">
                <a:solidFill>
                  <a:srgbClr val="92D050"/>
                </a:solidFill>
                <a:effectLst/>
                <a:latin typeface="Calibri" panose="020F0502020204030204" pitchFamily="34" charset="0"/>
                <a:ea typeface="Calibri" panose="020F0502020204030204" pitchFamily="34" charset="0"/>
                <a:cs typeface="Calibri" panose="020F0502020204030204" pitchFamily="34" charset="0"/>
              </a:rPr>
              <a:t>Top states with most Rent values</a:t>
            </a:r>
            <a:endParaRPr lang="en-IN" sz="2400" dirty="0">
              <a:solidFill>
                <a:srgbClr val="92D050"/>
              </a:solidFill>
              <a:latin typeface="Calibri" panose="020F0502020204030204" pitchFamily="34" charset="0"/>
              <a:ea typeface="Calibri" panose="020F0502020204030204" pitchFamily="34" charset="0"/>
              <a:cs typeface="Calibri" panose="020F0502020204030204" pitchFamily="34" charset="0"/>
            </a:endParaRPr>
          </a:p>
        </p:txBody>
      </p:sp>
      <p:pic>
        <p:nvPicPr>
          <p:cNvPr id="5" name="Content Placeholder 4">
            <a:extLst>
              <a:ext uri="{FF2B5EF4-FFF2-40B4-BE49-F238E27FC236}">
                <a16:creationId xmlns:a16="http://schemas.microsoft.com/office/drawing/2014/main" id="{BA224663-DB80-4E12-F544-7D0CE38FA5B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4368" y="1308100"/>
            <a:ext cx="10067131" cy="4591050"/>
          </a:xfrm>
        </p:spPr>
      </p:pic>
    </p:spTree>
    <p:extLst>
      <p:ext uri="{BB962C8B-B14F-4D97-AF65-F5344CB8AC3E}">
        <p14:creationId xmlns:p14="http://schemas.microsoft.com/office/powerpoint/2010/main" val="24723764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7B422-DC01-545A-EAD8-59AA4DE58B44}"/>
              </a:ext>
            </a:extLst>
          </p:cNvPr>
          <p:cNvSpPr>
            <a:spLocks noGrp="1"/>
          </p:cNvSpPr>
          <p:nvPr>
            <p:ph type="title"/>
          </p:nvPr>
        </p:nvSpPr>
        <p:spPr/>
        <p:txBody>
          <a:bodyPr>
            <a:normAutofit fontScale="90000"/>
          </a:bodyPr>
          <a:lstStyle/>
          <a:p>
            <a:r>
              <a:rPr lang="en-US" sz="2700" b="1" i="0" dirty="0">
                <a:solidFill>
                  <a:srgbClr val="92D050"/>
                </a:solidFill>
                <a:effectLst/>
                <a:latin typeface="Calibri" panose="020F0502020204030204" pitchFamily="34" charset="0"/>
                <a:ea typeface="Calibri" panose="020F0502020204030204" pitchFamily="34" charset="0"/>
                <a:cs typeface="Calibri" panose="020F0502020204030204" pitchFamily="34" charset="0"/>
              </a:rPr>
              <a:t>Median Home value per square foot in different states</a:t>
            </a:r>
            <a:br>
              <a:rPr lang="en-US" b="1" i="0" dirty="0">
                <a:solidFill>
                  <a:srgbClr val="292929"/>
                </a:solidFill>
                <a:effectLst/>
                <a:latin typeface="charter"/>
              </a:rPr>
            </a:br>
            <a:r>
              <a:rPr lang="en-US" b="1" i="0" dirty="0">
                <a:solidFill>
                  <a:srgbClr val="292929"/>
                </a:solidFill>
                <a:effectLst/>
                <a:latin typeface="charter"/>
              </a:rPr>
              <a:t>	</a:t>
            </a:r>
            <a:r>
              <a:rPr lang="en-US" sz="2200" b="0" i="0" dirty="0">
                <a:solidFill>
                  <a:srgbClr val="292929"/>
                </a:solidFill>
                <a:effectLst/>
                <a:latin typeface="charter"/>
              </a:rPr>
              <a:t>As one can see California has the highest and Wisconsin has the lowest median home value per square feet</a:t>
            </a:r>
            <a:endParaRPr lang="en-IN" sz="2200" dirty="0"/>
          </a:p>
        </p:txBody>
      </p:sp>
      <p:pic>
        <p:nvPicPr>
          <p:cNvPr id="5" name="Content Placeholder 4">
            <a:extLst>
              <a:ext uri="{FF2B5EF4-FFF2-40B4-BE49-F238E27FC236}">
                <a16:creationId xmlns:a16="http://schemas.microsoft.com/office/drawing/2014/main" id="{D8836F6C-1FD0-B48A-A2FD-C991F0964BF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0700" y="1930400"/>
            <a:ext cx="10579100" cy="4737100"/>
          </a:xfrm>
        </p:spPr>
      </p:pic>
    </p:spTree>
    <p:extLst>
      <p:ext uri="{BB962C8B-B14F-4D97-AF65-F5344CB8AC3E}">
        <p14:creationId xmlns:p14="http://schemas.microsoft.com/office/powerpoint/2010/main" val="27175650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E0AC3-0E06-160E-DC52-8F0FE37CEC52}"/>
              </a:ext>
            </a:extLst>
          </p:cNvPr>
          <p:cNvSpPr>
            <a:spLocks noGrp="1"/>
          </p:cNvSpPr>
          <p:nvPr>
            <p:ph type="title"/>
          </p:nvPr>
        </p:nvSpPr>
        <p:spPr>
          <a:xfrm>
            <a:off x="677334" y="609600"/>
            <a:ext cx="9000066" cy="1397000"/>
          </a:xfrm>
        </p:spPr>
        <p:txBody>
          <a:bodyPr>
            <a:normAutofit/>
          </a:bodyPr>
          <a:lstStyle/>
          <a:p>
            <a:r>
              <a:rPr lang="en-US" sz="2400" b="1" i="0" dirty="0">
                <a:solidFill>
                  <a:schemeClr val="tx1"/>
                </a:solidFill>
                <a:effectLst/>
                <a:latin typeface="sohne"/>
              </a:rPr>
              <a:t>Home prices per square feet over the years</a:t>
            </a:r>
            <a:br>
              <a:rPr lang="en-US" b="1" i="0" dirty="0">
                <a:solidFill>
                  <a:schemeClr val="tx1"/>
                </a:solidFill>
                <a:effectLst/>
                <a:latin typeface="sohne"/>
              </a:rPr>
            </a:br>
            <a:r>
              <a:rPr lang="en-US" b="1" i="0" dirty="0">
                <a:solidFill>
                  <a:schemeClr val="tx1"/>
                </a:solidFill>
                <a:effectLst/>
                <a:latin typeface="sohne"/>
              </a:rPr>
              <a:t>	</a:t>
            </a:r>
            <a:r>
              <a:rPr lang="en-US" sz="2000" b="0" i="0" dirty="0">
                <a:solidFill>
                  <a:srgbClr val="292929"/>
                </a:solidFill>
                <a:effectLst/>
                <a:latin typeface="charter"/>
              </a:rPr>
              <a:t>It looks like housing price increased during 2005–2008 and decreased during 2011–2012</a:t>
            </a:r>
            <a:endParaRPr lang="en-IN" sz="2000" b="1" dirty="0">
              <a:solidFill>
                <a:schemeClr val="tx1"/>
              </a:solidFill>
            </a:endParaRPr>
          </a:p>
        </p:txBody>
      </p:sp>
      <p:pic>
        <p:nvPicPr>
          <p:cNvPr id="5" name="Content Placeholder 4">
            <a:extLst>
              <a:ext uri="{FF2B5EF4-FFF2-40B4-BE49-F238E27FC236}">
                <a16:creationId xmlns:a16="http://schemas.microsoft.com/office/drawing/2014/main" id="{5B8B649B-40E5-83CF-FC2F-E35D98865140}"/>
              </a:ext>
            </a:extLst>
          </p:cNvPr>
          <p:cNvPicPr>
            <a:picLocks noGrp="1" noChangeAspect="1"/>
          </p:cNvPicPr>
          <p:nvPr>
            <p:ph idx="1"/>
          </p:nvPr>
        </p:nvPicPr>
        <p:blipFill>
          <a:blip r:embed="rId2"/>
          <a:stretch>
            <a:fillRect/>
          </a:stretch>
        </p:blipFill>
        <p:spPr>
          <a:xfrm>
            <a:off x="677334" y="1828800"/>
            <a:ext cx="10257366" cy="4762500"/>
          </a:xfrm>
        </p:spPr>
      </p:pic>
    </p:spTree>
    <p:extLst>
      <p:ext uri="{BB962C8B-B14F-4D97-AF65-F5344CB8AC3E}">
        <p14:creationId xmlns:p14="http://schemas.microsoft.com/office/powerpoint/2010/main" val="6683392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4C9DC-42F8-2AA5-03BE-2110E2CAF6E8}"/>
              </a:ext>
            </a:extLst>
          </p:cNvPr>
          <p:cNvSpPr>
            <a:spLocks noGrp="1"/>
          </p:cNvSpPr>
          <p:nvPr>
            <p:ph type="title"/>
          </p:nvPr>
        </p:nvSpPr>
        <p:spPr/>
        <p:txBody>
          <a:bodyPr>
            <a:normAutofit fontScale="90000"/>
          </a:bodyPr>
          <a:lstStyle/>
          <a:p>
            <a:r>
              <a:rPr lang="en-US" sz="2700" b="1" i="0" dirty="0">
                <a:solidFill>
                  <a:srgbClr val="92D050"/>
                </a:solidFill>
                <a:effectLst/>
                <a:latin typeface="Calibri" panose="020F0502020204030204" pitchFamily="34" charset="0"/>
                <a:ea typeface="Calibri" panose="020F0502020204030204" pitchFamily="34" charset="0"/>
                <a:cs typeface="Calibri" panose="020F0502020204030204" pitchFamily="34" charset="0"/>
              </a:rPr>
              <a:t>Top 7 States of Median Price Per </a:t>
            </a:r>
            <a:r>
              <a:rPr lang="en-US" sz="2700" b="1" i="0" dirty="0" err="1">
                <a:solidFill>
                  <a:srgbClr val="92D050"/>
                </a:solidFill>
                <a:effectLst/>
                <a:latin typeface="Calibri" panose="020F0502020204030204" pitchFamily="34" charset="0"/>
                <a:ea typeface="Calibri" panose="020F0502020204030204" pitchFamily="34" charset="0"/>
                <a:cs typeface="Calibri" panose="020F0502020204030204" pitchFamily="34" charset="0"/>
              </a:rPr>
              <a:t>Sqft</a:t>
            </a:r>
            <a:br>
              <a:rPr lang="en-US" b="0" i="0" dirty="0">
                <a:solidFill>
                  <a:srgbClr val="292929"/>
                </a:solidFill>
                <a:effectLst/>
                <a:latin typeface="charter"/>
              </a:rPr>
            </a:br>
            <a:r>
              <a:rPr lang="en-US" b="0" i="0" dirty="0">
                <a:solidFill>
                  <a:srgbClr val="292929"/>
                </a:solidFill>
                <a:effectLst/>
                <a:latin typeface="charter"/>
              </a:rPr>
              <a:t>	</a:t>
            </a:r>
            <a:r>
              <a:rPr lang="en-US" sz="2200" b="0" i="0" dirty="0">
                <a:solidFill>
                  <a:srgbClr val="292929"/>
                </a:solidFill>
                <a:effectLst/>
                <a:latin typeface="charter"/>
              </a:rPr>
              <a:t>These are the top 7 states of Median Listing Price per </a:t>
            </a:r>
            <a:r>
              <a:rPr lang="en-US" sz="2200" b="0" i="0" dirty="0" err="1">
                <a:solidFill>
                  <a:srgbClr val="292929"/>
                </a:solidFill>
                <a:effectLst/>
                <a:latin typeface="charter"/>
              </a:rPr>
              <a:t>Sqft</a:t>
            </a:r>
            <a:r>
              <a:rPr lang="en-US" sz="2200" b="0" i="0" dirty="0">
                <a:solidFill>
                  <a:srgbClr val="292929"/>
                </a:solidFill>
                <a:effectLst/>
                <a:latin typeface="charter"/>
              </a:rPr>
              <a:t> All Homes</a:t>
            </a:r>
            <a:br>
              <a:rPr lang="en-US" b="0" i="0" dirty="0">
                <a:solidFill>
                  <a:srgbClr val="292929"/>
                </a:solidFill>
                <a:effectLst/>
                <a:latin typeface="charter"/>
              </a:rPr>
            </a:br>
            <a:endParaRPr lang="en-IN" dirty="0"/>
          </a:p>
        </p:txBody>
      </p:sp>
      <p:pic>
        <p:nvPicPr>
          <p:cNvPr id="5" name="Content Placeholder 4">
            <a:extLst>
              <a:ext uri="{FF2B5EF4-FFF2-40B4-BE49-F238E27FC236}">
                <a16:creationId xmlns:a16="http://schemas.microsoft.com/office/drawing/2014/main" id="{5062C502-A3A2-A7FE-F301-3929268D6B5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4" y="1739900"/>
            <a:ext cx="8596668" cy="4622800"/>
          </a:xfrm>
        </p:spPr>
      </p:pic>
    </p:spTree>
    <p:extLst>
      <p:ext uri="{BB962C8B-B14F-4D97-AF65-F5344CB8AC3E}">
        <p14:creationId xmlns:p14="http://schemas.microsoft.com/office/powerpoint/2010/main" val="13535792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AB3E9-561F-5694-16F7-5D191E42F230}"/>
              </a:ext>
            </a:extLst>
          </p:cNvPr>
          <p:cNvSpPr>
            <a:spLocks noGrp="1"/>
          </p:cNvSpPr>
          <p:nvPr>
            <p:ph type="title"/>
          </p:nvPr>
        </p:nvSpPr>
        <p:spPr/>
        <p:txBody>
          <a:bodyPr>
            <a:normAutofit/>
          </a:bodyPr>
          <a:lstStyle/>
          <a:p>
            <a:r>
              <a:rPr lang="en-US" sz="2400" b="1" i="0" dirty="0">
                <a:solidFill>
                  <a:srgbClr val="92D050"/>
                </a:solidFill>
                <a:effectLst/>
                <a:latin typeface="charter"/>
              </a:rPr>
              <a:t>Bottom 5 states of Median Listing Price per </a:t>
            </a:r>
            <a:r>
              <a:rPr lang="en-US" sz="2400" b="1" i="0" dirty="0" err="1">
                <a:solidFill>
                  <a:srgbClr val="92D050"/>
                </a:solidFill>
                <a:effectLst/>
                <a:latin typeface="charter"/>
              </a:rPr>
              <a:t>Sqft</a:t>
            </a:r>
            <a:r>
              <a:rPr lang="en-US" sz="2400" b="1" i="0" dirty="0">
                <a:solidFill>
                  <a:srgbClr val="92D050"/>
                </a:solidFill>
                <a:effectLst/>
                <a:latin typeface="charter"/>
              </a:rPr>
              <a:t> All Homes</a:t>
            </a:r>
            <a:endParaRPr lang="en-IN" sz="2400" dirty="0">
              <a:solidFill>
                <a:srgbClr val="92D050"/>
              </a:solidFill>
            </a:endParaRPr>
          </a:p>
        </p:txBody>
      </p:sp>
      <p:pic>
        <p:nvPicPr>
          <p:cNvPr id="5" name="Content Placeholder 4">
            <a:extLst>
              <a:ext uri="{FF2B5EF4-FFF2-40B4-BE49-F238E27FC236}">
                <a16:creationId xmlns:a16="http://schemas.microsoft.com/office/drawing/2014/main" id="{214CFC70-C38E-7CA9-2293-9DC7ADBF61D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70500" y="1358900"/>
            <a:ext cx="8596669" cy="5168900"/>
          </a:xfrm>
        </p:spPr>
      </p:pic>
    </p:spTree>
    <p:extLst>
      <p:ext uri="{BB962C8B-B14F-4D97-AF65-F5344CB8AC3E}">
        <p14:creationId xmlns:p14="http://schemas.microsoft.com/office/powerpoint/2010/main" val="30695152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CDDDD-C485-0A61-572D-9AC7B0DA2944}"/>
              </a:ext>
            </a:extLst>
          </p:cNvPr>
          <p:cNvSpPr>
            <a:spLocks noGrp="1"/>
          </p:cNvSpPr>
          <p:nvPr>
            <p:ph type="title"/>
          </p:nvPr>
        </p:nvSpPr>
        <p:spPr/>
        <p:txBody>
          <a:bodyPr>
            <a:normAutofit fontScale="90000"/>
          </a:bodyPr>
          <a:lstStyle/>
          <a:p>
            <a:r>
              <a:rPr lang="en-US" sz="2700" b="1" i="0" dirty="0">
                <a:solidFill>
                  <a:srgbClr val="92D050"/>
                </a:solidFill>
                <a:effectLst/>
                <a:latin typeface="Calibri" panose="020F0502020204030204" pitchFamily="34" charset="0"/>
                <a:ea typeface="Calibri" panose="020F0502020204030204" pitchFamily="34" charset="0"/>
                <a:cs typeface="Calibri" panose="020F0502020204030204" pitchFamily="34" charset="0"/>
              </a:rPr>
              <a:t>Median Rental Price for all homes</a:t>
            </a:r>
            <a:br>
              <a:rPr lang="en-US" b="1" i="0" dirty="0">
                <a:solidFill>
                  <a:srgbClr val="292929"/>
                </a:solidFill>
                <a:effectLst/>
                <a:latin typeface="charter"/>
              </a:rPr>
            </a:br>
            <a:r>
              <a:rPr lang="en-US" b="1" i="0" dirty="0">
                <a:solidFill>
                  <a:srgbClr val="292929"/>
                </a:solidFill>
                <a:effectLst/>
                <a:latin typeface="charter"/>
              </a:rPr>
              <a:t>	</a:t>
            </a:r>
            <a:r>
              <a:rPr lang="en-US" sz="2200" b="0" i="0" dirty="0">
                <a:solidFill>
                  <a:srgbClr val="292929"/>
                </a:solidFill>
                <a:effectLst/>
                <a:latin typeface="charter"/>
              </a:rPr>
              <a:t>Median rental price for all homes has increased from 2012 to 2017 and they decreased slightly from 2010 to 2012</a:t>
            </a:r>
            <a:endParaRPr lang="en-IN" sz="2200" dirty="0"/>
          </a:p>
        </p:txBody>
      </p:sp>
      <p:pic>
        <p:nvPicPr>
          <p:cNvPr id="5" name="Content Placeholder 4">
            <a:extLst>
              <a:ext uri="{FF2B5EF4-FFF2-40B4-BE49-F238E27FC236}">
                <a16:creationId xmlns:a16="http://schemas.microsoft.com/office/drawing/2014/main" id="{57D915C8-DDA0-B43C-5728-0CCA59D684A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6218" y="1930400"/>
            <a:ext cx="8978899" cy="4813299"/>
          </a:xfrm>
        </p:spPr>
      </p:pic>
    </p:spTree>
    <p:extLst>
      <p:ext uri="{BB962C8B-B14F-4D97-AF65-F5344CB8AC3E}">
        <p14:creationId xmlns:p14="http://schemas.microsoft.com/office/powerpoint/2010/main" val="9664590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4794E-F21B-533D-28EB-125146306EED}"/>
              </a:ext>
            </a:extLst>
          </p:cNvPr>
          <p:cNvSpPr>
            <a:spLocks noGrp="1"/>
          </p:cNvSpPr>
          <p:nvPr>
            <p:ph type="title"/>
          </p:nvPr>
        </p:nvSpPr>
        <p:spPr/>
        <p:txBody>
          <a:bodyPr>
            <a:normAutofit fontScale="90000"/>
          </a:bodyPr>
          <a:lstStyle/>
          <a:p>
            <a:r>
              <a:rPr lang="en-US" sz="2700" b="1" i="0" dirty="0">
                <a:solidFill>
                  <a:srgbClr val="92D050"/>
                </a:solidFill>
                <a:effectLst/>
                <a:latin typeface="sohne"/>
              </a:rPr>
              <a:t>Median Listing price for all homes over the years</a:t>
            </a:r>
            <a:br>
              <a:rPr lang="en-US" b="0" i="0" dirty="0">
                <a:solidFill>
                  <a:srgbClr val="757575"/>
                </a:solidFill>
                <a:effectLst/>
                <a:latin typeface="sohne"/>
              </a:rPr>
            </a:br>
            <a:r>
              <a:rPr lang="en-US" b="0" i="0" dirty="0">
                <a:solidFill>
                  <a:srgbClr val="757575"/>
                </a:solidFill>
                <a:effectLst/>
                <a:latin typeface="sohne"/>
              </a:rPr>
              <a:t>	</a:t>
            </a:r>
            <a:r>
              <a:rPr lang="en-US" sz="2200" b="0" i="0" dirty="0">
                <a:solidFill>
                  <a:srgbClr val="292929"/>
                </a:solidFill>
                <a:effectLst/>
                <a:latin typeface="charter"/>
              </a:rPr>
              <a:t>Median Listing prices for all homes have increased from 2012 to 2017 and they decreased from 2010 to 2012</a:t>
            </a:r>
            <a:endParaRPr lang="en-IN" sz="2200" dirty="0"/>
          </a:p>
        </p:txBody>
      </p:sp>
      <p:pic>
        <p:nvPicPr>
          <p:cNvPr id="5" name="Content Placeholder 4">
            <a:extLst>
              <a:ext uri="{FF2B5EF4-FFF2-40B4-BE49-F238E27FC236}">
                <a16:creationId xmlns:a16="http://schemas.microsoft.com/office/drawing/2014/main" id="{91468C11-90F8-E75C-06B9-CD0707B77EC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5300" y="2160588"/>
            <a:ext cx="9461500" cy="4329112"/>
          </a:xfrm>
        </p:spPr>
      </p:pic>
    </p:spTree>
    <p:extLst>
      <p:ext uri="{BB962C8B-B14F-4D97-AF65-F5344CB8AC3E}">
        <p14:creationId xmlns:p14="http://schemas.microsoft.com/office/powerpoint/2010/main" val="21733526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24B65-9B0F-C182-B56E-68280C4C58BE}"/>
              </a:ext>
            </a:extLst>
          </p:cNvPr>
          <p:cNvSpPr>
            <a:spLocks noGrp="1"/>
          </p:cNvSpPr>
          <p:nvPr>
            <p:ph type="title"/>
          </p:nvPr>
        </p:nvSpPr>
        <p:spPr/>
        <p:txBody>
          <a:bodyPr/>
          <a:lstStyle/>
          <a:p>
            <a:r>
              <a:rPr lang="en-IN" dirty="0"/>
              <a:t>OBJECTIVE</a:t>
            </a:r>
          </a:p>
        </p:txBody>
      </p:sp>
      <p:sp>
        <p:nvSpPr>
          <p:cNvPr id="3" name="Content Placeholder 2">
            <a:extLst>
              <a:ext uri="{FF2B5EF4-FFF2-40B4-BE49-F238E27FC236}">
                <a16:creationId xmlns:a16="http://schemas.microsoft.com/office/drawing/2014/main" id="{9F8931AC-5957-205E-E907-1B4414EFD91C}"/>
              </a:ext>
            </a:extLst>
          </p:cNvPr>
          <p:cNvSpPr>
            <a:spLocks noGrp="1"/>
          </p:cNvSpPr>
          <p:nvPr>
            <p:ph idx="1"/>
          </p:nvPr>
        </p:nvSpPr>
        <p:spPr/>
        <p:txBody>
          <a:bodyPr/>
          <a:lstStyle/>
          <a:p>
            <a:r>
              <a:rPr lang="en-IN" dirty="0"/>
              <a:t>This project is to find the factors that could influence Residential home prices across the US over the next decades by using MECE framework</a:t>
            </a:r>
          </a:p>
        </p:txBody>
      </p:sp>
    </p:spTree>
    <p:extLst>
      <p:ext uri="{BB962C8B-B14F-4D97-AF65-F5344CB8AC3E}">
        <p14:creationId xmlns:p14="http://schemas.microsoft.com/office/powerpoint/2010/main" val="23314258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F142F-29F3-66CA-2685-60382D71E4E0}"/>
              </a:ext>
            </a:extLst>
          </p:cNvPr>
          <p:cNvSpPr>
            <a:spLocks noGrp="1"/>
          </p:cNvSpPr>
          <p:nvPr>
            <p:ph type="title"/>
          </p:nvPr>
        </p:nvSpPr>
        <p:spPr/>
        <p:txBody>
          <a:bodyPr/>
          <a:lstStyle/>
          <a:p>
            <a:r>
              <a:rPr lang="en-IN" dirty="0"/>
              <a:t>MECE FRAMEWORK</a:t>
            </a:r>
          </a:p>
        </p:txBody>
      </p:sp>
      <p:pic>
        <p:nvPicPr>
          <p:cNvPr id="5" name="Content Placeholder 4">
            <a:extLst>
              <a:ext uri="{FF2B5EF4-FFF2-40B4-BE49-F238E27FC236}">
                <a16:creationId xmlns:a16="http://schemas.microsoft.com/office/drawing/2014/main" id="{F6A83B4D-48F6-AE19-1DE6-C7AE53D993F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8453" y="1930400"/>
            <a:ext cx="8954430" cy="3343275"/>
          </a:xfrm>
        </p:spPr>
      </p:pic>
    </p:spTree>
    <p:extLst>
      <p:ext uri="{BB962C8B-B14F-4D97-AF65-F5344CB8AC3E}">
        <p14:creationId xmlns:p14="http://schemas.microsoft.com/office/powerpoint/2010/main" val="38377517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1B729-7B61-215B-E2C9-F4AD3FA78E8D}"/>
              </a:ext>
            </a:extLst>
          </p:cNvPr>
          <p:cNvSpPr>
            <a:spLocks noGrp="1"/>
          </p:cNvSpPr>
          <p:nvPr>
            <p:ph type="title"/>
          </p:nvPr>
        </p:nvSpPr>
        <p:spPr/>
        <p:txBody>
          <a:bodyPr/>
          <a:lstStyle/>
          <a:p>
            <a:r>
              <a:rPr lang="en-IN" dirty="0"/>
              <a:t>SUPPLY</a:t>
            </a:r>
          </a:p>
        </p:txBody>
      </p:sp>
      <p:sp>
        <p:nvSpPr>
          <p:cNvPr id="3" name="Content Placeholder 2">
            <a:extLst>
              <a:ext uri="{FF2B5EF4-FFF2-40B4-BE49-F238E27FC236}">
                <a16:creationId xmlns:a16="http://schemas.microsoft.com/office/drawing/2014/main" id="{F8451FFD-C5C2-ABCE-98A6-5F644A418A04}"/>
              </a:ext>
            </a:extLst>
          </p:cNvPr>
          <p:cNvSpPr>
            <a:spLocks noGrp="1"/>
          </p:cNvSpPr>
          <p:nvPr>
            <p:ph idx="1"/>
          </p:nvPr>
        </p:nvSpPr>
        <p:spPr>
          <a:xfrm>
            <a:off x="677334" y="1795346"/>
            <a:ext cx="8596668" cy="4246016"/>
          </a:xfrm>
        </p:spPr>
        <p:txBody>
          <a:bodyPr/>
          <a:lstStyle/>
          <a:p>
            <a:pPr marL="0" indent="0">
              <a:buNone/>
            </a:pPr>
            <a:r>
              <a:rPr lang="en-US" b="0" i="0" dirty="0">
                <a:solidFill>
                  <a:srgbClr val="272727"/>
                </a:solidFill>
                <a:effectLst/>
                <a:latin typeface="open sans" panose="020B0606030504020204" pitchFamily="34" charset="0"/>
              </a:rPr>
              <a:t>A few key aspects to look at include:</a:t>
            </a:r>
            <a:endParaRPr lang="en-IN" b="0" i="0" dirty="0">
              <a:solidFill>
                <a:srgbClr val="272727"/>
              </a:solidFill>
              <a:effectLst/>
              <a:latin typeface="open sans" panose="020B0606030504020204" pitchFamily="34" charset="0"/>
            </a:endParaRPr>
          </a:p>
          <a:p>
            <a:r>
              <a:rPr lang="en-IN" b="0" i="0" dirty="0">
                <a:solidFill>
                  <a:srgbClr val="272727"/>
                </a:solidFill>
                <a:effectLst/>
                <a:latin typeface="open sans" panose="020B0606030504020204" pitchFamily="34" charset="0"/>
              </a:rPr>
              <a:t>How many houses existing?</a:t>
            </a:r>
          </a:p>
          <a:p>
            <a:r>
              <a:rPr lang="en-US" b="0" i="0" dirty="0">
                <a:solidFill>
                  <a:srgbClr val="272727"/>
                </a:solidFill>
                <a:effectLst/>
                <a:latin typeface="open sans" panose="020B0606030504020204" pitchFamily="34" charset="0"/>
              </a:rPr>
              <a:t>how many newly built per year</a:t>
            </a:r>
            <a:r>
              <a:rPr lang="en-IN" dirty="0">
                <a:solidFill>
                  <a:srgbClr val="272727"/>
                </a:solidFill>
                <a:latin typeface="open sans" panose="020B0606030504020204" pitchFamily="34" charset="0"/>
              </a:rPr>
              <a:t>?</a:t>
            </a:r>
          </a:p>
          <a:p>
            <a:r>
              <a:rPr lang="en-US" b="0" i="0" dirty="0">
                <a:solidFill>
                  <a:srgbClr val="272727"/>
                </a:solidFill>
                <a:effectLst/>
                <a:latin typeface="open sans" panose="020B0606030504020204" pitchFamily="34" charset="0"/>
              </a:rPr>
              <a:t>split by reasonable geographic units (coastal cities, in-land cities, in-land rural)</a:t>
            </a:r>
            <a:endParaRPr lang="en-IN" dirty="0">
              <a:solidFill>
                <a:srgbClr val="272727"/>
              </a:solidFill>
              <a:latin typeface="open sans" panose="020B0606030504020204" pitchFamily="34" charset="0"/>
            </a:endParaRPr>
          </a:p>
          <a:p>
            <a:r>
              <a:rPr lang="en-IN" dirty="0">
                <a:solidFill>
                  <a:srgbClr val="272727"/>
                </a:solidFill>
                <a:latin typeface="open sans" panose="020B0606030504020204" pitchFamily="34" charset="0"/>
              </a:rPr>
              <a:t>What are the Government policies towards the new houses going to build?</a:t>
            </a:r>
          </a:p>
          <a:p>
            <a:r>
              <a:rPr lang="en-IN" dirty="0">
                <a:solidFill>
                  <a:srgbClr val="272727"/>
                </a:solidFill>
                <a:latin typeface="open sans" panose="020B0606030504020204" pitchFamily="34" charset="0"/>
              </a:rPr>
              <a:t>Cost of Raw Materials?</a:t>
            </a:r>
          </a:p>
          <a:p>
            <a:r>
              <a:rPr lang="en-US" b="0" i="0" dirty="0">
                <a:solidFill>
                  <a:srgbClr val="272727"/>
                </a:solidFill>
                <a:effectLst/>
                <a:latin typeface="open sans" panose="020B0606030504020204" pitchFamily="34" charset="0"/>
              </a:rPr>
              <a:t>What is the rate of new home construction?</a:t>
            </a:r>
            <a:endParaRPr lang="en-IN" b="0" i="0" dirty="0">
              <a:solidFill>
                <a:srgbClr val="272727"/>
              </a:solidFill>
              <a:effectLst/>
              <a:latin typeface="open sans" panose="020B0606030504020204" pitchFamily="34" charset="0"/>
            </a:endParaRPr>
          </a:p>
          <a:p>
            <a:r>
              <a:rPr lang="en-US" b="0" i="0" dirty="0">
                <a:solidFill>
                  <a:srgbClr val="272727"/>
                </a:solidFill>
                <a:effectLst/>
                <a:latin typeface="open sans" panose="020B0606030504020204" pitchFamily="34" charset="0"/>
              </a:rPr>
              <a:t>How much is this expected to change?</a:t>
            </a:r>
            <a:endParaRPr lang="en-IN" dirty="0">
              <a:solidFill>
                <a:srgbClr val="272727"/>
              </a:solidFill>
              <a:latin typeface="open sans" panose="020B0606030504020204" pitchFamily="34" charset="0"/>
            </a:endParaRPr>
          </a:p>
          <a:p>
            <a:pPr marL="0" indent="0">
              <a:buNone/>
            </a:pPr>
            <a:endParaRPr lang="en-IN" dirty="0"/>
          </a:p>
        </p:txBody>
      </p:sp>
    </p:spTree>
    <p:extLst>
      <p:ext uri="{BB962C8B-B14F-4D97-AF65-F5344CB8AC3E}">
        <p14:creationId xmlns:p14="http://schemas.microsoft.com/office/powerpoint/2010/main" val="5755624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8910B-A847-C575-FBF6-C8B55D5C1129}"/>
              </a:ext>
            </a:extLst>
          </p:cNvPr>
          <p:cNvSpPr>
            <a:spLocks noGrp="1"/>
          </p:cNvSpPr>
          <p:nvPr>
            <p:ph type="title"/>
          </p:nvPr>
        </p:nvSpPr>
        <p:spPr/>
        <p:txBody>
          <a:bodyPr/>
          <a:lstStyle/>
          <a:p>
            <a:r>
              <a:rPr lang="en-IN" dirty="0"/>
              <a:t>DEMAND</a:t>
            </a:r>
          </a:p>
        </p:txBody>
      </p:sp>
      <p:sp>
        <p:nvSpPr>
          <p:cNvPr id="3" name="Content Placeholder 2">
            <a:extLst>
              <a:ext uri="{FF2B5EF4-FFF2-40B4-BE49-F238E27FC236}">
                <a16:creationId xmlns:a16="http://schemas.microsoft.com/office/drawing/2014/main" id="{0395A75E-B4EC-A783-B1CF-6C1175A087A0}"/>
              </a:ext>
            </a:extLst>
          </p:cNvPr>
          <p:cNvSpPr>
            <a:spLocks noGrp="1"/>
          </p:cNvSpPr>
          <p:nvPr>
            <p:ph idx="1"/>
          </p:nvPr>
        </p:nvSpPr>
        <p:spPr>
          <a:xfrm>
            <a:off x="677334" y="1683835"/>
            <a:ext cx="8596668" cy="4357528"/>
          </a:xfrm>
        </p:spPr>
        <p:txBody>
          <a:bodyPr>
            <a:normAutofit fontScale="92500" lnSpcReduction="20000"/>
          </a:bodyPr>
          <a:lstStyle/>
          <a:p>
            <a:pPr marL="0" indent="0">
              <a:buNone/>
            </a:pPr>
            <a:r>
              <a:rPr lang="en-US" b="0" i="0" dirty="0">
                <a:solidFill>
                  <a:srgbClr val="272727"/>
                </a:solidFill>
                <a:effectLst/>
                <a:latin typeface="open sans" panose="020B0606030504020204" pitchFamily="34" charset="0"/>
              </a:rPr>
              <a:t>A few key aspects to look at include:</a:t>
            </a:r>
          </a:p>
          <a:p>
            <a:r>
              <a:rPr lang="en-US" b="0" i="0" dirty="0">
                <a:solidFill>
                  <a:srgbClr val="272727"/>
                </a:solidFill>
                <a:effectLst/>
                <a:latin typeface="open sans" panose="020B0606030504020204" pitchFamily="34" charset="0"/>
              </a:rPr>
              <a:t>Incom</a:t>
            </a:r>
            <a:r>
              <a:rPr lang="en-US" dirty="0">
                <a:solidFill>
                  <a:srgbClr val="272727"/>
                </a:solidFill>
                <a:latin typeface="open sans" panose="020B0606030504020204" pitchFamily="34" charset="0"/>
              </a:rPr>
              <a:t>e Level</a:t>
            </a:r>
            <a:endParaRPr lang="en-US" b="0" i="0" dirty="0">
              <a:solidFill>
                <a:srgbClr val="272727"/>
              </a:solidFill>
              <a:effectLst/>
              <a:latin typeface="open sans" panose="020B0606030504020204" pitchFamily="34" charset="0"/>
            </a:endParaRPr>
          </a:p>
          <a:p>
            <a:r>
              <a:rPr lang="en-US" b="0" i="0" dirty="0">
                <a:solidFill>
                  <a:srgbClr val="272727"/>
                </a:solidFill>
                <a:effectLst/>
                <a:latin typeface="open sans" panose="020B0606030504020204" pitchFamily="34" charset="0"/>
              </a:rPr>
              <a:t>US Population + new home purchasing</a:t>
            </a:r>
          </a:p>
          <a:p>
            <a:r>
              <a:rPr lang="en-US" b="0" i="0" dirty="0">
                <a:solidFill>
                  <a:srgbClr val="272727"/>
                </a:solidFill>
                <a:effectLst/>
                <a:latin typeface="open sans" panose="020B0606030504020204" pitchFamily="34" charset="0"/>
              </a:rPr>
              <a:t>US Population + Investment in housing</a:t>
            </a:r>
          </a:p>
          <a:p>
            <a:r>
              <a:rPr lang="en-US" b="0" i="0" dirty="0">
                <a:solidFill>
                  <a:srgbClr val="272727"/>
                </a:solidFill>
                <a:effectLst/>
                <a:latin typeface="open sans" panose="020B0606030504020204" pitchFamily="34" charset="0"/>
              </a:rPr>
              <a:t>Foreign population + investment in housing</a:t>
            </a:r>
            <a:endParaRPr lang="en-US" dirty="0">
              <a:solidFill>
                <a:srgbClr val="272727"/>
              </a:solidFill>
              <a:latin typeface="open sans" panose="020B0606030504020204" pitchFamily="34" charset="0"/>
            </a:endParaRPr>
          </a:p>
          <a:p>
            <a:r>
              <a:rPr lang="en-IN" b="0" i="0" dirty="0">
                <a:solidFill>
                  <a:srgbClr val="272727"/>
                </a:solidFill>
                <a:effectLst/>
                <a:latin typeface="open sans" panose="020B0606030504020204" pitchFamily="34" charset="0"/>
              </a:rPr>
              <a:t>Historical price rises</a:t>
            </a:r>
          </a:p>
          <a:p>
            <a:r>
              <a:rPr lang="en-IN" b="0" i="0" dirty="0">
                <a:solidFill>
                  <a:srgbClr val="272727"/>
                </a:solidFill>
                <a:effectLst/>
                <a:latin typeface="open sans" panose="020B0606030504020204" pitchFamily="34" charset="0"/>
              </a:rPr>
              <a:t>Building materials costs</a:t>
            </a:r>
          </a:p>
          <a:p>
            <a:r>
              <a:rPr lang="en-IN" b="0" i="0" dirty="0">
                <a:solidFill>
                  <a:srgbClr val="272727"/>
                </a:solidFill>
                <a:effectLst/>
                <a:latin typeface="open sans" panose="020B0606030504020204" pitchFamily="34" charset="0"/>
              </a:rPr>
              <a:t>development of household sizes</a:t>
            </a:r>
            <a:endParaRPr lang="en-IN" dirty="0">
              <a:solidFill>
                <a:srgbClr val="272727"/>
              </a:solidFill>
              <a:latin typeface="open sans" panose="020B0606030504020204" pitchFamily="34" charset="0"/>
            </a:endParaRPr>
          </a:p>
          <a:p>
            <a:r>
              <a:rPr lang="en-US" b="0" i="0" dirty="0">
                <a:solidFill>
                  <a:srgbClr val="272727"/>
                </a:solidFill>
                <a:effectLst/>
                <a:latin typeface="open sans" panose="020B0606030504020204" pitchFamily="34" charset="0"/>
              </a:rPr>
              <a:t>demographic shifts from rural to cities</a:t>
            </a:r>
            <a:endParaRPr lang="en-IN" b="0" i="0" dirty="0">
              <a:solidFill>
                <a:srgbClr val="272727"/>
              </a:solidFill>
              <a:effectLst/>
              <a:latin typeface="open sans" panose="020B0606030504020204" pitchFamily="34" charset="0"/>
            </a:endParaRPr>
          </a:p>
          <a:p>
            <a:r>
              <a:rPr lang="en-US" b="0" i="0" dirty="0">
                <a:solidFill>
                  <a:srgbClr val="272727"/>
                </a:solidFill>
                <a:effectLst/>
                <a:latin typeface="open sans" panose="020B0606030504020204" pitchFamily="34" charset="0"/>
              </a:rPr>
              <a:t>Crime rate per Region</a:t>
            </a:r>
          </a:p>
          <a:p>
            <a:r>
              <a:rPr lang="en-US" dirty="0">
                <a:solidFill>
                  <a:srgbClr val="272727"/>
                </a:solidFill>
                <a:latin typeface="open sans" panose="020B0606030504020204" pitchFamily="34" charset="0"/>
              </a:rPr>
              <a:t>Public Schools </a:t>
            </a:r>
          </a:p>
          <a:p>
            <a:r>
              <a:rPr lang="en-US" dirty="0">
                <a:solidFill>
                  <a:srgbClr val="272727"/>
                </a:solidFill>
                <a:latin typeface="open sans" panose="020B0606030504020204" pitchFamily="34" charset="0"/>
              </a:rPr>
              <a:t>Hospitals</a:t>
            </a:r>
          </a:p>
          <a:p>
            <a:r>
              <a:rPr lang="en-US" dirty="0">
                <a:solidFill>
                  <a:srgbClr val="272727"/>
                </a:solidFill>
                <a:latin typeface="open sans" panose="020B0606030504020204" pitchFamily="34" charset="0"/>
              </a:rPr>
              <a:t>unemployment rate per region</a:t>
            </a:r>
            <a:endParaRPr lang="en-IN" dirty="0"/>
          </a:p>
        </p:txBody>
      </p:sp>
    </p:spTree>
    <p:extLst>
      <p:ext uri="{BB962C8B-B14F-4D97-AF65-F5344CB8AC3E}">
        <p14:creationId xmlns:p14="http://schemas.microsoft.com/office/powerpoint/2010/main" val="34045480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216CD-29F9-CEFE-241B-DE6F8EF933B2}"/>
              </a:ext>
            </a:extLst>
          </p:cNvPr>
          <p:cNvSpPr>
            <a:spLocks noGrp="1"/>
          </p:cNvSpPr>
          <p:nvPr>
            <p:ph type="title"/>
          </p:nvPr>
        </p:nvSpPr>
        <p:spPr>
          <a:xfrm>
            <a:off x="165100" y="355600"/>
            <a:ext cx="9108902" cy="1574800"/>
          </a:xfrm>
        </p:spPr>
        <p:txBody>
          <a:bodyPr/>
          <a:lstStyle/>
          <a:p>
            <a:r>
              <a:rPr lang="en-IN" dirty="0"/>
              <a:t>DATA USED FOR THIS PROJECT</a:t>
            </a:r>
          </a:p>
        </p:txBody>
      </p:sp>
      <p:graphicFrame>
        <p:nvGraphicFramePr>
          <p:cNvPr id="4" name="Table 4">
            <a:extLst>
              <a:ext uri="{FF2B5EF4-FFF2-40B4-BE49-F238E27FC236}">
                <a16:creationId xmlns:a16="http://schemas.microsoft.com/office/drawing/2014/main" id="{686453C2-F3F8-2C5C-A756-0F41902B526F}"/>
              </a:ext>
            </a:extLst>
          </p:cNvPr>
          <p:cNvGraphicFramePr>
            <a:graphicFrameLocks noGrp="1"/>
          </p:cNvGraphicFramePr>
          <p:nvPr>
            <p:ph idx="1"/>
            <p:extLst>
              <p:ext uri="{D42A27DB-BD31-4B8C-83A1-F6EECF244321}">
                <p14:modId xmlns:p14="http://schemas.microsoft.com/office/powerpoint/2010/main" val="46787501"/>
              </p:ext>
            </p:extLst>
          </p:nvPr>
        </p:nvGraphicFramePr>
        <p:xfrm>
          <a:off x="165100" y="1231901"/>
          <a:ext cx="11531600" cy="5432728"/>
        </p:xfrm>
        <a:graphic>
          <a:graphicData uri="http://schemas.openxmlformats.org/drawingml/2006/table">
            <a:tbl>
              <a:tblPr firstRow="1" bandRow="1">
                <a:tableStyleId>{5C22544A-7EE6-4342-B048-85BDC9FD1C3A}</a:tableStyleId>
              </a:tblPr>
              <a:tblGrid>
                <a:gridCol w="5765800">
                  <a:extLst>
                    <a:ext uri="{9D8B030D-6E8A-4147-A177-3AD203B41FA5}">
                      <a16:colId xmlns:a16="http://schemas.microsoft.com/office/drawing/2014/main" val="4006033897"/>
                    </a:ext>
                  </a:extLst>
                </a:gridCol>
                <a:gridCol w="5765800">
                  <a:extLst>
                    <a:ext uri="{9D8B030D-6E8A-4147-A177-3AD203B41FA5}">
                      <a16:colId xmlns:a16="http://schemas.microsoft.com/office/drawing/2014/main" val="309970734"/>
                    </a:ext>
                  </a:extLst>
                </a:gridCol>
              </a:tblGrid>
              <a:tr h="327041">
                <a:tc>
                  <a:txBody>
                    <a:bodyPr/>
                    <a:lstStyle/>
                    <a:p>
                      <a:r>
                        <a:rPr lang="en-IN" dirty="0"/>
                        <a:t>NAME </a:t>
                      </a:r>
                    </a:p>
                  </a:txBody>
                  <a:tcPr/>
                </a:tc>
                <a:tc>
                  <a:txBody>
                    <a:bodyPr/>
                    <a:lstStyle/>
                    <a:p>
                      <a:r>
                        <a:rPr lang="en-IN" dirty="0"/>
                        <a:t>DATA SOURCE</a:t>
                      </a:r>
                    </a:p>
                  </a:txBody>
                  <a:tcPr/>
                </a:tc>
                <a:extLst>
                  <a:ext uri="{0D108BD9-81ED-4DB2-BD59-A6C34878D82A}">
                    <a16:rowId xmlns:a16="http://schemas.microsoft.com/office/drawing/2014/main" val="1931712218"/>
                  </a:ext>
                </a:extLst>
              </a:tr>
              <a:tr h="327041">
                <a:tc>
                  <a:txBody>
                    <a:bodyPr/>
                    <a:lstStyle/>
                    <a:p>
                      <a:r>
                        <a:rPr lang="en-IN" dirty="0"/>
                        <a:t>Builder </a:t>
                      </a:r>
                      <a:r>
                        <a:rPr lang="en-IN" sz="1800" b="0" i="0" kern="1200" dirty="0">
                          <a:solidFill>
                            <a:schemeClr val="dk1"/>
                          </a:solidFill>
                          <a:effectLst/>
                          <a:latin typeface="+mn-lt"/>
                          <a:ea typeface="+mn-ea"/>
                          <a:cs typeface="+mn-cs"/>
                        </a:rPr>
                        <a:t>Economics Dataset</a:t>
                      </a:r>
                      <a:endParaRPr lang="en-IN" dirty="0"/>
                    </a:p>
                  </a:txBody>
                  <a:tcPr/>
                </a:tc>
                <a:tc>
                  <a:txBody>
                    <a:bodyPr/>
                    <a:lstStyle/>
                    <a:p>
                      <a:r>
                        <a:rPr lang="en-IN" sz="1800" b="1" i="0" u="sng" kern="1200" dirty="0">
                          <a:solidFill>
                            <a:schemeClr val="dk1"/>
                          </a:solidFill>
                          <a:effectLst/>
                          <a:latin typeface="+mn-lt"/>
                          <a:ea typeface="+mn-ea"/>
                          <a:cs typeface="+mn-cs"/>
                          <a:hlinkClick r:id="rId2"/>
                        </a:rPr>
                        <a:t>https://www.kaggle.com/zillow/zecon</a:t>
                      </a:r>
                      <a:endParaRPr lang="en-IN" dirty="0"/>
                    </a:p>
                  </a:txBody>
                  <a:tcPr/>
                </a:tc>
                <a:extLst>
                  <a:ext uri="{0D108BD9-81ED-4DB2-BD59-A6C34878D82A}">
                    <a16:rowId xmlns:a16="http://schemas.microsoft.com/office/drawing/2014/main" val="325743317"/>
                  </a:ext>
                </a:extLst>
              </a:tr>
              <a:tr h="572322">
                <a:tc>
                  <a:txBody>
                    <a:bodyPr/>
                    <a:lstStyle/>
                    <a:p>
                      <a:r>
                        <a:rPr lang="en-US" sz="1800" b="0" i="0" kern="1200" dirty="0">
                          <a:solidFill>
                            <a:schemeClr val="dk1"/>
                          </a:solidFill>
                          <a:effectLst/>
                          <a:latin typeface="+mn-lt"/>
                          <a:ea typeface="+mn-ea"/>
                          <a:cs typeface="+mn-cs"/>
                        </a:rPr>
                        <a:t>Crime rate Dataset — US Crime rates by County</a:t>
                      </a:r>
                      <a:endParaRPr lang="en-IN" dirty="0"/>
                    </a:p>
                  </a:txBody>
                  <a:tcPr/>
                </a:tc>
                <a:tc>
                  <a:txBody>
                    <a:bodyPr/>
                    <a:lstStyle/>
                    <a:p>
                      <a:r>
                        <a:rPr lang="en-IN" sz="1800" b="0" i="0" u="sng" kern="1200" dirty="0">
                          <a:solidFill>
                            <a:schemeClr val="dk1"/>
                          </a:solidFill>
                          <a:effectLst/>
                          <a:latin typeface="+mn-lt"/>
                          <a:ea typeface="+mn-ea"/>
                          <a:cs typeface="+mn-cs"/>
                          <a:hlinkClick r:id="rId3"/>
                        </a:rPr>
                        <a:t>https://www.kaggle.com/mikejohnsonjr/united-states-crime-rates-by-county</a:t>
                      </a:r>
                      <a:endParaRPr lang="en-IN" dirty="0"/>
                    </a:p>
                  </a:txBody>
                  <a:tcPr/>
                </a:tc>
                <a:extLst>
                  <a:ext uri="{0D108BD9-81ED-4DB2-BD59-A6C34878D82A}">
                    <a16:rowId xmlns:a16="http://schemas.microsoft.com/office/drawing/2014/main" val="3386943332"/>
                  </a:ext>
                </a:extLst>
              </a:tr>
              <a:tr h="572322">
                <a:tc>
                  <a:txBody>
                    <a:bodyPr/>
                    <a:lstStyle/>
                    <a:p>
                      <a:r>
                        <a:rPr lang="en-US" sz="1800" b="0" i="0" kern="1200" dirty="0">
                          <a:solidFill>
                            <a:schemeClr val="dk1"/>
                          </a:solidFill>
                          <a:effectLst/>
                          <a:latin typeface="+mn-lt"/>
                          <a:ea typeface="+mn-ea"/>
                          <a:cs typeface="+mn-cs"/>
                        </a:rPr>
                        <a:t>School Dataset — USA Public Schools</a:t>
                      </a:r>
                      <a:endParaRPr lang="en-IN" dirty="0"/>
                    </a:p>
                  </a:txBody>
                  <a:tcPr/>
                </a:tc>
                <a:tc>
                  <a:txBody>
                    <a:bodyPr/>
                    <a:lstStyle/>
                    <a:p>
                      <a:r>
                        <a:rPr lang="en-IN" sz="1800" b="0" i="0" u="sng" kern="1200" dirty="0">
                          <a:solidFill>
                            <a:schemeClr val="dk1"/>
                          </a:solidFill>
                          <a:effectLst/>
                          <a:latin typeface="+mn-lt"/>
                          <a:ea typeface="+mn-ea"/>
                          <a:cs typeface="+mn-cs"/>
                          <a:hlinkClick r:id="rId4"/>
                        </a:rPr>
                        <a:t>https://www.kaggle.com/carlosaguayo/usa-public-schools</a:t>
                      </a:r>
                      <a:endParaRPr lang="en-IN" dirty="0"/>
                    </a:p>
                  </a:txBody>
                  <a:tcPr/>
                </a:tc>
                <a:extLst>
                  <a:ext uri="{0D108BD9-81ED-4DB2-BD59-A6C34878D82A}">
                    <a16:rowId xmlns:a16="http://schemas.microsoft.com/office/drawing/2014/main" val="698998670"/>
                  </a:ext>
                </a:extLst>
              </a:tr>
              <a:tr h="928486">
                <a:tc>
                  <a:txBody>
                    <a:bodyPr/>
                    <a:lstStyle/>
                    <a:p>
                      <a:r>
                        <a:rPr lang="en-US" sz="1800" b="0" i="0" kern="1200" dirty="0">
                          <a:solidFill>
                            <a:schemeClr val="dk1"/>
                          </a:solidFill>
                          <a:effectLst/>
                          <a:latin typeface="+mn-lt"/>
                          <a:ea typeface="+mn-ea"/>
                          <a:cs typeface="+mn-cs"/>
                        </a:rPr>
                        <a:t>Income Level Dataset — USA Income Levels by United States Census Bureau</a:t>
                      </a:r>
                      <a:endParaRPr lang="en-IN" dirty="0"/>
                    </a:p>
                  </a:txBody>
                  <a:tcPr/>
                </a:tc>
                <a:tc>
                  <a:txBody>
                    <a:bodyPr/>
                    <a:lstStyle/>
                    <a:p>
                      <a:r>
                        <a:rPr lang="en-IN" sz="1800" b="0" i="0" u="sng" kern="1200" dirty="0">
                          <a:solidFill>
                            <a:schemeClr val="dk1"/>
                          </a:solidFill>
                          <a:effectLst/>
                          <a:latin typeface="+mn-lt"/>
                          <a:ea typeface="+mn-ea"/>
                          <a:cs typeface="+mn-cs"/>
                          <a:hlinkClick r:id="rId5"/>
                        </a:rPr>
                        <a:t>https://data.world/uscensusbureau/acs-2015-5-e-income/workspace/file?filename=USA_ZCTA.csv</a:t>
                      </a:r>
                      <a:endParaRPr lang="en-IN" dirty="0"/>
                    </a:p>
                  </a:txBody>
                  <a:tcPr/>
                </a:tc>
                <a:extLst>
                  <a:ext uri="{0D108BD9-81ED-4DB2-BD59-A6C34878D82A}">
                    <a16:rowId xmlns:a16="http://schemas.microsoft.com/office/drawing/2014/main" val="1227396343"/>
                  </a:ext>
                </a:extLst>
              </a:tr>
              <a:tr h="572322">
                <a:tc>
                  <a:txBody>
                    <a:bodyPr/>
                    <a:lstStyle/>
                    <a:p>
                      <a:r>
                        <a:rPr lang="en-US" sz="1800" b="0" i="0" kern="1200" dirty="0">
                          <a:solidFill>
                            <a:schemeClr val="dk1"/>
                          </a:solidFill>
                          <a:effectLst/>
                          <a:latin typeface="+mn-lt"/>
                          <a:ea typeface="+mn-ea"/>
                          <a:cs typeface="+mn-cs"/>
                        </a:rPr>
                        <a:t>Income Dataset by United States Census Bureau</a:t>
                      </a:r>
                      <a:endParaRPr lang="en-IN" dirty="0"/>
                    </a:p>
                  </a:txBody>
                  <a:tcPr/>
                </a:tc>
                <a:tc>
                  <a:txBody>
                    <a:bodyPr/>
                    <a:lstStyle/>
                    <a:p>
                      <a:r>
                        <a:rPr lang="en-IN" sz="1800" b="0" i="0" u="sng" kern="1200" dirty="0">
                          <a:solidFill>
                            <a:schemeClr val="dk1"/>
                          </a:solidFill>
                          <a:effectLst/>
                          <a:latin typeface="+mn-lt"/>
                          <a:ea typeface="+mn-ea"/>
                          <a:cs typeface="+mn-cs"/>
                          <a:hlinkClick r:id="rId6"/>
                        </a:rPr>
                        <a:t>https://www.census.gov/programs-surveys/acs/</a:t>
                      </a:r>
                      <a:endParaRPr lang="en-IN" dirty="0"/>
                    </a:p>
                  </a:txBody>
                  <a:tcPr/>
                </a:tc>
                <a:extLst>
                  <a:ext uri="{0D108BD9-81ED-4DB2-BD59-A6C34878D82A}">
                    <a16:rowId xmlns:a16="http://schemas.microsoft.com/office/drawing/2014/main" val="1332924756"/>
                  </a:ext>
                </a:extLst>
              </a:tr>
              <a:tr h="572322">
                <a:tc>
                  <a:txBody>
                    <a:bodyPr/>
                    <a:lstStyle/>
                    <a:p>
                      <a:r>
                        <a:rPr lang="en-IN" sz="1800" b="0" i="0" kern="1200" dirty="0">
                          <a:solidFill>
                            <a:schemeClr val="dk1"/>
                          </a:solidFill>
                          <a:effectLst/>
                          <a:latin typeface="+mn-lt"/>
                          <a:ea typeface="+mn-ea"/>
                          <a:cs typeface="+mn-cs"/>
                        </a:rPr>
                        <a:t>Hospital Dataset</a:t>
                      </a:r>
                      <a:endParaRPr lang="en-IN" dirty="0"/>
                    </a:p>
                  </a:txBody>
                  <a:tcPr/>
                </a:tc>
                <a:tc>
                  <a:txBody>
                    <a:bodyPr/>
                    <a:lstStyle/>
                    <a:p>
                      <a:r>
                        <a:rPr lang="en-IN" sz="1800" b="0" i="0" u="sng" kern="1200" dirty="0">
                          <a:solidFill>
                            <a:schemeClr val="dk1"/>
                          </a:solidFill>
                          <a:effectLst/>
                          <a:latin typeface="+mn-lt"/>
                          <a:ea typeface="+mn-ea"/>
                          <a:cs typeface="+mn-cs"/>
                          <a:hlinkClick r:id="rId7"/>
                        </a:rPr>
                        <a:t>https://www.kaggle.com/carlosaguayo/usa-hospitals/version/1</a:t>
                      </a:r>
                      <a:endParaRPr lang="en-IN" dirty="0"/>
                    </a:p>
                  </a:txBody>
                  <a:tcPr/>
                </a:tc>
                <a:extLst>
                  <a:ext uri="{0D108BD9-81ED-4DB2-BD59-A6C34878D82A}">
                    <a16:rowId xmlns:a16="http://schemas.microsoft.com/office/drawing/2014/main" val="3891290065"/>
                  </a:ext>
                </a:extLst>
              </a:tr>
              <a:tr h="572322">
                <a:tc>
                  <a:txBody>
                    <a:bodyPr/>
                    <a:lstStyle/>
                    <a:p>
                      <a:r>
                        <a:rPr lang="en-IN" sz="1800" b="0" i="0" kern="1200" dirty="0">
                          <a:solidFill>
                            <a:schemeClr val="dk1"/>
                          </a:solidFill>
                          <a:effectLst/>
                          <a:latin typeface="+mn-lt"/>
                          <a:ea typeface="+mn-ea"/>
                          <a:cs typeface="+mn-cs"/>
                        </a:rPr>
                        <a:t>Hospital Rating Dataset</a:t>
                      </a:r>
                      <a:endParaRPr lang="en-IN" dirty="0"/>
                    </a:p>
                  </a:txBody>
                  <a:tcPr/>
                </a:tc>
                <a:tc>
                  <a:txBody>
                    <a:bodyPr/>
                    <a:lstStyle/>
                    <a:p>
                      <a:r>
                        <a:rPr lang="en-IN" sz="1800" b="0" i="0" u="sng" kern="1200" dirty="0">
                          <a:solidFill>
                            <a:schemeClr val="dk1"/>
                          </a:solidFill>
                          <a:effectLst/>
                          <a:latin typeface="+mn-lt"/>
                          <a:ea typeface="+mn-ea"/>
                          <a:cs typeface="+mn-cs"/>
                          <a:hlinkClick r:id="rId8"/>
                        </a:rPr>
                        <a:t>https://www.kaggle.com/center-for-medicare-and-medicaid/hospital-ratings</a:t>
                      </a:r>
                      <a:endParaRPr lang="en-IN" dirty="0"/>
                    </a:p>
                  </a:txBody>
                  <a:tcPr/>
                </a:tc>
                <a:extLst>
                  <a:ext uri="{0D108BD9-81ED-4DB2-BD59-A6C34878D82A}">
                    <a16:rowId xmlns:a16="http://schemas.microsoft.com/office/drawing/2014/main" val="1844333807"/>
                  </a:ext>
                </a:extLst>
              </a:tr>
              <a:tr h="572322">
                <a:tc>
                  <a:txBody>
                    <a:bodyPr/>
                    <a:lstStyle/>
                    <a:p>
                      <a:r>
                        <a:rPr lang="en-US" sz="1800" b="0" i="0" kern="1200" dirty="0">
                          <a:solidFill>
                            <a:schemeClr val="dk1"/>
                          </a:solidFill>
                          <a:effectLst/>
                          <a:latin typeface="+mn-lt"/>
                          <a:ea typeface="+mn-ea"/>
                          <a:cs typeface="+mn-cs"/>
                        </a:rPr>
                        <a:t>Unemployment Dataset — USA Unemployment rate Dataset</a:t>
                      </a:r>
                      <a:endParaRPr lang="en-IN" dirty="0"/>
                    </a:p>
                  </a:txBody>
                  <a:tcPr/>
                </a:tc>
                <a:tc>
                  <a:txBody>
                    <a:bodyPr/>
                    <a:lstStyle/>
                    <a:p>
                      <a:r>
                        <a:rPr lang="en-IN" sz="1800" b="0" i="0" u="sng" kern="1200" dirty="0">
                          <a:solidFill>
                            <a:schemeClr val="dk1"/>
                          </a:solidFill>
                          <a:effectLst/>
                          <a:latin typeface="+mn-lt"/>
                          <a:ea typeface="+mn-ea"/>
                          <a:cs typeface="+mn-cs"/>
                          <a:hlinkClick r:id="rId9"/>
                        </a:rPr>
                        <a:t>https://www.kaggle.com/carlosaguayo/2018-unemployment-rate-by-county/version/1</a:t>
                      </a:r>
                      <a:endParaRPr lang="en-IN" dirty="0"/>
                    </a:p>
                  </a:txBody>
                  <a:tcPr/>
                </a:tc>
                <a:extLst>
                  <a:ext uri="{0D108BD9-81ED-4DB2-BD59-A6C34878D82A}">
                    <a16:rowId xmlns:a16="http://schemas.microsoft.com/office/drawing/2014/main" val="3193229556"/>
                  </a:ext>
                </a:extLst>
              </a:tr>
            </a:tbl>
          </a:graphicData>
        </a:graphic>
      </p:graphicFrame>
    </p:spTree>
    <p:extLst>
      <p:ext uri="{BB962C8B-B14F-4D97-AF65-F5344CB8AC3E}">
        <p14:creationId xmlns:p14="http://schemas.microsoft.com/office/powerpoint/2010/main" val="12034695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1BBE9-5255-012D-4EA1-C407DE33B4DB}"/>
              </a:ext>
            </a:extLst>
          </p:cNvPr>
          <p:cNvSpPr>
            <a:spLocks noGrp="1"/>
          </p:cNvSpPr>
          <p:nvPr>
            <p:ph type="title"/>
          </p:nvPr>
        </p:nvSpPr>
        <p:spPr/>
        <p:txBody>
          <a:bodyPr/>
          <a:lstStyle/>
          <a:p>
            <a:r>
              <a:rPr lang="en-IN" dirty="0"/>
              <a:t>DATA STORY &amp; EXPLORATORY DATA ANALYSIS</a:t>
            </a:r>
          </a:p>
        </p:txBody>
      </p:sp>
      <p:sp>
        <p:nvSpPr>
          <p:cNvPr id="3" name="Content Placeholder 2">
            <a:extLst>
              <a:ext uri="{FF2B5EF4-FFF2-40B4-BE49-F238E27FC236}">
                <a16:creationId xmlns:a16="http://schemas.microsoft.com/office/drawing/2014/main" id="{BEE1540A-CE07-AE77-D94B-CFEF5507D0C8}"/>
              </a:ext>
            </a:extLst>
          </p:cNvPr>
          <p:cNvSpPr>
            <a:spLocks noGrp="1"/>
          </p:cNvSpPr>
          <p:nvPr>
            <p:ph idx="1"/>
          </p:nvPr>
        </p:nvSpPr>
        <p:spPr/>
        <p:txBody>
          <a:bodyPr>
            <a:normAutofit fontScale="92500" lnSpcReduction="10000"/>
          </a:bodyPr>
          <a:lstStyle/>
          <a:p>
            <a:pPr marL="457200" indent="-457200">
              <a:buAutoNum type="arabicPeriod"/>
            </a:pPr>
            <a:r>
              <a:rPr lang="en-US" sz="2400" b="1" i="0" dirty="0">
                <a:solidFill>
                  <a:srgbClr val="292929"/>
                </a:solidFill>
                <a:effectLst/>
                <a:latin typeface="charter"/>
              </a:rPr>
              <a:t>Which states should you buy a house in?</a:t>
            </a:r>
          </a:p>
          <a:p>
            <a:pPr marL="457200" indent="-457200">
              <a:buAutoNum type="arabicPeriod"/>
            </a:pPr>
            <a:r>
              <a:rPr lang="en-US" sz="2400" b="1" i="0" dirty="0">
                <a:solidFill>
                  <a:srgbClr val="292929"/>
                </a:solidFill>
                <a:effectLst/>
                <a:latin typeface="charter"/>
              </a:rPr>
              <a:t>Home value change for top expensive states?</a:t>
            </a:r>
          </a:p>
          <a:p>
            <a:pPr marL="457200" indent="-457200">
              <a:buAutoNum type="arabicPeriod"/>
            </a:pPr>
            <a:r>
              <a:rPr lang="en-US" sz="2400" b="1" i="0" dirty="0">
                <a:solidFill>
                  <a:srgbClr val="292929"/>
                </a:solidFill>
                <a:effectLst/>
                <a:latin typeface="charter"/>
              </a:rPr>
              <a:t>Top states with most Rent values?</a:t>
            </a:r>
          </a:p>
          <a:p>
            <a:pPr marL="457200" indent="-457200">
              <a:buAutoNum type="arabicPeriod"/>
            </a:pPr>
            <a:r>
              <a:rPr lang="en-US" sz="2400" b="1" i="0" dirty="0">
                <a:solidFill>
                  <a:srgbClr val="292929"/>
                </a:solidFill>
                <a:effectLst/>
                <a:latin typeface="charter"/>
              </a:rPr>
              <a:t>Median Home value per square foot in different states</a:t>
            </a:r>
            <a:r>
              <a:rPr lang="en-US" sz="2400" b="1" dirty="0">
                <a:solidFill>
                  <a:srgbClr val="292929"/>
                </a:solidFill>
                <a:latin typeface="charter"/>
              </a:rPr>
              <a:t>?</a:t>
            </a:r>
          </a:p>
          <a:p>
            <a:pPr marL="457200" indent="-457200">
              <a:buAutoNum type="arabicPeriod"/>
            </a:pPr>
            <a:r>
              <a:rPr lang="en-US" sz="2400" b="1" i="0" dirty="0">
                <a:solidFill>
                  <a:schemeClr val="tx1"/>
                </a:solidFill>
                <a:effectLst/>
                <a:latin typeface="sohne"/>
              </a:rPr>
              <a:t>Home prices per square feet over the years?</a:t>
            </a:r>
          </a:p>
          <a:p>
            <a:pPr marL="457200" indent="-457200">
              <a:buAutoNum type="arabicPeriod"/>
            </a:pPr>
            <a:r>
              <a:rPr lang="en-US" sz="2400" b="1" i="0" dirty="0">
                <a:solidFill>
                  <a:srgbClr val="292929"/>
                </a:solidFill>
                <a:effectLst/>
                <a:latin typeface="charter"/>
              </a:rPr>
              <a:t>Top 7 States of Median Price Per </a:t>
            </a:r>
            <a:r>
              <a:rPr lang="en-US" sz="2400" b="1" i="0" dirty="0" err="1">
                <a:solidFill>
                  <a:srgbClr val="292929"/>
                </a:solidFill>
                <a:effectLst/>
                <a:latin typeface="charter"/>
              </a:rPr>
              <a:t>Sqft</a:t>
            </a:r>
            <a:r>
              <a:rPr lang="en-US" sz="2400" b="1" dirty="0">
                <a:solidFill>
                  <a:schemeClr val="tx1"/>
                </a:solidFill>
                <a:latin typeface="sohne"/>
              </a:rPr>
              <a:t>?</a:t>
            </a:r>
          </a:p>
          <a:p>
            <a:pPr marL="457200" indent="-457200">
              <a:buAutoNum type="arabicPeriod"/>
            </a:pPr>
            <a:r>
              <a:rPr lang="en-US" sz="2400" b="1" i="0" dirty="0">
                <a:solidFill>
                  <a:srgbClr val="292929"/>
                </a:solidFill>
                <a:effectLst/>
                <a:latin typeface="charter"/>
              </a:rPr>
              <a:t>Bottom 5 states of Median Listing Price per </a:t>
            </a:r>
            <a:r>
              <a:rPr lang="en-US" sz="2400" b="1" i="0" dirty="0" err="1">
                <a:solidFill>
                  <a:srgbClr val="292929"/>
                </a:solidFill>
                <a:effectLst/>
                <a:latin typeface="charter"/>
              </a:rPr>
              <a:t>Sqft</a:t>
            </a:r>
            <a:r>
              <a:rPr lang="en-US" sz="2400" b="1" i="0" dirty="0">
                <a:solidFill>
                  <a:srgbClr val="292929"/>
                </a:solidFill>
                <a:effectLst/>
                <a:latin typeface="charter"/>
              </a:rPr>
              <a:t> All Homes</a:t>
            </a:r>
            <a:r>
              <a:rPr lang="en-US" sz="2400" b="1" i="0" dirty="0">
                <a:solidFill>
                  <a:schemeClr val="tx1"/>
                </a:solidFill>
                <a:effectLst/>
                <a:latin typeface="sohne"/>
              </a:rPr>
              <a:t>?</a:t>
            </a:r>
          </a:p>
          <a:p>
            <a:pPr marL="457200" indent="-457200">
              <a:buAutoNum type="arabicPeriod"/>
            </a:pPr>
            <a:r>
              <a:rPr lang="en-US" sz="2400" b="1" i="0" dirty="0">
                <a:solidFill>
                  <a:srgbClr val="292929"/>
                </a:solidFill>
                <a:effectLst/>
                <a:latin typeface="charter"/>
              </a:rPr>
              <a:t>Median Rental Price for all homes</a:t>
            </a:r>
          </a:p>
          <a:p>
            <a:pPr marL="457200" indent="-457200">
              <a:buAutoNum type="arabicPeriod"/>
            </a:pPr>
            <a:r>
              <a:rPr lang="en-US" sz="2400" b="1" i="0" dirty="0">
                <a:solidFill>
                  <a:srgbClr val="292929"/>
                </a:solidFill>
                <a:effectLst/>
                <a:latin typeface="charter"/>
              </a:rPr>
              <a:t>Median Listing Price for all homes</a:t>
            </a:r>
            <a:endParaRPr lang="en-US" sz="2400" b="1" i="0" dirty="0">
              <a:solidFill>
                <a:schemeClr val="tx1"/>
              </a:solidFill>
              <a:effectLst/>
              <a:latin typeface="sohne"/>
            </a:endParaRPr>
          </a:p>
          <a:p>
            <a:pPr marL="457200" indent="-457200">
              <a:buAutoNum type="arabicPeriod"/>
            </a:pPr>
            <a:endParaRPr lang="en-IN" sz="2400" b="1" dirty="0">
              <a:solidFill>
                <a:schemeClr val="tx1"/>
              </a:solidFill>
            </a:endParaRPr>
          </a:p>
        </p:txBody>
      </p:sp>
    </p:spTree>
    <p:extLst>
      <p:ext uri="{BB962C8B-B14F-4D97-AF65-F5344CB8AC3E}">
        <p14:creationId xmlns:p14="http://schemas.microsoft.com/office/powerpoint/2010/main" val="26349825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864DA94F-9902-5BFA-451B-538167440E5E}"/>
              </a:ext>
            </a:extLst>
          </p:cNvPr>
          <p:cNvSpPr>
            <a:spLocks noGrp="1"/>
          </p:cNvSpPr>
          <p:nvPr>
            <p:ph idx="1"/>
          </p:nvPr>
        </p:nvSpPr>
        <p:spPr>
          <a:xfrm>
            <a:off x="812800" y="279401"/>
            <a:ext cx="8596668" cy="5673062"/>
          </a:xfrm>
        </p:spPr>
        <p:txBody>
          <a:bodyPr/>
          <a:lstStyle/>
          <a:p>
            <a:pPr marL="0" indent="0">
              <a:buNone/>
            </a:pPr>
            <a:r>
              <a:rPr lang="en-IN" sz="2400" b="1" dirty="0">
                <a:solidFill>
                  <a:srgbClr val="92D050"/>
                </a:solidFill>
                <a:latin typeface="Calibri" panose="020F0502020204030204" pitchFamily="34" charset="0"/>
                <a:ea typeface="Calibri" panose="020F0502020204030204" pitchFamily="34" charset="0"/>
                <a:cs typeface="Calibri" panose="020F0502020204030204" pitchFamily="34" charset="0"/>
              </a:rPr>
              <a:t>which states should you buy a house in?</a:t>
            </a:r>
          </a:p>
        </p:txBody>
      </p:sp>
      <p:pic>
        <p:nvPicPr>
          <p:cNvPr id="8" name="Content Placeholder 4">
            <a:extLst>
              <a:ext uri="{FF2B5EF4-FFF2-40B4-BE49-F238E27FC236}">
                <a16:creationId xmlns:a16="http://schemas.microsoft.com/office/drawing/2014/main" id="{22B3BC38-FFD0-4DF4-1E58-9BFF1022CA88}"/>
              </a:ext>
            </a:extLst>
          </p:cNvPr>
          <p:cNvPicPr>
            <a:picLocks noChangeAspect="1"/>
          </p:cNvPicPr>
          <p:nvPr/>
        </p:nvPicPr>
        <p:blipFill>
          <a:blip r:embed="rId2"/>
          <a:stretch>
            <a:fillRect/>
          </a:stretch>
        </p:blipFill>
        <p:spPr>
          <a:xfrm>
            <a:off x="812800" y="1003300"/>
            <a:ext cx="10566399" cy="5305425"/>
          </a:xfrm>
          <a:prstGeom prst="rect">
            <a:avLst/>
          </a:prstGeom>
        </p:spPr>
      </p:pic>
    </p:spTree>
    <p:extLst>
      <p:ext uri="{BB962C8B-B14F-4D97-AF65-F5344CB8AC3E}">
        <p14:creationId xmlns:p14="http://schemas.microsoft.com/office/powerpoint/2010/main" val="5070243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8E11B-DF16-767D-D965-2F1603DAAC37}"/>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365FB616-D9A1-8502-759F-24C67F811E48}"/>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35C0E20C-5B95-E296-0B02-EAD228931352}"/>
              </a:ext>
            </a:extLst>
          </p:cNvPr>
          <p:cNvPicPr>
            <a:picLocks noChangeAspect="1"/>
          </p:cNvPicPr>
          <p:nvPr/>
        </p:nvPicPr>
        <p:blipFill>
          <a:blip r:embed="rId2"/>
          <a:stretch>
            <a:fillRect/>
          </a:stretch>
        </p:blipFill>
        <p:spPr>
          <a:xfrm>
            <a:off x="152400" y="609600"/>
            <a:ext cx="11572664" cy="6032500"/>
          </a:xfrm>
          <a:prstGeom prst="rect">
            <a:avLst/>
          </a:prstGeom>
        </p:spPr>
      </p:pic>
    </p:spTree>
    <p:extLst>
      <p:ext uri="{BB962C8B-B14F-4D97-AF65-F5344CB8AC3E}">
        <p14:creationId xmlns:p14="http://schemas.microsoft.com/office/powerpoint/2010/main" val="276235992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158</TotalTime>
  <Words>778</Words>
  <Application>Microsoft Office PowerPoint</Application>
  <PresentationFormat>Widescreen</PresentationFormat>
  <Paragraphs>72</Paragraphs>
  <Slides>19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Calibri</vt:lpstr>
      <vt:lpstr>charter</vt:lpstr>
      <vt:lpstr>open sans</vt:lpstr>
      <vt:lpstr>sohne</vt:lpstr>
      <vt:lpstr>Trebuchet MS</vt:lpstr>
      <vt:lpstr>Wingdings 3</vt:lpstr>
      <vt:lpstr>Facet</vt:lpstr>
      <vt:lpstr>US HOUSE PRICE PREDICTION BY USING MECE FRAMEWORK</vt:lpstr>
      <vt:lpstr>OBJECTIVE</vt:lpstr>
      <vt:lpstr>MECE FRAMEWORK</vt:lpstr>
      <vt:lpstr>SUPPLY</vt:lpstr>
      <vt:lpstr>DEMAND</vt:lpstr>
      <vt:lpstr>DATA USED FOR THIS PROJECT</vt:lpstr>
      <vt:lpstr>DATA STORY &amp; EXPLORATORY DATA ANALYSIS</vt:lpstr>
      <vt:lpstr>PowerPoint Presentation</vt:lpstr>
      <vt:lpstr>PowerPoint Presentation</vt:lpstr>
      <vt:lpstr>PowerPoint Presentation</vt:lpstr>
      <vt:lpstr> </vt:lpstr>
      <vt:lpstr>PowerPoint Presentation</vt:lpstr>
      <vt:lpstr>Top states with most Rent values</vt:lpstr>
      <vt:lpstr>Median Home value per square foot in different states  As one can see California has the highest and Wisconsin has the lowest median home value per square feet</vt:lpstr>
      <vt:lpstr>Home prices per square feet over the years  It looks like housing price increased during 2005–2008 and decreased during 2011–2012</vt:lpstr>
      <vt:lpstr>Top 7 States of Median Price Per Sqft  These are the top 7 states of Median Listing Price per Sqft All Homes </vt:lpstr>
      <vt:lpstr>Bottom 5 states of Median Listing Price per Sqft All Homes</vt:lpstr>
      <vt:lpstr>Median Rental Price for all homes  Median rental price for all homes has increased from 2012 to 2017 and they decreased slightly from 2010 to 2012</vt:lpstr>
      <vt:lpstr>Median Listing price for all homes over the years  Median Listing prices for all homes have increased from 2012 to 2017 and they decreased from 2010 to 2012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 HOUSE PRICE PREDICTION BY USING MECE FRAMEWORK</dc:title>
  <dc:creator>Athiban V</dc:creator>
  <cp:lastModifiedBy>Athiban V</cp:lastModifiedBy>
  <cp:revision>4</cp:revision>
  <dcterms:created xsi:type="dcterms:W3CDTF">2022-07-24T12:41:12Z</dcterms:created>
  <dcterms:modified xsi:type="dcterms:W3CDTF">2022-07-24T15:20:10Z</dcterms:modified>
</cp:coreProperties>
</file>