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420" r:id="rId4"/>
    <p:sldId id="258" r:id="rId5"/>
    <p:sldId id="417" r:id="rId6"/>
    <p:sldId id="418" r:id="rId7"/>
    <p:sldId id="419" r:id="rId8"/>
    <p:sldId id="260" r:id="rId9"/>
    <p:sldId id="426" r:id="rId10"/>
    <p:sldId id="421" r:id="rId11"/>
    <p:sldId id="422" r:id="rId12"/>
    <p:sldId id="423" r:id="rId13"/>
    <p:sldId id="427" r:id="rId14"/>
    <p:sldId id="424" r:id="rId15"/>
    <p:sldId id="425" r:id="rId16"/>
    <p:sldId id="428" r:id="rId17"/>
    <p:sldId id="429" r:id="rId18"/>
    <p:sldId id="405" r:id="rId19"/>
    <p:sldId id="271" r:id="rId20"/>
    <p:sldId id="272" r:id="rId21"/>
    <p:sldId id="293" r:id="rId22"/>
    <p:sldId id="281" r:id="rId23"/>
    <p:sldId id="309" r:id="rId24"/>
    <p:sldId id="431" r:id="rId25"/>
    <p:sldId id="430" r:id="rId26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FCC00"/>
    <a:srgbClr val="FFA833"/>
    <a:srgbClr val="B2B2B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87045" autoAdjust="0"/>
  </p:normalViewPr>
  <p:slideViewPr>
    <p:cSldViewPr snapToGrid="0">
      <p:cViewPr varScale="1">
        <p:scale>
          <a:sx n="63" d="100"/>
          <a:sy n="63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160"/>
    </p:cViewPr>
  </p:sorterViewPr>
  <p:notesViewPr>
    <p:cSldViewPr snapToGrid="0">
      <p:cViewPr>
        <p:scale>
          <a:sx n="100" d="100"/>
          <a:sy n="100" d="100"/>
        </p:scale>
        <p:origin x="-858" y="1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r>
              <a:rPr lang="en-US"/>
              <a:t>An Interactive Introduction to OpenGL Programming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r>
              <a:rPr lang="en-US"/>
              <a:t>SIGGRAPH 2000 - New Orleans</a:t>
            </a: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fld id="{E703D21E-3A0B-47AD-BFE4-32EE7C0AC9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12713" y="0"/>
            <a:ext cx="6629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US"/>
              <a:t>An Interactive Introduction to OpenGL Programming</a:t>
            </a:r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CEEED1-613E-4442-9654-C4FF39707B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2500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C9961-00D2-408E-AB82-9BC6FD0918EC}" type="slidenum">
              <a:rPr lang="en-US"/>
              <a:pPr/>
              <a:t>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10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27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11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8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13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5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14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9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15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9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6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431C9-862A-4A7E-8018-2FCBB1D871A6}" type="slidenum">
              <a:rPr lang="en-US"/>
              <a:pPr/>
              <a:t>18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EEED1-613E-4442-9654-C4FF39707B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92FB7-1D62-4C1D-8DD3-30A47ADA04D2}" type="slidenum">
              <a:rPr lang="en-US"/>
              <a:pPr/>
              <a:t>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D5AA-49BD-4340-8D5D-A61D250E7E79}" type="slidenum">
              <a:rPr lang="en-US"/>
              <a:pPr/>
              <a:t>3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7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07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8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9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050"/>
          <p:cNvSpPr>
            <a:spLocks noChangeArrowheads="1"/>
          </p:cNvSpPr>
          <p:nvPr/>
        </p:nvSpPr>
        <p:spPr bwMode="auto">
          <a:xfrm>
            <a:off x="139700" y="160338"/>
            <a:ext cx="8880475" cy="659447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683" name="Rectangle 2051"/>
          <p:cNvSpPr>
            <a:spLocks noChangeArrowheads="1"/>
          </p:cNvSpPr>
          <p:nvPr/>
        </p:nvSpPr>
        <p:spPr bwMode="auto">
          <a:xfrm>
            <a:off x="155575" y="1833563"/>
            <a:ext cx="8851900" cy="49053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tint val="80392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684" name="Rectangle 205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1685" name="Rectangle 205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1687" name="Picture 2055" descr="C:\WINDOWS\Desktop\cresc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2563" y="403225"/>
            <a:ext cx="1106487" cy="1106488"/>
          </a:xfrm>
          <a:prstGeom prst="rect">
            <a:avLst/>
          </a:prstGeom>
          <a:noFill/>
        </p:spPr>
      </p:pic>
      <p:sp>
        <p:nvSpPr>
          <p:cNvPr id="711688" name="Line 2056"/>
          <p:cNvSpPr>
            <a:spLocks noChangeShapeType="1"/>
          </p:cNvSpPr>
          <p:nvPr/>
        </p:nvSpPr>
        <p:spPr bwMode="auto">
          <a:xfrm>
            <a:off x="139700" y="1824038"/>
            <a:ext cx="88773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1689" name="Picture 2057" descr="\\banshee\root\tmp\imaging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4438" y="6062663"/>
            <a:ext cx="1435100" cy="7381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5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16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16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9CFED-87F4-4598-80A7-6BBA185220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295275"/>
            <a:ext cx="2144713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295275"/>
            <a:ext cx="6286500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9FB440-FAFF-48AE-A09F-67C723003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06F87-1D89-40E7-90EF-16868F1439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DE5022-2A3C-4A03-847B-1AF15100F7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981200"/>
            <a:ext cx="4203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981200"/>
            <a:ext cx="42052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C486CD-EE10-4D6B-B964-DB7CE7AE71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5C4E0E-6BFC-4353-A0B9-D52DCBB69E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F3BAF-8CD2-4D0E-B823-C70B65421C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AD7809-F71C-417E-B792-DF1C1847D3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E463CD-6090-4D3A-92C8-6CB674D8F3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9C32E-888F-4932-801B-27076A6B25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019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139700" y="160338"/>
            <a:ext cx="8880475" cy="659447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155575" y="1833563"/>
            <a:ext cx="8851900" cy="49053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tint val="80392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295275"/>
            <a:ext cx="74358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S2K Arial, Bold, 37 points, 105% line spacing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981200"/>
            <a:ext cx="85613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a white subtitle at 31pts </a:t>
            </a:r>
          </a:p>
          <a:p>
            <a:pPr lvl="1"/>
            <a:r>
              <a:rPr lang="en-US"/>
              <a:t>Bullets are gray; text is 26 points</a:t>
            </a:r>
          </a:p>
          <a:p>
            <a:pPr lvl="1"/>
            <a:r>
              <a:rPr lang="en-US"/>
              <a:t>They have 110% line spacing, 6 points before/after</a:t>
            </a:r>
          </a:p>
          <a:p>
            <a:pPr lvl="1"/>
            <a:r>
              <a:rPr lang="en-US"/>
              <a:t>Longer bullets in the form of a paragraph are harder to read if there is insufficient line spacing. This is the maximum recommended number of lines per slide (seven).</a:t>
            </a:r>
          </a:p>
          <a:p>
            <a:pPr lvl="2"/>
            <a:r>
              <a:rPr lang="en-US"/>
              <a:t>Sub-bullets look like this.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9399" y="6413863"/>
            <a:ext cx="504371" cy="29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fld id="{55D18CEC-38D3-4E55-886C-FB7B7D7AF19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93224" name="Picture 8" descr="C:\WINDOWS\Desktop\crescent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02563" y="403225"/>
            <a:ext cx="1106487" cy="1106488"/>
          </a:xfrm>
          <a:prstGeom prst="rect">
            <a:avLst/>
          </a:prstGeom>
          <a:noFill/>
        </p:spPr>
      </p:pic>
      <p:sp>
        <p:nvSpPr>
          <p:cNvPr id="393225" name="Line 9"/>
          <p:cNvSpPr>
            <a:spLocks noChangeShapeType="1"/>
          </p:cNvSpPr>
          <p:nvPr/>
        </p:nvSpPr>
        <p:spPr bwMode="auto">
          <a:xfrm>
            <a:off x="139700" y="1824038"/>
            <a:ext cx="88773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93226" name="Picture 10" descr="\\banshee\root\tmp\imaging0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64438" y="6062663"/>
            <a:ext cx="1435100" cy="738187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3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3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3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1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9A5A5"/>
        </a:buClr>
        <a:buSzPct val="120000"/>
        <a:buChar char="•"/>
        <a:defRPr sz="3100" b="1">
          <a:solidFill>
            <a:schemeClr val="tx1"/>
          </a:solidFill>
          <a:effectLst>
            <a:outerShdw blurRad="38100" dist="38100" dir="2700000" algn="tl">
              <a:srgbClr val="863D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A9A5A5"/>
        </a:buClr>
        <a:buSzPct val="12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9A5A5"/>
        </a:buClr>
        <a:buSzPct val="12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5072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Illumination 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4904" y="2987041"/>
            <a:ext cx="8394192" cy="1752600"/>
          </a:xfrm>
        </p:spPr>
        <p:txBody>
          <a:bodyPr/>
          <a:lstStyle/>
          <a:p>
            <a:r>
              <a:rPr lang="en-US" dirty="0"/>
              <a:t> Dr. Sk. Mohammad </a:t>
            </a:r>
            <a:r>
              <a:rPr lang="en-US" dirty="0" err="1"/>
              <a:t>Masudul</a:t>
            </a:r>
            <a:r>
              <a:rPr lang="en-US" dirty="0"/>
              <a:t> Ahsan</a:t>
            </a:r>
          </a:p>
          <a:p>
            <a:r>
              <a:rPr lang="en-US" dirty="0"/>
              <a:t>&amp; </a:t>
            </a:r>
          </a:p>
          <a:p>
            <a:r>
              <a:rPr lang="en-US" dirty="0"/>
              <a:t>S. M. </a:t>
            </a:r>
            <a:r>
              <a:rPr lang="en-US" dirty="0" err="1"/>
              <a:t>Taslim</a:t>
            </a:r>
            <a:r>
              <a:rPr lang="en-US" dirty="0"/>
              <a:t> Uddin Raju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B96FD1-97E9-438C-B446-C0B8EB8D62E3}"/>
              </a:ext>
            </a:extLst>
          </p:cNvPr>
          <p:cNvSpPr/>
          <p:nvPr/>
        </p:nvSpPr>
        <p:spPr bwMode="auto">
          <a:xfrm>
            <a:off x="2636520" y="559308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609B5-77C2-4024-9E10-AAD94673413C}"/>
              </a:ext>
            </a:extLst>
          </p:cNvPr>
          <p:cNvSpPr txBox="1"/>
          <p:nvPr/>
        </p:nvSpPr>
        <p:spPr>
          <a:xfrm>
            <a:off x="1177169" y="4992915"/>
            <a:ext cx="3833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Edited by:</a:t>
            </a:r>
          </a:p>
          <a:p>
            <a:pPr algn="l"/>
            <a:r>
              <a:rPr lang="en-US" sz="2400" dirty="0"/>
              <a:t>Md Nazirul Hasan </a:t>
            </a:r>
            <a:r>
              <a:rPr lang="en-US" sz="2400" dirty="0" err="1"/>
              <a:t>Shawon</a:t>
            </a:r>
            <a:endParaRPr lang="en-US" sz="2400" dirty="0"/>
          </a:p>
          <a:p>
            <a:pPr algn="l"/>
            <a:r>
              <a:rPr lang="en-US" sz="2400" dirty="0"/>
              <a:t>Lecturer, CSE, KUET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10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Light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600" b="0" dirty="0"/>
              <a:t>Also called background light</a:t>
            </a:r>
          </a:p>
          <a:p>
            <a:pPr algn="just"/>
            <a:r>
              <a:rPr lang="en-US" sz="2600" b="0" dirty="0"/>
              <a:t>General level of illumination that does not come directly from a light source</a:t>
            </a:r>
          </a:p>
          <a:p>
            <a:pPr algn="just"/>
            <a:r>
              <a:rPr lang="en-US" sz="2600" b="0" dirty="0"/>
              <a:t>Consists of light that has been reflected and re-reflected so many times </a:t>
            </a:r>
          </a:p>
          <a:p>
            <a:pPr algn="just"/>
            <a:r>
              <a:rPr lang="en-US" sz="2600" b="0" dirty="0"/>
              <a:t>When ambient light strikes a surface, it's scattered equally in all directions.</a:t>
            </a:r>
          </a:p>
          <a:p>
            <a:pPr algn="just"/>
            <a:r>
              <a:rPr lang="en-US" sz="2600" b="0" dirty="0"/>
              <a:t>Its direction is impossible to determine 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897997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Light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Light from environment </a:t>
            </a:r>
          </a:p>
          <a:p>
            <a:r>
              <a:rPr lang="en-US" sz="2600" b="0" dirty="0"/>
              <a:t>Light reflected or scattered from other objects</a:t>
            </a:r>
          </a:p>
          <a:p>
            <a:r>
              <a:rPr lang="en-US" sz="2600" b="0" dirty="0"/>
              <a:t>Coming uniformly from all directions and then reflected equally to all directions.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82" y="3580228"/>
            <a:ext cx="2429214" cy="2715004"/>
          </a:xfrm>
          <a:prstGeom prst="rect">
            <a:avLst/>
          </a:prstGeom>
        </p:spPr>
      </p:pic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44246"/>
              </p:ext>
            </p:extLst>
          </p:nvPr>
        </p:nvGraphicFramePr>
        <p:xfrm>
          <a:off x="2083594" y="4653567"/>
          <a:ext cx="2498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1117115" imgH="253890" progId="Equation.3">
                  <p:embed/>
                </p:oleObj>
              </mc:Choice>
              <mc:Fallback>
                <p:oleObj name="Equation" r:id="rId5" imgW="1117115" imgH="253890" progId="Equation.3">
                  <p:embed/>
                  <p:pic>
                    <p:nvPicPr>
                      <p:cNvPr id="19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594" y="4653567"/>
                        <a:ext cx="2498725" cy="56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3593" y="4646124"/>
                <a:ext cx="2498725" cy="5232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𝐴𝐿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93" y="4646124"/>
                <a:ext cx="249872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0785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12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/>
              <a:t>Light that comes from one direction</a:t>
            </a:r>
          </a:p>
          <a:p>
            <a:r>
              <a:rPr lang="en-US" sz="2600" b="0" dirty="0"/>
              <a:t> Light scattered with equal intensity in all directions (ideal diffuse reflection)</a:t>
            </a:r>
            <a:endParaRPr lang="en-US" sz="26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03" y="3685836"/>
            <a:ext cx="3429961" cy="260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5416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13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0" dirty="0"/>
              <a:t>How Much Light is Reflected?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/>
              <a:t>Depends on angle of incident light</a:t>
            </a:r>
          </a:p>
          <a:p>
            <a:pPr marL="0" indent="0">
              <a:buNone/>
            </a:pPr>
            <a:endParaRPr lang="en-US" sz="2600" b="0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03789"/>
              </p:ext>
            </p:extLst>
          </p:nvPr>
        </p:nvGraphicFramePr>
        <p:xfrm>
          <a:off x="5182571" y="3089878"/>
          <a:ext cx="3289133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" r:id="rId4" imgW="3809524" imgH="2914286" progId="Photoshop.Image.5">
                  <p:embed/>
                </p:oleObj>
              </mc:Choice>
              <mc:Fallback>
                <p:oleObj name="Image" r:id="rId4" imgW="3809524" imgH="2914286" progId="Photoshop.Image.5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571" y="3089878"/>
                        <a:ext cx="3289133" cy="251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567" y="4038600"/>
            <a:ext cx="2520696" cy="6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395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14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/>
              <a:t>Light from a point is independent on viewing direction (equally bright in all directions)</a:t>
            </a:r>
          </a:p>
          <a:p>
            <a:r>
              <a:rPr lang="en-US" sz="2600" b="0" dirty="0"/>
              <a:t>Once it hits a surface, however, it's scattered equally in all directions, so it appears equally bright, no matter where the eye is located.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06" y="4241006"/>
            <a:ext cx="2895121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69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15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/>
              <a:t>Light comes from a particular direction, and it tends to bounce off the surface in a preferred direction. </a:t>
            </a:r>
          </a:p>
          <a:p>
            <a:r>
              <a:rPr lang="en-US" sz="2600" b="0" dirty="0"/>
              <a:t>Depends on angle of incident light and angle to viewer</a:t>
            </a:r>
          </a:p>
          <a:p>
            <a:r>
              <a:rPr lang="en-US" sz="2600" b="0" dirty="0"/>
              <a:t>Intensity depends on where the viewer is!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74" y="4462052"/>
            <a:ext cx="5353797" cy="1914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5" y="4406777"/>
            <a:ext cx="2544647" cy="20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582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16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0" dirty="0"/>
              <a:t>How Much Light is Reflected?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Depends on angle of incident light and angle to viewer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19" y="3698355"/>
            <a:ext cx="3877863" cy="239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268" y="4325276"/>
            <a:ext cx="2634996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144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8"/>
              </a:rPr>
              <a:t>Surface Illumination Calculation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545268"/>
            <a:ext cx="47910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58" y="5758088"/>
            <a:ext cx="6184392" cy="7040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25972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Light comes from a particular direction, and it tends to bounce off the surface in a preferred direction.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892" y="1866200"/>
            <a:ext cx="78398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spcBef>
                <a:spcPct val="20000"/>
              </a:spcBef>
              <a:buClr>
                <a:srgbClr val="A9A5A5"/>
              </a:buClr>
              <a:buSzPct val="120000"/>
              <a:buFontTx/>
              <a:buChar char="•"/>
            </a:pPr>
            <a:r>
              <a:rPr lang="en-US" sz="2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863D00"/>
                  </a:outerShdw>
                </a:effectLst>
                <a:latin typeface="Arial"/>
              </a:rPr>
              <a:t>Single Light Source: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A6605-FC12-4F4A-9829-760C2005B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06F87-1D89-40E7-90EF-16868F1439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224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E1E0A-1E57-46AD-A2AF-CFDA4F944FDE}" type="slidenum">
              <a:rPr lang="en-US"/>
              <a:pPr/>
              <a:t>18</a:t>
            </a:fld>
            <a:endParaRPr lang="en-US"/>
          </a:p>
        </p:txBody>
      </p:sp>
      <p:pic>
        <p:nvPicPr>
          <p:cNvPr id="3" name="Picture 2" descr="C:\Users\ME\AppData\Local\Microsoft\Windows\INetCache\Content.Word\4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31" y="2598947"/>
            <a:ext cx="4017364" cy="26840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95275"/>
            <a:ext cx="7435850" cy="1384300"/>
          </a:xfrm>
        </p:spPr>
        <p:txBody>
          <a:bodyPr/>
          <a:lstStyle/>
          <a:p>
            <a:r>
              <a:rPr lang="en-US" dirty="0"/>
              <a:t>At a glance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26" y="2606857"/>
            <a:ext cx="3245137" cy="29603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5367A7-7502-44AC-ADD9-51202F60BD43}"/>
              </a:ext>
            </a:extLst>
          </p:cNvPr>
          <p:cNvSpPr/>
          <p:nvPr/>
        </p:nvSpPr>
        <p:spPr bwMode="auto">
          <a:xfrm>
            <a:off x="5069778" y="4978317"/>
            <a:ext cx="3601782" cy="15813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278402-0824-431F-8C46-F216AE9FE1F9}"/>
              </a:ext>
            </a:extLst>
          </p:cNvPr>
          <p:cNvSpPr/>
          <p:nvPr/>
        </p:nvSpPr>
        <p:spPr bwMode="auto">
          <a:xfrm>
            <a:off x="5069778" y="3358310"/>
            <a:ext cx="3752758" cy="12818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9788" y="1849600"/>
            <a:ext cx="4219892" cy="4551199"/>
          </a:xfrm>
        </p:spPr>
        <p:txBody>
          <a:bodyPr/>
          <a:lstStyle/>
          <a:p>
            <a:r>
              <a:rPr lang="en-IE" altLang="en-US" dirty="0"/>
              <a:t>The average unit normal vector at </a:t>
            </a:r>
            <a:r>
              <a:rPr lang="en-IE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E" altLang="en-US" dirty="0"/>
              <a:t> is given as:</a:t>
            </a:r>
          </a:p>
          <a:p>
            <a:pPr marL="0" indent="0"/>
            <a:endParaRPr lang="en-IE" altLang="en-US" dirty="0"/>
          </a:p>
          <a:p>
            <a:pPr marL="0" indent="0"/>
            <a:endParaRPr lang="en-IE" altLang="en-US" dirty="0"/>
          </a:p>
          <a:p>
            <a:r>
              <a:rPr lang="en-IE" altLang="en-US" dirty="0"/>
              <a:t>or more generally: </a:t>
            </a:r>
            <a:endParaRPr lang="en-GB" altLang="en-US" dirty="0"/>
          </a:p>
        </p:txBody>
      </p:sp>
      <p:sp>
        <p:nvSpPr>
          <p:cNvPr id="20483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err="1"/>
              <a:t>Gouraud</a:t>
            </a:r>
            <a:r>
              <a:rPr lang="en-IE" altLang="en-US" dirty="0"/>
              <a:t> Surface Rendering (</a:t>
            </a:r>
            <a:r>
              <a:rPr lang="en-IE" altLang="en-US" dirty="0" err="1"/>
              <a:t>cont</a:t>
            </a:r>
            <a:r>
              <a:rPr lang="en-IE" altLang="en-US" dirty="0"/>
              <a:t>…)</a:t>
            </a:r>
            <a:endParaRPr lang="en-GB" altLang="en-US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928663"/>
              </p:ext>
            </p:extLst>
          </p:nvPr>
        </p:nvGraphicFramePr>
        <p:xfrm>
          <a:off x="5766192" y="4978317"/>
          <a:ext cx="1443008" cy="158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787320" imgH="863280" progId="Equation.3">
                  <p:embed/>
                </p:oleObj>
              </mc:Choice>
              <mc:Fallback>
                <p:oleObj name="Equation" r:id="rId3" imgW="787320" imgH="86328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192" y="4978317"/>
                        <a:ext cx="1443008" cy="1584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48191"/>
              </p:ext>
            </p:extLst>
          </p:nvPr>
        </p:nvGraphicFramePr>
        <p:xfrm>
          <a:off x="5021590" y="3517224"/>
          <a:ext cx="37623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1549080" imgH="444240" progId="Equation.3">
                  <p:embed/>
                </p:oleObj>
              </mc:Choice>
              <mc:Fallback>
                <p:oleObj name="Equation" r:id="rId5" imgW="1549080" imgH="44424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590" y="3517224"/>
                        <a:ext cx="37623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30"/>
          <p:cNvGrpSpPr>
            <a:grpSpLocks/>
          </p:cNvGrpSpPr>
          <p:nvPr/>
        </p:nvGrpSpPr>
        <p:grpSpPr bwMode="auto">
          <a:xfrm>
            <a:off x="497019" y="1849601"/>
            <a:ext cx="4152769" cy="3331999"/>
            <a:chOff x="2161" y="2339"/>
            <a:chExt cx="1938" cy="1557"/>
          </a:xfrm>
        </p:grpSpPr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2256" y="2976"/>
              <a:ext cx="1843" cy="920"/>
              <a:chOff x="2207" y="2728"/>
              <a:chExt cx="1843" cy="920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2468" y="2813"/>
                <a:ext cx="1180" cy="582"/>
              </a:xfrm>
              <a:custGeom>
                <a:avLst/>
                <a:gdLst>
                  <a:gd name="T0" fmla="*/ 0 w 1180"/>
                  <a:gd name="T1" fmla="*/ 582 h 582"/>
                  <a:gd name="T2" fmla="*/ 539 w 1180"/>
                  <a:gd name="T3" fmla="*/ 0 h 582"/>
                  <a:gd name="T4" fmla="*/ 1180 w 1180"/>
                  <a:gd name="T5" fmla="*/ 19 h 582"/>
                  <a:gd name="T6" fmla="*/ 0 60000 65536"/>
                  <a:gd name="T7" fmla="*/ 0 60000 65536"/>
                  <a:gd name="T8" fmla="*/ 0 60000 65536"/>
                  <a:gd name="T9" fmla="*/ 0 w 1180"/>
                  <a:gd name="T10" fmla="*/ 0 h 582"/>
                  <a:gd name="T11" fmla="*/ 1180 w 1180"/>
                  <a:gd name="T12" fmla="*/ 582 h 5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0" h="582">
                    <a:moveTo>
                      <a:pt x="0" y="582"/>
                    </a:moveTo>
                    <a:lnTo>
                      <a:pt x="539" y="0"/>
                    </a:lnTo>
                    <a:lnTo>
                      <a:pt x="1180" y="19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Freeform 13"/>
              <p:cNvSpPr>
                <a:spLocks/>
              </p:cNvSpPr>
              <p:nvPr/>
            </p:nvSpPr>
            <p:spPr bwMode="auto">
              <a:xfrm>
                <a:off x="2832" y="3072"/>
                <a:ext cx="1200" cy="576"/>
              </a:xfrm>
              <a:custGeom>
                <a:avLst/>
                <a:gdLst>
                  <a:gd name="T0" fmla="*/ 0 w 1200"/>
                  <a:gd name="T1" fmla="*/ 576 h 576"/>
                  <a:gd name="T2" fmla="*/ 523 w 1200"/>
                  <a:gd name="T3" fmla="*/ 121 h 576"/>
                  <a:gd name="T4" fmla="*/ 1200 w 1200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576"/>
                  <a:gd name="T11" fmla="*/ 1200 w 120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576">
                    <a:moveTo>
                      <a:pt x="0" y="576"/>
                    </a:moveTo>
                    <a:lnTo>
                      <a:pt x="523" y="121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2208" y="2728"/>
                <a:ext cx="1145" cy="440"/>
              </a:xfrm>
              <a:custGeom>
                <a:avLst/>
                <a:gdLst>
                  <a:gd name="T0" fmla="*/ 0 w 1145"/>
                  <a:gd name="T1" fmla="*/ 440 h 440"/>
                  <a:gd name="T2" fmla="*/ 484 w 1145"/>
                  <a:gd name="T3" fmla="*/ 49 h 440"/>
                  <a:gd name="T4" fmla="*/ 1145 w 1145"/>
                  <a:gd name="T5" fmla="*/ 0 h 440"/>
                  <a:gd name="T6" fmla="*/ 0 60000 65536"/>
                  <a:gd name="T7" fmla="*/ 0 60000 65536"/>
                  <a:gd name="T8" fmla="*/ 0 60000 65536"/>
                  <a:gd name="T9" fmla="*/ 0 w 1145"/>
                  <a:gd name="T10" fmla="*/ 0 h 440"/>
                  <a:gd name="T11" fmla="*/ 1145 w 1145"/>
                  <a:gd name="T12" fmla="*/ 440 h 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45" h="440">
                    <a:moveTo>
                      <a:pt x="0" y="440"/>
                    </a:moveTo>
                    <a:lnTo>
                      <a:pt x="484" y="49"/>
                    </a:lnTo>
                    <a:lnTo>
                      <a:pt x="1145" y="0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2207" y="3171"/>
                <a:ext cx="637" cy="473"/>
              </a:xfrm>
              <a:custGeom>
                <a:avLst/>
                <a:gdLst>
                  <a:gd name="T0" fmla="*/ 0 w 637"/>
                  <a:gd name="T1" fmla="*/ 0 h 473"/>
                  <a:gd name="T2" fmla="*/ 255 w 637"/>
                  <a:gd name="T3" fmla="*/ 230 h 473"/>
                  <a:gd name="T4" fmla="*/ 637 w 637"/>
                  <a:gd name="T5" fmla="*/ 473 h 473"/>
                  <a:gd name="T6" fmla="*/ 0 60000 65536"/>
                  <a:gd name="T7" fmla="*/ 0 60000 65536"/>
                  <a:gd name="T8" fmla="*/ 0 60000 65536"/>
                  <a:gd name="T9" fmla="*/ 0 w 637"/>
                  <a:gd name="T10" fmla="*/ 0 h 473"/>
                  <a:gd name="T11" fmla="*/ 637 w 637"/>
                  <a:gd name="T12" fmla="*/ 473 h 4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7" h="473">
                    <a:moveTo>
                      <a:pt x="0" y="0"/>
                    </a:moveTo>
                    <a:lnTo>
                      <a:pt x="255" y="230"/>
                    </a:lnTo>
                    <a:lnTo>
                      <a:pt x="637" y="473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2688" y="2784"/>
                <a:ext cx="683" cy="411"/>
              </a:xfrm>
              <a:custGeom>
                <a:avLst/>
                <a:gdLst>
                  <a:gd name="T0" fmla="*/ 0 w 683"/>
                  <a:gd name="T1" fmla="*/ 0 h 411"/>
                  <a:gd name="T2" fmla="*/ 325 w 683"/>
                  <a:gd name="T3" fmla="*/ 35 h 411"/>
                  <a:gd name="T4" fmla="*/ 683 w 683"/>
                  <a:gd name="T5" fmla="*/ 411 h 411"/>
                  <a:gd name="T6" fmla="*/ 0 60000 65536"/>
                  <a:gd name="T7" fmla="*/ 0 60000 65536"/>
                  <a:gd name="T8" fmla="*/ 0 60000 65536"/>
                  <a:gd name="T9" fmla="*/ 0 w 683"/>
                  <a:gd name="T10" fmla="*/ 0 h 411"/>
                  <a:gd name="T11" fmla="*/ 683 w 683"/>
                  <a:gd name="T12" fmla="*/ 411 h 4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3" h="411">
                    <a:moveTo>
                      <a:pt x="0" y="0"/>
                    </a:moveTo>
                    <a:lnTo>
                      <a:pt x="325" y="35"/>
                    </a:lnTo>
                    <a:lnTo>
                      <a:pt x="683" y="411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3347" y="2728"/>
                <a:ext cx="703" cy="352"/>
              </a:xfrm>
              <a:custGeom>
                <a:avLst/>
                <a:gdLst>
                  <a:gd name="T0" fmla="*/ 0 w 703"/>
                  <a:gd name="T1" fmla="*/ 0 h 352"/>
                  <a:gd name="T2" fmla="*/ 285 w 703"/>
                  <a:gd name="T3" fmla="*/ 97 h 352"/>
                  <a:gd name="T4" fmla="*/ 703 w 703"/>
                  <a:gd name="T5" fmla="*/ 352 h 352"/>
                  <a:gd name="T6" fmla="*/ 0 60000 65536"/>
                  <a:gd name="T7" fmla="*/ 0 60000 65536"/>
                  <a:gd name="T8" fmla="*/ 0 60000 65536"/>
                  <a:gd name="T9" fmla="*/ 0 w 703"/>
                  <a:gd name="T10" fmla="*/ 0 h 352"/>
                  <a:gd name="T11" fmla="*/ 703 w 703"/>
                  <a:gd name="T12" fmla="*/ 352 h 3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3" h="352">
                    <a:moveTo>
                      <a:pt x="0" y="0"/>
                    </a:moveTo>
                    <a:lnTo>
                      <a:pt x="285" y="97"/>
                    </a:lnTo>
                    <a:lnTo>
                      <a:pt x="703" y="352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2305" y="2581"/>
              <a:ext cx="1392" cy="883"/>
              <a:chOff x="2256" y="2333"/>
              <a:chExt cx="1392" cy="883"/>
            </a:xfrm>
          </p:grpSpPr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 flipH="1" flipV="1">
                <a:off x="2256" y="264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 flipV="1">
                <a:off x="3260" y="2333"/>
                <a:ext cx="48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 flipV="1">
                <a:off x="3504" y="2544"/>
                <a:ext cx="144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 flipH="1" flipV="1">
                <a:off x="2784" y="2880"/>
                <a:ext cx="96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 flipH="1" flipV="1">
                <a:off x="2963" y="2352"/>
                <a:ext cx="36" cy="4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012" y="301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161" y="260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/>
                <a:t>N</a:t>
              </a:r>
              <a:r>
                <a:rPr lang="en-US" altLang="en-US" i="0" baseline="-25000"/>
                <a:t>1</a:t>
              </a:r>
              <a:endParaRPr lang="en-GB" altLang="en-US" i="0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241" y="2339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 dirty="0"/>
                <a:t>N</a:t>
              </a:r>
              <a:r>
                <a:rPr lang="en-US" altLang="en-US" i="0" baseline="-25000" dirty="0"/>
                <a:t>2</a:t>
              </a:r>
              <a:endParaRPr lang="en-GB" altLang="en-US" i="0" dirty="0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652" y="258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 dirty="0"/>
                <a:t>N</a:t>
              </a:r>
              <a:r>
                <a:rPr lang="en-US" altLang="en-US" i="0" baseline="-25000" dirty="0"/>
                <a:t>3</a:t>
              </a:r>
              <a:endParaRPr lang="en-GB" altLang="en-US" i="0" dirty="0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642" y="3017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 dirty="0"/>
                <a:t>N</a:t>
              </a:r>
              <a:r>
                <a:rPr lang="en-US" altLang="en-US" i="0" baseline="-25000" dirty="0"/>
                <a:t>4</a:t>
              </a:r>
              <a:endParaRPr lang="en-GB" altLang="en-US" i="0" dirty="0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988" y="31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 dirty="0"/>
                <a:t>V</a:t>
              </a:r>
              <a:endParaRPr lang="en-GB" altLang="en-US" i="0" dirty="0"/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2772" y="2516"/>
              <a:ext cx="2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 dirty="0"/>
                <a:t>N</a:t>
              </a:r>
              <a:r>
                <a:rPr lang="en-US" altLang="en-US" b="1" i="0" baseline="-25000" dirty="0"/>
                <a:t>V</a:t>
              </a:r>
              <a:endParaRPr lang="en-GB" altLang="en-US" i="0" baseline="-250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573D-D00A-4ABB-A775-9AA6A830B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06F87-1D89-40E7-90EF-16868F14399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902C-5EEE-4F8F-B495-1FA9176BF6E0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You’ll See Today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Lighting Principles</a:t>
            </a:r>
          </a:p>
          <a:p>
            <a:r>
              <a:rPr lang="en-US" dirty="0"/>
              <a:t>Illumination Model</a:t>
            </a:r>
          </a:p>
          <a:p>
            <a:r>
              <a:rPr lang="en-US" dirty="0"/>
              <a:t>Ambient</a:t>
            </a:r>
          </a:p>
          <a:p>
            <a:r>
              <a:rPr lang="en-US" dirty="0"/>
              <a:t>Diffuse</a:t>
            </a:r>
          </a:p>
          <a:p>
            <a:r>
              <a:rPr lang="en-US" dirty="0"/>
              <a:t>Specular</a:t>
            </a:r>
          </a:p>
          <a:p>
            <a:r>
              <a:rPr lang="en-US" dirty="0"/>
              <a:t>Shading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3AFCD6-8273-45EB-B378-4DE6929BC652}"/>
              </a:ext>
            </a:extLst>
          </p:cNvPr>
          <p:cNvSpPr/>
          <p:nvPr/>
        </p:nvSpPr>
        <p:spPr bwMode="auto">
          <a:xfrm>
            <a:off x="5365750" y="2640013"/>
            <a:ext cx="3757613" cy="37576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Gouraud Surface Rendering (cont…)</a:t>
            </a:r>
            <a:endParaRPr lang="en-GB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387975" y="2724150"/>
          <a:ext cx="35369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2724150"/>
                        <a:ext cx="35369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373063" y="2459038"/>
            <a:ext cx="4689475" cy="4135437"/>
            <a:chOff x="-5" y="1196"/>
            <a:chExt cx="2954" cy="2605"/>
          </a:xfrm>
        </p:grpSpPr>
        <p:sp>
          <p:nvSpPr>
            <p:cNvPr id="21509" name="Freeform 5"/>
            <p:cNvSpPr>
              <a:spLocks/>
            </p:cNvSpPr>
            <p:nvPr/>
          </p:nvSpPr>
          <p:spPr bwMode="auto">
            <a:xfrm>
              <a:off x="381" y="1570"/>
              <a:ext cx="2355" cy="1765"/>
            </a:xfrm>
            <a:custGeom>
              <a:avLst/>
              <a:gdLst>
                <a:gd name="T0" fmla="*/ 0 w 2917"/>
                <a:gd name="T1" fmla="*/ 576 h 1974"/>
                <a:gd name="T2" fmla="*/ 1765 w 2917"/>
                <a:gd name="T3" fmla="*/ 1974 h 1974"/>
                <a:gd name="T4" fmla="*/ 2917 w 2917"/>
                <a:gd name="T5" fmla="*/ 0 h 1974"/>
                <a:gd name="T6" fmla="*/ 0 w 2917"/>
                <a:gd name="T7" fmla="*/ 576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7" h="1974">
                  <a:moveTo>
                    <a:pt x="0" y="576"/>
                  </a:moveTo>
                  <a:lnTo>
                    <a:pt x="1765" y="1974"/>
                  </a:lnTo>
                  <a:lnTo>
                    <a:pt x="2917" y="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45" y="2420"/>
              <a:ext cx="25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767" y="2382"/>
              <a:ext cx="76" cy="75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 flipV="1">
              <a:off x="194" y="1310"/>
              <a:ext cx="0" cy="2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5400000" flipV="1">
              <a:off x="1482" y="2217"/>
              <a:ext cx="0" cy="2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2263" y="2386"/>
              <a:ext cx="74" cy="76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217" y="195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000"/>
                <a:t>1</a:t>
              </a:r>
              <a:endParaRPr lang="en-GB" altLang="en-US" sz="2000"/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1717" y="330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000"/>
                <a:t>2</a:t>
              </a:r>
              <a:endParaRPr lang="en-GB" altLang="en-US" sz="2000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679" y="137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000"/>
                <a:t>3</a:t>
              </a:r>
              <a:endParaRPr lang="en-GB" altLang="en-US" sz="2000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701" y="242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000"/>
                <a:t>4</a:t>
              </a:r>
              <a:endParaRPr lang="en-GB" altLang="en-US" sz="2000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2207" y="242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000"/>
                <a:t>5</a:t>
              </a:r>
              <a:endParaRPr lang="en-GB" altLang="en-US" sz="2000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748" y="3514"/>
              <a:ext cx="20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GB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-5" y="119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GB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2312" y="2238"/>
              <a:ext cx="5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en-US" sz="1400"/>
                <a:t>Scan-line</a:t>
              </a:r>
              <a:endParaRPr lang="en-GB" altLang="en-US" sz="1400"/>
            </a:p>
          </p:txBody>
        </p:sp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1645" y="2378"/>
              <a:ext cx="76" cy="74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576" y="239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GB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5399088" y="4030663"/>
          <a:ext cx="3541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1625400" imgH="431640" progId="Equation.3">
                  <p:embed/>
                </p:oleObj>
              </mc:Choice>
              <mc:Fallback>
                <p:oleObj name="Equation" r:id="rId5" imgW="1625400" imgH="431640" progId="Equation.3">
                  <p:embed/>
                  <p:pic>
                    <p:nvPicPr>
                      <p:cNvPr id="215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4030663"/>
                        <a:ext cx="35417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5365750" y="5264150"/>
          <a:ext cx="3570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7" imgW="1638000" imgH="457200" progId="Equation.3">
                  <p:embed/>
                </p:oleObj>
              </mc:Choice>
              <mc:Fallback>
                <p:oleObj name="Equation" r:id="rId7" imgW="1638000" imgH="457200" progId="Equation.3">
                  <p:embed/>
                  <p:pic>
                    <p:nvPicPr>
                      <p:cNvPr id="215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5264150"/>
                        <a:ext cx="35702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IE" altLang="en-US"/>
              <a:t>Illumination values are linearly interpolated across each scan-line</a:t>
            </a:r>
            <a:endParaRPr lang="en-GB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22698-15B5-4BBD-BB1B-8AFFD8C55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06F87-1D89-40E7-90EF-16868F14399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Gouraud</a:t>
            </a:r>
            <a:r>
              <a:rPr lang="en-US" altLang="en-US"/>
              <a:t> Shading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2820988" y="3314700"/>
            <a:ext cx="2894012" cy="1790700"/>
            <a:chOff x="2880" y="1728"/>
            <a:chExt cx="1344" cy="768"/>
          </a:xfrm>
        </p:grpSpPr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3264" y="1728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3072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3456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3456" y="1920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3648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648" y="1920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3648" y="1728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3840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3840" y="1920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3840" y="1728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4032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4032" y="1920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4032" y="1728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59" name="Group 27"/>
          <p:cNvGrpSpPr>
            <a:grpSpLocks/>
          </p:cNvGrpSpPr>
          <p:nvPr/>
        </p:nvGrpSpPr>
        <p:grpSpPr bwMode="auto">
          <a:xfrm>
            <a:off x="1676400" y="2438400"/>
            <a:ext cx="5410200" cy="3470269"/>
            <a:chOff x="2352" y="1344"/>
            <a:chExt cx="2512" cy="1488"/>
          </a:xfrm>
        </p:grpSpPr>
        <p:sp>
          <p:nvSpPr>
            <p:cNvPr id="69660" name="Text Box 28"/>
            <p:cNvSpPr txBox="1">
              <a:spLocks noChangeArrowheads="1"/>
            </p:cNvSpPr>
            <p:nvPr/>
          </p:nvSpPr>
          <p:spPr bwMode="auto">
            <a:xfrm>
              <a:off x="2880" y="1344"/>
              <a:ext cx="64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Vertex 1</a:t>
              </a:r>
            </a:p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I = 0.2</a:t>
              </a:r>
            </a:p>
          </p:txBody>
        </p:sp>
        <p:sp>
          <p:nvSpPr>
            <p:cNvPr id="69661" name="Text Box 29"/>
            <p:cNvSpPr txBox="1">
              <a:spLocks noChangeArrowheads="1"/>
            </p:cNvSpPr>
            <p:nvPr/>
          </p:nvSpPr>
          <p:spPr bwMode="auto">
            <a:xfrm>
              <a:off x="4224" y="1344"/>
              <a:ext cx="64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Vertex 2</a:t>
              </a:r>
            </a:p>
            <a:p>
              <a:r>
                <a:rPr lang="en-US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I =0.8</a:t>
              </a:r>
            </a:p>
          </p:txBody>
        </p:sp>
        <p:sp>
          <p:nvSpPr>
            <p:cNvPr id="69662" name="Text Box 30"/>
            <p:cNvSpPr txBox="1">
              <a:spLocks noChangeArrowheads="1"/>
            </p:cNvSpPr>
            <p:nvPr/>
          </p:nvSpPr>
          <p:spPr bwMode="auto">
            <a:xfrm>
              <a:off x="4176" y="2476"/>
              <a:ext cx="64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I = 1.0</a:t>
              </a:r>
            </a:p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Vertex 3</a:t>
              </a:r>
            </a:p>
          </p:txBody>
        </p:sp>
        <p:sp>
          <p:nvSpPr>
            <p:cNvPr id="69663" name="Text Box 31"/>
            <p:cNvSpPr txBox="1">
              <a:spLocks noChangeArrowheads="1"/>
            </p:cNvSpPr>
            <p:nvPr/>
          </p:nvSpPr>
          <p:spPr bwMode="auto">
            <a:xfrm>
              <a:off x="2352" y="2476"/>
              <a:ext cx="64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I = 0.6</a:t>
              </a:r>
            </a:p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Vertex 4</a:t>
              </a:r>
            </a:p>
          </p:txBody>
        </p:sp>
        <p:grpSp>
          <p:nvGrpSpPr>
            <p:cNvPr id="69664" name="Group 32"/>
            <p:cNvGrpSpPr>
              <a:grpSpLocks/>
            </p:cNvGrpSpPr>
            <p:nvPr/>
          </p:nvGrpSpPr>
          <p:grpSpPr bwMode="auto">
            <a:xfrm>
              <a:off x="2688" y="1728"/>
              <a:ext cx="1536" cy="768"/>
              <a:chOff x="2688" y="1728"/>
              <a:chExt cx="1536" cy="768"/>
            </a:xfrm>
          </p:grpSpPr>
          <p:sp>
            <p:nvSpPr>
              <p:cNvPr id="69665" name="Line 33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768" cy="768"/>
              </a:xfrm>
              <a:prstGeom prst="line">
                <a:avLst/>
              </a:prstGeom>
              <a:noFill/>
              <a:ln w="635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6" name="Line 34"/>
              <p:cNvSpPr>
                <a:spLocks noChangeShapeType="1"/>
              </p:cNvSpPr>
              <p:nvPr/>
            </p:nvSpPr>
            <p:spPr bwMode="auto">
              <a:xfrm flipV="1">
                <a:off x="4224" y="1728"/>
                <a:ext cx="0" cy="768"/>
              </a:xfrm>
              <a:prstGeom prst="line">
                <a:avLst/>
              </a:prstGeom>
              <a:noFill/>
              <a:ln w="635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7" name="Line 35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1536" cy="0"/>
              </a:xfrm>
              <a:prstGeom prst="line">
                <a:avLst/>
              </a:prstGeom>
              <a:noFill/>
              <a:ln w="635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8" name="Line 36"/>
              <p:cNvSpPr>
                <a:spLocks noChangeShapeType="1"/>
              </p:cNvSpPr>
              <p:nvPr/>
            </p:nvSpPr>
            <p:spPr bwMode="auto">
              <a:xfrm flipV="1">
                <a:off x="3456" y="1728"/>
                <a:ext cx="768" cy="0"/>
              </a:xfrm>
              <a:prstGeom prst="line">
                <a:avLst/>
              </a:prstGeom>
              <a:noFill/>
              <a:ln w="635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9669" name="Group 37"/>
          <p:cNvGrpSpPr>
            <a:grpSpLocks/>
          </p:cNvGrpSpPr>
          <p:nvPr/>
        </p:nvGrpSpPr>
        <p:grpSpPr bwMode="auto">
          <a:xfrm>
            <a:off x="2146300" y="3311525"/>
            <a:ext cx="1885950" cy="1844675"/>
            <a:chOff x="2592" y="1705"/>
            <a:chExt cx="876" cy="791"/>
          </a:xfrm>
        </p:grpSpPr>
        <p:sp>
          <p:nvSpPr>
            <p:cNvPr id="69670" name="Text Box 38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69671" name="Text Box 39"/>
            <p:cNvSpPr txBox="1">
              <a:spLocks noChangeArrowheads="1"/>
            </p:cNvSpPr>
            <p:nvPr/>
          </p:nvSpPr>
          <p:spPr bwMode="auto">
            <a:xfrm>
              <a:off x="2784" y="196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69672" name="Text Box 40"/>
            <p:cNvSpPr txBox="1">
              <a:spLocks noChangeArrowheads="1"/>
            </p:cNvSpPr>
            <p:nvPr/>
          </p:nvSpPr>
          <p:spPr bwMode="auto">
            <a:xfrm>
              <a:off x="2592" y="216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69673" name="Oval 41"/>
            <p:cNvSpPr>
              <a:spLocks noChangeArrowheads="1"/>
            </p:cNvSpPr>
            <p:nvPr/>
          </p:nvSpPr>
          <p:spPr bwMode="auto">
            <a:xfrm>
              <a:off x="3420" y="170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4" name="Oval 42"/>
            <p:cNvSpPr>
              <a:spLocks noChangeArrowheads="1"/>
            </p:cNvSpPr>
            <p:nvPr/>
          </p:nvSpPr>
          <p:spPr bwMode="auto">
            <a:xfrm>
              <a:off x="3264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5" name="Oval 43"/>
            <p:cNvSpPr>
              <a:spLocks noChangeArrowheads="1"/>
            </p:cNvSpPr>
            <p:nvPr/>
          </p:nvSpPr>
          <p:spPr bwMode="auto">
            <a:xfrm>
              <a:off x="3072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6" name="Oval 44"/>
            <p:cNvSpPr>
              <a:spLocks noChangeArrowheads="1"/>
            </p:cNvSpPr>
            <p:nvPr/>
          </p:nvSpPr>
          <p:spPr bwMode="auto">
            <a:xfrm>
              <a:off x="2880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7" name="Oval 45"/>
            <p:cNvSpPr>
              <a:spLocks noChangeArrowheads="1"/>
            </p:cNvSpPr>
            <p:nvPr/>
          </p:nvSpPr>
          <p:spPr bwMode="auto">
            <a:xfrm>
              <a:off x="2688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78" name="Group 46"/>
          <p:cNvGrpSpPr>
            <a:grpSpLocks/>
          </p:cNvGrpSpPr>
          <p:nvPr/>
        </p:nvGrpSpPr>
        <p:grpSpPr bwMode="auto">
          <a:xfrm>
            <a:off x="5654675" y="3300413"/>
            <a:ext cx="669925" cy="1881187"/>
            <a:chOff x="4201" y="1705"/>
            <a:chExt cx="311" cy="807"/>
          </a:xfrm>
        </p:grpSpPr>
        <p:sp>
          <p:nvSpPr>
            <p:cNvPr id="69679" name="Text Box 47"/>
            <p:cNvSpPr txBox="1">
              <a:spLocks noChangeArrowheads="1"/>
            </p:cNvSpPr>
            <p:nvPr/>
          </p:nvSpPr>
          <p:spPr bwMode="auto">
            <a:xfrm>
              <a:off x="4272" y="177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0.85</a:t>
              </a:r>
            </a:p>
          </p:txBody>
        </p:sp>
        <p:sp>
          <p:nvSpPr>
            <p:cNvPr id="69680" name="Text Box 48"/>
            <p:cNvSpPr txBox="1">
              <a:spLocks noChangeArrowheads="1"/>
            </p:cNvSpPr>
            <p:nvPr/>
          </p:nvSpPr>
          <p:spPr bwMode="auto">
            <a:xfrm>
              <a:off x="4272" y="196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69681" name="Text Box 49"/>
            <p:cNvSpPr txBox="1">
              <a:spLocks noChangeArrowheads="1"/>
            </p:cNvSpPr>
            <p:nvPr/>
          </p:nvSpPr>
          <p:spPr bwMode="auto">
            <a:xfrm>
              <a:off x="4272" y="220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0.95</a:t>
              </a:r>
            </a:p>
          </p:txBody>
        </p:sp>
        <p:sp>
          <p:nvSpPr>
            <p:cNvPr id="69682" name="Oval 50"/>
            <p:cNvSpPr>
              <a:spLocks noChangeArrowheads="1"/>
            </p:cNvSpPr>
            <p:nvPr/>
          </p:nvSpPr>
          <p:spPr bwMode="auto">
            <a:xfrm>
              <a:off x="4201" y="227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3" name="Oval 51"/>
            <p:cNvSpPr>
              <a:spLocks noChangeArrowheads="1"/>
            </p:cNvSpPr>
            <p:nvPr/>
          </p:nvSpPr>
          <p:spPr bwMode="auto">
            <a:xfrm>
              <a:off x="4201" y="20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4" name="Oval 52"/>
            <p:cNvSpPr>
              <a:spLocks noChangeArrowheads="1"/>
            </p:cNvSpPr>
            <p:nvPr/>
          </p:nvSpPr>
          <p:spPr bwMode="auto">
            <a:xfrm>
              <a:off x="4201" y="189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5" name="Oval 53"/>
            <p:cNvSpPr>
              <a:spLocks noChangeArrowheads="1"/>
            </p:cNvSpPr>
            <p:nvPr/>
          </p:nvSpPr>
          <p:spPr bwMode="auto">
            <a:xfrm>
              <a:off x="4201" y="170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6" name="Oval 54"/>
            <p:cNvSpPr>
              <a:spLocks noChangeArrowheads="1"/>
            </p:cNvSpPr>
            <p:nvPr/>
          </p:nvSpPr>
          <p:spPr bwMode="auto">
            <a:xfrm>
              <a:off x="4201" y="24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87" name="Group 55"/>
          <p:cNvGrpSpPr>
            <a:grpSpLocks/>
          </p:cNvGrpSpPr>
          <p:nvPr/>
        </p:nvGrpSpPr>
        <p:grpSpPr bwMode="auto">
          <a:xfrm>
            <a:off x="4191000" y="2438400"/>
            <a:ext cx="1344613" cy="954088"/>
            <a:chOff x="3504" y="1344"/>
            <a:chExt cx="624" cy="409"/>
          </a:xfrm>
        </p:grpSpPr>
        <p:sp>
          <p:nvSpPr>
            <p:cNvPr id="69688" name="Text Box 56"/>
            <p:cNvSpPr txBox="1">
              <a:spLocks noChangeArrowheads="1"/>
            </p:cNvSpPr>
            <p:nvPr/>
          </p:nvSpPr>
          <p:spPr bwMode="auto">
            <a:xfrm rot="16200000">
              <a:off x="3480" y="136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/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0.35</a:t>
              </a:r>
            </a:p>
          </p:txBody>
        </p:sp>
        <p:sp>
          <p:nvSpPr>
            <p:cNvPr id="69689" name="Text Box 57"/>
            <p:cNvSpPr txBox="1">
              <a:spLocks noChangeArrowheads="1"/>
            </p:cNvSpPr>
            <p:nvPr/>
          </p:nvSpPr>
          <p:spPr bwMode="auto">
            <a:xfrm rot="16200000">
              <a:off x="3720" y="136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/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0.50</a:t>
              </a:r>
            </a:p>
          </p:txBody>
        </p:sp>
        <p:sp>
          <p:nvSpPr>
            <p:cNvPr id="69690" name="Text Box 58"/>
            <p:cNvSpPr txBox="1">
              <a:spLocks noChangeArrowheads="1"/>
            </p:cNvSpPr>
            <p:nvPr/>
          </p:nvSpPr>
          <p:spPr bwMode="auto">
            <a:xfrm rot="16200000">
              <a:off x="3912" y="136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/>
              <a:r>
                <a:rPr lang="en-US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0.65</a:t>
              </a:r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auto">
            <a:xfrm>
              <a:off x="3819" y="170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2" name="Oval 60"/>
            <p:cNvSpPr>
              <a:spLocks noChangeArrowheads="1"/>
            </p:cNvSpPr>
            <p:nvPr/>
          </p:nvSpPr>
          <p:spPr bwMode="auto">
            <a:xfrm>
              <a:off x="3613" y="170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3" name="Oval 61"/>
            <p:cNvSpPr>
              <a:spLocks noChangeArrowheads="1"/>
            </p:cNvSpPr>
            <p:nvPr/>
          </p:nvSpPr>
          <p:spPr bwMode="auto">
            <a:xfrm>
              <a:off x="4001" y="170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94" name="Group 62"/>
          <p:cNvGrpSpPr>
            <a:grpSpLocks/>
          </p:cNvGrpSpPr>
          <p:nvPr/>
        </p:nvGrpSpPr>
        <p:grpSpPr bwMode="auto">
          <a:xfrm>
            <a:off x="3657600" y="3336925"/>
            <a:ext cx="2066925" cy="447675"/>
            <a:chOff x="3264" y="1728"/>
            <a:chExt cx="960" cy="192"/>
          </a:xfrm>
        </p:grpSpPr>
        <p:sp>
          <p:nvSpPr>
            <p:cNvPr id="69695" name="Rectangle 63"/>
            <p:cNvSpPr>
              <a:spLocks noChangeArrowheads="1"/>
            </p:cNvSpPr>
            <p:nvPr/>
          </p:nvSpPr>
          <p:spPr bwMode="auto">
            <a:xfrm>
              <a:off x="3264" y="1728"/>
              <a:ext cx="192" cy="192"/>
            </a:xfrm>
            <a:prstGeom prst="rect">
              <a:avLst/>
            </a:prstGeom>
            <a:solidFill>
              <a:srgbClr val="68226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rect">
              <a:avLst/>
            </a:prstGeom>
            <a:solidFill>
              <a:srgbClr val="95318B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3648" y="1728"/>
              <a:ext cx="192" cy="192"/>
            </a:xfrm>
            <a:prstGeom prst="rect">
              <a:avLst/>
            </a:prstGeom>
            <a:solidFill>
              <a:srgbClr val="BF3FB3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3840" y="1728"/>
              <a:ext cx="192" cy="192"/>
            </a:xfrm>
            <a:prstGeom prst="rect">
              <a:avLst/>
            </a:prstGeom>
            <a:solidFill>
              <a:srgbClr val="D379CA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>
              <a:off x="4032" y="1728"/>
              <a:ext cx="192" cy="192"/>
            </a:xfrm>
            <a:prstGeom prst="rect">
              <a:avLst/>
            </a:prstGeom>
            <a:solidFill>
              <a:srgbClr val="E5AFE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700" name="WordArt 68"/>
          <p:cNvSpPr>
            <a:spLocks noChangeArrowheads="1" noChangeShapeType="1" noTextEdit="1"/>
          </p:cNvSpPr>
          <p:nvPr/>
        </p:nvSpPr>
        <p:spPr bwMode="auto">
          <a:xfrm>
            <a:off x="3886200" y="1371600"/>
            <a:ext cx="1676400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An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466AC-8F9A-4B04-82B1-DF7867EC6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BAF-8CD2-4D0E-B823-C70B65421C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B9C45-F06E-40CD-BAE6-5405D54D7228}"/>
              </a:ext>
            </a:extLst>
          </p:cNvPr>
          <p:cNvSpPr/>
          <p:nvPr/>
        </p:nvSpPr>
        <p:spPr bwMode="auto">
          <a:xfrm>
            <a:off x="4556124" y="2683828"/>
            <a:ext cx="4354513" cy="341217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Phong Surface Rendering (cont…)</a:t>
            </a:r>
            <a:endParaRPr lang="en-GB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GB" altLang="en-US" dirty="0"/>
          </a:p>
        </p:txBody>
      </p:sp>
      <p:sp>
        <p:nvSpPr>
          <p:cNvPr id="30724" name="Freeform 4"/>
          <p:cNvSpPr>
            <a:spLocks/>
          </p:cNvSpPr>
          <p:nvPr/>
        </p:nvSpPr>
        <p:spPr bwMode="auto">
          <a:xfrm>
            <a:off x="647700" y="2549525"/>
            <a:ext cx="2992438" cy="3063875"/>
          </a:xfrm>
          <a:custGeom>
            <a:avLst/>
            <a:gdLst>
              <a:gd name="T0" fmla="*/ 1885 w 1885"/>
              <a:gd name="T1" fmla="*/ 0 h 2446"/>
              <a:gd name="T2" fmla="*/ 0 w 1885"/>
              <a:gd name="T3" fmla="*/ 1234 h 2446"/>
              <a:gd name="T4" fmla="*/ 845 w 1885"/>
              <a:gd name="T5" fmla="*/ 2446 h 2446"/>
              <a:gd name="T6" fmla="*/ 1885 w 1885"/>
              <a:gd name="T7" fmla="*/ 0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5" h="2446">
                <a:moveTo>
                  <a:pt x="1885" y="0"/>
                </a:moveTo>
                <a:lnTo>
                  <a:pt x="0" y="1234"/>
                </a:lnTo>
                <a:lnTo>
                  <a:pt x="845" y="2446"/>
                </a:lnTo>
                <a:lnTo>
                  <a:pt x="1885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500063" y="4864100"/>
            <a:ext cx="3432175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3627438" y="2371725"/>
            <a:ext cx="985837" cy="1889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660400" y="3155950"/>
            <a:ext cx="107950" cy="9382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990725" y="5592763"/>
            <a:ext cx="881063" cy="3333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V="1">
            <a:off x="1325563" y="4311650"/>
            <a:ext cx="677862" cy="5572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925638" y="40449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23888" y="26939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786063" y="56054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556125" y="21066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909888" y="4532313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altLang="en-US"/>
              <a:t>Scan line</a:t>
            </a:r>
            <a:endParaRPr lang="en-GB" altLang="en-US"/>
          </a:p>
        </p:txBody>
      </p:sp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4889500" y="2551113"/>
          <a:ext cx="39004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1777680" imgH="431640" progId="Equation.3">
                  <p:embed/>
                </p:oleObj>
              </mc:Choice>
              <mc:Fallback>
                <p:oleObj name="Equation" r:id="rId4" imgW="1777680" imgH="431640" progId="Equation.3">
                  <p:embed/>
                  <p:pic>
                    <p:nvPicPr>
                      <p:cNvPr id="307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551113"/>
                        <a:ext cx="39004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2395538" y="4857750"/>
            <a:ext cx="831850" cy="8413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3078163" y="4870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4902200" y="3654425"/>
          <a:ext cx="39290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6" imgW="1790640" imgH="431640" progId="Equation.3">
                  <p:embed/>
                </p:oleObj>
              </mc:Choice>
              <mc:Fallback>
                <p:oleObj name="Equation" r:id="rId6" imgW="1790640" imgH="431640" progId="Equation.3">
                  <p:embed/>
                  <p:pic>
                    <p:nvPicPr>
                      <p:cNvPr id="307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3654425"/>
                        <a:ext cx="39290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Line 19"/>
          <p:cNvSpPr>
            <a:spLocks noChangeShapeType="1"/>
          </p:cNvSpPr>
          <p:nvPr/>
        </p:nvSpPr>
        <p:spPr bwMode="auto">
          <a:xfrm flipV="1">
            <a:off x="1931988" y="4562475"/>
            <a:ext cx="714375" cy="307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595563" y="4257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1677988" y="47450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4870450" y="4735513"/>
          <a:ext cx="404018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8" imgW="1841400" imgH="457200" progId="Equation.3">
                  <p:embed/>
                </p:oleObj>
              </mc:Choice>
              <mc:Fallback>
                <p:oleObj name="Equation" r:id="rId8" imgW="1841400" imgH="457200" progId="Equation.3">
                  <p:embed/>
                  <p:pic>
                    <p:nvPicPr>
                      <p:cNvPr id="307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4735513"/>
                        <a:ext cx="404018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19C058-A980-436C-9B33-2190C6735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06F87-1D89-40E7-90EF-16868F14399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/>
      <p:bldP spid="30737" grpId="0"/>
      <p:bldP spid="30740" grpId="0"/>
      <p:bldP spid="307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3200"/>
              <a:t>Gouraud Vs Phong Surface Rendering</a:t>
            </a:r>
            <a:endParaRPr lang="en-GB" altLang="en-US" sz="320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014913" y="4751388"/>
            <a:ext cx="369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/>
              <a:t>Phong Surface Rendering</a:t>
            </a:r>
            <a:endParaRPr lang="en-GB" altLang="en-US" sz="240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90513" y="4751388"/>
            <a:ext cx="400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/>
              <a:t>Gouraud Surface Rendering</a:t>
            </a:r>
            <a:endParaRPr lang="en-GB" altLang="en-US" sz="240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670050"/>
            <a:ext cx="4498975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1670050"/>
            <a:ext cx="4498975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CE96C-836D-445E-A223-2C59BF621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BAF-8CD2-4D0E-B823-C70B65421C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40CE-3A4E-4584-9B86-D36EB5F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(A1)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61EB3-AA71-489F-BB17-BE13474B1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BAF-8CD2-4D0E-B823-C70B65421C7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DBCCB-3AFE-4253-9BEF-032ED26910C2}"/>
              </a:ext>
            </a:extLst>
          </p:cNvPr>
          <p:cNvSpPr txBox="1"/>
          <p:nvPr/>
        </p:nvSpPr>
        <p:spPr>
          <a:xfrm>
            <a:off x="191384" y="1781700"/>
            <a:ext cx="3466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Implement lighting on your  previous assignment.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Your scene should have point light, directional light spot light and emissive light.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Use keys C and V to turn on and off point light, B and N to turn on and off directional light, M and P to turn on and off spot light respectively.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Use keys 1 and 2 to turn on and off ambient light, 3 and 4 to turn on and off diffuse light, 5 and 6 to turn on and off specular light of the light sources.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E4210-9C43-460C-825D-2F09F69A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92" y="1888381"/>
            <a:ext cx="5375824" cy="30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9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B247-A234-D2AE-B0CE-B84032AF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227D1-3473-2768-6DFC-7AE441938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BAF-8CD2-4D0E-B823-C70B65421C7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71E55-E8AB-D366-E43B-28C028233DE0}"/>
              </a:ext>
            </a:extLst>
          </p:cNvPr>
          <p:cNvSpPr txBox="1"/>
          <p:nvPr/>
        </p:nvSpPr>
        <p:spPr>
          <a:xfrm>
            <a:off x="279399" y="2157595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D" sz="2800" dirty="0"/>
              <a:t>Anonymously Collected</a:t>
            </a:r>
          </a:p>
        </p:txBody>
      </p:sp>
    </p:spTree>
    <p:extLst>
      <p:ext uri="{BB962C8B-B14F-4D97-AF65-F5344CB8AC3E}">
        <p14:creationId xmlns:p14="http://schemas.microsoft.com/office/powerpoint/2010/main" val="39658414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4014-8648-4E12-9F9E-5783FE3353E9}" type="slidenum">
              <a:rPr lang="en-US"/>
              <a:pPr/>
              <a:t>3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Lighting Principles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Lighting simulates how objects reflect light</a:t>
            </a:r>
          </a:p>
          <a:p>
            <a:r>
              <a:rPr lang="en-US" sz="2600" b="0" dirty="0"/>
              <a:t>material composition of object</a:t>
            </a:r>
          </a:p>
          <a:p>
            <a:r>
              <a:rPr lang="en-US" sz="2600" b="0" dirty="0"/>
              <a:t>light’s color and position</a:t>
            </a:r>
          </a:p>
          <a:p>
            <a:r>
              <a:rPr lang="en-US" sz="2600" b="0" dirty="0"/>
              <a:t>global lighting parameters</a:t>
            </a:r>
          </a:p>
          <a:p>
            <a:pPr lvl="1"/>
            <a:r>
              <a:rPr lang="en-US" dirty="0"/>
              <a:t>ambient light</a:t>
            </a:r>
          </a:p>
          <a:p>
            <a:pPr lvl="1"/>
            <a:r>
              <a:rPr lang="en-US" dirty="0"/>
              <a:t>two sided lighting</a:t>
            </a:r>
          </a:p>
          <a:p>
            <a:r>
              <a:rPr lang="en-US" sz="2600" b="0" dirty="0"/>
              <a:t>available in both color index</a:t>
            </a:r>
            <a:br>
              <a:rPr lang="en-US" sz="2600" b="0" dirty="0"/>
            </a:br>
            <a:r>
              <a:rPr lang="en-US" sz="2600" b="0" dirty="0"/>
              <a:t>and RGBA mode</a:t>
            </a:r>
          </a:p>
        </p:txBody>
      </p:sp>
      <p:pic>
        <p:nvPicPr>
          <p:cNvPr id="544772" name="Picture 4" descr="S:\Graphics\Siggraph\Siggraph.99\Presentation\Images\litObject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DC6C6"/>
              </a:clrFrom>
              <a:clrTo>
                <a:srgbClr val="BD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5900" y="2597150"/>
            <a:ext cx="2647950" cy="2209800"/>
          </a:xfrm>
          <a:prstGeom prst="rect">
            <a:avLst/>
          </a:prstGeom>
          <a:noFill/>
        </p:spPr>
      </p:pic>
      <p:pic>
        <p:nvPicPr>
          <p:cNvPr id="544773" name="Picture 5" descr="S:\Graphics\Siggraph\Siggraph.99\Presentation\Images\unlitObject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BDC6C6"/>
              </a:clrFrom>
              <a:clrTo>
                <a:srgbClr val="BD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3962400"/>
            <a:ext cx="264795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0186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4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Source Model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Simple Mathematical Models:</a:t>
            </a:r>
          </a:p>
          <a:p>
            <a:r>
              <a:rPr lang="en-US" sz="2600" b="0" dirty="0"/>
              <a:t> Point light</a:t>
            </a:r>
          </a:p>
          <a:p>
            <a:r>
              <a:rPr lang="en-US" sz="2600" b="0" dirty="0"/>
              <a:t> Directional light</a:t>
            </a:r>
          </a:p>
          <a:p>
            <a:r>
              <a:rPr lang="en-US" sz="2600" b="0" dirty="0"/>
              <a:t> Spot light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69" y="2823899"/>
            <a:ext cx="796867" cy="126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72" y="4392090"/>
            <a:ext cx="4637088" cy="210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5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Light Source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600" dirty="0">
                <a:ea typeface="굴림" pitchFamily="50" charset="-128"/>
              </a:rPr>
              <a:t>Models Omni-Directional Point Source (E.g., Bulb)</a:t>
            </a:r>
          </a:p>
          <a:p>
            <a:r>
              <a:rPr lang="en-US" altLang="ko-KR" sz="2600" b="0" dirty="0">
                <a:ea typeface="굴림" pitchFamily="50" charset="-128"/>
              </a:rPr>
              <a:t> Intensity (I</a:t>
            </a:r>
            <a:r>
              <a:rPr lang="en-US" altLang="ko-KR" sz="2600" b="0" baseline="-25000" dirty="0">
                <a:ea typeface="굴림" pitchFamily="50" charset="-128"/>
              </a:rPr>
              <a:t>0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>
                <a:ea typeface="굴림" pitchFamily="50" charset="-128"/>
              </a:rPr>
              <a:t> Position (</a:t>
            </a:r>
            <a:r>
              <a:rPr lang="en-US" altLang="ko-KR" sz="2600" b="0" dirty="0" err="1">
                <a:ea typeface="굴림" pitchFamily="50" charset="-128"/>
              </a:rPr>
              <a:t>px</a:t>
            </a:r>
            <a:r>
              <a:rPr lang="en-US" altLang="ko-KR" sz="2600" b="0" dirty="0">
                <a:ea typeface="굴림" pitchFamily="50" charset="-128"/>
              </a:rPr>
              <a:t>, </a:t>
            </a:r>
            <a:r>
              <a:rPr lang="en-US" altLang="ko-KR" sz="2600" b="0" dirty="0" err="1">
                <a:ea typeface="굴림" pitchFamily="50" charset="-128"/>
              </a:rPr>
              <a:t>py</a:t>
            </a:r>
            <a:r>
              <a:rPr lang="en-US" altLang="ko-KR" sz="2600" b="0" dirty="0">
                <a:ea typeface="굴림" pitchFamily="50" charset="-128"/>
              </a:rPr>
              <a:t>, </a:t>
            </a:r>
            <a:r>
              <a:rPr lang="en-US" altLang="ko-KR" sz="2600" b="0" dirty="0" err="1">
                <a:ea typeface="굴림" pitchFamily="50" charset="-128"/>
              </a:rPr>
              <a:t>pz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>
                <a:ea typeface="굴림" pitchFamily="50" charset="-128"/>
              </a:rPr>
              <a:t> Factors (k</a:t>
            </a:r>
            <a:r>
              <a:rPr lang="en-US" altLang="ko-KR" sz="2600" b="0" baseline="-25000" dirty="0">
                <a:ea typeface="굴림" pitchFamily="50" charset="-128"/>
              </a:rPr>
              <a:t>c</a:t>
            </a:r>
            <a:r>
              <a:rPr lang="en-US" altLang="ko-KR" sz="2600" b="0" dirty="0">
                <a:ea typeface="굴림" pitchFamily="50" charset="-128"/>
              </a:rPr>
              <a:t>, k</a:t>
            </a:r>
            <a:r>
              <a:rPr lang="en-US" altLang="ko-KR" sz="2600" b="0" baseline="-25000" dirty="0">
                <a:ea typeface="굴림" pitchFamily="50" charset="-128"/>
              </a:rPr>
              <a:t>l</a:t>
            </a:r>
            <a:r>
              <a:rPr lang="en-US" altLang="ko-KR" sz="2600" b="0" dirty="0">
                <a:ea typeface="굴림" pitchFamily="50" charset="-128"/>
              </a:rPr>
              <a:t>, </a:t>
            </a:r>
            <a:r>
              <a:rPr lang="en-US" altLang="ko-KR" sz="2600" b="0" dirty="0" err="1">
                <a:ea typeface="굴림" pitchFamily="50" charset="-128"/>
              </a:rPr>
              <a:t>k</a:t>
            </a:r>
            <a:r>
              <a:rPr lang="en-US" altLang="ko-KR" sz="2600" b="0" baseline="-25000" dirty="0" err="1">
                <a:ea typeface="굴림" pitchFamily="50" charset="-128"/>
              </a:rPr>
              <a:t>q</a:t>
            </a:r>
            <a:r>
              <a:rPr lang="en-US" altLang="ko-KR" sz="2600" b="0" dirty="0">
                <a:ea typeface="굴림" pitchFamily="50" charset="-128"/>
              </a:rPr>
              <a:t>) for attenuation with distance (d)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928" y="3855066"/>
            <a:ext cx="3436076" cy="1272188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44" y="4127498"/>
            <a:ext cx="3009275" cy="247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6372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6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Light Source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600" dirty="0">
                <a:ea typeface="굴림" pitchFamily="50" charset="-128"/>
              </a:rPr>
              <a:t>Models Point Light Source at Infinity (E.g., Sun)</a:t>
            </a:r>
          </a:p>
          <a:p>
            <a:r>
              <a:rPr lang="en-US" altLang="ko-KR" sz="2600" dirty="0">
                <a:ea typeface="굴림" pitchFamily="50" charset="-128"/>
              </a:rPr>
              <a:t> </a:t>
            </a:r>
            <a:r>
              <a:rPr lang="en-US" altLang="ko-KR" sz="2600" b="0" dirty="0">
                <a:ea typeface="굴림" pitchFamily="50" charset="-128"/>
              </a:rPr>
              <a:t>Intensity (I</a:t>
            </a:r>
            <a:r>
              <a:rPr lang="en-US" altLang="ko-KR" sz="2600" b="0" baseline="-25000" dirty="0">
                <a:ea typeface="굴림" pitchFamily="50" charset="-128"/>
              </a:rPr>
              <a:t>0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>
                <a:ea typeface="굴림" pitchFamily="50" charset="-128"/>
              </a:rPr>
              <a:t> Direction (</a:t>
            </a:r>
            <a:r>
              <a:rPr lang="en-US" altLang="ko-KR" sz="2600" b="0" dirty="0" err="1">
                <a:ea typeface="굴림" pitchFamily="50" charset="-128"/>
              </a:rPr>
              <a:t>dx,dy,dz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78462"/>
              </p:ext>
            </p:extLst>
          </p:nvPr>
        </p:nvGraphicFramePr>
        <p:xfrm>
          <a:off x="3417836" y="3918055"/>
          <a:ext cx="28479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4" imgW="2847619" imgH="2019048" progId="Photoshop.Image.5">
                  <p:embed/>
                </p:oleObj>
              </mc:Choice>
              <mc:Fallback>
                <p:oleObj name="Image" r:id="rId4" imgW="2847619" imgH="2019048" progId="Photoshop.Image.5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36" y="3918055"/>
                        <a:ext cx="28479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1188" y="5265003"/>
            <a:ext cx="21884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2400" dirty="0">
                <a:latin typeface="Arial" panose="020B0604020202020204" pitchFamily="34" charset="0"/>
                <a:ea typeface="굴림" pitchFamily="50" charset="-128"/>
              </a:rPr>
              <a:t>No attenuation</a:t>
            </a:r>
          </a:p>
          <a:p>
            <a:pPr algn="ctr" eaLnBrk="1" hangingPunct="1"/>
            <a:r>
              <a:rPr lang="en-US" altLang="ko-KR" sz="2400" dirty="0">
                <a:latin typeface="Arial" panose="020B0604020202020204" pitchFamily="34" charset="0"/>
                <a:ea typeface="굴림" pitchFamily="50" charset="-128"/>
              </a:rPr>
              <a:t>with distance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7008813" y="5127625"/>
          <a:ext cx="992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444240" imgH="228600" progId="Equation.3">
                  <p:embed/>
                </p:oleObj>
              </mc:Choice>
              <mc:Fallback>
                <p:oleObj name="Equation" r:id="rId6" imgW="444240" imgH="22860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5127625"/>
                        <a:ext cx="992187" cy="511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194293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4324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7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Light Source 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981199"/>
            <a:ext cx="8561388" cy="45132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600" dirty="0">
                <a:ea typeface="굴림" pitchFamily="50" charset="-128"/>
              </a:rPr>
              <a:t>Models Point Light Source with Direction (E.g., </a:t>
            </a:r>
            <a:r>
              <a:rPr lang="en-US" altLang="ko-KR" sz="2600" dirty="0" err="1">
                <a:ea typeface="굴림" pitchFamily="50" charset="-128"/>
              </a:rPr>
              <a:t>Luxo</a:t>
            </a:r>
            <a:r>
              <a:rPr lang="en-US" altLang="ko-KR" sz="2600" dirty="0">
                <a:ea typeface="굴림" pitchFamily="50" charset="-128"/>
              </a:rPr>
              <a:t>)</a:t>
            </a:r>
          </a:p>
          <a:p>
            <a:r>
              <a:rPr lang="en-US" altLang="ko-KR" sz="2600" dirty="0">
                <a:ea typeface="굴림" pitchFamily="50" charset="-128"/>
              </a:rPr>
              <a:t> </a:t>
            </a:r>
            <a:r>
              <a:rPr lang="en-US" altLang="ko-KR" sz="2600" b="0" dirty="0">
                <a:ea typeface="굴림" pitchFamily="50" charset="-128"/>
              </a:rPr>
              <a:t>Intensity (I</a:t>
            </a:r>
            <a:r>
              <a:rPr lang="en-US" altLang="ko-KR" sz="2600" b="0" baseline="-25000" dirty="0">
                <a:ea typeface="굴림" pitchFamily="50" charset="-128"/>
              </a:rPr>
              <a:t>0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>
                <a:ea typeface="굴림" pitchFamily="50" charset="-128"/>
              </a:rPr>
              <a:t> </a:t>
            </a:r>
            <a:r>
              <a:rPr lang="fr-FR" altLang="ko-KR" sz="2600" b="0" dirty="0">
                <a:ea typeface="굴림" pitchFamily="50" charset="-128"/>
              </a:rPr>
              <a:t>Position (px, </a:t>
            </a:r>
            <a:r>
              <a:rPr lang="fr-FR" altLang="ko-KR" sz="2600" b="0" dirty="0" err="1">
                <a:ea typeface="굴림" pitchFamily="50" charset="-128"/>
              </a:rPr>
              <a:t>py</a:t>
            </a:r>
            <a:r>
              <a:rPr lang="fr-FR" altLang="ko-KR" sz="2600" b="0" dirty="0">
                <a:ea typeface="굴림" pitchFamily="50" charset="-128"/>
              </a:rPr>
              <a:t>, pz)</a:t>
            </a:r>
          </a:p>
          <a:p>
            <a:r>
              <a:rPr lang="fr-FR" altLang="ko-KR" sz="2600" b="0" dirty="0">
                <a:ea typeface="굴림" pitchFamily="50" charset="-128"/>
              </a:rPr>
              <a:t> Direction (dx, </a:t>
            </a:r>
            <a:r>
              <a:rPr lang="fr-FR" altLang="ko-KR" sz="2600" b="0" dirty="0" err="1">
                <a:ea typeface="굴림" pitchFamily="50" charset="-128"/>
              </a:rPr>
              <a:t>dy</a:t>
            </a:r>
            <a:r>
              <a:rPr lang="fr-FR" altLang="ko-KR" sz="2600" b="0" dirty="0">
                <a:ea typeface="굴림" pitchFamily="50" charset="-128"/>
              </a:rPr>
              <a:t>, dz)</a:t>
            </a:r>
          </a:p>
          <a:p>
            <a:r>
              <a:rPr lang="fr-FR" altLang="ko-KR" sz="2600" b="0" dirty="0">
                <a:ea typeface="굴림" pitchFamily="50" charset="-128"/>
              </a:rPr>
              <a:t> </a:t>
            </a:r>
            <a:r>
              <a:rPr lang="fr-FR" altLang="ko-KR" sz="2600" b="0" dirty="0" err="1">
                <a:ea typeface="굴림" pitchFamily="50" charset="-128"/>
              </a:rPr>
              <a:t>Attenuation</a:t>
            </a:r>
            <a:endParaRPr lang="fr-FR" altLang="ko-KR" sz="2600" b="0" dirty="0">
              <a:ea typeface="굴림" pitchFamily="50" charset="-128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60507"/>
              </p:ext>
            </p:extLst>
          </p:nvPr>
        </p:nvGraphicFramePr>
        <p:xfrm>
          <a:off x="3029858" y="4141674"/>
          <a:ext cx="3781532" cy="245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" r:id="rId4" imgW="4980952" imgH="3238095" progId="Photoshop.Image.5">
                  <p:embed/>
                </p:oleObj>
              </mc:Choice>
              <mc:Fallback>
                <p:oleObj name="Image" r:id="rId4" imgW="4980952" imgH="3238095" progId="Photoshop.Image.5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858" y="4141674"/>
                        <a:ext cx="3781532" cy="2458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692" y="5011065"/>
            <a:ext cx="2075053" cy="7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826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8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Illumination Model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/>
              <a:t>How to compute color to represent a scene</a:t>
            </a:r>
          </a:p>
          <a:p>
            <a:r>
              <a:rPr lang="en-US" sz="2600" b="0" dirty="0"/>
              <a:t>As in taking a photo in real life: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Camera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Lighting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Object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/>
              <a:t>Geometry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/>
              <a:t>Material </a:t>
            </a:r>
            <a:endParaRPr lang="en-US" sz="2600" b="0" dirty="0"/>
          </a:p>
          <a:p>
            <a:endParaRPr lang="en-US" sz="2600" b="0" dirty="0"/>
          </a:p>
          <a:p>
            <a:r>
              <a:rPr lang="en-US" sz="2600" b="0" dirty="0"/>
              <a:t>Illumination model: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Combine all to produce a color Light source</a:t>
            </a:r>
            <a:endParaRPr lang="en-US" sz="21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28" y="2856167"/>
            <a:ext cx="4485885" cy="33132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9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Illumination Model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An object is illuminated from ambient light and from interrelated light source. </a:t>
            </a:r>
          </a:p>
          <a:p>
            <a:r>
              <a:rPr lang="en-US" sz="2600" dirty="0"/>
              <a:t>The important components are: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Ambient Light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Diffuse Refection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Specular Reflection</a:t>
            </a:r>
          </a:p>
          <a:p>
            <a:pPr marL="0" indent="0">
              <a:buNone/>
            </a:pPr>
            <a:r>
              <a:rPr lang="en-US" sz="2600" dirty="0"/>
              <a:t>Global Illumination = Ambient Light + Diffuse Light + Specular Light + Emissive Light</a:t>
            </a:r>
          </a:p>
        </p:txBody>
      </p:sp>
    </p:spTree>
    <p:extLst>
      <p:ext uri="{BB962C8B-B14F-4D97-AF65-F5344CB8AC3E}">
        <p14:creationId xmlns:p14="http://schemas.microsoft.com/office/powerpoint/2010/main" val="37191729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2ksans">
  <a:themeElements>
    <a:clrScheme name="s2ksans 3">
      <a:dk1>
        <a:srgbClr val="863D00"/>
      </a:dk1>
      <a:lt1>
        <a:srgbClr val="FFFFFF"/>
      </a:lt1>
      <a:dk2>
        <a:srgbClr val="000000"/>
      </a:dk2>
      <a:lt2>
        <a:srgbClr val="979393"/>
      </a:lt2>
      <a:accent1>
        <a:srgbClr val="9E4700"/>
      </a:accent1>
      <a:accent2>
        <a:srgbClr val="404988"/>
      </a:accent2>
      <a:accent3>
        <a:srgbClr val="AAAAAA"/>
      </a:accent3>
      <a:accent4>
        <a:srgbClr val="DADADA"/>
      </a:accent4>
      <a:accent5>
        <a:srgbClr val="CCB1AA"/>
      </a:accent5>
      <a:accent6>
        <a:srgbClr val="39417B"/>
      </a:accent6>
      <a:hlink>
        <a:srgbClr val="007D96"/>
      </a:hlink>
      <a:folHlink>
        <a:srgbClr val="7200A0"/>
      </a:folHlink>
    </a:clrScheme>
    <a:fontScheme name="s2ksa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ksans 1">
        <a:dk1>
          <a:srgbClr val="908F8E"/>
        </a:dk1>
        <a:lt1>
          <a:srgbClr val="FFFFFF"/>
        </a:lt1>
        <a:dk2>
          <a:srgbClr val="000000"/>
        </a:dk2>
        <a:lt2>
          <a:srgbClr val="AA4D00"/>
        </a:lt2>
        <a:accent1>
          <a:srgbClr val="973181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9ADC1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ksans 2">
        <a:dk1>
          <a:srgbClr val="863D00"/>
        </a:dk1>
        <a:lt1>
          <a:srgbClr val="FFFFFF"/>
        </a:lt1>
        <a:dk2>
          <a:srgbClr val="000000"/>
        </a:dk2>
        <a:lt2>
          <a:srgbClr val="979393"/>
        </a:lt2>
        <a:accent1>
          <a:srgbClr val="973181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9ADC1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ksans 3">
        <a:dk1>
          <a:srgbClr val="863D00"/>
        </a:dk1>
        <a:lt1>
          <a:srgbClr val="FFFFFF"/>
        </a:lt1>
        <a:dk2>
          <a:srgbClr val="000000"/>
        </a:dk2>
        <a:lt2>
          <a:srgbClr val="979393"/>
        </a:lt2>
        <a:accent1>
          <a:srgbClr val="9E4700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CB1AA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Documents\Siggraph\s2000\Presentation\Templates\s2ksans.pot</Template>
  <TotalTime>1410</TotalTime>
  <Words>900</Words>
  <Application>Microsoft Office PowerPoint</Application>
  <PresentationFormat>On-screen Show (4:3)</PresentationFormat>
  <Paragraphs>213</Paragraphs>
  <Slides>25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굴림</vt:lpstr>
      <vt:lpstr>Arial</vt:lpstr>
      <vt:lpstr>Arial Black</vt:lpstr>
      <vt:lpstr>Cambria Math</vt:lpstr>
      <vt:lpstr>Times New Roman</vt:lpstr>
      <vt:lpstr>Wingdings</vt:lpstr>
      <vt:lpstr>s2ksans</vt:lpstr>
      <vt:lpstr>Image</vt:lpstr>
      <vt:lpstr>Equation</vt:lpstr>
      <vt:lpstr>Illumination Model</vt:lpstr>
      <vt:lpstr>What You’ll See Today</vt:lpstr>
      <vt:lpstr>Lighting Principles</vt:lpstr>
      <vt:lpstr>Light Source Model</vt:lpstr>
      <vt:lpstr>Point Light Source</vt:lpstr>
      <vt:lpstr>Directional Light Source</vt:lpstr>
      <vt:lpstr>Spot Light Source </vt:lpstr>
      <vt:lpstr>Illumination Model</vt:lpstr>
      <vt:lpstr>Illumination Model</vt:lpstr>
      <vt:lpstr>Ambient Light</vt:lpstr>
      <vt:lpstr>Ambient Light</vt:lpstr>
      <vt:lpstr>Diffuse Reflection</vt:lpstr>
      <vt:lpstr>Diffuse Reflection</vt:lpstr>
      <vt:lpstr>Diffuse Reflection</vt:lpstr>
      <vt:lpstr>Specular Reflection</vt:lpstr>
      <vt:lpstr>Specular Reflection</vt:lpstr>
      <vt:lpstr>Surface Illumination Calculation</vt:lpstr>
      <vt:lpstr>At a glance</vt:lpstr>
      <vt:lpstr>Gouraud Surface Rendering (cont…)</vt:lpstr>
      <vt:lpstr>Gouraud Surface Rendering (cont…)</vt:lpstr>
      <vt:lpstr>Gouraud Shading</vt:lpstr>
      <vt:lpstr>Phong Surface Rendering (cont…)</vt:lpstr>
      <vt:lpstr>Gouraud Vs Phong Surface Rendering</vt:lpstr>
      <vt:lpstr>Assignment (A1)</vt:lpstr>
      <vt:lpstr>REFERENCES</vt:lpstr>
    </vt:vector>
  </TitlesOfParts>
  <Company>Silicon Graphics Computer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Interactive Introduction to OpenGL Programming</dc:title>
  <dc:creator>Dave Shreiner</dc:creator>
  <cp:lastModifiedBy>Nazirul Hasan</cp:lastModifiedBy>
  <cp:revision>197</cp:revision>
  <cp:lastPrinted>1999-04-17T20:22:35Z</cp:lastPrinted>
  <dcterms:created xsi:type="dcterms:W3CDTF">1999-04-11T03:30:43Z</dcterms:created>
  <dcterms:modified xsi:type="dcterms:W3CDTF">2023-09-25T08:07:54Z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shreiner@plunk.org</vt:lpwstr>
  </property>
  <property fmtid="{D5CDD505-2E9C-101B-9397-08002B2CF9AE}" pid="8" name="HomePage">
    <vt:lpwstr>http://www.plunk.org/COEN-290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T:\</vt:lpwstr>
  </property>
</Properties>
</file>