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459" r:id="rId2"/>
    <p:sldId id="462" r:id="rId3"/>
    <p:sldId id="463" r:id="rId4"/>
    <p:sldId id="464" r:id="rId5"/>
    <p:sldId id="465" r:id="rId6"/>
    <p:sldId id="466" r:id="rId7"/>
    <p:sldId id="467" r:id="rId8"/>
    <p:sldId id="468" r:id="rId9"/>
    <p:sldId id="469" r:id="rId10"/>
    <p:sldId id="470" r:id="rId11"/>
    <p:sldId id="398" r:id="rId12"/>
    <p:sldId id="471" r:id="rId13"/>
    <p:sldId id="342" r:id="rId14"/>
    <p:sldId id="352" r:id="rId15"/>
    <p:sldId id="461" r:id="rId16"/>
    <p:sldId id="399" r:id="rId17"/>
    <p:sldId id="431" r:id="rId18"/>
    <p:sldId id="432" r:id="rId19"/>
    <p:sldId id="433" r:id="rId20"/>
    <p:sldId id="434" r:id="rId21"/>
    <p:sldId id="435" r:id="rId22"/>
    <p:sldId id="445" r:id="rId23"/>
    <p:sldId id="404" r:id="rId24"/>
    <p:sldId id="474" r:id="rId25"/>
    <p:sldId id="472" r:id="rId26"/>
    <p:sldId id="473" r:id="rId27"/>
    <p:sldId id="438" r:id="rId28"/>
    <p:sldId id="400" r:id="rId29"/>
    <p:sldId id="447" r:id="rId30"/>
    <p:sldId id="418" r:id="rId31"/>
    <p:sldId id="366" r:id="rId32"/>
    <p:sldId id="371" r:id="rId33"/>
    <p:sldId id="422" r:id="rId34"/>
    <p:sldId id="373" r:id="rId35"/>
    <p:sldId id="375" r:id="rId36"/>
    <p:sldId id="376" r:id="rId37"/>
    <p:sldId id="378" r:id="rId38"/>
    <p:sldId id="458" r:id="rId39"/>
    <p:sldId id="443" r:id="rId40"/>
  </p:sldIdLst>
  <p:sldSz cx="9144000" cy="6858000" type="screen4x3"/>
  <p:notesSz cx="6858000" cy="9144000"/>
  <p:custDataLst>
    <p:tags r:id="rId43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Rounded MT Bold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Rounded MT Bold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Rounded MT Bold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Rounded MT Bold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 Rounded MT Bold" charset="0"/>
        <a:ea typeface="ＭＳ Ｐゴシック" charset="0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 Rounded MT Bold" charset="0"/>
        <a:ea typeface="ＭＳ Ｐゴシック" charset="0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 Rounded MT Bold" charset="0"/>
        <a:ea typeface="ＭＳ Ｐゴシック" charset="0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 Rounded MT Bold" charset="0"/>
        <a:ea typeface="ＭＳ Ｐゴシック" charset="0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 Rounded MT Bold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8" autoAdjust="0"/>
    <p:restoredTop sz="89037" autoAdjust="0"/>
  </p:normalViewPr>
  <p:slideViewPr>
    <p:cSldViewPr snapToGrid="0">
      <p:cViewPr varScale="1">
        <p:scale>
          <a:sx n="66" d="100"/>
          <a:sy n="66" d="100"/>
        </p:scale>
        <p:origin x="1584" y="72"/>
      </p:cViewPr>
      <p:guideLst>
        <p:guide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EF168-CC03-AE4F-8D2E-53379FE82DD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524E8-FA62-1347-8224-EC3A38C10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530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 Rounded MT Bold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Rounded MT Bold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 Rounded MT Bold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96B2889-8D03-B040-8B13-621D22DD2B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527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Rounded MT Bold" pitchFamily="34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Rounded MT Bold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Rounded MT Bold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Rounded MT Bold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Rounded MT Bold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15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 it have a cycle?</a:t>
            </a:r>
            <a:r>
              <a:rPr lang="en-US" baseline="0" dirty="0" smtClean="0"/>
              <a:t> is in NP</a:t>
            </a:r>
          </a:p>
          <a:p>
            <a:r>
              <a:rPr lang="en-US" baseline="0" dirty="0" smtClean="0"/>
              <a:t>Prove it doesn’t have a cycle is not in NP</a:t>
            </a:r>
          </a:p>
          <a:p>
            <a:endParaRPr lang="en-US" baseline="0" dirty="0" smtClean="0"/>
          </a:p>
          <a:p>
            <a:r>
              <a:rPr lang="en-US" baseline="0" dirty="0" smtClean="0"/>
              <a:t>phrase a problem as a yes/no question</a:t>
            </a:r>
          </a:p>
          <a:p>
            <a:r>
              <a:rPr lang="en-US" baseline="0" dirty="0" smtClean="0"/>
              <a:t>a problem is in NP if in polynomial time we can prove any yes instance is correct</a:t>
            </a: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B2889-8D03-B040-8B13-621D22DD2BB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20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Boolean </a:t>
            </a:r>
            <a:r>
              <a:rPr lang="en-US" dirty="0" err="1" smtClean="0"/>
              <a:t>satisfiability</a:t>
            </a:r>
            <a:r>
              <a:rPr lang="en-US" dirty="0" smtClean="0"/>
              <a:t>: problem of determining if there exists</a:t>
            </a:r>
            <a:r>
              <a:rPr lang="en-US" baseline="0" dirty="0" smtClean="0"/>
              <a:t> an interpretation that satisfies a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formula</a:t>
            </a:r>
          </a:p>
          <a:p>
            <a:r>
              <a:rPr lang="en-US" baseline="0" dirty="0" smtClean="0"/>
              <a:t>can you give an input so the circuit evaluates to true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First problem shown to be NP-complete!</a:t>
            </a:r>
          </a:p>
          <a:p>
            <a:r>
              <a:rPr lang="en-US" dirty="0" smtClean="0"/>
              <a:t>every problem in NP can be solved</a:t>
            </a:r>
            <a:r>
              <a:rPr lang="en-US" baseline="0" dirty="0" smtClean="0"/>
              <a:t> in polynomial time using a nondeterministic computer/Turing 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B2889-8D03-B040-8B13-621D22DD2BB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21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fld id="{71E3D203-6302-7A41-87EE-0E65E300B5DF}" type="slidenum">
              <a:rPr lang="en-US" sz="1200"/>
              <a:pPr/>
              <a:t>35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900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fld id="{030E54B8-5EFD-DC4A-94D6-1557258DCA3A}" type="slidenum">
              <a:rPr lang="en-US" sz="1200"/>
              <a:pPr/>
              <a:t>36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 Rounded MT Bold" charset="0"/>
              </a:rPr>
              <a:t>every problem</a:t>
            </a:r>
            <a:r>
              <a:rPr lang="en-US" baseline="0" dirty="0" smtClean="0">
                <a:latin typeface="Arial Rounded MT Bold" charset="0"/>
              </a:rPr>
              <a:t> in NP is reducible to an NP-complete problem</a:t>
            </a:r>
            <a:endParaRPr lang="en-US" dirty="0">
              <a:latin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296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fld id="{EE562BD5-5F2B-464E-B185-2317CCAAD8A4}" type="slidenum">
              <a:rPr lang="en-US" sz="1200"/>
              <a:pPr/>
              <a:t>37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72000" cy="34290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80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B2889-8D03-B040-8B13-621D22DD2B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19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835373-0FA1-E243-8807-88EB37E9CCB0}" type="slidenum">
              <a:rPr lang="en-US"/>
              <a:pPr/>
              <a:t>7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19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 we mean by quickly</a:t>
            </a:r>
            <a:r>
              <a:rPr lang="en-US" baseline="0" dirty="0" smtClean="0"/>
              <a:t> here?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B2889-8D03-B040-8B13-621D22DD2BB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36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/>
                <a:cs typeface="Arial"/>
              </a:rPr>
              <a:t>the class of problems that can be solved and whose</a:t>
            </a:r>
            <a:r>
              <a:rPr lang="en-US" sz="1200" baseline="0" dirty="0" smtClean="0">
                <a:latin typeface="Arial"/>
                <a:cs typeface="Arial"/>
              </a:rPr>
              <a:t> solutions can be </a:t>
            </a:r>
            <a:r>
              <a:rPr lang="en-US" sz="1200" dirty="0" smtClean="0">
                <a:latin typeface="Arial"/>
                <a:cs typeface="Arial"/>
              </a:rPr>
              <a:t>verified in polynomial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B2889-8D03-B040-8B13-621D22DD2BB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9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rial"/>
                <a:cs typeface="Arial"/>
              </a:rPr>
              <a:t>The class of all sets that can be </a:t>
            </a:r>
            <a:r>
              <a:rPr lang="en-US" dirty="0" smtClean="0">
                <a:solidFill>
                  <a:srgbClr val="3366FF"/>
                </a:solidFill>
                <a:latin typeface="Arial"/>
                <a:cs typeface="Arial"/>
              </a:rPr>
              <a:t>verified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in polynomial time (if solution is fast to verify, can try all solutions with</a:t>
            </a:r>
            <a:r>
              <a:rPr lang="en-US" baseline="0" dirty="0" smtClean="0">
                <a:latin typeface="Arial"/>
                <a:cs typeface="Arial"/>
              </a:rPr>
              <a:t> nondeterministic paths)</a:t>
            </a:r>
            <a:r>
              <a:rPr lang="en-US" dirty="0" smtClean="0">
                <a:latin typeface="Arial"/>
                <a:cs typeface="Arial"/>
              </a:rPr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rial"/>
                <a:cs typeface="Arial"/>
              </a:rPr>
              <a:t>It can be solved in polynomial time with a non-deterministic algorithm (deterministic</a:t>
            </a:r>
            <a:r>
              <a:rPr lang="en-US" baseline="0" dirty="0" smtClean="0">
                <a:latin typeface="Arial"/>
                <a:cs typeface="Arial"/>
              </a:rPr>
              <a:t> algorithm can only follow one path when presented with a choice, non-deterministic can choose multiple paths)</a:t>
            </a: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B2889-8D03-B040-8B13-621D22DD2BB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50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 is a problem that can be solved in polynomial time</a:t>
            </a:r>
          </a:p>
          <a:p>
            <a:r>
              <a:rPr lang="en-US" dirty="0" smtClean="0"/>
              <a:t>NP is a problem that can be verified in polynomial time (non deterministic polynomial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B2889-8D03-B040-8B13-621D22DD2BB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75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phrase a problem as a yes/no question</a:t>
            </a:r>
          </a:p>
          <a:p>
            <a:r>
              <a:rPr lang="en-US" baseline="0" dirty="0" smtClean="0"/>
              <a:t>a problem is in NP if in polynomial time we can prove any yes instance is correct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B2889-8D03-B040-8B13-621D22DD2BB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36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frame as decision problems</a:t>
            </a:r>
          </a:p>
          <a:p>
            <a:r>
              <a:rPr lang="en-US" dirty="0" smtClean="0"/>
              <a:t>with</a:t>
            </a:r>
          </a:p>
          <a:p>
            <a:r>
              <a:rPr lang="en-US" dirty="0" smtClean="0"/>
              <a:t>Sets of solutions (yes instances)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B2889-8D03-B040-8B13-621D22DD2BB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5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373 Algorithms and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AD40-D64B-C44C-9356-466BBE350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6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373 Algorithms and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AD40-D64B-C44C-9356-466BBE350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5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373 Algorithms and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AD40-D64B-C44C-9356-466BBE350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4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373 Algorithms and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AD40-D64B-C44C-9356-466BBE350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0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373 Algorithms and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AD40-D64B-C44C-9356-466BBE350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9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373 Algorithms and 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AD40-D64B-C44C-9356-466BBE350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373 Algorithms and Data Structures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AD40-D64B-C44C-9356-466BBE350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6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373 Algorithms and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AD40-D64B-C44C-9356-466BBE350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6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373 Algorithms and Data Structures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AD40-D64B-C44C-9356-466BBE350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373 Algorithms and 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AD40-D64B-C44C-9356-466BBE350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0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373 Algorithms and 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AD40-D64B-C44C-9356-466BBE350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0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Spring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CSE 373 Algorithms and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DAD40-D64B-C44C-9356-466BBE350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7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590800"/>
            <a:ext cx="8305800" cy="14478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The </a:t>
            </a:r>
            <a:r>
              <a:rPr lang="en-US" sz="3600" dirty="0" smtClean="0">
                <a:latin typeface="Arial"/>
                <a:cs typeface="Arial"/>
              </a:rPr>
              <a:t>P vs. NP question</a:t>
            </a:r>
            <a:r>
              <a:rPr lang="en-US" sz="3600" i="0" dirty="0" smtClean="0">
                <a:latin typeface="Arial"/>
                <a:cs typeface="Arial"/>
              </a:rPr>
              <a:t>, </a:t>
            </a:r>
            <a:br>
              <a:rPr lang="en-US" sz="3600" i="0" dirty="0" smtClean="0">
                <a:latin typeface="Arial"/>
                <a:cs typeface="Arial"/>
              </a:rPr>
            </a:br>
            <a:r>
              <a:rPr lang="en-US" sz="3600" i="0" dirty="0" smtClean="0">
                <a:latin typeface="Arial"/>
                <a:cs typeface="Arial"/>
              </a:rPr>
              <a:t>NP-Completeness</a:t>
            </a:r>
            <a:endParaRPr lang="en-US" sz="3600" i="0" dirty="0">
              <a:latin typeface="Arial"/>
              <a:cs typeface="Arial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4572000"/>
            <a:ext cx="6629400" cy="1219200"/>
          </a:xfrm>
        </p:spPr>
        <p:txBody>
          <a:bodyPr/>
          <a:lstStyle/>
          <a:p>
            <a:r>
              <a:rPr lang="en-US" sz="2400" dirty="0" smtClean="0"/>
              <a:t>Backtracking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7061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71" y="2727341"/>
            <a:ext cx="8229600" cy="1143000"/>
          </a:xfrm>
        </p:spPr>
        <p:txBody>
          <a:bodyPr/>
          <a:lstStyle/>
          <a:p>
            <a:r>
              <a:rPr lang="en-US" dirty="0" smtClean="0"/>
              <a:t>On to Complexity theory!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9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The $1M question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439185" cy="4525963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2800" dirty="0">
                <a:latin typeface="Arial"/>
                <a:cs typeface="Arial"/>
              </a:rPr>
              <a:t>The Clay Mathematics </a:t>
            </a:r>
            <a:r>
              <a:rPr lang="en-US" sz="2800" dirty="0" smtClean="0">
                <a:latin typeface="Arial"/>
                <a:cs typeface="Arial"/>
              </a:rPr>
              <a:t>Institute 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2800" dirty="0" smtClean="0">
                <a:latin typeface="Arial"/>
                <a:cs typeface="Arial"/>
              </a:rPr>
              <a:t>Millennium </a:t>
            </a:r>
            <a:r>
              <a:rPr lang="en-US" sz="2800" dirty="0">
                <a:latin typeface="Arial"/>
                <a:cs typeface="Arial"/>
              </a:rPr>
              <a:t>Prize Problems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endParaRPr lang="en-US" sz="2800" dirty="0">
              <a:latin typeface="Arial"/>
              <a:cs typeface="Arial"/>
            </a:endParaRPr>
          </a:p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dirty="0">
                <a:latin typeface="Arial"/>
                <a:cs typeface="Arial"/>
              </a:rPr>
              <a:t>Birch and </a:t>
            </a:r>
            <a:r>
              <a:rPr lang="en-US" sz="2800" dirty="0" err="1">
                <a:latin typeface="Arial"/>
                <a:cs typeface="Arial"/>
              </a:rPr>
              <a:t>Swinnerton</a:t>
            </a:r>
            <a:r>
              <a:rPr lang="en-US" sz="2800" dirty="0">
                <a:latin typeface="Arial"/>
                <a:cs typeface="Arial"/>
              </a:rPr>
              <a:t>-Dyer Conjecture 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dirty="0">
                <a:latin typeface="Arial"/>
                <a:cs typeface="Arial"/>
              </a:rPr>
              <a:t>Hodge Conjecture 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dirty="0" err="1">
                <a:latin typeface="Arial"/>
                <a:cs typeface="Arial"/>
              </a:rPr>
              <a:t>Navier</a:t>
            </a:r>
            <a:r>
              <a:rPr lang="en-US" sz="2800" dirty="0">
                <a:latin typeface="Arial"/>
                <a:cs typeface="Arial"/>
              </a:rPr>
              <a:t>-Stokes Equations 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lang="en-US" sz="2800" dirty="0" err="1">
                <a:solidFill>
                  <a:srgbClr val="FF0000"/>
                </a:solidFill>
                <a:latin typeface="Arial"/>
                <a:cs typeface="Arial"/>
              </a:rPr>
              <a:t>vs</a:t>
            </a:r>
            <a:r>
              <a:rPr lang="en-US" sz="2800" dirty="0">
                <a:solidFill>
                  <a:srgbClr val="FF0000"/>
                </a:solidFill>
                <a:latin typeface="Arial"/>
                <a:cs typeface="Arial"/>
              </a:rPr>
              <a:t> NP 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dirty="0" err="1">
                <a:latin typeface="Arial"/>
                <a:cs typeface="Arial"/>
              </a:rPr>
              <a:t>Poincaré</a:t>
            </a:r>
            <a:r>
              <a:rPr lang="en-US" sz="2800" dirty="0">
                <a:latin typeface="Arial"/>
                <a:cs typeface="Arial"/>
              </a:rPr>
              <a:t> Conjecture 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dirty="0">
                <a:latin typeface="Arial"/>
                <a:cs typeface="Arial"/>
              </a:rPr>
              <a:t>Riemann Hypothesis 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dirty="0">
                <a:latin typeface="Arial"/>
                <a:cs typeface="Arial"/>
              </a:rPr>
              <a:t>Yang-Mills Theory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30363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>
                <a:solidFill>
                  <a:schemeClr val="tx1"/>
                </a:solidFill>
                <a:latin typeface="Arial"/>
                <a:cs typeface="Arial"/>
              </a:rPr>
              <a:t>The P versus NP problem (</a:t>
            </a:r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informally</a:t>
            </a:r>
            <a:r>
              <a:rPr lang="en-US" sz="320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657225" y="3124200"/>
            <a:ext cx="809506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 dirty="0" smtClean="0">
                <a:latin typeface="Arial"/>
                <a:cs typeface="Arial"/>
              </a:rPr>
              <a:t>Can every problem whose solution can be </a:t>
            </a:r>
            <a:r>
              <a:rPr lang="en-US" i="1" dirty="0" smtClean="0">
                <a:latin typeface="Arial"/>
                <a:cs typeface="Arial"/>
              </a:rPr>
              <a:t>quickly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3366FF"/>
                </a:solidFill>
                <a:latin typeface="Arial"/>
                <a:cs typeface="Arial"/>
              </a:rPr>
              <a:t>verified</a:t>
            </a:r>
            <a:r>
              <a:rPr lang="en-US" dirty="0" smtClean="0">
                <a:latin typeface="Arial"/>
                <a:cs typeface="Arial"/>
              </a:rPr>
              <a:t> by a computer also be </a:t>
            </a:r>
            <a:r>
              <a:rPr lang="en-US" i="1" dirty="0" smtClean="0">
                <a:latin typeface="Arial"/>
                <a:cs typeface="Arial"/>
              </a:rPr>
              <a:t>quickly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solved</a:t>
            </a:r>
            <a:r>
              <a:rPr lang="en-US" dirty="0" smtClean="0">
                <a:latin typeface="Arial"/>
                <a:cs typeface="Arial"/>
              </a:rPr>
              <a:t> by a computer?</a:t>
            </a:r>
          </a:p>
        </p:txBody>
      </p:sp>
    </p:spTree>
    <p:extLst>
      <p:ext uri="{BB962C8B-B14F-4D97-AF65-F5344CB8AC3E}">
        <p14:creationId xmlns:p14="http://schemas.microsoft.com/office/powerpoint/2010/main" val="61870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chemeClr val="tx1"/>
                </a:solidFill>
                <a:latin typeface="Arial"/>
                <a:cs typeface="Arial"/>
              </a:rPr>
              <a:t>What is an efficient algorithm?</a:t>
            </a:r>
          </a:p>
        </p:txBody>
      </p:sp>
      <p:sp>
        <p:nvSpPr>
          <p:cNvPr id="1014788" name="Line 4"/>
          <p:cNvSpPr>
            <a:spLocks noChangeShapeType="1"/>
          </p:cNvSpPr>
          <p:nvPr/>
        </p:nvSpPr>
        <p:spPr bwMode="auto">
          <a:xfrm>
            <a:off x="398463" y="4313238"/>
            <a:ext cx="5465762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40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014789" name="Text Box 5"/>
          <p:cNvSpPr txBox="1">
            <a:spLocks noChangeArrowheads="1"/>
          </p:cNvSpPr>
          <p:nvPr/>
        </p:nvSpPr>
        <p:spPr bwMode="auto">
          <a:xfrm>
            <a:off x="6346825" y="2273300"/>
            <a:ext cx="232287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polynomial time</a:t>
            </a:r>
          </a:p>
          <a:p>
            <a:pPr algn="l" eaLnBrk="1" hangingPunct="1"/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  <a:p>
            <a:pPr algn="l" eaLnBrk="1" hangingPunct="1"/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O(</a:t>
            </a:r>
            <a:r>
              <a:rPr lang="en-US" sz="2400" dirty="0" err="1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lang="en-US" sz="2400" baseline="30000" dirty="0" err="1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) for some </a:t>
            </a:r>
          </a:p>
          <a:p>
            <a:pPr algn="l" eaLnBrk="1" hangingPunct="1"/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constant c</a:t>
            </a:r>
          </a:p>
        </p:txBody>
      </p:sp>
      <p:sp>
        <p:nvSpPr>
          <p:cNvPr id="1014790" name="AutoShape 6"/>
          <p:cNvSpPr>
            <a:spLocks/>
          </p:cNvSpPr>
          <p:nvPr/>
        </p:nvSpPr>
        <p:spPr bwMode="auto">
          <a:xfrm>
            <a:off x="5788025" y="4313238"/>
            <a:ext cx="457200" cy="1828800"/>
          </a:xfrm>
          <a:prstGeom prst="rightBrace">
            <a:avLst>
              <a:gd name="adj1" fmla="val 33333"/>
              <a:gd name="adj2" fmla="val 50000"/>
            </a:avLst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Arial"/>
              <a:cs typeface="Arial"/>
            </a:endParaRPr>
          </a:p>
        </p:txBody>
      </p:sp>
      <p:sp>
        <p:nvSpPr>
          <p:cNvPr id="1014791" name="Text Box 7"/>
          <p:cNvSpPr txBox="1">
            <a:spLocks noChangeArrowheads="1"/>
          </p:cNvSpPr>
          <p:nvPr/>
        </p:nvSpPr>
        <p:spPr bwMode="auto">
          <a:xfrm>
            <a:off x="6362700" y="4875213"/>
            <a:ext cx="227192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400">
                <a:latin typeface="Arial"/>
                <a:cs typeface="Arial"/>
              </a:rPr>
              <a:t>non-polynomial</a:t>
            </a:r>
          </a:p>
          <a:p>
            <a:pPr algn="l" eaLnBrk="1" hangingPunct="1"/>
            <a:r>
              <a:rPr lang="en-US" sz="2400">
                <a:latin typeface="Arial"/>
                <a:cs typeface="Arial"/>
              </a:rPr>
              <a:t>time</a:t>
            </a:r>
          </a:p>
        </p:txBody>
      </p:sp>
      <p:sp>
        <p:nvSpPr>
          <p:cNvPr id="1014792" name="AutoShape 8"/>
          <p:cNvSpPr>
            <a:spLocks/>
          </p:cNvSpPr>
          <p:nvPr/>
        </p:nvSpPr>
        <p:spPr bwMode="auto">
          <a:xfrm>
            <a:off x="5788025" y="1681163"/>
            <a:ext cx="457200" cy="2632075"/>
          </a:xfrm>
          <a:prstGeom prst="rightBrace">
            <a:avLst>
              <a:gd name="adj1" fmla="val 47975"/>
              <a:gd name="adj2" fmla="val 50000"/>
            </a:avLst>
          </a:prstGeom>
          <a:noFill/>
          <a:ln w="762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014793" name="Text Box 9"/>
          <p:cNvSpPr txBox="1">
            <a:spLocks noChangeArrowheads="1"/>
          </p:cNvSpPr>
          <p:nvPr/>
        </p:nvSpPr>
        <p:spPr bwMode="auto">
          <a:xfrm>
            <a:off x="646606" y="1750836"/>
            <a:ext cx="42161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Arial"/>
                <a:cs typeface="Arial"/>
              </a:rPr>
              <a:t>Is an O(n) algorithm efficient?</a:t>
            </a:r>
          </a:p>
        </p:txBody>
      </p:sp>
      <p:sp>
        <p:nvSpPr>
          <p:cNvPr id="1014794" name="Text Box 10"/>
          <p:cNvSpPr txBox="1">
            <a:spLocks noChangeArrowheads="1"/>
          </p:cNvSpPr>
          <p:nvPr/>
        </p:nvSpPr>
        <p:spPr bwMode="auto">
          <a:xfrm>
            <a:off x="616992" y="2379839"/>
            <a:ext cx="32812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400" dirty="0">
                <a:latin typeface="Arial"/>
                <a:cs typeface="Arial"/>
              </a:rPr>
              <a:t>How about O(n log n)?</a:t>
            </a:r>
          </a:p>
        </p:txBody>
      </p:sp>
      <p:sp>
        <p:nvSpPr>
          <p:cNvPr id="1014795" name="Text Box 11"/>
          <p:cNvSpPr txBox="1">
            <a:spLocks noChangeArrowheads="1"/>
          </p:cNvSpPr>
          <p:nvPr/>
        </p:nvSpPr>
        <p:spPr bwMode="auto">
          <a:xfrm>
            <a:off x="624168" y="3051175"/>
            <a:ext cx="11710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400">
                <a:latin typeface="Arial"/>
                <a:cs typeface="Arial"/>
              </a:rPr>
              <a:t>O(n</a:t>
            </a:r>
            <a:r>
              <a:rPr lang="en-US" sz="2400" baseline="30000">
                <a:latin typeface="Arial"/>
                <a:cs typeface="Arial"/>
              </a:rPr>
              <a:t>2</a:t>
            </a:r>
            <a:r>
              <a:rPr lang="en-US" sz="2400">
                <a:latin typeface="Arial"/>
                <a:cs typeface="Arial"/>
              </a:rPr>
              <a:t>) ?</a:t>
            </a:r>
          </a:p>
        </p:txBody>
      </p:sp>
      <p:sp>
        <p:nvSpPr>
          <p:cNvPr id="1014796" name="Text Box 12"/>
          <p:cNvSpPr txBox="1">
            <a:spLocks noChangeArrowheads="1"/>
          </p:cNvSpPr>
          <p:nvPr/>
        </p:nvSpPr>
        <p:spPr bwMode="auto">
          <a:xfrm>
            <a:off x="638549" y="3708400"/>
            <a:ext cx="12851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Arial"/>
                <a:cs typeface="Arial"/>
              </a:rPr>
              <a:t>O(n</a:t>
            </a:r>
            <a:r>
              <a:rPr lang="en-US" sz="2400" baseline="30000" dirty="0">
                <a:latin typeface="Arial"/>
                <a:cs typeface="Arial"/>
              </a:rPr>
              <a:t>10</a:t>
            </a:r>
            <a:r>
              <a:rPr lang="en-US" sz="2400" dirty="0">
                <a:latin typeface="Arial"/>
                <a:cs typeface="Arial"/>
              </a:rPr>
              <a:t>) ?</a:t>
            </a:r>
          </a:p>
        </p:txBody>
      </p:sp>
      <p:sp>
        <p:nvSpPr>
          <p:cNvPr id="1014797" name="Text Box 13"/>
          <p:cNvSpPr txBox="1">
            <a:spLocks noChangeArrowheads="1"/>
          </p:cNvSpPr>
          <p:nvPr/>
        </p:nvSpPr>
        <p:spPr bwMode="auto">
          <a:xfrm>
            <a:off x="587964" y="4365625"/>
            <a:ext cx="15018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Arial"/>
                <a:cs typeface="Arial"/>
              </a:rPr>
              <a:t>O(</a:t>
            </a:r>
            <a:r>
              <a:rPr lang="en-US" sz="2400" dirty="0" err="1">
                <a:latin typeface="Arial"/>
                <a:cs typeface="Arial"/>
              </a:rPr>
              <a:t>n</a:t>
            </a:r>
            <a:r>
              <a:rPr lang="en-US" sz="2400" baseline="30000" dirty="0" err="1">
                <a:latin typeface="Arial"/>
                <a:cs typeface="Arial"/>
              </a:rPr>
              <a:t>log</a:t>
            </a:r>
            <a:r>
              <a:rPr lang="en-US" sz="2400" baseline="30000" dirty="0">
                <a:latin typeface="Arial"/>
                <a:cs typeface="Arial"/>
              </a:rPr>
              <a:t> n</a:t>
            </a:r>
            <a:r>
              <a:rPr lang="en-US" sz="2400" dirty="0">
                <a:latin typeface="Arial"/>
                <a:cs typeface="Arial"/>
              </a:rPr>
              <a:t>) ?</a:t>
            </a:r>
          </a:p>
        </p:txBody>
      </p:sp>
      <p:sp>
        <p:nvSpPr>
          <p:cNvPr id="1014798" name="Text Box 14"/>
          <p:cNvSpPr txBox="1">
            <a:spLocks noChangeArrowheads="1"/>
          </p:cNvSpPr>
          <p:nvPr/>
        </p:nvSpPr>
        <p:spPr bwMode="auto">
          <a:xfrm>
            <a:off x="631312" y="5022850"/>
            <a:ext cx="11710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 sz="2400">
                <a:latin typeface="Arial"/>
                <a:cs typeface="Arial"/>
              </a:rPr>
              <a:t>O(2</a:t>
            </a:r>
            <a:r>
              <a:rPr lang="en-US" sz="2400" baseline="30000">
                <a:latin typeface="Arial"/>
                <a:cs typeface="Arial"/>
              </a:rPr>
              <a:t>n</a:t>
            </a:r>
            <a:r>
              <a:rPr lang="en-US" sz="2400">
                <a:latin typeface="Arial"/>
                <a:cs typeface="Arial"/>
              </a:rPr>
              <a:t>) ?</a:t>
            </a:r>
          </a:p>
        </p:txBody>
      </p:sp>
      <p:sp>
        <p:nvSpPr>
          <p:cNvPr id="1014799" name="Text Box 15"/>
          <p:cNvSpPr txBox="1">
            <a:spLocks noChangeArrowheads="1"/>
          </p:cNvSpPr>
          <p:nvPr/>
        </p:nvSpPr>
        <p:spPr bwMode="auto">
          <a:xfrm>
            <a:off x="626564" y="5680075"/>
            <a:ext cx="11424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400">
                <a:latin typeface="Arial"/>
                <a:cs typeface="Arial"/>
              </a:rPr>
              <a:t>O(n!) 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788" grpId="0" animBg="1"/>
      <p:bldP spid="1014789" grpId="0"/>
      <p:bldP spid="1014790" grpId="0" animBg="1"/>
      <p:bldP spid="1014791" grpId="0"/>
      <p:bldP spid="1014792" grpId="0" animBg="1"/>
      <p:bldP spid="1014793" grpId="0"/>
      <p:bldP spid="1014794" grpId="0"/>
      <p:bldP spid="1014795" grpId="0"/>
      <p:bldP spid="1014796" grpId="0"/>
      <p:bldP spid="1014797" grpId="0"/>
      <p:bldP spid="1014798" grpId="0"/>
      <p:bldP spid="101479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131217"/>
            <a:ext cx="82296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chemeClr val="tx1"/>
                </a:solidFill>
                <a:latin typeface="Arial"/>
                <a:cs typeface="Arial"/>
              </a:rPr>
              <a:t>The Class </a:t>
            </a:r>
            <a:r>
              <a:rPr lang="en-US" sz="3600" dirty="0" smtClean="0">
                <a:solidFill>
                  <a:schemeClr val="tx1"/>
                </a:solidFill>
                <a:latin typeface="Arial"/>
                <a:cs typeface="Arial"/>
              </a:rPr>
              <a:t>P (polynomial time)</a:t>
            </a:r>
            <a:endParaRPr lang="en-US" sz="3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00193" y="1856882"/>
            <a:ext cx="5612435" cy="3889999"/>
            <a:chOff x="1600193" y="1856883"/>
            <a:chExt cx="4467023" cy="3499448"/>
          </a:xfrm>
        </p:grpSpPr>
        <p:sp>
          <p:nvSpPr>
            <p:cNvPr id="7" name="Oval 6"/>
            <p:cNvSpPr/>
            <p:nvPr/>
          </p:nvSpPr>
          <p:spPr bwMode="auto">
            <a:xfrm>
              <a:off x="1892897" y="1856883"/>
              <a:ext cx="4174319" cy="349944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00193" y="4230742"/>
              <a:ext cx="685800" cy="830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0" dirty="0" smtClean="0">
                  <a:solidFill>
                    <a:srgbClr val="3366FF"/>
                  </a:solidFill>
                  <a:latin typeface="+mn-lt"/>
                </a:rPr>
                <a:t>P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85612" y="2292378"/>
              <a:ext cx="2438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 smtClean="0">
                  <a:latin typeface="+mn-lt"/>
                </a:rPr>
                <a:t>Binary Search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76012" y="3740178"/>
              <a:ext cx="2667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 smtClean="0">
                  <a:latin typeface="+mn-lt"/>
                </a:rPr>
                <a:t>Breadth-First Search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14212" y="2901978"/>
              <a:ext cx="2438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 smtClean="0">
                  <a:latin typeface="+mn-lt"/>
                </a:rPr>
                <a:t>Dijkstra’s Algorithm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61812" y="4502178"/>
              <a:ext cx="2438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 smtClean="0">
                  <a:latin typeface="+mn-lt"/>
                </a:rPr>
                <a:t>Sorting Algorithms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1750"/>
            <a:ext cx="8229600" cy="1143000"/>
          </a:xfrm>
        </p:spPr>
        <p:txBody>
          <a:bodyPr>
            <a:normAutofit fontScale="90000"/>
          </a:bodyPr>
          <a:lstStyle/>
          <a:p>
            <a:pPr>
              <a:spcBef>
                <a:spcPct val="20000"/>
              </a:spcBef>
            </a:pPr>
            <a:r>
              <a:rPr lang="en-US" dirty="0" smtClean="0">
                <a:latin typeface="Arial"/>
                <a:cs typeface="Arial"/>
                <a:sym typeface="Symbol" charset="0"/>
              </a:rPr>
              <a:t>NP </a:t>
            </a:r>
            <a:r>
              <a:rPr lang="en-US" dirty="0">
                <a:latin typeface="Arial"/>
                <a:cs typeface="Arial"/>
              </a:rPr>
              <a:t>(Nondeterministic Polynomial Time)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600200" y="3352800"/>
            <a:ext cx="3124200" cy="2590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0" y="3714690"/>
            <a:ext cx="190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latin typeface="+mn-lt"/>
              </a:rPr>
              <a:t>Binary Search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8800" y="4552890"/>
            <a:ext cx="2082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latin typeface="+mn-lt"/>
              </a:rPr>
              <a:t>Breadth-First Search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67000" y="4095690"/>
            <a:ext cx="190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latin typeface="+mn-lt"/>
              </a:rPr>
              <a:t>Dijkstra’s Algorithm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0" y="5010090"/>
            <a:ext cx="190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latin typeface="+mn-lt"/>
              </a:rPr>
              <a:t>Sorting Algorithms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57311" y="5252801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13752" y="3875741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dirty="0" smtClean="0">
                <a:solidFill>
                  <a:srgbClr val="3366FF"/>
                </a:solidFill>
                <a:latin typeface="+mn-lt"/>
              </a:rPr>
              <a:t>P</a:t>
            </a:r>
            <a:endParaRPr lang="en-US" sz="5400" b="0" dirty="0" smtClean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914400" y="2017058"/>
            <a:ext cx="5734424" cy="415514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0576" y="2623338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dirty="0" smtClean="0">
                <a:solidFill>
                  <a:srgbClr val="3366FF"/>
                </a:solidFill>
                <a:latin typeface="+mn-lt"/>
              </a:rPr>
              <a:t>NP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62200" y="20574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</a:rPr>
              <a:t>Hamilton Cycle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0" y="2819400"/>
            <a:ext cx="1604010" cy="46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</a:rPr>
              <a:t>Sudoku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34000" y="37338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</a:rPr>
              <a:t>SAT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04059" y="446324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8283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chemeClr val="tx1"/>
                </a:solidFill>
                <a:latin typeface="Arial"/>
                <a:cs typeface="Arial"/>
              </a:rPr>
              <a:t>The P versus NP problem</a:t>
            </a:r>
          </a:p>
        </p:txBody>
      </p:sp>
      <p:sp>
        <p:nvSpPr>
          <p:cNvPr id="1084419" name="Rectangle 3"/>
          <p:cNvSpPr>
            <a:spLocks noGrp="1" noChangeArrowheads="1"/>
          </p:cNvSpPr>
          <p:nvPr>
            <p:ph idx="1"/>
          </p:nvPr>
        </p:nvSpPr>
        <p:spPr>
          <a:xfrm>
            <a:off x="940370" y="1189038"/>
            <a:ext cx="7729087" cy="4525962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endParaRPr lang="en-US" sz="2400" dirty="0">
              <a:latin typeface="Arial"/>
              <a:cs typeface="Arial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Arial"/>
                <a:cs typeface="Arial"/>
              </a:rPr>
              <a:t>Is </a:t>
            </a:r>
            <a:r>
              <a:rPr lang="en-US" sz="2400" dirty="0" smtClean="0">
                <a:latin typeface="Arial"/>
                <a:cs typeface="Arial"/>
              </a:rPr>
              <a:t>one </a:t>
            </a:r>
            <a:r>
              <a:rPr lang="en-US" sz="2400" dirty="0">
                <a:latin typeface="Arial"/>
                <a:cs typeface="Arial"/>
              </a:rPr>
              <a:t>of the biggest open problems in computer science (and </a:t>
            </a:r>
            <a:r>
              <a:rPr lang="en-US" sz="2400" dirty="0" smtClean="0">
                <a:latin typeface="Arial"/>
                <a:cs typeface="Arial"/>
              </a:rPr>
              <a:t>mathematics) today</a:t>
            </a:r>
          </a:p>
          <a:p>
            <a:pPr eaLnBrk="1" hangingPunct="1">
              <a:buFontTx/>
              <a:buNone/>
            </a:pPr>
            <a:endParaRPr lang="en-US" sz="2400" i="1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400" dirty="0">
                <a:latin typeface="Arial"/>
                <a:cs typeface="Arial"/>
              </a:rPr>
              <a:t>It’s currently unknown whether there exist polynomial time algorithms for NP-complete problems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We know P </a:t>
            </a:r>
            <a:r>
              <a:rPr lang="en-US" sz="2400" dirty="0" smtClean="0">
                <a:latin typeface="Arial"/>
                <a:cs typeface="Arial"/>
                <a:sym typeface="Symbol" charset="0"/>
              </a:rPr>
              <a:t> NP</a:t>
            </a:r>
            <a:r>
              <a:rPr lang="en-US" sz="2400" dirty="0" smtClean="0">
                <a:latin typeface="Arial"/>
                <a:cs typeface="Arial"/>
              </a:rPr>
              <a:t>, but does </a:t>
            </a:r>
            <a:r>
              <a:rPr lang="en-US" sz="2400" dirty="0">
                <a:latin typeface="Arial"/>
                <a:cs typeface="Arial"/>
              </a:rPr>
              <a:t>P = NP?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People generally believe P ≠ NP, but no proof yet</a:t>
            </a:r>
          </a:p>
          <a:p>
            <a:pPr eaLnBrk="1" hangingPunct="1">
              <a:buFontTx/>
              <a:buNone/>
            </a:pPr>
            <a:endParaRPr lang="en-US" sz="2400" i="1" dirty="0">
              <a:latin typeface="Arial"/>
              <a:cs typeface="Arial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Arial"/>
                <a:cs typeface="Arial"/>
              </a:rPr>
              <a:t>What do these NP problems look like?</a:t>
            </a:r>
            <a:endParaRPr lang="en-US" sz="24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2308225" y="1336676"/>
            <a:ext cx="4927601" cy="4933951"/>
            <a:chOff x="1538" y="842"/>
            <a:chExt cx="3104" cy="3108"/>
          </a:xfrm>
        </p:grpSpPr>
        <p:pic>
          <p:nvPicPr>
            <p:cNvPr id="614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1" y="927"/>
              <a:ext cx="2785" cy="2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0" name="Rectangle 3"/>
            <p:cNvSpPr>
              <a:spLocks noChangeArrowheads="1"/>
            </p:cNvSpPr>
            <p:nvPr/>
          </p:nvSpPr>
          <p:spPr bwMode="auto">
            <a:xfrm>
              <a:off x="1538" y="3614"/>
              <a:ext cx="2927" cy="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1" name="Rectangle 4"/>
            <p:cNvSpPr>
              <a:spLocks noChangeArrowheads="1"/>
            </p:cNvSpPr>
            <p:nvPr/>
          </p:nvSpPr>
          <p:spPr bwMode="auto">
            <a:xfrm rot="5400000">
              <a:off x="3029" y="2119"/>
              <a:ext cx="2889" cy="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7" name="Text Box 9"/>
          <p:cNvSpPr txBox="1">
            <a:spLocks noChangeArrowheads="1"/>
          </p:cNvSpPr>
          <p:nvPr/>
        </p:nvSpPr>
        <p:spPr bwMode="auto">
          <a:xfrm>
            <a:off x="3695982" y="538163"/>
            <a:ext cx="17504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 sz="3600" dirty="0">
                <a:latin typeface="Arial"/>
                <a:cs typeface="Arial"/>
              </a:rPr>
              <a:t>Sudoku</a:t>
            </a:r>
          </a:p>
        </p:txBody>
      </p:sp>
      <p:sp>
        <p:nvSpPr>
          <p:cNvPr id="6148" name="Text Box 11"/>
          <p:cNvSpPr txBox="1">
            <a:spLocks noChangeArrowheads="1"/>
          </p:cNvSpPr>
          <p:nvPr/>
        </p:nvSpPr>
        <p:spPr bwMode="auto">
          <a:xfrm>
            <a:off x="7447838" y="5957888"/>
            <a:ext cx="11428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3x3x3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1"/>
          <p:cNvGrpSpPr>
            <a:grpSpLocks/>
          </p:cNvGrpSpPr>
          <p:nvPr/>
        </p:nvGrpSpPr>
        <p:grpSpPr bwMode="auto">
          <a:xfrm>
            <a:off x="2297113" y="1370013"/>
            <a:ext cx="4949825" cy="4911725"/>
            <a:chOff x="1538" y="849"/>
            <a:chExt cx="3118" cy="3094"/>
          </a:xfrm>
        </p:grpSpPr>
        <p:pic>
          <p:nvPicPr>
            <p:cNvPr id="717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912"/>
              <a:ext cx="2800" cy="2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4" name="Rectangle 3"/>
            <p:cNvSpPr>
              <a:spLocks noChangeArrowheads="1"/>
            </p:cNvSpPr>
            <p:nvPr/>
          </p:nvSpPr>
          <p:spPr bwMode="auto">
            <a:xfrm>
              <a:off x="1538" y="3607"/>
              <a:ext cx="2860" cy="3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175" name="Rectangle 4"/>
            <p:cNvSpPr>
              <a:spLocks noChangeArrowheads="1"/>
            </p:cNvSpPr>
            <p:nvPr/>
          </p:nvSpPr>
          <p:spPr bwMode="auto">
            <a:xfrm rot="5400000">
              <a:off x="3039" y="2130"/>
              <a:ext cx="2898" cy="3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7171" name="Text Box 9"/>
          <p:cNvSpPr txBox="1">
            <a:spLocks noChangeArrowheads="1"/>
          </p:cNvSpPr>
          <p:nvPr/>
        </p:nvSpPr>
        <p:spPr bwMode="auto">
          <a:xfrm>
            <a:off x="3695982" y="538163"/>
            <a:ext cx="17504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 sz="3600">
                <a:latin typeface="Arial"/>
                <a:cs typeface="Arial"/>
              </a:rPr>
              <a:t>Sudoku</a:t>
            </a:r>
          </a:p>
        </p:txBody>
      </p:sp>
      <p:sp>
        <p:nvSpPr>
          <p:cNvPr id="7172" name="Text Box 10"/>
          <p:cNvSpPr txBox="1">
            <a:spLocks noChangeArrowheads="1"/>
          </p:cNvSpPr>
          <p:nvPr/>
        </p:nvSpPr>
        <p:spPr bwMode="auto">
          <a:xfrm>
            <a:off x="7447838" y="5957888"/>
            <a:ext cx="11428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3x3x3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1"/>
          <p:cNvGrpSpPr>
            <a:grpSpLocks/>
          </p:cNvGrpSpPr>
          <p:nvPr/>
        </p:nvGrpSpPr>
        <p:grpSpPr bwMode="auto">
          <a:xfrm>
            <a:off x="2159000" y="1282700"/>
            <a:ext cx="5232400" cy="5219700"/>
            <a:chOff x="1388" y="717"/>
            <a:chExt cx="3296" cy="3288"/>
          </a:xfrm>
        </p:grpSpPr>
        <p:pic>
          <p:nvPicPr>
            <p:cNvPr id="819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2" y="768"/>
              <a:ext cx="3022" cy="3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8" name="Rectangle 3"/>
            <p:cNvSpPr>
              <a:spLocks noChangeArrowheads="1"/>
            </p:cNvSpPr>
            <p:nvPr/>
          </p:nvSpPr>
          <p:spPr bwMode="auto">
            <a:xfrm>
              <a:off x="1388" y="3669"/>
              <a:ext cx="2980" cy="3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199" name="Rectangle 4"/>
            <p:cNvSpPr>
              <a:spLocks noChangeArrowheads="1"/>
            </p:cNvSpPr>
            <p:nvPr/>
          </p:nvSpPr>
          <p:spPr bwMode="auto">
            <a:xfrm rot="5400000">
              <a:off x="2876" y="2189"/>
              <a:ext cx="3279" cy="3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8195" name="Text Box 9"/>
          <p:cNvSpPr txBox="1">
            <a:spLocks noChangeArrowheads="1"/>
          </p:cNvSpPr>
          <p:nvPr/>
        </p:nvSpPr>
        <p:spPr bwMode="auto">
          <a:xfrm>
            <a:off x="3695982" y="538163"/>
            <a:ext cx="17504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 sz="3600">
                <a:latin typeface="Arial"/>
                <a:cs typeface="Arial"/>
              </a:rPr>
              <a:t>Sudoku</a:t>
            </a:r>
          </a:p>
        </p:txBody>
      </p:sp>
      <p:sp>
        <p:nvSpPr>
          <p:cNvPr id="8196" name="Text Box 10"/>
          <p:cNvSpPr txBox="1">
            <a:spLocks noChangeArrowheads="1"/>
          </p:cNvSpPr>
          <p:nvPr/>
        </p:nvSpPr>
        <p:spPr bwMode="auto">
          <a:xfrm>
            <a:off x="7447838" y="5957888"/>
            <a:ext cx="11428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4x4x4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Admin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Homework 6 is posted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Due next Wednesday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No partners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725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10"/>
          <p:cNvGrpSpPr>
            <a:grpSpLocks/>
          </p:cNvGrpSpPr>
          <p:nvPr/>
        </p:nvGrpSpPr>
        <p:grpSpPr bwMode="auto">
          <a:xfrm>
            <a:off x="2170113" y="1293813"/>
            <a:ext cx="5232400" cy="5324475"/>
            <a:chOff x="1395" y="717"/>
            <a:chExt cx="3296" cy="3354"/>
          </a:xfrm>
        </p:grpSpPr>
        <p:pic>
          <p:nvPicPr>
            <p:cNvPr id="922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768"/>
              <a:ext cx="3037" cy="3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2" name="Rectangle 3"/>
            <p:cNvSpPr>
              <a:spLocks noChangeArrowheads="1"/>
            </p:cNvSpPr>
            <p:nvPr/>
          </p:nvSpPr>
          <p:spPr bwMode="auto">
            <a:xfrm>
              <a:off x="1395" y="3690"/>
              <a:ext cx="3002" cy="3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9223" name="Rectangle 4"/>
            <p:cNvSpPr>
              <a:spLocks noChangeArrowheads="1"/>
            </p:cNvSpPr>
            <p:nvPr/>
          </p:nvSpPr>
          <p:spPr bwMode="auto">
            <a:xfrm rot="5400000">
              <a:off x="2846" y="2226"/>
              <a:ext cx="3354" cy="3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9219" name="Text Box 11"/>
          <p:cNvSpPr txBox="1">
            <a:spLocks noChangeArrowheads="1"/>
          </p:cNvSpPr>
          <p:nvPr/>
        </p:nvSpPr>
        <p:spPr bwMode="auto">
          <a:xfrm>
            <a:off x="3695982" y="538163"/>
            <a:ext cx="17504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 sz="3600">
                <a:latin typeface="Arial"/>
                <a:cs typeface="Arial"/>
              </a:rPr>
              <a:t>Sudoku</a:t>
            </a:r>
          </a:p>
        </p:txBody>
      </p:sp>
      <p:sp>
        <p:nvSpPr>
          <p:cNvPr id="9220" name="Text Box 12"/>
          <p:cNvSpPr txBox="1">
            <a:spLocks noChangeArrowheads="1"/>
          </p:cNvSpPr>
          <p:nvPr/>
        </p:nvSpPr>
        <p:spPr bwMode="auto">
          <a:xfrm>
            <a:off x="7447838" y="5957888"/>
            <a:ext cx="11428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2"/>
                </a:solidFill>
                <a:latin typeface="Arial"/>
                <a:cs typeface="Arial"/>
              </a:rPr>
              <a:t>4x4x4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3" name="Group 45"/>
          <p:cNvGrpSpPr>
            <a:grpSpLocks/>
          </p:cNvGrpSpPr>
          <p:nvPr/>
        </p:nvGrpSpPr>
        <p:grpSpPr bwMode="auto">
          <a:xfrm>
            <a:off x="882650" y="538163"/>
            <a:ext cx="1990725" cy="1893887"/>
            <a:chOff x="1538" y="842"/>
            <a:chExt cx="3104" cy="3108"/>
          </a:xfrm>
          <a:solidFill>
            <a:srgbClr val="FFFFFF"/>
          </a:solidFill>
        </p:grpSpPr>
        <p:pic>
          <p:nvPicPr>
            <p:cNvPr id="10255" name="Picture 46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1" y="927"/>
              <a:ext cx="2785" cy="28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6" name="Rectangle 47"/>
            <p:cNvSpPr>
              <a:spLocks noChangeArrowheads="1"/>
            </p:cNvSpPr>
            <p:nvPr/>
          </p:nvSpPr>
          <p:spPr bwMode="auto">
            <a:xfrm>
              <a:off x="1538" y="3614"/>
              <a:ext cx="2927" cy="3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0257" name="Rectangle 48"/>
            <p:cNvSpPr>
              <a:spLocks noChangeArrowheads="1"/>
            </p:cNvSpPr>
            <p:nvPr/>
          </p:nvSpPr>
          <p:spPr bwMode="auto">
            <a:xfrm rot="5400000">
              <a:off x="3029" y="2119"/>
              <a:ext cx="2889" cy="3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10244" name="Group 49"/>
          <p:cNvGrpSpPr>
            <a:grpSpLocks/>
          </p:cNvGrpSpPr>
          <p:nvPr/>
        </p:nvGrpSpPr>
        <p:grpSpPr bwMode="auto">
          <a:xfrm>
            <a:off x="692150" y="2574925"/>
            <a:ext cx="2454275" cy="2359025"/>
            <a:chOff x="1388" y="717"/>
            <a:chExt cx="3296" cy="3288"/>
          </a:xfrm>
          <a:solidFill>
            <a:srgbClr val="FFFFFF"/>
          </a:solidFill>
        </p:grpSpPr>
        <p:pic>
          <p:nvPicPr>
            <p:cNvPr id="10252" name="Picture 50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2" y="768"/>
              <a:ext cx="3022" cy="305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3" name="Rectangle 51"/>
            <p:cNvSpPr>
              <a:spLocks noChangeArrowheads="1"/>
            </p:cNvSpPr>
            <p:nvPr/>
          </p:nvSpPr>
          <p:spPr bwMode="auto">
            <a:xfrm>
              <a:off x="1388" y="3669"/>
              <a:ext cx="2980" cy="3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0254" name="Rectangle 52"/>
            <p:cNvSpPr>
              <a:spLocks noChangeArrowheads="1"/>
            </p:cNvSpPr>
            <p:nvPr/>
          </p:nvSpPr>
          <p:spPr bwMode="auto">
            <a:xfrm rot="5400000">
              <a:off x="2876" y="2189"/>
              <a:ext cx="3279" cy="3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1131576" name="Text Box 56"/>
          <p:cNvSpPr txBox="1">
            <a:spLocks noChangeArrowheads="1"/>
          </p:cNvSpPr>
          <p:nvPr/>
        </p:nvSpPr>
        <p:spPr bwMode="auto">
          <a:xfrm>
            <a:off x="3616808" y="1696287"/>
            <a:ext cx="47489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pPr algn="l"/>
            <a:r>
              <a:rPr lang="en-US" sz="2400" dirty="0">
                <a:latin typeface="Arial"/>
                <a:cs typeface="Arial"/>
              </a:rPr>
              <a:t>Suppose </a:t>
            </a:r>
            <a:r>
              <a:rPr lang="en-US" sz="2400" dirty="0" smtClean="0">
                <a:latin typeface="Arial"/>
                <a:cs typeface="Arial"/>
              </a:rPr>
              <a:t>you have an algorithm S</a:t>
            </a:r>
            <a:r>
              <a:rPr lang="en-US" sz="2400" dirty="0">
                <a:latin typeface="Arial"/>
                <a:cs typeface="Arial"/>
              </a:rPr>
              <a:t>(n) to solve </a:t>
            </a:r>
            <a:r>
              <a:rPr lang="en-US" sz="2400" dirty="0" smtClean="0">
                <a:latin typeface="Arial"/>
                <a:cs typeface="Arial"/>
              </a:rPr>
              <a:t>n </a:t>
            </a:r>
            <a:r>
              <a:rPr lang="en-US" sz="2400" dirty="0">
                <a:latin typeface="Arial"/>
                <a:cs typeface="Arial"/>
              </a:rPr>
              <a:t>x n x n</a:t>
            </a:r>
          </a:p>
        </p:txBody>
      </p:sp>
      <p:sp>
        <p:nvSpPr>
          <p:cNvPr id="1131577" name="Text Box 57"/>
          <p:cNvSpPr txBox="1">
            <a:spLocks noChangeArrowheads="1"/>
          </p:cNvSpPr>
          <p:nvPr/>
        </p:nvSpPr>
        <p:spPr bwMode="auto">
          <a:xfrm>
            <a:off x="3614343" y="2841004"/>
            <a:ext cx="42557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Arial"/>
                <a:cs typeface="Arial"/>
              </a:rPr>
              <a:t>V(n) time to verify the solution</a:t>
            </a:r>
          </a:p>
        </p:txBody>
      </p:sp>
      <p:sp>
        <p:nvSpPr>
          <p:cNvPr id="1131578" name="Text Box 58"/>
          <p:cNvSpPr txBox="1">
            <a:spLocks noChangeArrowheads="1"/>
          </p:cNvSpPr>
          <p:nvPr/>
        </p:nvSpPr>
        <p:spPr bwMode="auto">
          <a:xfrm>
            <a:off x="3633518" y="3300665"/>
            <a:ext cx="3226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Arial"/>
                <a:cs typeface="Arial"/>
              </a:rPr>
              <a:t>Fact: V(n) = O(n</a:t>
            </a:r>
            <a:r>
              <a:rPr lang="en-US" sz="2400" baseline="30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 x n</a:t>
            </a:r>
            <a:r>
              <a:rPr lang="en-US" sz="2400" baseline="30000" dirty="0">
                <a:latin typeface="Arial"/>
                <a:cs typeface="Arial"/>
              </a:rPr>
              <a:t>2</a:t>
            </a:r>
            <a:r>
              <a:rPr lang="en-US" sz="2400" dirty="0">
                <a:latin typeface="Arial"/>
                <a:cs typeface="Arial"/>
              </a:rPr>
              <a:t>)</a:t>
            </a:r>
          </a:p>
        </p:txBody>
      </p:sp>
      <p:sp>
        <p:nvSpPr>
          <p:cNvPr id="1131579" name="Text Box 59"/>
          <p:cNvSpPr txBox="1">
            <a:spLocks noChangeArrowheads="1"/>
          </p:cNvSpPr>
          <p:nvPr/>
        </p:nvSpPr>
        <p:spPr bwMode="auto">
          <a:xfrm>
            <a:off x="3618879" y="4075476"/>
            <a:ext cx="45704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pPr algn="l"/>
            <a:r>
              <a:rPr lang="en-US" sz="2400" dirty="0">
                <a:latin typeface="Arial"/>
                <a:cs typeface="Arial"/>
              </a:rPr>
              <a:t>Question: is there some constant such that</a:t>
            </a:r>
          </a:p>
        </p:txBody>
      </p:sp>
      <p:sp>
        <p:nvSpPr>
          <p:cNvPr id="1131580" name="Text Box 60"/>
          <p:cNvSpPr txBox="1">
            <a:spLocks noChangeArrowheads="1"/>
          </p:cNvSpPr>
          <p:nvPr/>
        </p:nvSpPr>
        <p:spPr bwMode="auto">
          <a:xfrm>
            <a:off x="3610891" y="4841668"/>
            <a:ext cx="26792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Arial"/>
                <a:cs typeface="Arial"/>
              </a:rPr>
              <a:t>S(n) </a:t>
            </a:r>
            <a:r>
              <a:rPr lang="en-US" sz="2400" dirty="0" smtClean="0">
                <a:latin typeface="Arial"/>
                <a:cs typeface="Arial"/>
                <a:sym typeface="Symbol" charset="0"/>
              </a:rPr>
              <a:t>= O(</a:t>
            </a:r>
            <a:r>
              <a:rPr lang="en-US" sz="2400" dirty="0" err="1" smtClean="0">
                <a:latin typeface="Arial"/>
                <a:cs typeface="Arial"/>
                <a:sym typeface="Symbol" charset="0"/>
              </a:rPr>
              <a:t>n</a:t>
            </a:r>
            <a:r>
              <a:rPr lang="en-US" sz="2400" baseline="30000" dirty="0" err="1" smtClean="0">
                <a:latin typeface="Arial"/>
                <a:cs typeface="Arial"/>
                <a:sym typeface="Symbol" charset="0"/>
              </a:rPr>
              <a:t>constant</a:t>
            </a:r>
            <a:r>
              <a:rPr lang="en-US" sz="2400" dirty="0" smtClean="0">
                <a:latin typeface="Arial"/>
                <a:cs typeface="Arial"/>
                <a:sym typeface="Symbol" charset="0"/>
              </a:rPr>
              <a:t>)?</a:t>
            </a:r>
            <a:endParaRPr lang="en-US" sz="2400" dirty="0">
              <a:latin typeface="Arial"/>
              <a:cs typeface="Arial"/>
              <a:sym typeface="Symbol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1020763" y="6015038"/>
            <a:ext cx="15541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/>
                <a:cs typeface="Arial"/>
              </a:rPr>
              <a:t>n x n x n</a:t>
            </a: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 rot="16200000">
            <a:off x="1038140" y="4856074"/>
            <a:ext cx="95425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 sz="7200">
                <a:latin typeface="Arial"/>
                <a:cs typeface="Arial"/>
              </a:rPr>
              <a:t>...</a:t>
            </a:r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3695982" y="538163"/>
            <a:ext cx="17504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 sz="3600" dirty="0">
                <a:latin typeface="Arial"/>
                <a:cs typeface="Arial"/>
              </a:rPr>
              <a:t>Sudoku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576" grpId="0"/>
      <p:bldP spid="1131577" grpId="0"/>
      <p:bldP spid="1131578" grpId="0"/>
      <p:bldP spid="1131579" grpId="0"/>
      <p:bldP spid="113158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695982" y="538163"/>
            <a:ext cx="17504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 sz="3600" dirty="0">
                <a:latin typeface="Arial"/>
                <a:cs typeface="Arial"/>
              </a:rPr>
              <a:t>Sudoku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882650" y="538163"/>
            <a:ext cx="1990725" cy="1893887"/>
            <a:chOff x="1538" y="842"/>
            <a:chExt cx="3104" cy="3108"/>
          </a:xfrm>
          <a:solidFill>
            <a:srgbClr val="FFFFFF"/>
          </a:solidFill>
        </p:grpSpPr>
        <p:pic>
          <p:nvPicPr>
            <p:cNvPr id="11277" name="Picture 4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1" y="927"/>
              <a:ext cx="2785" cy="28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8" name="Rectangle 5"/>
            <p:cNvSpPr>
              <a:spLocks noChangeArrowheads="1"/>
            </p:cNvSpPr>
            <p:nvPr/>
          </p:nvSpPr>
          <p:spPr bwMode="auto">
            <a:xfrm>
              <a:off x="1538" y="3614"/>
              <a:ext cx="2927" cy="3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1279" name="Rectangle 6"/>
            <p:cNvSpPr>
              <a:spLocks noChangeArrowheads="1"/>
            </p:cNvSpPr>
            <p:nvPr/>
          </p:nvSpPr>
          <p:spPr bwMode="auto">
            <a:xfrm rot="5400000">
              <a:off x="3029" y="2119"/>
              <a:ext cx="2889" cy="3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11268" name="Group 7"/>
          <p:cNvGrpSpPr>
            <a:grpSpLocks/>
          </p:cNvGrpSpPr>
          <p:nvPr/>
        </p:nvGrpSpPr>
        <p:grpSpPr bwMode="auto">
          <a:xfrm>
            <a:off x="692150" y="2574925"/>
            <a:ext cx="2454275" cy="2359025"/>
            <a:chOff x="1388" y="717"/>
            <a:chExt cx="3296" cy="3288"/>
          </a:xfrm>
          <a:solidFill>
            <a:srgbClr val="FFFFFF"/>
          </a:solidFill>
        </p:grpSpPr>
        <p:pic>
          <p:nvPicPr>
            <p:cNvPr id="11274" name="Picture 8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2" y="768"/>
              <a:ext cx="3022" cy="305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5" name="Rectangle 9"/>
            <p:cNvSpPr>
              <a:spLocks noChangeArrowheads="1"/>
            </p:cNvSpPr>
            <p:nvPr/>
          </p:nvSpPr>
          <p:spPr bwMode="auto">
            <a:xfrm>
              <a:off x="1388" y="3669"/>
              <a:ext cx="2980" cy="3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1276" name="Rectangle 10"/>
            <p:cNvSpPr>
              <a:spLocks noChangeArrowheads="1"/>
            </p:cNvSpPr>
            <p:nvPr/>
          </p:nvSpPr>
          <p:spPr bwMode="auto">
            <a:xfrm rot="5400000">
              <a:off x="2876" y="2189"/>
              <a:ext cx="3279" cy="3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11269" name="Text Box 11"/>
          <p:cNvSpPr txBox="1">
            <a:spLocks noChangeArrowheads="1"/>
          </p:cNvSpPr>
          <p:nvPr/>
        </p:nvSpPr>
        <p:spPr bwMode="auto">
          <a:xfrm>
            <a:off x="1020763" y="6015038"/>
            <a:ext cx="15541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/>
                <a:cs typeface="Arial"/>
              </a:rPr>
              <a:t>n x n x n</a:t>
            </a:r>
          </a:p>
        </p:txBody>
      </p:sp>
      <p:sp>
        <p:nvSpPr>
          <p:cNvPr id="11270" name="Text Box 12"/>
          <p:cNvSpPr txBox="1">
            <a:spLocks noChangeArrowheads="1"/>
          </p:cNvSpPr>
          <p:nvPr/>
        </p:nvSpPr>
        <p:spPr bwMode="auto">
          <a:xfrm rot="16200000">
            <a:off x="1038140" y="4856074"/>
            <a:ext cx="95425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 sz="7200">
                <a:latin typeface="Arial"/>
                <a:cs typeface="Arial"/>
              </a:rPr>
              <a:t>...</a:t>
            </a:r>
          </a:p>
        </p:txBody>
      </p:sp>
      <p:sp>
        <p:nvSpPr>
          <p:cNvPr id="11271" name="Text Box 18"/>
          <p:cNvSpPr txBox="1">
            <a:spLocks noChangeArrowheads="1"/>
          </p:cNvSpPr>
          <p:nvPr/>
        </p:nvSpPr>
        <p:spPr bwMode="auto">
          <a:xfrm>
            <a:off x="3721012" y="1916113"/>
            <a:ext cx="2865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>
                <a:latin typeface="Arial"/>
                <a:cs typeface="Arial"/>
              </a:rPr>
              <a:t>P vs NP problem</a:t>
            </a:r>
          </a:p>
        </p:txBody>
      </p:sp>
      <p:sp>
        <p:nvSpPr>
          <p:cNvPr id="11272" name="Text Box 19"/>
          <p:cNvSpPr txBox="1">
            <a:spLocks noChangeArrowheads="1"/>
          </p:cNvSpPr>
          <p:nvPr/>
        </p:nvSpPr>
        <p:spPr bwMode="auto">
          <a:xfrm>
            <a:off x="4791075" y="2832100"/>
            <a:ext cx="392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>
                <a:latin typeface="Arial"/>
                <a:cs typeface="Arial"/>
              </a:rPr>
              <a:t>=</a:t>
            </a:r>
          </a:p>
        </p:txBody>
      </p:sp>
      <p:sp>
        <p:nvSpPr>
          <p:cNvPr id="1141780" name="Text Box 20"/>
          <p:cNvSpPr txBox="1">
            <a:spLocks noChangeArrowheads="1"/>
          </p:cNvSpPr>
          <p:nvPr/>
        </p:nvSpPr>
        <p:spPr bwMode="auto">
          <a:xfrm>
            <a:off x="3646488" y="3679825"/>
            <a:ext cx="515937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/>
                <a:cs typeface="Arial"/>
              </a:rPr>
              <a:t>Does there exist an algorithm for </a:t>
            </a:r>
            <a:r>
              <a:rPr lang="en-US" dirty="0" smtClean="0">
                <a:latin typeface="Arial"/>
                <a:cs typeface="Arial"/>
              </a:rPr>
              <a:t>solving n x n x n </a:t>
            </a:r>
            <a:r>
              <a:rPr lang="en-US" dirty="0">
                <a:latin typeface="Arial"/>
                <a:cs typeface="Arial"/>
              </a:rPr>
              <a:t>Sudoku that runs in </a:t>
            </a:r>
            <a:r>
              <a:rPr lang="en-US" dirty="0" smtClean="0">
                <a:latin typeface="Arial"/>
                <a:cs typeface="Arial"/>
              </a:rPr>
              <a:t>time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p(n)</a:t>
            </a:r>
            <a:r>
              <a:rPr lang="en-US" dirty="0">
                <a:latin typeface="Arial"/>
                <a:cs typeface="Arial"/>
              </a:rPr>
              <a:t> for some polynomial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p( ) </a:t>
            </a:r>
            <a:r>
              <a:rPr lang="en-US" dirty="0">
                <a:latin typeface="Arial"/>
                <a:cs typeface="Arial"/>
              </a:rPr>
              <a:t>?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178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30363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>
                <a:solidFill>
                  <a:schemeClr val="tx1"/>
                </a:solidFill>
                <a:latin typeface="Arial"/>
                <a:cs typeface="Arial"/>
              </a:rPr>
              <a:t>The P versus NP problem (</a:t>
            </a:r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informally</a:t>
            </a:r>
            <a:r>
              <a:rPr lang="en-US" sz="320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657225" y="3124200"/>
            <a:ext cx="809506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 dirty="0" smtClean="0">
                <a:latin typeface="Arial"/>
                <a:cs typeface="Arial"/>
              </a:rPr>
              <a:t>Can every problem whose solution can be </a:t>
            </a:r>
            <a:r>
              <a:rPr lang="en-US" dirty="0" smtClean="0">
                <a:solidFill>
                  <a:srgbClr val="3366FF"/>
                </a:solidFill>
                <a:latin typeface="Arial"/>
                <a:cs typeface="Arial"/>
              </a:rPr>
              <a:t>verified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i="1" dirty="0" smtClean="0">
                <a:latin typeface="Arial"/>
                <a:cs typeface="Arial"/>
              </a:rPr>
              <a:t>in polynomial time </a:t>
            </a:r>
            <a:r>
              <a:rPr lang="en-US" dirty="0" smtClean="0">
                <a:latin typeface="Arial"/>
                <a:cs typeface="Arial"/>
              </a:rPr>
              <a:t>by a computer also be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solved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i="1" dirty="0" smtClean="0">
                <a:latin typeface="Arial"/>
                <a:cs typeface="Arial"/>
              </a:rPr>
              <a:t>in polynomial time </a:t>
            </a:r>
            <a:r>
              <a:rPr lang="en-US" dirty="0" smtClean="0">
                <a:latin typeface="Arial"/>
                <a:cs typeface="Arial"/>
              </a:rPr>
              <a:t>by a computer?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To check if a problem is in NP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P</a:t>
            </a:r>
            <a:r>
              <a:rPr lang="en-US" dirty="0" smtClean="0">
                <a:latin typeface="Arial"/>
                <a:cs typeface="Arial"/>
              </a:rPr>
              <a:t>hrase the </a:t>
            </a:r>
            <a:r>
              <a:rPr lang="en-US" dirty="0">
                <a:latin typeface="Arial"/>
                <a:cs typeface="Arial"/>
              </a:rPr>
              <a:t>problem as a yes/no question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If we </a:t>
            </a:r>
            <a:r>
              <a:rPr lang="en-US" dirty="0">
                <a:latin typeface="Arial"/>
                <a:cs typeface="Arial"/>
              </a:rPr>
              <a:t>can prove any yes instance is </a:t>
            </a:r>
            <a:r>
              <a:rPr lang="en-US" dirty="0" smtClean="0">
                <a:latin typeface="Arial"/>
                <a:cs typeface="Arial"/>
              </a:rPr>
              <a:t>correct (in polynomial time), it is in </a:t>
            </a:r>
            <a:r>
              <a:rPr lang="en-US" dirty="0" smtClean="0">
                <a:solidFill>
                  <a:srgbClr val="3366FF"/>
                </a:solidFill>
                <a:latin typeface="Arial"/>
                <a:cs typeface="Arial"/>
              </a:rPr>
              <a:t>NP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If we can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also</a:t>
            </a:r>
            <a:r>
              <a:rPr lang="en-US" dirty="0" smtClean="0">
                <a:latin typeface="Arial"/>
                <a:cs typeface="Arial"/>
              </a:rPr>
              <a:t> answer yes or no to the problem (in polynomial time) </a:t>
            </a:r>
            <a:r>
              <a:rPr lang="en-US" dirty="0">
                <a:latin typeface="Arial"/>
                <a:cs typeface="Arial"/>
              </a:rPr>
              <a:t>without being given a </a:t>
            </a:r>
            <a:r>
              <a:rPr lang="en-US" dirty="0" smtClean="0">
                <a:latin typeface="Arial"/>
                <a:cs typeface="Arial"/>
              </a:rPr>
              <a:t>solution, it is in </a:t>
            </a:r>
            <a:r>
              <a:rPr lang="en-US" dirty="0" smtClean="0">
                <a:solidFill>
                  <a:srgbClr val="3366FF"/>
                </a:solidFill>
                <a:latin typeface="Arial"/>
                <a:cs typeface="Arial"/>
              </a:rPr>
              <a:t>P</a:t>
            </a:r>
            <a:endParaRPr lang="en-US" dirty="0">
              <a:solidFill>
                <a:srgbClr val="3366FF"/>
              </a:solidFill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5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131217"/>
            <a:ext cx="82296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chemeClr val="tx1"/>
                </a:solidFill>
                <a:latin typeface="Arial"/>
                <a:cs typeface="Arial"/>
              </a:rPr>
              <a:t>The Class P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361111" y="1366040"/>
            <a:ext cx="4663861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>
                <a:latin typeface="Arial"/>
                <a:cs typeface="Arial"/>
              </a:rPr>
              <a:t>The </a:t>
            </a:r>
            <a:r>
              <a:rPr lang="en-US" sz="2400" dirty="0">
                <a:latin typeface="Arial"/>
                <a:cs typeface="Arial"/>
              </a:rPr>
              <a:t>class of all sets </a:t>
            </a:r>
            <a:r>
              <a:rPr lang="en-US" sz="2400" dirty="0" smtClean="0">
                <a:latin typeface="Arial"/>
                <a:cs typeface="Arial"/>
              </a:rPr>
              <a:t>that can </a:t>
            </a:r>
            <a:r>
              <a:rPr lang="en-US" sz="2400" dirty="0">
                <a:latin typeface="Arial"/>
                <a:cs typeface="Arial"/>
              </a:rPr>
              <a:t>be </a:t>
            </a:r>
            <a:r>
              <a:rPr lang="en-US" sz="2400" dirty="0" smtClean="0">
                <a:solidFill>
                  <a:srgbClr val="3366FF"/>
                </a:solidFill>
                <a:latin typeface="Arial"/>
                <a:cs typeface="Arial"/>
              </a:rPr>
              <a:t>verified </a:t>
            </a:r>
            <a:r>
              <a:rPr lang="en-US" sz="2400" dirty="0" smtClean="0">
                <a:latin typeface="Arial"/>
                <a:cs typeface="Arial"/>
              </a:rPr>
              <a:t>in </a:t>
            </a:r>
            <a:r>
              <a:rPr lang="en-US" sz="2400" dirty="0">
                <a:latin typeface="Arial"/>
                <a:cs typeface="Arial"/>
              </a:rPr>
              <a:t>polynomial time</a:t>
            </a:r>
            <a:r>
              <a:rPr lang="en-US" sz="2400" dirty="0" smtClean="0">
                <a:latin typeface="Arial"/>
                <a:cs typeface="Arial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Arial"/>
                <a:cs typeface="Arial"/>
              </a:rPr>
              <a:t>				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Arial"/>
                <a:cs typeface="Arial"/>
              </a:rPr>
              <a:t>The class of all decision problems that can be  </a:t>
            </a:r>
            <a:r>
              <a:rPr lang="en-US" sz="2400" dirty="0" smtClean="0">
                <a:latin typeface="Arial"/>
                <a:cs typeface="Arial"/>
              </a:rPr>
              <a:t>  </a:t>
            </a:r>
            <a:r>
              <a:rPr lang="en-US" sz="2400" dirty="0" smtClean="0">
                <a:solidFill>
                  <a:srgbClr val="3366FF"/>
                </a:solidFill>
                <a:latin typeface="Arial"/>
                <a:cs typeface="Arial"/>
              </a:rPr>
              <a:t>decided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in</a:t>
            </a:r>
            <a:r>
              <a:rPr lang="en-US" sz="240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polynomial time.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514191" y="2719730"/>
            <a:ext cx="4174319" cy="349944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1487" y="5093589"/>
            <a:ext cx="68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0" dirty="0" smtClean="0">
                <a:latin typeface="+mn-lt"/>
              </a:rPr>
              <a:t>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06906" y="3155225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Binary Search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97306" y="4603025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Breadth-First Search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35506" y="3764825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Dijkstra’s Algorithm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83106" y="5365025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Sorting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69984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1750"/>
            <a:ext cx="8229600" cy="114300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dirty="0" smtClean="0">
                <a:latin typeface="Arial"/>
                <a:cs typeface="Arial"/>
                <a:sym typeface="Symbol" charset="0"/>
              </a:rPr>
              <a:t>NP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600200" y="3352800"/>
            <a:ext cx="3124200" cy="2590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0" y="3714690"/>
            <a:ext cx="190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latin typeface="+mn-lt"/>
              </a:rPr>
              <a:t>Binary Search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8800" y="4552890"/>
            <a:ext cx="2082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latin typeface="+mn-lt"/>
              </a:rPr>
              <a:t>Breadth-First Search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67000" y="4095690"/>
            <a:ext cx="190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latin typeface="+mn-lt"/>
              </a:rPr>
              <a:t>Dijkstra’s Algorithm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0" y="5010090"/>
            <a:ext cx="190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latin typeface="+mn-lt"/>
              </a:rPr>
              <a:t>Sorting Algorithms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57311" y="5252801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13752" y="3875741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dirty="0" smtClean="0">
                <a:solidFill>
                  <a:srgbClr val="3366FF"/>
                </a:solidFill>
                <a:latin typeface="+mn-lt"/>
              </a:rPr>
              <a:t>P</a:t>
            </a:r>
            <a:endParaRPr lang="en-US" sz="5400" b="0" dirty="0" smtClean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914400" y="2017058"/>
            <a:ext cx="5734424" cy="415514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0576" y="2623338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dirty="0" smtClean="0">
                <a:solidFill>
                  <a:srgbClr val="3366FF"/>
                </a:solidFill>
                <a:latin typeface="+mn-lt"/>
              </a:rPr>
              <a:t>NP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62200" y="20574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</a:rPr>
              <a:t>Hamilton Cycle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0" y="2819400"/>
            <a:ext cx="1604010" cy="46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</a:rPr>
              <a:t>Sudoku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34000" y="37338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</a:rPr>
              <a:t>SAT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69184" y="4463239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+mn-lt"/>
              </a:rPr>
              <a:t>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4811058" y="1078032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buFontTx/>
              <a:buNone/>
            </a:pPr>
            <a:r>
              <a:rPr lang="en-US" dirty="0">
                <a:latin typeface="Arial"/>
                <a:cs typeface="Arial"/>
              </a:rPr>
              <a:t>The class of all sets that can be </a:t>
            </a:r>
            <a:r>
              <a:rPr lang="en-US" dirty="0">
                <a:solidFill>
                  <a:srgbClr val="3366FF"/>
                </a:solidFill>
                <a:latin typeface="Arial"/>
                <a:cs typeface="Arial"/>
              </a:rPr>
              <a:t>verified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in polynomial time.</a:t>
            </a:r>
          </a:p>
        </p:txBody>
      </p:sp>
    </p:spTree>
    <p:extLst>
      <p:ext uri="{BB962C8B-B14F-4D97-AF65-F5344CB8AC3E}">
        <p14:creationId xmlns:p14="http://schemas.microsoft.com/office/powerpoint/2010/main" val="113904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7"/>
          <p:cNvSpPr txBox="1">
            <a:spLocks noChangeArrowheads="1"/>
          </p:cNvSpPr>
          <p:nvPr/>
        </p:nvSpPr>
        <p:spPr bwMode="auto">
          <a:xfrm>
            <a:off x="3695982" y="325438"/>
            <a:ext cx="17504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 sz="3600">
                <a:latin typeface="Arial"/>
                <a:cs typeface="Arial"/>
              </a:rPr>
              <a:t>Sudoku</a:t>
            </a:r>
          </a:p>
        </p:txBody>
      </p:sp>
      <p:sp>
        <p:nvSpPr>
          <p:cNvPr id="1134630" name="Text Box 38"/>
          <p:cNvSpPr txBox="1">
            <a:spLocks noChangeArrowheads="1"/>
          </p:cNvSpPr>
          <p:nvPr/>
        </p:nvSpPr>
        <p:spPr bwMode="auto">
          <a:xfrm>
            <a:off x="1196975" y="1300163"/>
            <a:ext cx="52348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/>
                <a:cs typeface="Arial"/>
              </a:rPr>
              <a:t>Input: n x n x n </a:t>
            </a:r>
            <a:r>
              <a:rPr lang="en-US" dirty="0" err="1">
                <a:latin typeface="Arial"/>
                <a:cs typeface="Arial"/>
              </a:rPr>
              <a:t>sudoku</a:t>
            </a:r>
            <a:r>
              <a:rPr lang="en-US" dirty="0">
                <a:latin typeface="Arial"/>
                <a:cs typeface="Arial"/>
              </a:rPr>
              <a:t> instance</a:t>
            </a:r>
          </a:p>
        </p:txBody>
      </p:sp>
      <p:sp>
        <p:nvSpPr>
          <p:cNvPr id="1134631" name="Text Box 39"/>
          <p:cNvSpPr txBox="1">
            <a:spLocks noChangeArrowheads="1"/>
          </p:cNvSpPr>
          <p:nvPr/>
        </p:nvSpPr>
        <p:spPr bwMode="auto">
          <a:xfrm>
            <a:off x="1254783" y="2071688"/>
            <a:ext cx="13623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>
                <a:latin typeface="Arial"/>
                <a:cs typeface="Arial"/>
              </a:rPr>
              <a:t>Output:</a:t>
            </a:r>
          </a:p>
        </p:txBody>
      </p:sp>
      <p:sp>
        <p:nvSpPr>
          <p:cNvPr id="1134632" name="Text Box 40"/>
          <p:cNvSpPr txBox="1">
            <a:spLocks noChangeArrowheads="1"/>
          </p:cNvSpPr>
          <p:nvPr/>
        </p:nvSpPr>
        <p:spPr bwMode="auto">
          <a:xfrm>
            <a:off x="2735263" y="2071688"/>
            <a:ext cx="54141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/>
                <a:cs typeface="Arial"/>
              </a:rPr>
              <a:t>YES if this sudoku has a solution</a:t>
            </a:r>
          </a:p>
        </p:txBody>
      </p:sp>
      <p:sp>
        <p:nvSpPr>
          <p:cNvPr id="1134633" name="Text Box 41"/>
          <p:cNvSpPr txBox="1">
            <a:spLocks noChangeArrowheads="1"/>
          </p:cNvSpPr>
          <p:nvPr/>
        </p:nvSpPr>
        <p:spPr bwMode="auto">
          <a:xfrm>
            <a:off x="2735263" y="2746375"/>
            <a:ext cx="27591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/>
                <a:cs typeface="Arial"/>
              </a:rPr>
              <a:t>NO if it does not</a:t>
            </a:r>
          </a:p>
        </p:txBody>
      </p:sp>
      <p:sp>
        <p:nvSpPr>
          <p:cNvPr id="1134634" name="Text Box 42"/>
          <p:cNvSpPr txBox="1">
            <a:spLocks noChangeArrowheads="1"/>
          </p:cNvSpPr>
          <p:nvPr/>
        </p:nvSpPr>
        <p:spPr bwMode="auto">
          <a:xfrm>
            <a:off x="2352675" y="4030663"/>
            <a:ext cx="4441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FF"/>
                </a:solidFill>
                <a:latin typeface="Arial"/>
                <a:cs typeface="Arial"/>
              </a:rPr>
              <a:t>The Set </a:t>
            </a:r>
            <a:r>
              <a:rPr lang="ja-JP" altLang="en-US" sz="3600" dirty="0">
                <a:solidFill>
                  <a:srgbClr val="0000FF"/>
                </a:solidFill>
                <a:latin typeface="Arial"/>
                <a:cs typeface="Arial"/>
              </a:rPr>
              <a:t>“</a:t>
            </a:r>
            <a:r>
              <a:rPr lang="en-US" sz="3600" dirty="0">
                <a:solidFill>
                  <a:srgbClr val="0000FF"/>
                </a:solidFill>
                <a:latin typeface="Arial"/>
                <a:cs typeface="Arial"/>
              </a:rPr>
              <a:t>SUDOKU</a:t>
            </a:r>
            <a:r>
              <a:rPr lang="ja-JP" altLang="en-US" sz="3600" dirty="0">
                <a:solidFill>
                  <a:srgbClr val="0000FF"/>
                </a:solidFill>
                <a:latin typeface="Arial"/>
                <a:cs typeface="Arial"/>
              </a:rPr>
              <a:t>”</a:t>
            </a:r>
            <a:endParaRPr lang="en-US" sz="3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134635" name="Text Box 43"/>
          <p:cNvSpPr txBox="1">
            <a:spLocks noChangeArrowheads="1"/>
          </p:cNvSpPr>
          <p:nvPr/>
        </p:nvSpPr>
        <p:spPr bwMode="auto">
          <a:xfrm>
            <a:off x="603250" y="4803775"/>
            <a:ext cx="7935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FF"/>
                </a:solidFill>
                <a:latin typeface="Arial"/>
                <a:cs typeface="Arial"/>
              </a:rPr>
              <a:t>SUDOKU = { All solvable sudoku instances 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630" grpId="0"/>
      <p:bldP spid="1134631" grpId="0"/>
      <p:bldP spid="1134632" grpId="0"/>
      <p:bldP spid="1134633" grpId="0"/>
      <p:bldP spid="1134634" grpId="0"/>
      <p:bldP spid="11346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68"/>
          <p:cNvSpPr txBox="1">
            <a:spLocks noChangeArrowheads="1"/>
          </p:cNvSpPr>
          <p:nvPr/>
        </p:nvSpPr>
        <p:spPr bwMode="auto">
          <a:xfrm>
            <a:off x="2927522" y="288925"/>
            <a:ext cx="32889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 sz="3600">
                <a:latin typeface="Arial"/>
                <a:cs typeface="Arial"/>
              </a:rPr>
              <a:t>Hamilton Cycle</a:t>
            </a:r>
          </a:p>
        </p:txBody>
      </p:sp>
      <p:sp>
        <p:nvSpPr>
          <p:cNvPr id="1085509" name="Text Box 69"/>
          <p:cNvSpPr txBox="1">
            <a:spLocks noChangeArrowheads="1"/>
          </p:cNvSpPr>
          <p:nvPr/>
        </p:nvSpPr>
        <p:spPr bwMode="auto">
          <a:xfrm>
            <a:off x="676275" y="1216025"/>
            <a:ext cx="77898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/>
                <a:cs typeface="Arial"/>
              </a:rPr>
              <a:t>Given a graph G = (V,E), </a:t>
            </a:r>
            <a:r>
              <a:rPr lang="en-US" dirty="0" smtClean="0">
                <a:latin typeface="Arial"/>
                <a:cs typeface="Arial"/>
              </a:rPr>
              <a:t>is there a </a:t>
            </a:r>
            <a:r>
              <a:rPr lang="en-US" dirty="0">
                <a:latin typeface="Arial"/>
                <a:cs typeface="Arial"/>
              </a:rPr>
              <a:t>cycle that visits all the nodes exactly </a:t>
            </a:r>
            <a:r>
              <a:rPr lang="en-US" dirty="0" smtClean="0">
                <a:latin typeface="Arial"/>
                <a:cs typeface="Arial"/>
              </a:rPr>
              <a:t>once?</a:t>
            </a:r>
            <a:endParaRPr lang="en-US" dirty="0">
              <a:latin typeface="Arial"/>
              <a:cs typeface="Arial"/>
            </a:endParaRPr>
          </a:p>
        </p:txBody>
      </p:sp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5484708" y="2226465"/>
            <a:ext cx="3448050" cy="2659063"/>
            <a:chOff x="1794" y="1646"/>
            <a:chExt cx="2172" cy="1675"/>
          </a:xfrm>
        </p:grpSpPr>
        <p:sp>
          <p:nvSpPr>
            <p:cNvPr id="14348" name="Oval 70"/>
            <p:cNvSpPr>
              <a:spLocks noChangeArrowheads="1"/>
            </p:cNvSpPr>
            <p:nvPr/>
          </p:nvSpPr>
          <p:spPr bwMode="auto">
            <a:xfrm>
              <a:off x="1794" y="1646"/>
              <a:ext cx="225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349" name="Oval 71"/>
            <p:cNvSpPr>
              <a:spLocks noChangeArrowheads="1"/>
            </p:cNvSpPr>
            <p:nvPr/>
          </p:nvSpPr>
          <p:spPr bwMode="auto">
            <a:xfrm>
              <a:off x="1794" y="3081"/>
              <a:ext cx="225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350" name="Oval 72"/>
            <p:cNvSpPr>
              <a:spLocks noChangeArrowheads="1"/>
            </p:cNvSpPr>
            <p:nvPr/>
          </p:nvSpPr>
          <p:spPr bwMode="auto">
            <a:xfrm>
              <a:off x="3741" y="1646"/>
              <a:ext cx="225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351" name="Oval 73"/>
            <p:cNvSpPr>
              <a:spLocks noChangeArrowheads="1"/>
            </p:cNvSpPr>
            <p:nvPr/>
          </p:nvSpPr>
          <p:spPr bwMode="auto">
            <a:xfrm>
              <a:off x="3741" y="3081"/>
              <a:ext cx="225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352" name="Oval 74"/>
            <p:cNvSpPr>
              <a:spLocks noChangeArrowheads="1"/>
            </p:cNvSpPr>
            <p:nvPr/>
          </p:nvSpPr>
          <p:spPr bwMode="auto">
            <a:xfrm>
              <a:off x="2443" y="2363"/>
              <a:ext cx="225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353" name="Oval 75"/>
            <p:cNvSpPr>
              <a:spLocks noChangeArrowheads="1"/>
            </p:cNvSpPr>
            <p:nvPr/>
          </p:nvSpPr>
          <p:spPr bwMode="auto">
            <a:xfrm>
              <a:off x="3092" y="2363"/>
              <a:ext cx="225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354" name="Line 76"/>
            <p:cNvSpPr>
              <a:spLocks noChangeShapeType="1"/>
            </p:cNvSpPr>
            <p:nvPr/>
          </p:nvSpPr>
          <p:spPr bwMode="auto">
            <a:xfrm>
              <a:off x="1909" y="1848"/>
              <a:ext cx="0" cy="12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355" name="Line 77"/>
            <p:cNvSpPr>
              <a:spLocks noChangeShapeType="1"/>
            </p:cNvSpPr>
            <p:nvPr/>
          </p:nvSpPr>
          <p:spPr bwMode="auto">
            <a:xfrm>
              <a:off x="3859" y="1831"/>
              <a:ext cx="0" cy="12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356" name="Line 78"/>
            <p:cNvSpPr>
              <a:spLocks noChangeShapeType="1"/>
            </p:cNvSpPr>
            <p:nvPr/>
          </p:nvSpPr>
          <p:spPr bwMode="auto">
            <a:xfrm>
              <a:off x="1975" y="1771"/>
              <a:ext cx="179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357" name="Line 79"/>
            <p:cNvSpPr>
              <a:spLocks noChangeShapeType="1"/>
            </p:cNvSpPr>
            <p:nvPr/>
          </p:nvSpPr>
          <p:spPr bwMode="auto">
            <a:xfrm>
              <a:off x="1981" y="3199"/>
              <a:ext cx="179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358" name="Line 80"/>
            <p:cNvSpPr>
              <a:spLocks noChangeShapeType="1"/>
            </p:cNvSpPr>
            <p:nvPr/>
          </p:nvSpPr>
          <p:spPr bwMode="auto">
            <a:xfrm>
              <a:off x="2617" y="2480"/>
              <a:ext cx="539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359" name="Line 81"/>
            <p:cNvSpPr>
              <a:spLocks noChangeShapeType="1"/>
            </p:cNvSpPr>
            <p:nvPr/>
          </p:nvSpPr>
          <p:spPr bwMode="auto">
            <a:xfrm>
              <a:off x="1944" y="1821"/>
              <a:ext cx="561" cy="63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360" name="Line 82"/>
            <p:cNvSpPr>
              <a:spLocks noChangeShapeType="1"/>
            </p:cNvSpPr>
            <p:nvPr/>
          </p:nvSpPr>
          <p:spPr bwMode="auto">
            <a:xfrm>
              <a:off x="3229" y="2507"/>
              <a:ext cx="561" cy="63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361" name="Line 83"/>
            <p:cNvSpPr>
              <a:spLocks noChangeShapeType="1"/>
            </p:cNvSpPr>
            <p:nvPr/>
          </p:nvSpPr>
          <p:spPr bwMode="auto">
            <a:xfrm flipH="1">
              <a:off x="1966" y="2493"/>
              <a:ext cx="561" cy="63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362" name="Line 85"/>
            <p:cNvSpPr>
              <a:spLocks noChangeShapeType="1"/>
            </p:cNvSpPr>
            <p:nvPr/>
          </p:nvSpPr>
          <p:spPr bwMode="auto">
            <a:xfrm flipH="1">
              <a:off x="3236" y="1818"/>
              <a:ext cx="561" cy="63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363" name="Line 86"/>
            <p:cNvSpPr>
              <a:spLocks noChangeShapeType="1"/>
            </p:cNvSpPr>
            <p:nvPr/>
          </p:nvSpPr>
          <p:spPr bwMode="auto">
            <a:xfrm flipH="1">
              <a:off x="1927" y="2574"/>
              <a:ext cx="1257" cy="62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364" name="Line 88"/>
            <p:cNvSpPr>
              <a:spLocks noChangeShapeType="1"/>
            </p:cNvSpPr>
            <p:nvPr/>
          </p:nvSpPr>
          <p:spPr bwMode="auto">
            <a:xfrm>
              <a:off x="1949" y="1794"/>
              <a:ext cx="1257" cy="62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365" name="Line 90"/>
            <p:cNvSpPr>
              <a:spLocks noChangeShapeType="1"/>
            </p:cNvSpPr>
            <p:nvPr/>
          </p:nvSpPr>
          <p:spPr bwMode="auto">
            <a:xfrm>
              <a:off x="2583" y="2569"/>
              <a:ext cx="1257" cy="62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3" name="Group 98"/>
          <p:cNvGrpSpPr>
            <a:grpSpLocks/>
          </p:cNvGrpSpPr>
          <p:nvPr/>
        </p:nvGrpSpPr>
        <p:grpSpPr bwMode="auto">
          <a:xfrm>
            <a:off x="5683146" y="2436015"/>
            <a:ext cx="3095625" cy="2260600"/>
            <a:chOff x="457" y="2637"/>
            <a:chExt cx="1950" cy="1424"/>
          </a:xfrm>
        </p:grpSpPr>
        <p:sp>
          <p:nvSpPr>
            <p:cNvPr id="14342" name="Line 92"/>
            <p:cNvSpPr>
              <a:spLocks noChangeShapeType="1"/>
            </p:cNvSpPr>
            <p:nvPr/>
          </p:nvSpPr>
          <p:spPr bwMode="auto">
            <a:xfrm>
              <a:off x="457" y="2714"/>
              <a:ext cx="0" cy="1272"/>
            </a:xfrm>
            <a:prstGeom prst="line">
              <a:avLst/>
            </a:prstGeom>
            <a:noFill/>
            <a:ln w="152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343" name="Line 93"/>
            <p:cNvSpPr>
              <a:spLocks noChangeShapeType="1"/>
            </p:cNvSpPr>
            <p:nvPr/>
          </p:nvSpPr>
          <p:spPr bwMode="auto">
            <a:xfrm>
              <a:off x="2407" y="2697"/>
              <a:ext cx="0" cy="1272"/>
            </a:xfrm>
            <a:prstGeom prst="line">
              <a:avLst/>
            </a:prstGeom>
            <a:noFill/>
            <a:ln w="152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344" name="Line 94"/>
            <p:cNvSpPr>
              <a:spLocks noChangeShapeType="1"/>
            </p:cNvSpPr>
            <p:nvPr/>
          </p:nvSpPr>
          <p:spPr bwMode="auto">
            <a:xfrm>
              <a:off x="523" y="2637"/>
              <a:ext cx="1795" cy="0"/>
            </a:xfrm>
            <a:prstGeom prst="line">
              <a:avLst/>
            </a:prstGeom>
            <a:noFill/>
            <a:ln w="152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345" name="Line 95"/>
            <p:cNvSpPr>
              <a:spLocks noChangeShapeType="1"/>
            </p:cNvSpPr>
            <p:nvPr/>
          </p:nvSpPr>
          <p:spPr bwMode="auto">
            <a:xfrm>
              <a:off x="1165" y="3346"/>
              <a:ext cx="539" cy="0"/>
            </a:xfrm>
            <a:prstGeom prst="line">
              <a:avLst/>
            </a:prstGeom>
            <a:noFill/>
            <a:ln w="152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346" name="Line 96"/>
            <p:cNvSpPr>
              <a:spLocks noChangeShapeType="1"/>
            </p:cNvSpPr>
            <p:nvPr/>
          </p:nvSpPr>
          <p:spPr bwMode="auto">
            <a:xfrm flipH="1">
              <a:off x="475" y="3440"/>
              <a:ext cx="1257" cy="621"/>
            </a:xfrm>
            <a:prstGeom prst="line">
              <a:avLst/>
            </a:prstGeom>
            <a:noFill/>
            <a:ln w="152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347" name="Line 97"/>
            <p:cNvSpPr>
              <a:spLocks noChangeShapeType="1"/>
            </p:cNvSpPr>
            <p:nvPr/>
          </p:nvSpPr>
          <p:spPr bwMode="auto">
            <a:xfrm>
              <a:off x="1131" y="3435"/>
              <a:ext cx="1257" cy="621"/>
            </a:xfrm>
            <a:prstGeom prst="line">
              <a:avLst/>
            </a:prstGeom>
            <a:noFill/>
            <a:ln w="152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33" name="Text Box 47"/>
          <p:cNvSpPr txBox="1">
            <a:spLocks noChangeArrowheads="1"/>
          </p:cNvSpPr>
          <p:nvPr/>
        </p:nvSpPr>
        <p:spPr bwMode="auto">
          <a:xfrm>
            <a:off x="323828" y="2396304"/>
            <a:ext cx="49741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/>
                <a:cs typeface="Arial"/>
              </a:rPr>
              <a:t>YES if G has a Hamilton cycle</a:t>
            </a:r>
          </a:p>
        </p:txBody>
      </p:sp>
      <p:sp>
        <p:nvSpPr>
          <p:cNvPr id="34" name="Text Box 48"/>
          <p:cNvSpPr txBox="1">
            <a:spLocks noChangeArrowheads="1"/>
          </p:cNvSpPr>
          <p:nvPr/>
        </p:nvSpPr>
        <p:spPr bwMode="auto">
          <a:xfrm>
            <a:off x="309020" y="2891516"/>
            <a:ext cx="49939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/>
                <a:cs typeface="Arial"/>
              </a:rPr>
              <a:t>NO if G has no Hamilton cycle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410437" y="4579917"/>
            <a:ext cx="3460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FF"/>
                </a:solidFill>
                <a:latin typeface="Arial"/>
                <a:cs typeface="Arial"/>
              </a:rPr>
              <a:t>The Set </a:t>
            </a:r>
            <a:r>
              <a:rPr lang="ja-JP" altLang="en-US" sz="3600" dirty="0">
                <a:solidFill>
                  <a:srgbClr val="0000FF"/>
                </a:solidFill>
                <a:latin typeface="Arial"/>
                <a:cs typeface="Arial"/>
              </a:rPr>
              <a:t>“</a:t>
            </a:r>
            <a:r>
              <a:rPr lang="en-US" sz="3600" dirty="0">
                <a:solidFill>
                  <a:srgbClr val="0000FF"/>
                </a:solidFill>
                <a:latin typeface="Arial"/>
                <a:cs typeface="Arial"/>
              </a:rPr>
              <a:t>HAM</a:t>
            </a:r>
            <a:r>
              <a:rPr lang="ja-JP" altLang="en-US" sz="3600" dirty="0">
                <a:solidFill>
                  <a:srgbClr val="0000FF"/>
                </a:solidFill>
                <a:latin typeface="Arial"/>
                <a:cs typeface="Arial"/>
              </a:rPr>
              <a:t>”</a:t>
            </a:r>
            <a:endParaRPr lang="en-US" sz="3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6" name="Text Box 49"/>
          <p:cNvSpPr txBox="1">
            <a:spLocks noChangeArrowheads="1"/>
          </p:cNvSpPr>
          <p:nvPr/>
        </p:nvSpPr>
        <p:spPr bwMode="auto">
          <a:xfrm>
            <a:off x="417816" y="5286002"/>
            <a:ext cx="71132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HAM = { graph G | G has a Hamilton cycle 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09" grpId="0"/>
      <p:bldP spid="33" grpId="0"/>
      <p:bldP spid="34" grpId="0"/>
      <p:bldP spid="35" grpId="0"/>
      <p:bldP spid="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437314" y="3544888"/>
            <a:ext cx="2295525" cy="3257550"/>
            <a:chOff x="3345" y="1952"/>
            <a:chExt cx="1446" cy="2052"/>
          </a:xfrm>
        </p:grpSpPr>
        <p:sp>
          <p:nvSpPr>
            <p:cNvPr id="16392" name="AutoShape 3"/>
            <p:cNvSpPr>
              <a:spLocks noChangeArrowheads="1"/>
            </p:cNvSpPr>
            <p:nvPr/>
          </p:nvSpPr>
          <p:spPr bwMode="auto">
            <a:xfrm rot="5400000" flipV="1">
              <a:off x="3341" y="2150"/>
              <a:ext cx="677" cy="669"/>
            </a:xfrm>
            <a:prstGeom prst="flowChartDelay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lIns="274320" rIns="274320" anchor="ctr">
              <a:spAutoFit/>
            </a:bodyPr>
            <a:lstStyle/>
            <a:p>
              <a:r>
                <a:rPr lang="en-US" sz="2400">
                  <a:latin typeface="Arial"/>
                  <a:cs typeface="Arial"/>
                </a:rPr>
                <a:t>AND</a:t>
              </a:r>
            </a:p>
          </p:txBody>
        </p:sp>
        <p:sp>
          <p:nvSpPr>
            <p:cNvPr id="16393" name="AutoShape 4"/>
            <p:cNvSpPr>
              <a:spLocks noChangeArrowheads="1"/>
            </p:cNvSpPr>
            <p:nvPr/>
          </p:nvSpPr>
          <p:spPr bwMode="auto">
            <a:xfrm rot="5400000" flipV="1">
              <a:off x="3761" y="3086"/>
              <a:ext cx="677" cy="669"/>
            </a:xfrm>
            <a:prstGeom prst="flowChartDelay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lIns="274320" rIns="274320" anchor="ctr">
              <a:spAutoFit/>
            </a:bodyPr>
            <a:lstStyle/>
            <a:p>
              <a:r>
                <a:rPr lang="en-US" sz="2400">
                  <a:latin typeface="Arial"/>
                  <a:cs typeface="Arial"/>
                </a:rPr>
                <a:t>AND</a:t>
              </a:r>
            </a:p>
          </p:txBody>
        </p:sp>
        <p:cxnSp>
          <p:nvCxnSpPr>
            <p:cNvPr id="16394" name="AutoShape 5"/>
            <p:cNvCxnSpPr>
              <a:cxnSpLocks noChangeShapeType="1"/>
              <a:stCxn id="16392" idx="3"/>
              <a:endCxn id="16393" idx="1"/>
            </p:cNvCxnSpPr>
            <p:nvPr/>
          </p:nvCxnSpPr>
          <p:spPr bwMode="auto">
            <a:xfrm>
              <a:off x="3680" y="2823"/>
              <a:ext cx="420" cy="259"/>
            </a:xfrm>
            <a:prstGeom prst="straightConnector1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6395" name="Line 6"/>
            <p:cNvSpPr>
              <a:spLocks noChangeShapeType="1"/>
            </p:cNvSpPr>
            <p:nvPr/>
          </p:nvSpPr>
          <p:spPr bwMode="auto">
            <a:xfrm>
              <a:off x="4100" y="3743"/>
              <a:ext cx="0" cy="261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274320" rIns="274320" anchor="ctr">
              <a:spAutoFit/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6396" name="Line 7"/>
            <p:cNvSpPr>
              <a:spLocks noChangeShapeType="1"/>
            </p:cNvSpPr>
            <p:nvPr/>
          </p:nvSpPr>
          <p:spPr bwMode="auto">
            <a:xfrm>
              <a:off x="3529" y="1952"/>
              <a:ext cx="0" cy="216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274320" rIns="274320" anchor="ctr">
              <a:spAutoFit/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6397" name="Line 8"/>
            <p:cNvSpPr>
              <a:spLocks noChangeShapeType="1"/>
            </p:cNvSpPr>
            <p:nvPr/>
          </p:nvSpPr>
          <p:spPr bwMode="auto">
            <a:xfrm>
              <a:off x="3805" y="1953"/>
              <a:ext cx="0" cy="215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274320" rIns="274320" anchor="ctr">
              <a:spAutoFit/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6398" name="Line 9"/>
            <p:cNvSpPr>
              <a:spLocks noChangeShapeType="1"/>
            </p:cNvSpPr>
            <p:nvPr/>
          </p:nvSpPr>
          <p:spPr bwMode="auto">
            <a:xfrm>
              <a:off x="4466" y="1952"/>
              <a:ext cx="0" cy="216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274320" rIns="274320" anchor="ctr">
              <a:spAutoFit/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6399" name="AutoShape 10"/>
            <p:cNvSpPr>
              <a:spLocks noChangeArrowheads="1"/>
            </p:cNvSpPr>
            <p:nvPr/>
          </p:nvSpPr>
          <p:spPr bwMode="auto">
            <a:xfrm rot="5400000" flipV="1">
              <a:off x="4126" y="2179"/>
              <a:ext cx="677" cy="652"/>
            </a:xfrm>
            <a:prstGeom prst="flowChartDelay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lIns="274320" rIns="274320" anchor="ctr">
              <a:spAutoFit/>
            </a:bodyPr>
            <a:lstStyle/>
            <a:p>
              <a:r>
                <a:rPr lang="en-US" sz="2400">
                  <a:latin typeface="Arial"/>
                  <a:cs typeface="Arial"/>
                </a:rPr>
                <a:t>NOT</a:t>
              </a:r>
            </a:p>
          </p:txBody>
        </p:sp>
        <p:cxnSp>
          <p:nvCxnSpPr>
            <p:cNvPr id="16400" name="AutoShape 11"/>
            <p:cNvCxnSpPr>
              <a:cxnSpLocks noChangeShapeType="1"/>
              <a:stCxn id="16399" idx="3"/>
              <a:endCxn id="16393" idx="1"/>
            </p:cNvCxnSpPr>
            <p:nvPr/>
          </p:nvCxnSpPr>
          <p:spPr bwMode="auto">
            <a:xfrm flipH="1">
              <a:off x="4100" y="2844"/>
              <a:ext cx="365" cy="238"/>
            </a:xfrm>
            <a:prstGeom prst="straightConnector1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6387" name="Text Box 17"/>
          <p:cNvSpPr txBox="1">
            <a:spLocks noChangeArrowheads="1"/>
          </p:cNvSpPr>
          <p:nvPr/>
        </p:nvSpPr>
        <p:spPr bwMode="auto">
          <a:xfrm>
            <a:off x="2535413" y="385226"/>
            <a:ext cx="408402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858838" algn="l"/>
              </a:tabLs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tabLst>
                <a:tab pos="858838" algn="l"/>
              </a:tabLs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tabLst>
                <a:tab pos="858838" algn="l"/>
              </a:tabLs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tabLst>
                <a:tab pos="858838" algn="l"/>
              </a:tabLs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tabLst>
                <a:tab pos="858838" algn="l"/>
              </a:tabLs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sz="3600" dirty="0">
                <a:latin typeface="Arial"/>
                <a:cs typeface="Arial"/>
              </a:rPr>
              <a:t>Circuit-</a:t>
            </a:r>
            <a:r>
              <a:rPr lang="en-US" sz="3600" dirty="0" err="1">
                <a:latin typeface="Arial"/>
                <a:cs typeface="Arial"/>
              </a:rPr>
              <a:t>Satisfiability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1145875" name="Text Box 19"/>
          <p:cNvSpPr txBox="1">
            <a:spLocks noChangeArrowheads="1"/>
          </p:cNvSpPr>
          <p:nvPr/>
        </p:nvSpPr>
        <p:spPr bwMode="auto">
          <a:xfrm>
            <a:off x="1196975" y="1300163"/>
            <a:ext cx="53144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/>
                <a:cs typeface="Arial"/>
              </a:rPr>
              <a:t>Input: A circuit C with one output</a:t>
            </a:r>
          </a:p>
        </p:txBody>
      </p:sp>
      <p:sp>
        <p:nvSpPr>
          <p:cNvPr id="1145876" name="Text Box 20"/>
          <p:cNvSpPr txBox="1">
            <a:spLocks noChangeArrowheads="1"/>
          </p:cNvSpPr>
          <p:nvPr/>
        </p:nvSpPr>
        <p:spPr bwMode="auto">
          <a:xfrm>
            <a:off x="1254783" y="2071688"/>
            <a:ext cx="13623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/>
                <a:cs typeface="Arial"/>
              </a:rPr>
              <a:t>Output:</a:t>
            </a:r>
          </a:p>
        </p:txBody>
      </p:sp>
      <p:sp>
        <p:nvSpPr>
          <p:cNvPr id="1145877" name="Text Box 21"/>
          <p:cNvSpPr txBox="1">
            <a:spLocks noChangeArrowheads="1"/>
          </p:cNvSpPr>
          <p:nvPr/>
        </p:nvSpPr>
        <p:spPr bwMode="auto">
          <a:xfrm>
            <a:off x="2735263" y="2071688"/>
            <a:ext cx="35970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/>
                <a:cs typeface="Arial"/>
              </a:rPr>
              <a:t>YES if C is satisfiable</a:t>
            </a:r>
          </a:p>
        </p:txBody>
      </p:sp>
      <p:sp>
        <p:nvSpPr>
          <p:cNvPr id="1145878" name="Text Box 22"/>
          <p:cNvSpPr txBox="1">
            <a:spLocks noChangeArrowheads="1"/>
          </p:cNvSpPr>
          <p:nvPr/>
        </p:nvSpPr>
        <p:spPr bwMode="auto">
          <a:xfrm>
            <a:off x="2735263" y="2746375"/>
            <a:ext cx="40161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/>
                <a:cs typeface="Arial"/>
              </a:rPr>
              <a:t>NO if C is not satisfiable</a:t>
            </a:r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1750279" y="4454157"/>
            <a:ext cx="3322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FF"/>
                </a:solidFill>
                <a:latin typeface="Arial"/>
                <a:cs typeface="Arial"/>
              </a:rPr>
              <a:t>The Set </a:t>
            </a:r>
            <a:r>
              <a:rPr lang="ja-JP" altLang="en-US" sz="3600" dirty="0">
                <a:solidFill>
                  <a:srgbClr val="0000FF"/>
                </a:solidFill>
                <a:latin typeface="Arial"/>
                <a:cs typeface="Arial"/>
              </a:rPr>
              <a:t>“</a:t>
            </a:r>
            <a:r>
              <a:rPr lang="en-US" sz="3600" dirty="0">
                <a:solidFill>
                  <a:srgbClr val="0000FF"/>
                </a:solidFill>
                <a:latin typeface="Arial"/>
                <a:cs typeface="Arial"/>
              </a:rPr>
              <a:t>SAT</a:t>
            </a:r>
            <a:r>
              <a:rPr lang="ja-JP" altLang="en-US" sz="3600" dirty="0">
                <a:solidFill>
                  <a:srgbClr val="0000FF"/>
                </a:solidFill>
                <a:latin typeface="Arial"/>
                <a:cs typeface="Arial"/>
              </a:rPr>
              <a:t>”</a:t>
            </a:r>
            <a:endParaRPr lang="en-US" sz="3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746495" y="5290769"/>
            <a:ext cx="53302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SAT = { all </a:t>
            </a:r>
            <a:r>
              <a:rPr lang="en-US" dirty="0" err="1">
                <a:solidFill>
                  <a:srgbClr val="0000FF"/>
                </a:solidFill>
                <a:latin typeface="Arial"/>
                <a:cs typeface="Arial"/>
              </a:rPr>
              <a:t>satisfiable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 circuits C 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875" grpId="0"/>
      <p:bldP spid="1145876" grpId="0"/>
      <p:bldP spid="1145877" grpId="0"/>
      <p:bldP spid="1145878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Design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Greedy</a:t>
            </a:r>
          </a:p>
          <a:p>
            <a:pPr lvl="1"/>
            <a:r>
              <a:rPr lang="en-US" dirty="0" smtClean="0"/>
              <a:t>Shortest path, minimum spanning tree, …</a:t>
            </a:r>
          </a:p>
          <a:p>
            <a:r>
              <a:rPr lang="en-US" dirty="0" smtClean="0"/>
              <a:t>Divide and Conquer</a:t>
            </a:r>
          </a:p>
          <a:p>
            <a:pPr lvl="1"/>
            <a:r>
              <a:rPr lang="en-US" dirty="0" smtClean="0"/>
              <a:t>Divide the problem into smaller subproblems,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solve them, and combine into the overall solution</a:t>
            </a:r>
          </a:p>
          <a:p>
            <a:pPr lvl="1"/>
            <a:r>
              <a:rPr lang="en-US" dirty="0" smtClean="0"/>
              <a:t>Often done recursively</a:t>
            </a:r>
          </a:p>
          <a:p>
            <a:pPr lvl="1"/>
            <a:r>
              <a:rPr lang="en-US" dirty="0" smtClean="0"/>
              <a:t>Quick sort, merge sort are great examples</a:t>
            </a:r>
          </a:p>
          <a:p>
            <a:r>
              <a:rPr lang="en-US" dirty="0" smtClean="0"/>
              <a:t>Dynamic Programming</a:t>
            </a:r>
          </a:p>
          <a:p>
            <a:pPr lvl="1"/>
            <a:r>
              <a:rPr lang="en-US" dirty="0" smtClean="0"/>
              <a:t>Brute force through all possible solutions, storing solutions to subproblems to avoid repeat computation</a:t>
            </a:r>
          </a:p>
          <a:p>
            <a:r>
              <a:rPr lang="en-US" dirty="0" smtClean="0"/>
              <a:t>Backtracking</a:t>
            </a:r>
          </a:p>
          <a:p>
            <a:pPr lvl="1"/>
            <a:r>
              <a:rPr lang="en-US" dirty="0" smtClean="0"/>
              <a:t>A clever form of exhaustive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4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5"/>
          <p:cNvSpPr txBox="1">
            <a:spLocks noChangeArrowheads="1"/>
          </p:cNvSpPr>
          <p:nvPr/>
        </p:nvSpPr>
        <p:spPr bwMode="auto">
          <a:xfrm>
            <a:off x="2260159" y="338138"/>
            <a:ext cx="46236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FF"/>
                </a:solidFill>
                <a:latin typeface="Arial"/>
                <a:cs typeface="Arial"/>
              </a:rPr>
              <a:t>Verifying</a:t>
            </a:r>
            <a:r>
              <a:rPr lang="en-US" sz="3600" dirty="0">
                <a:latin typeface="Arial"/>
                <a:cs typeface="Arial"/>
              </a:rPr>
              <a:t> Membership</a:t>
            </a:r>
          </a:p>
        </p:txBody>
      </p:sp>
      <p:sp>
        <p:nvSpPr>
          <p:cNvPr id="1109028" name="Text Box 36"/>
          <p:cNvSpPr txBox="1">
            <a:spLocks noChangeArrowheads="1"/>
          </p:cNvSpPr>
          <p:nvPr/>
        </p:nvSpPr>
        <p:spPr bwMode="auto">
          <a:xfrm>
            <a:off x="555678" y="1423988"/>
            <a:ext cx="8327620" cy="353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/>
                <a:cs typeface="Arial"/>
              </a:rPr>
              <a:t>Is there a short </a:t>
            </a:r>
            <a:r>
              <a:rPr lang="ja-JP" altLang="en-US" dirty="0">
                <a:latin typeface="Arial"/>
                <a:cs typeface="Arial"/>
              </a:rPr>
              <a:t>“</a:t>
            </a:r>
            <a:r>
              <a:rPr lang="en-US" dirty="0">
                <a:latin typeface="Arial"/>
                <a:cs typeface="Arial"/>
              </a:rPr>
              <a:t>proof</a:t>
            </a:r>
            <a:r>
              <a:rPr lang="ja-JP" altLang="en-US" dirty="0">
                <a:latin typeface="Arial"/>
                <a:cs typeface="Arial"/>
              </a:rPr>
              <a:t>”</a:t>
            </a:r>
            <a:r>
              <a:rPr lang="en-US" dirty="0">
                <a:latin typeface="Arial"/>
                <a:cs typeface="Arial"/>
              </a:rPr>
              <a:t> I can give you </a:t>
            </a:r>
            <a:r>
              <a:rPr lang="en-US" dirty="0" smtClean="0">
                <a:latin typeface="Arial"/>
                <a:cs typeface="Arial"/>
              </a:rPr>
              <a:t>to </a:t>
            </a:r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verify</a:t>
            </a:r>
            <a:r>
              <a:rPr lang="en-US" dirty="0" smtClean="0">
                <a:latin typeface="Arial"/>
                <a:cs typeface="Arial"/>
              </a:rPr>
              <a:t> that:</a:t>
            </a:r>
          </a:p>
          <a:p>
            <a:pPr algn="l"/>
            <a:endParaRPr lang="en-US" dirty="0" smtClean="0">
              <a:latin typeface="Arial"/>
              <a:cs typeface="Arial"/>
            </a:endParaRPr>
          </a:p>
          <a:p>
            <a:pPr algn="l"/>
            <a:r>
              <a:rPr lang="en-US" dirty="0" smtClean="0">
                <a:latin typeface="Arial"/>
                <a:cs typeface="Arial"/>
              </a:rPr>
              <a:t>G 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 HAM?</a:t>
            </a:r>
          </a:p>
          <a:p>
            <a:pPr algn="l"/>
            <a:r>
              <a:rPr lang="en-US" dirty="0" smtClean="0">
                <a:latin typeface="Arial"/>
                <a:cs typeface="Arial"/>
              </a:rPr>
              <a:t>G 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 Sudoku?</a:t>
            </a:r>
          </a:p>
          <a:p>
            <a:pPr algn="l"/>
            <a:r>
              <a:rPr lang="en-US" dirty="0" smtClean="0">
                <a:latin typeface="Arial"/>
                <a:cs typeface="Arial"/>
              </a:rPr>
              <a:t>G </a:t>
            </a:r>
            <a:r>
              <a:rPr lang="en-US" dirty="0" smtClean="0">
                <a:latin typeface="Arial"/>
                <a:cs typeface="Arial"/>
                <a:sym typeface="Symbol" charset="0"/>
              </a:rPr>
              <a:t> SAT?</a:t>
            </a:r>
          </a:p>
          <a:p>
            <a:pPr algn="l"/>
            <a:endParaRPr lang="en-US" dirty="0" smtClean="0">
              <a:latin typeface="Arial"/>
              <a:cs typeface="Arial"/>
              <a:sym typeface="Symbol" charset="0"/>
            </a:endParaRPr>
          </a:p>
          <a:p>
            <a:pPr algn="l"/>
            <a:endParaRPr lang="en-US" dirty="0" smtClean="0">
              <a:latin typeface="Arial"/>
              <a:cs typeface="Arial"/>
              <a:sym typeface="Symbol" charset="0"/>
            </a:endParaRPr>
          </a:p>
          <a:p>
            <a:pPr algn="l"/>
            <a:endParaRPr lang="en-US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789" y="4057486"/>
            <a:ext cx="793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Arial"/>
                <a:cs typeface="Arial"/>
              </a:rPr>
              <a:t>Yes: I can just give you the cycle, solution, circuit</a:t>
            </a:r>
            <a:endParaRPr lang="en-US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/>
                <a:cs typeface="Arial"/>
              </a:rPr>
              <a:t>The Class NP</a:t>
            </a:r>
          </a:p>
        </p:txBody>
      </p:sp>
      <p:sp>
        <p:nvSpPr>
          <p:cNvPr id="1045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Arial"/>
                <a:cs typeface="Arial"/>
              </a:rPr>
              <a:t>The class of sets </a:t>
            </a:r>
            <a:r>
              <a:rPr lang="en-US" dirty="0">
                <a:latin typeface="Arial"/>
                <a:cs typeface="Arial"/>
              </a:rPr>
              <a:t>for which there exist </a:t>
            </a:r>
            <a:r>
              <a:rPr lang="ja-JP" altLang="en-US" dirty="0">
                <a:latin typeface="Arial"/>
                <a:cs typeface="Arial"/>
              </a:rPr>
              <a:t>“</a:t>
            </a:r>
            <a:r>
              <a:rPr lang="en-US" dirty="0">
                <a:latin typeface="Arial"/>
                <a:cs typeface="Arial"/>
              </a:rPr>
              <a:t>short</a:t>
            </a:r>
            <a:r>
              <a:rPr lang="ja-JP" altLang="en-US" dirty="0">
                <a:latin typeface="Arial"/>
                <a:cs typeface="Arial"/>
              </a:rPr>
              <a:t>”</a:t>
            </a:r>
            <a:r>
              <a:rPr lang="en-US" dirty="0">
                <a:latin typeface="Arial"/>
                <a:cs typeface="Arial"/>
              </a:rPr>
              <a:t> proofs of membership </a:t>
            </a:r>
            <a:br>
              <a:rPr lang="en-US" dirty="0">
                <a:latin typeface="Arial"/>
                <a:cs typeface="Arial"/>
              </a:rPr>
            </a:b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(of polynomial length) </a:t>
            </a:r>
            <a:b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that can </a:t>
            </a:r>
            <a:r>
              <a:rPr lang="ja-JP" altLang="en-US" dirty="0">
                <a:latin typeface="Arial"/>
                <a:cs typeface="Arial"/>
              </a:rPr>
              <a:t>“</a:t>
            </a:r>
            <a:r>
              <a:rPr lang="en-US" dirty="0">
                <a:latin typeface="Arial"/>
                <a:cs typeface="Arial"/>
              </a:rPr>
              <a:t>quickly</a:t>
            </a:r>
            <a:r>
              <a:rPr lang="ja-JP" altLang="en-US" dirty="0">
                <a:latin typeface="Arial"/>
                <a:cs typeface="Arial"/>
              </a:rPr>
              <a:t>”</a:t>
            </a:r>
            <a:r>
              <a:rPr lang="en-US" dirty="0">
                <a:latin typeface="Arial"/>
                <a:cs typeface="Arial"/>
              </a:rPr>
              <a:t> verified </a:t>
            </a:r>
            <a:br>
              <a:rPr lang="en-US" dirty="0">
                <a:latin typeface="Arial"/>
                <a:cs typeface="Arial"/>
              </a:rPr>
            </a:b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(in polynomial time)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>
              <a:latin typeface="Arial"/>
              <a:cs typeface="Arial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>
              <a:latin typeface="Arial"/>
              <a:cs typeface="Arial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>
              <a:latin typeface="Arial"/>
              <a:cs typeface="Arial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Arial"/>
                <a:cs typeface="Arial"/>
              </a:rPr>
              <a:t>Recall: 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The algorithm doesn’t 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Arial"/>
              </a:rPr>
              <a:t>have to find 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the proof; 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Arial"/>
              </a:rPr>
              <a:t>it just needs to be able to verify 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that it 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Arial"/>
              </a:rPr>
              <a:t>is a </a:t>
            </a:r>
            <a:r>
              <a:rPr lang="ja-JP" altLang="en-US" sz="2000" dirty="0">
                <a:solidFill>
                  <a:srgbClr val="0000FF"/>
                </a:solidFill>
                <a:latin typeface="Arial"/>
                <a:cs typeface="Arial"/>
              </a:rPr>
              <a:t>“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Arial"/>
              </a:rPr>
              <a:t>correct</a:t>
            </a:r>
            <a:r>
              <a:rPr lang="ja-JP" altLang="en-US" sz="2000" dirty="0">
                <a:solidFill>
                  <a:srgbClr val="0000FF"/>
                </a:solidFill>
                <a:latin typeface="Arial"/>
                <a:cs typeface="Arial"/>
              </a:rPr>
              <a:t>”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Arial"/>
              </a:rPr>
              <a:t> proof.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711200" y="4179888"/>
            <a:ext cx="2320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Fact</a:t>
            </a:r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:</a:t>
            </a:r>
            <a:r>
              <a:rPr lang="en-US" dirty="0">
                <a:latin typeface="Arial"/>
                <a:cs typeface="Arial"/>
              </a:rPr>
              <a:t> P </a:t>
            </a:r>
            <a:r>
              <a:rPr lang="en-US" dirty="0">
                <a:latin typeface="Arial"/>
                <a:cs typeface="Arial"/>
                <a:sym typeface="Symbol" charset="0"/>
              </a:rPr>
              <a:t> NP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/>
                <a:cs typeface="Arial"/>
              </a:rPr>
              <a:t>Summary: P versus NP</a:t>
            </a:r>
          </a:p>
        </p:txBody>
      </p:sp>
      <p:sp>
        <p:nvSpPr>
          <p:cNvPr id="1051656" name="Text Box 8"/>
          <p:cNvSpPr txBox="1">
            <a:spLocks noChangeArrowheads="1"/>
          </p:cNvSpPr>
          <p:nvPr/>
        </p:nvSpPr>
        <p:spPr bwMode="auto">
          <a:xfrm>
            <a:off x="462712" y="2558474"/>
            <a:ext cx="8568399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lang="en-US" sz="2400" dirty="0" smtClean="0">
                <a:latin typeface="Arial"/>
                <a:cs typeface="Arial"/>
              </a:rPr>
              <a:t>: in NP </a:t>
            </a:r>
            <a:r>
              <a:rPr lang="en-US" sz="2000" dirty="0" smtClean="0">
                <a:latin typeface="Arial"/>
                <a:cs typeface="Arial"/>
              </a:rPr>
              <a:t>(membership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verified in polynomial time)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sz="2400" i="1" dirty="0" smtClean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membership in a set can </a:t>
            </a:r>
            <a:r>
              <a:rPr lang="en-US" sz="2400" dirty="0">
                <a:latin typeface="Arial"/>
                <a:cs typeface="Arial"/>
              </a:rPr>
              <a:t>be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decided </a:t>
            </a:r>
            <a:r>
              <a:rPr lang="en-US" sz="2400" dirty="0">
                <a:latin typeface="Arial"/>
                <a:cs typeface="Arial"/>
              </a:rPr>
              <a:t>in </a:t>
            </a:r>
            <a:r>
              <a:rPr lang="en-US" sz="2400" dirty="0" smtClean="0">
                <a:latin typeface="Arial"/>
                <a:cs typeface="Arial"/>
              </a:rPr>
              <a:t>polynomial time</a:t>
            </a:r>
            <a:r>
              <a:rPr lang="en-US" sz="2400" dirty="0">
                <a:latin typeface="Arial"/>
                <a:cs typeface="Arial"/>
              </a:rPr>
              <a:t>.</a:t>
            </a:r>
          </a:p>
        </p:txBody>
      </p:sp>
      <p:sp>
        <p:nvSpPr>
          <p:cNvPr id="1051657" name="Text Box 9"/>
          <p:cNvSpPr txBox="1">
            <a:spLocks noChangeArrowheads="1"/>
          </p:cNvSpPr>
          <p:nvPr/>
        </p:nvSpPr>
        <p:spPr bwMode="auto">
          <a:xfrm>
            <a:off x="414146" y="1433159"/>
            <a:ext cx="87298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NP</a:t>
            </a:r>
            <a:r>
              <a:rPr lang="en-US" sz="2400" dirty="0" smtClean="0">
                <a:latin typeface="Arial"/>
                <a:cs typeface="Arial"/>
              </a:rPr>
              <a:t>: </a:t>
            </a:r>
            <a:r>
              <a:rPr lang="ja-JP" altLang="en-US" sz="2400" dirty="0" smtClean="0">
                <a:latin typeface="Arial"/>
                <a:cs typeface="Arial"/>
              </a:rPr>
              <a:t>“</a:t>
            </a:r>
            <a:r>
              <a:rPr lang="en-US" sz="2400" dirty="0">
                <a:latin typeface="Arial"/>
                <a:cs typeface="Arial"/>
              </a:rPr>
              <a:t>proof of membership</a:t>
            </a:r>
            <a:r>
              <a:rPr lang="ja-JP" altLang="en-US" sz="2400" dirty="0" smtClean="0">
                <a:latin typeface="Arial"/>
                <a:cs typeface="Arial"/>
              </a:rPr>
              <a:t>”</a:t>
            </a:r>
            <a:r>
              <a:rPr lang="en-US" altLang="ja-JP" sz="2400" dirty="0" smtClean="0">
                <a:latin typeface="Arial"/>
                <a:cs typeface="Arial"/>
              </a:rPr>
              <a:t> in a set </a:t>
            </a:r>
            <a:r>
              <a:rPr lang="en-US" sz="2400" dirty="0" smtClean="0">
                <a:latin typeface="Arial"/>
                <a:cs typeface="Arial"/>
              </a:rPr>
              <a:t>can </a:t>
            </a:r>
            <a:r>
              <a:rPr lang="en-US" sz="2400" dirty="0">
                <a:latin typeface="Arial"/>
                <a:cs typeface="Arial"/>
              </a:rPr>
              <a:t>be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verified 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in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polynomial time</a:t>
            </a:r>
            <a:r>
              <a:rPr lang="en-US" sz="2400" dirty="0">
                <a:latin typeface="Arial"/>
                <a:cs typeface="Arial"/>
              </a:rPr>
              <a:t>.</a:t>
            </a:r>
          </a:p>
        </p:txBody>
      </p:sp>
      <p:sp>
        <p:nvSpPr>
          <p:cNvPr id="1051658" name="Text Box 10"/>
          <p:cNvSpPr txBox="1">
            <a:spLocks noChangeArrowheads="1"/>
          </p:cNvSpPr>
          <p:nvPr/>
        </p:nvSpPr>
        <p:spPr bwMode="auto">
          <a:xfrm>
            <a:off x="691517" y="4033521"/>
            <a:ext cx="19664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Fact</a:t>
            </a:r>
            <a:r>
              <a:rPr lang="en-US" sz="2400" dirty="0">
                <a:solidFill>
                  <a:schemeClr val="tx2"/>
                </a:solidFill>
                <a:latin typeface="Arial"/>
                <a:cs typeface="Arial"/>
              </a:rPr>
              <a:t>:</a:t>
            </a:r>
            <a:r>
              <a:rPr lang="en-US" sz="2400" dirty="0">
                <a:latin typeface="Arial"/>
                <a:cs typeface="Arial"/>
              </a:rPr>
              <a:t> P </a:t>
            </a:r>
            <a:r>
              <a:rPr lang="en-US" sz="2400" dirty="0">
                <a:latin typeface="Arial"/>
                <a:cs typeface="Arial"/>
                <a:sym typeface="Symbol" charset="0"/>
              </a:rPr>
              <a:t> NP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51660" name="Text Box 12"/>
          <p:cNvSpPr txBox="1">
            <a:spLocks noChangeArrowheads="1"/>
          </p:cNvSpPr>
          <p:nvPr/>
        </p:nvSpPr>
        <p:spPr bwMode="auto">
          <a:xfrm>
            <a:off x="679929" y="4631922"/>
            <a:ext cx="6921069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Symbol" charset="0"/>
              </a:rPr>
              <a:t>Question</a:t>
            </a:r>
            <a:r>
              <a:rPr lang="en-US" sz="2400" dirty="0">
                <a:solidFill>
                  <a:schemeClr val="tx2"/>
                </a:solidFill>
                <a:latin typeface="Arial"/>
                <a:cs typeface="Arial"/>
                <a:sym typeface="Symbol" charset="0"/>
              </a:rPr>
              <a:t>: </a:t>
            </a:r>
            <a:r>
              <a:rPr lang="en-US" sz="2400" dirty="0">
                <a:latin typeface="Arial"/>
                <a:cs typeface="Arial"/>
                <a:sym typeface="Symbol" charset="0"/>
              </a:rPr>
              <a:t>Does N</a:t>
            </a:r>
            <a:r>
              <a:rPr lang="en-US" sz="2400" dirty="0">
                <a:latin typeface="Arial"/>
                <a:cs typeface="Arial"/>
              </a:rPr>
              <a:t>P </a:t>
            </a:r>
            <a:r>
              <a:rPr lang="en-US" sz="2400" dirty="0">
                <a:latin typeface="Arial"/>
                <a:cs typeface="Arial"/>
                <a:sym typeface="Symbol" charset="0"/>
              </a:rPr>
              <a:t> P </a:t>
            </a:r>
            <a:r>
              <a:rPr lang="en-US" sz="2400" dirty="0" smtClean="0">
                <a:latin typeface="Arial"/>
                <a:cs typeface="Arial"/>
                <a:sym typeface="Symbol" charset="0"/>
              </a:rPr>
              <a:t>?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sz="2400" dirty="0" smtClean="0">
                <a:latin typeface="Arial"/>
                <a:cs typeface="Arial"/>
                <a:sym typeface="Symbol" charset="0"/>
              </a:rPr>
              <a:t>i.e. </a:t>
            </a:r>
            <a:r>
              <a:rPr lang="en-US" sz="2400" i="1" dirty="0" smtClean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Does P = NP?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sz="2400" dirty="0">
                <a:latin typeface="Arial"/>
                <a:cs typeface="Arial"/>
              </a:rPr>
              <a:t>People generally believe P ≠ NP, but no proof yet</a:t>
            </a:r>
            <a:endParaRPr lang="en-US" sz="2400" i="1" dirty="0">
              <a:solidFill>
                <a:srgbClr val="FF0000"/>
              </a:solidFill>
              <a:latin typeface="Arial"/>
              <a:cs typeface="Arial"/>
              <a:sym typeface="Symbo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656" grpId="0"/>
      <p:bldP spid="1051657" grpId="0"/>
      <p:bldP spid="1051658" grpId="0"/>
      <p:bldP spid="105166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8"/>
          <p:cNvSpPr txBox="1">
            <a:spLocks noChangeArrowheads="1"/>
          </p:cNvSpPr>
          <p:nvPr/>
        </p:nvSpPr>
        <p:spPr bwMode="auto">
          <a:xfrm>
            <a:off x="2940333" y="2346325"/>
            <a:ext cx="32633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 sz="4800" dirty="0">
                <a:latin typeface="Arial"/>
                <a:cs typeface="Arial"/>
              </a:rPr>
              <a:t>Why Care?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1314450" y="1831975"/>
            <a:ext cx="7029450" cy="45259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2400" dirty="0">
              <a:latin typeface="Arial"/>
              <a:cs typeface="Arial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latin typeface="Arial"/>
                <a:cs typeface="Arial"/>
              </a:rPr>
              <a:t>Classroom Scheduling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Arial"/>
                <a:cs typeface="Arial"/>
              </a:rPr>
              <a:t>Packing objects into bins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Arial"/>
                <a:cs typeface="Arial"/>
              </a:rPr>
              <a:t>Scheduling jobs on machines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Arial"/>
                <a:cs typeface="Arial"/>
              </a:rPr>
              <a:t>Finding cheap tours visiting a subset of cities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latin typeface="Arial"/>
                <a:cs typeface="Arial"/>
              </a:rPr>
              <a:t>Finding </a:t>
            </a:r>
            <a:r>
              <a:rPr lang="en-US" sz="2400" dirty="0">
                <a:latin typeface="Arial"/>
                <a:cs typeface="Arial"/>
              </a:rPr>
              <a:t>good packet routings in networks</a:t>
            </a:r>
          </a:p>
          <a:p>
            <a:pPr eaLnBrk="1" hangingPunct="1">
              <a:buFontTx/>
              <a:buNone/>
            </a:pPr>
            <a:r>
              <a:rPr lang="en-US" sz="2400" i="1" dirty="0">
                <a:solidFill>
                  <a:srgbClr val="FF0000"/>
                </a:solidFill>
                <a:latin typeface="Arial"/>
                <a:cs typeface="Arial"/>
              </a:rPr>
              <a:t>Decryption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Arial"/>
                <a:cs typeface="Arial"/>
              </a:rPr>
              <a:t>…</a:t>
            </a:r>
          </a:p>
        </p:txBody>
      </p:sp>
      <p:sp>
        <p:nvSpPr>
          <p:cNvPr id="44035" name="Text Box 7"/>
          <p:cNvSpPr txBox="1">
            <a:spLocks noChangeArrowheads="1"/>
          </p:cNvSpPr>
          <p:nvPr/>
        </p:nvSpPr>
        <p:spPr bwMode="auto">
          <a:xfrm>
            <a:off x="1391039" y="503238"/>
            <a:ext cx="636033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 sz="3600" dirty="0">
                <a:latin typeface="Arial"/>
                <a:cs typeface="Arial"/>
              </a:rPr>
              <a:t>NP Contains Lots of Problems</a:t>
            </a:r>
            <a:br>
              <a:rPr lang="en-US" sz="3600" dirty="0">
                <a:latin typeface="Arial"/>
                <a:cs typeface="Arial"/>
              </a:rPr>
            </a:br>
            <a:r>
              <a:rPr lang="en-US" sz="3600" dirty="0">
                <a:latin typeface="Arial"/>
                <a:cs typeface="Arial"/>
              </a:rPr>
              <a:t>We </a:t>
            </a:r>
            <a:r>
              <a:rPr lang="en-US" sz="3600" dirty="0" smtClean="0">
                <a:latin typeface="Arial"/>
                <a:cs typeface="Arial"/>
              </a:rPr>
              <a:t>Don’t </a:t>
            </a:r>
            <a:r>
              <a:rPr lang="en-US" sz="3600" dirty="0">
                <a:latin typeface="Arial"/>
                <a:cs typeface="Arial"/>
              </a:rPr>
              <a:t>Know to be in P</a:t>
            </a: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93611" y="5537002"/>
            <a:ext cx="7961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 sz="3600" dirty="0">
                <a:latin typeface="Arial"/>
                <a:cs typeface="Arial"/>
              </a:rPr>
              <a:t>OK, OK, I care...</a:t>
            </a:r>
          </a:p>
          <a:p>
            <a:endParaRPr lang="en-US" sz="36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62" name="Text Box 18"/>
          <p:cNvSpPr txBox="1">
            <a:spLocks noChangeArrowheads="1"/>
          </p:cNvSpPr>
          <p:nvPr/>
        </p:nvSpPr>
        <p:spPr bwMode="auto">
          <a:xfrm>
            <a:off x="662635" y="1369793"/>
            <a:ext cx="775833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endParaRPr lang="en-US" sz="2400" dirty="0">
              <a:latin typeface="Arial"/>
              <a:cs typeface="Arial"/>
              <a:sym typeface="Symbol" charset="0"/>
            </a:endParaRPr>
          </a:p>
          <a:p>
            <a:pPr algn="l"/>
            <a:r>
              <a:rPr lang="en-US" sz="2400" dirty="0" smtClean="0">
                <a:latin typeface="Arial"/>
                <a:cs typeface="Arial"/>
                <a:sym typeface="Symbol" charset="0"/>
              </a:rPr>
              <a:t>We </a:t>
            </a:r>
            <a:r>
              <a:rPr lang="en-US" sz="2400" dirty="0">
                <a:latin typeface="Arial"/>
                <a:cs typeface="Arial"/>
                <a:sym typeface="Symbol" charset="0"/>
              </a:rPr>
              <a:t>would have to show </a:t>
            </a:r>
            <a:r>
              <a:rPr lang="en-US" sz="2400" dirty="0" smtClean="0">
                <a:latin typeface="Arial"/>
                <a:cs typeface="Arial"/>
                <a:sym typeface="Symbol" charset="0"/>
              </a:rPr>
              <a:t>that every </a:t>
            </a:r>
            <a:r>
              <a:rPr lang="en-US" sz="2400" dirty="0">
                <a:latin typeface="Arial"/>
                <a:cs typeface="Arial"/>
                <a:sym typeface="Symbol" charset="0"/>
              </a:rPr>
              <a:t>set in NP has </a:t>
            </a:r>
            <a:r>
              <a:rPr lang="en-US" sz="2400" dirty="0" smtClean="0">
                <a:latin typeface="Arial"/>
                <a:cs typeface="Arial"/>
                <a:sym typeface="Symbol" charset="0"/>
              </a:rPr>
              <a:t>a polynomial </a:t>
            </a:r>
            <a:r>
              <a:rPr lang="en-US" sz="2400" dirty="0">
                <a:latin typeface="Arial"/>
                <a:cs typeface="Arial"/>
                <a:sym typeface="Symbol" charset="0"/>
              </a:rPr>
              <a:t>time algorithm…</a:t>
            </a:r>
          </a:p>
          <a:p>
            <a:pPr algn="l"/>
            <a:endParaRPr lang="en-US" sz="2400" dirty="0">
              <a:latin typeface="Arial"/>
              <a:cs typeface="Arial"/>
              <a:sym typeface="Symbol" charset="0"/>
            </a:endParaRPr>
          </a:p>
          <a:p>
            <a:pPr algn="l"/>
            <a:r>
              <a:rPr lang="en-US" sz="2400" dirty="0">
                <a:latin typeface="Arial"/>
                <a:cs typeface="Arial"/>
                <a:sym typeface="Symbol" charset="0"/>
              </a:rPr>
              <a:t>How do I do that</a:t>
            </a:r>
            <a:r>
              <a:rPr lang="en-US" sz="2400" dirty="0" smtClean="0">
                <a:latin typeface="Arial"/>
                <a:cs typeface="Arial"/>
                <a:sym typeface="Symbol" charset="0"/>
              </a:rPr>
              <a:t>? </a:t>
            </a:r>
          </a:p>
          <a:p>
            <a:pPr algn="l"/>
            <a:r>
              <a:rPr lang="en-US" sz="2400" dirty="0" smtClean="0">
                <a:latin typeface="Arial"/>
                <a:cs typeface="Arial"/>
                <a:sym typeface="Symbol" charset="0"/>
              </a:rPr>
              <a:t>It </a:t>
            </a:r>
            <a:r>
              <a:rPr lang="en-US" sz="2400" dirty="0">
                <a:latin typeface="Arial"/>
                <a:cs typeface="Arial"/>
                <a:sym typeface="Symbol" charset="0"/>
              </a:rPr>
              <a:t>may take a long time!</a:t>
            </a:r>
          </a:p>
          <a:p>
            <a:pPr algn="l"/>
            <a:r>
              <a:rPr lang="en-US" sz="2400" dirty="0">
                <a:latin typeface="Arial"/>
                <a:cs typeface="Arial"/>
                <a:sym typeface="Symbol" charset="0"/>
              </a:rPr>
              <a:t>Also, what if I forgot one </a:t>
            </a:r>
            <a:r>
              <a:rPr lang="en-US" sz="2400" dirty="0" smtClean="0">
                <a:latin typeface="Arial"/>
                <a:cs typeface="Arial"/>
                <a:sym typeface="Symbol" charset="0"/>
              </a:rPr>
              <a:t>of the </a:t>
            </a:r>
            <a:r>
              <a:rPr lang="en-US" sz="2400" dirty="0">
                <a:latin typeface="Arial"/>
                <a:cs typeface="Arial"/>
                <a:sym typeface="Symbol" charset="0"/>
              </a:rPr>
              <a:t>sets in NP?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84975" y="480720"/>
            <a:ext cx="72531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How could we prove that NP </a:t>
            </a:r>
            <a:r>
              <a:rPr lang="en-US" sz="3600" dirty="0">
                <a:latin typeface="Arial"/>
                <a:cs typeface="Arial"/>
                <a:sym typeface="Symbol" charset="0"/>
              </a:rPr>
              <a:t>=</a:t>
            </a:r>
            <a:r>
              <a:rPr lang="en-US" sz="3600" dirty="0" smtClean="0">
                <a:latin typeface="Arial"/>
                <a:cs typeface="Arial"/>
                <a:sym typeface="Symbol" charset="0"/>
              </a:rPr>
              <a:t> P?</a:t>
            </a:r>
            <a:endParaRPr lang="en-US" sz="3600" dirty="0">
              <a:latin typeface="Arial"/>
              <a:cs typeface="Arial"/>
              <a:sym typeface="Symbo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8"/>
          <p:cNvSpPr txBox="1">
            <a:spLocks noChangeArrowheads="1"/>
          </p:cNvSpPr>
          <p:nvPr/>
        </p:nvSpPr>
        <p:spPr bwMode="auto">
          <a:xfrm>
            <a:off x="759268" y="1656734"/>
            <a:ext cx="7896385" cy="415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pPr algn="l"/>
            <a:r>
              <a:rPr lang="en-US" sz="2400" dirty="0">
                <a:latin typeface="Arial"/>
                <a:cs typeface="Arial"/>
              </a:rPr>
              <a:t>We can describe 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just 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one </a:t>
            </a:r>
            <a:r>
              <a:rPr lang="en-US" sz="2400" dirty="0">
                <a:latin typeface="Arial"/>
                <a:cs typeface="Arial"/>
              </a:rPr>
              <a:t>problem L in NP, </a:t>
            </a:r>
            <a:r>
              <a:rPr lang="en-US" sz="2400" dirty="0" smtClean="0">
                <a:latin typeface="Arial"/>
                <a:cs typeface="Arial"/>
              </a:rPr>
              <a:t>such that if </a:t>
            </a:r>
            <a:r>
              <a:rPr lang="en-US" sz="2400" dirty="0">
                <a:latin typeface="Arial"/>
                <a:cs typeface="Arial"/>
              </a:rPr>
              <a:t>this problem L is in P, </a:t>
            </a:r>
            <a:r>
              <a:rPr lang="en-US" sz="2400" dirty="0" smtClean="0">
                <a:latin typeface="Arial"/>
                <a:cs typeface="Arial"/>
              </a:rPr>
              <a:t>then </a:t>
            </a:r>
            <a:r>
              <a:rPr lang="en-US" sz="2400" dirty="0">
                <a:latin typeface="Arial"/>
                <a:cs typeface="Arial"/>
              </a:rPr>
              <a:t>NP </a:t>
            </a:r>
            <a:r>
              <a:rPr lang="en-US" sz="2400" dirty="0">
                <a:latin typeface="Arial"/>
                <a:cs typeface="Arial"/>
                <a:sym typeface="Symbol" charset="0"/>
              </a:rPr>
              <a:t> P.</a:t>
            </a:r>
          </a:p>
          <a:p>
            <a:pPr algn="l"/>
            <a:endParaRPr lang="en-US" sz="2400" dirty="0">
              <a:latin typeface="Arial"/>
              <a:cs typeface="Arial"/>
              <a:sym typeface="Symbol" charset="0"/>
            </a:endParaRPr>
          </a:p>
          <a:p>
            <a:pPr algn="l"/>
            <a:r>
              <a:rPr lang="en-US" sz="2400" dirty="0">
                <a:latin typeface="Arial"/>
                <a:cs typeface="Arial"/>
                <a:sym typeface="Symbol" charset="0"/>
              </a:rPr>
              <a:t>It is a problem that </a:t>
            </a:r>
            <a:r>
              <a:rPr lang="en-US" sz="2400" dirty="0" smtClean="0">
                <a:latin typeface="Arial"/>
                <a:cs typeface="Arial"/>
                <a:sym typeface="Symbol" charset="0"/>
              </a:rPr>
              <a:t>can capture </a:t>
            </a:r>
            <a:r>
              <a:rPr lang="en-US" sz="2400" dirty="0">
                <a:latin typeface="Arial"/>
                <a:cs typeface="Arial"/>
                <a:sym typeface="Symbol" charset="0"/>
              </a:rPr>
              <a:t>all other </a:t>
            </a:r>
            <a:r>
              <a:rPr lang="en-US" sz="2400" dirty="0" smtClean="0">
                <a:latin typeface="Arial"/>
                <a:cs typeface="Arial"/>
                <a:sym typeface="Symbol" charset="0"/>
              </a:rPr>
              <a:t>problems in </a:t>
            </a:r>
            <a:r>
              <a:rPr lang="en-US" sz="2400" dirty="0">
                <a:latin typeface="Arial"/>
                <a:cs typeface="Arial"/>
                <a:sym typeface="Symbol" charset="0"/>
              </a:rPr>
              <a:t>NP</a:t>
            </a:r>
            <a:r>
              <a:rPr lang="en-US" sz="2400" dirty="0" smtClean="0">
                <a:latin typeface="Arial"/>
                <a:cs typeface="Arial"/>
                <a:sym typeface="Symbol" charset="0"/>
              </a:rPr>
              <a:t>.</a:t>
            </a:r>
          </a:p>
          <a:p>
            <a:pPr algn="l"/>
            <a:endParaRPr lang="en-US" sz="2400" dirty="0">
              <a:latin typeface="Arial"/>
              <a:cs typeface="Arial"/>
              <a:sym typeface="Symbol" charset="0"/>
            </a:endParaRPr>
          </a:p>
          <a:p>
            <a:pPr algn="l"/>
            <a:r>
              <a:rPr lang="en-US" sz="2400" dirty="0" smtClean="0">
                <a:latin typeface="Arial"/>
                <a:cs typeface="Arial"/>
              </a:rPr>
              <a:t>The </a:t>
            </a:r>
            <a:r>
              <a:rPr lang="ja-JP" altLang="en-US" sz="2400" dirty="0" smtClean="0">
                <a:latin typeface="Arial"/>
                <a:cs typeface="Arial"/>
              </a:rPr>
              <a:t>“</a:t>
            </a:r>
            <a:r>
              <a:rPr lang="en-US" sz="2400" dirty="0" smtClean="0">
                <a:latin typeface="Arial"/>
                <a:cs typeface="Arial"/>
              </a:rPr>
              <a:t>Hardest</a:t>
            </a:r>
            <a:r>
              <a:rPr lang="ja-JP" altLang="en-US" sz="2400" dirty="0" smtClean="0">
                <a:latin typeface="Arial"/>
                <a:cs typeface="Arial"/>
              </a:rPr>
              <a:t>”</a:t>
            </a:r>
            <a:r>
              <a:rPr lang="en-US" sz="2400" dirty="0" smtClean="0">
                <a:latin typeface="Arial"/>
                <a:cs typeface="Arial"/>
              </a:rPr>
              <a:t> Set in NP </a:t>
            </a:r>
          </a:p>
          <a:p>
            <a:pPr algn="l"/>
            <a:endParaRPr lang="en-US" sz="2400" dirty="0">
              <a:latin typeface="Arial"/>
              <a:cs typeface="Arial"/>
            </a:endParaRPr>
          </a:p>
          <a:p>
            <a:pPr algn="l"/>
            <a:r>
              <a:rPr lang="en-US" sz="2400" dirty="0" smtClean="0">
                <a:latin typeface="Arial"/>
                <a:cs typeface="Arial"/>
              </a:rPr>
              <a:t>We call these problems 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NP-complete</a:t>
            </a:r>
            <a:endParaRPr lang="en-US" sz="240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algn="l"/>
            <a:endParaRPr lang="en-US" sz="2400" dirty="0" smtClean="0">
              <a:latin typeface="Arial"/>
              <a:cs typeface="Arial"/>
              <a:sym typeface="Symbol" charset="0"/>
            </a:endParaRPr>
          </a:p>
          <a:p>
            <a:pPr algn="l"/>
            <a:endParaRPr lang="en-US" sz="2400" dirty="0">
              <a:latin typeface="Arial"/>
              <a:cs typeface="Arial"/>
              <a:sym typeface="Symbol" charset="0"/>
            </a:endParaRPr>
          </a:p>
          <a:p>
            <a:pPr algn="l"/>
            <a:endParaRPr lang="en-US" sz="2400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4975" y="480720"/>
            <a:ext cx="72531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How could we prove that NP </a:t>
            </a:r>
            <a:r>
              <a:rPr lang="en-US" sz="3600" dirty="0">
                <a:latin typeface="Arial"/>
                <a:cs typeface="Arial"/>
                <a:sym typeface="Symbol" charset="0"/>
              </a:rPr>
              <a:t>=</a:t>
            </a:r>
            <a:r>
              <a:rPr lang="en-US" sz="3600" dirty="0" smtClean="0">
                <a:latin typeface="Arial"/>
                <a:cs typeface="Arial"/>
                <a:sym typeface="Symbol" charset="0"/>
              </a:rPr>
              <a:t> P?</a:t>
            </a:r>
            <a:endParaRPr lang="en-US" sz="3600" dirty="0">
              <a:latin typeface="Arial"/>
              <a:cs typeface="Arial"/>
              <a:sym typeface="Symbo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0"/>
          <p:cNvSpPr txBox="1">
            <a:spLocks noChangeArrowheads="1"/>
          </p:cNvSpPr>
          <p:nvPr/>
        </p:nvSpPr>
        <p:spPr bwMode="auto">
          <a:xfrm>
            <a:off x="652463" y="819150"/>
            <a:ext cx="783748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pPr algn="l"/>
            <a:r>
              <a:rPr lang="en-US" sz="3600" dirty="0">
                <a:latin typeface="Arial"/>
                <a:cs typeface="Arial"/>
              </a:rPr>
              <a:t>Theorem [Cook/Levin</a:t>
            </a:r>
            <a:r>
              <a:rPr lang="en-US" sz="3600" dirty="0" smtClean="0">
                <a:latin typeface="Arial"/>
                <a:cs typeface="Arial"/>
              </a:rPr>
              <a:t>]</a:t>
            </a:r>
            <a:endParaRPr lang="en-US" sz="3600" dirty="0">
              <a:latin typeface="Arial"/>
              <a:cs typeface="Arial"/>
            </a:endParaRPr>
          </a:p>
          <a:p>
            <a:pPr algn="l"/>
            <a:r>
              <a:rPr lang="en-US" sz="3600" dirty="0">
                <a:latin typeface="Arial"/>
                <a:cs typeface="Arial"/>
              </a:rPr>
              <a:t/>
            </a:r>
            <a:br>
              <a:rPr lang="en-US" sz="3600" dirty="0">
                <a:latin typeface="Arial"/>
                <a:cs typeface="Arial"/>
              </a:rPr>
            </a:br>
            <a:r>
              <a:rPr lang="en-US" sz="2400" dirty="0">
                <a:latin typeface="Arial"/>
                <a:cs typeface="Arial"/>
              </a:rPr>
              <a:t>SAT is one </a:t>
            </a:r>
            <a:r>
              <a:rPr lang="en-US" sz="2400" dirty="0" smtClean="0">
                <a:latin typeface="Arial"/>
                <a:cs typeface="Arial"/>
              </a:rPr>
              <a:t>problem in </a:t>
            </a:r>
            <a:r>
              <a:rPr lang="en-US" sz="2400" dirty="0">
                <a:latin typeface="Arial"/>
                <a:cs typeface="Arial"/>
              </a:rPr>
              <a:t>NP, such that if we can show SAT is in P, then we have shown NP </a:t>
            </a:r>
            <a:r>
              <a:rPr lang="en-US" sz="2400" dirty="0" smtClean="0">
                <a:latin typeface="Arial"/>
                <a:cs typeface="Arial"/>
                <a:sym typeface="Symbol" charset="0"/>
              </a:rPr>
              <a:t>= </a:t>
            </a:r>
            <a:r>
              <a:rPr lang="en-US" sz="2400" dirty="0">
                <a:latin typeface="Arial"/>
                <a:cs typeface="Arial"/>
                <a:sym typeface="Symbol" charset="0"/>
              </a:rPr>
              <a:t>P.</a:t>
            </a:r>
          </a:p>
          <a:p>
            <a:pPr algn="l"/>
            <a:endParaRPr lang="en-US" sz="2400" dirty="0">
              <a:latin typeface="Arial"/>
              <a:cs typeface="Arial"/>
              <a:sym typeface="Symbol" charset="0"/>
            </a:endParaRPr>
          </a:p>
          <a:p>
            <a:pPr algn="l"/>
            <a:r>
              <a:rPr lang="en-US" sz="2400" dirty="0">
                <a:latin typeface="Arial"/>
                <a:cs typeface="Arial"/>
                <a:sym typeface="Symbol" charset="0"/>
              </a:rPr>
              <a:t>SAT is a </a:t>
            </a:r>
            <a:r>
              <a:rPr lang="en-US" sz="2400" dirty="0" smtClean="0">
                <a:latin typeface="Arial"/>
                <a:cs typeface="Arial"/>
                <a:sym typeface="Symbol" charset="0"/>
              </a:rPr>
              <a:t>problem in </a:t>
            </a:r>
            <a:r>
              <a:rPr lang="en-US" sz="2400" dirty="0">
                <a:latin typeface="Arial"/>
                <a:cs typeface="Arial"/>
                <a:sym typeface="Symbol" charset="0"/>
              </a:rPr>
              <a:t>NP that can capture all other languages in NP.</a:t>
            </a:r>
          </a:p>
          <a:p>
            <a:pPr algn="l"/>
            <a:endParaRPr lang="en-US" sz="2400" dirty="0">
              <a:latin typeface="Arial"/>
              <a:cs typeface="Arial"/>
              <a:sym typeface="Symbol" charset="0"/>
            </a:endParaRPr>
          </a:p>
          <a:p>
            <a:pPr algn="l"/>
            <a:r>
              <a:rPr lang="en-US" sz="2400" dirty="0">
                <a:latin typeface="Arial"/>
                <a:cs typeface="Arial"/>
                <a:sym typeface="Symbol" charset="0"/>
              </a:rPr>
              <a:t>We say SAT is 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  <a:sym typeface="Symbol" charset="0"/>
              </a:rPr>
              <a:t>NP-complete</a:t>
            </a:r>
            <a:r>
              <a:rPr lang="en-US" sz="2400" dirty="0">
                <a:latin typeface="Arial"/>
                <a:cs typeface="Arial"/>
                <a:sym typeface="Symbol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4056944" y="2060221"/>
            <a:ext cx="2123722" cy="922301"/>
          </a:xfrm>
          <a:prstGeom prst="ellipse">
            <a:avLst/>
          </a:prstGeom>
          <a:solidFill>
            <a:srgbClr val="CC9900">
              <a:alpha val="36862"/>
            </a:srgbClr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1163732" y="208554"/>
            <a:ext cx="69335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 sz="3600" dirty="0" smtClean="0">
                <a:latin typeface="Arial"/>
                <a:cs typeface="Arial"/>
              </a:rPr>
              <a:t>Poly</a:t>
            </a:r>
            <a:r>
              <a:rPr lang="en-US" sz="3600" dirty="0">
                <a:latin typeface="Arial"/>
                <a:cs typeface="Arial"/>
              </a:rPr>
              <a:t>-time reducible to each </a:t>
            </a:r>
            <a:r>
              <a:rPr lang="en-US" sz="3600" dirty="0" smtClean="0">
                <a:latin typeface="Arial"/>
                <a:cs typeface="Arial"/>
              </a:rPr>
              <a:t>other</a:t>
            </a:r>
            <a:endParaRPr lang="en-US" sz="3600" dirty="0">
              <a:latin typeface="Arial"/>
              <a:cs typeface="Arial"/>
            </a:endParaRPr>
          </a:p>
        </p:txBody>
      </p:sp>
      <p:pic>
        <p:nvPicPr>
          <p:cNvPr id="51205" name="Picture 2" descr="Z31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3" y="2306777"/>
            <a:ext cx="1076325" cy="12573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06" name="Picture 4" descr="Z31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863" y="2350521"/>
            <a:ext cx="1076325" cy="12573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1207" name="TextBox 11"/>
          <p:cNvSpPr txBox="1">
            <a:spLocks noChangeArrowheads="1"/>
          </p:cNvSpPr>
          <p:nvPr/>
        </p:nvSpPr>
        <p:spPr bwMode="auto">
          <a:xfrm>
            <a:off x="7245333" y="3135280"/>
            <a:ext cx="12367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0000FF"/>
                </a:solidFill>
                <a:latin typeface="Arial"/>
                <a:cs typeface="Arial"/>
              </a:rPr>
              <a:t>Oracle for</a:t>
            </a:r>
            <a:br>
              <a:rPr lang="en-US" sz="1800" dirty="0">
                <a:solidFill>
                  <a:srgbClr val="0000FF"/>
                </a:solidFill>
                <a:latin typeface="Arial"/>
                <a:cs typeface="Arial"/>
              </a:rPr>
            </a:br>
            <a:r>
              <a:rPr lang="en-US" sz="1800" dirty="0">
                <a:solidFill>
                  <a:srgbClr val="0000FF"/>
                </a:solidFill>
                <a:latin typeface="Arial"/>
                <a:cs typeface="Arial"/>
              </a:rPr>
              <a:t>problem X</a:t>
            </a:r>
          </a:p>
        </p:txBody>
      </p:sp>
      <p:sp>
        <p:nvSpPr>
          <p:cNvPr id="51208" name="TextBox 6"/>
          <p:cNvSpPr txBox="1">
            <a:spLocks noChangeArrowheads="1"/>
          </p:cNvSpPr>
          <p:nvPr/>
        </p:nvSpPr>
        <p:spPr bwMode="auto">
          <a:xfrm>
            <a:off x="1770684" y="3227999"/>
            <a:ext cx="12362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0000FF"/>
                </a:solidFill>
                <a:latin typeface="Arial"/>
                <a:cs typeface="Arial"/>
              </a:rPr>
              <a:t>Oracle for</a:t>
            </a:r>
            <a:br>
              <a:rPr lang="en-US" sz="1800" dirty="0">
                <a:solidFill>
                  <a:srgbClr val="0000FF"/>
                </a:solidFill>
                <a:latin typeface="Arial"/>
                <a:cs typeface="Arial"/>
              </a:rPr>
            </a:br>
            <a:r>
              <a:rPr lang="en-US" sz="1800" dirty="0">
                <a:solidFill>
                  <a:srgbClr val="0000FF"/>
                </a:solidFill>
                <a:latin typeface="Arial"/>
                <a:cs typeface="Arial"/>
              </a:rPr>
              <a:t>problem Y</a:t>
            </a:r>
          </a:p>
        </p:txBody>
      </p:sp>
      <p:sp>
        <p:nvSpPr>
          <p:cNvPr id="8" name="Freeform 13"/>
          <p:cNvSpPr>
            <a:spLocks/>
          </p:cNvSpPr>
          <p:nvPr/>
        </p:nvSpPr>
        <p:spPr bwMode="auto">
          <a:xfrm>
            <a:off x="1836048" y="2567866"/>
            <a:ext cx="1083365" cy="188727"/>
          </a:xfrm>
          <a:custGeom>
            <a:avLst/>
            <a:gdLst>
              <a:gd name="T0" fmla="*/ 0 w 432"/>
              <a:gd name="T1" fmla="*/ 0 h 816"/>
              <a:gd name="T2" fmla="*/ 241935031 w 432"/>
              <a:gd name="T3" fmla="*/ 1330642499 h 816"/>
              <a:gd name="T4" fmla="*/ 1088707589 w 432"/>
              <a:gd name="T5" fmla="*/ 2056447678 h 816"/>
              <a:gd name="T6" fmla="*/ 0 60000 65536"/>
              <a:gd name="T7" fmla="*/ 0 60000 65536"/>
              <a:gd name="T8" fmla="*/ 0 60000 65536"/>
              <a:gd name="T9" fmla="*/ 0 w 432"/>
              <a:gd name="T10" fmla="*/ 0 h 816"/>
              <a:gd name="T11" fmla="*/ 432 w 432"/>
              <a:gd name="T12" fmla="*/ 816 h 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816">
                <a:moveTo>
                  <a:pt x="0" y="0"/>
                </a:moveTo>
                <a:cubicBezTo>
                  <a:pt x="12" y="196"/>
                  <a:pt x="24" y="392"/>
                  <a:pt x="96" y="528"/>
                </a:cubicBezTo>
                <a:cubicBezTo>
                  <a:pt x="168" y="664"/>
                  <a:pt x="376" y="760"/>
                  <a:pt x="432" y="816"/>
                </a:cubicBezTo>
              </a:path>
            </a:pathLst>
          </a:custGeom>
          <a:noFill/>
          <a:ln w="57150" cap="sq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274320" rIns="274320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3" name="Freeform 14"/>
          <p:cNvSpPr>
            <a:spLocks/>
          </p:cNvSpPr>
          <p:nvPr/>
        </p:nvSpPr>
        <p:spPr bwMode="auto">
          <a:xfrm>
            <a:off x="2187222" y="1888740"/>
            <a:ext cx="719491" cy="523220"/>
          </a:xfrm>
          <a:custGeom>
            <a:avLst/>
            <a:gdLst>
              <a:gd name="T0" fmla="*/ 609877857 w 242"/>
              <a:gd name="T1" fmla="*/ 1184473527 h 470"/>
              <a:gd name="T2" fmla="*/ 100806249 w 242"/>
              <a:gd name="T3" fmla="*/ 869454871 h 470"/>
              <a:gd name="T4" fmla="*/ 5040313 w 242"/>
              <a:gd name="T5" fmla="*/ 0 h 470"/>
              <a:gd name="T6" fmla="*/ 0 60000 65536"/>
              <a:gd name="T7" fmla="*/ 0 60000 65536"/>
              <a:gd name="T8" fmla="*/ 0 60000 65536"/>
              <a:gd name="T9" fmla="*/ 0 w 242"/>
              <a:gd name="T10" fmla="*/ 0 h 470"/>
              <a:gd name="T11" fmla="*/ 242 w 242"/>
              <a:gd name="T12" fmla="*/ 470 h 4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2" h="470">
                <a:moveTo>
                  <a:pt x="242" y="470"/>
                </a:moveTo>
                <a:cubicBezTo>
                  <a:pt x="208" y="449"/>
                  <a:pt x="80" y="423"/>
                  <a:pt x="40" y="345"/>
                </a:cubicBezTo>
                <a:cubicBezTo>
                  <a:pt x="0" y="267"/>
                  <a:pt x="10" y="72"/>
                  <a:pt x="2" y="0"/>
                </a:cubicBezTo>
              </a:path>
            </a:pathLst>
          </a:custGeom>
          <a:noFill/>
          <a:ln w="571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274320" rIns="274320" anchor="ctr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428158" y="2223268"/>
            <a:ext cx="14542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858838" algn="l"/>
              </a:tabLs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tabLst>
                <a:tab pos="858838" algn="l"/>
              </a:tabLs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tabLst>
                <a:tab pos="858838" algn="l"/>
              </a:tabLs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tabLst>
                <a:tab pos="858838" algn="l"/>
              </a:tabLs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tabLst>
                <a:tab pos="858838" algn="l"/>
              </a:tabLs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latin typeface="Arial"/>
                <a:cs typeface="Arial"/>
              </a:rPr>
              <a:t>Instance of</a:t>
            </a:r>
            <a:r>
              <a:rPr lang="en-US" sz="2000" dirty="0">
                <a:latin typeface="Arial"/>
                <a:cs typeface="Arial"/>
              </a:rPr>
              <a:t/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problem Y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4159250" y="3035787"/>
            <a:ext cx="2091972" cy="12213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square" lIns="274320" rIns="274320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 flipV="1">
            <a:off x="4072643" y="3205650"/>
            <a:ext cx="2093912" cy="25794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square" lIns="274320" rIns="274320" anchor="ctr">
            <a:spAutoFit/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4219222" y="2227929"/>
            <a:ext cx="1890889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858838" algn="l"/>
              </a:tabLs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tabLst>
                <a:tab pos="858838" algn="l"/>
              </a:tabLs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tabLst>
                <a:tab pos="858838" algn="l"/>
              </a:tabLs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tabLst>
                <a:tab pos="858838" algn="l"/>
              </a:tabLs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tabLst>
                <a:tab pos="858838" algn="l"/>
              </a:tabLs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858838" algn="l"/>
              </a:tabLs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pPr algn="l"/>
            <a:r>
              <a:rPr lang="en-US" sz="1600" dirty="0" smtClean="0">
                <a:latin typeface="Arial"/>
                <a:cs typeface="Arial"/>
              </a:rPr>
              <a:t>Map instance of Y into instance of X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19" name="Straight Arrow Connector 18"/>
          <p:cNvCxnSpPr>
            <a:cxnSpLocks noChangeShapeType="1"/>
            <a:endCxn id="16" idx="7"/>
          </p:cNvCxnSpPr>
          <p:nvPr/>
        </p:nvCxnSpPr>
        <p:spPr bwMode="auto">
          <a:xfrm flipH="1">
            <a:off x="5869654" y="1707444"/>
            <a:ext cx="570" cy="48784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324541" y="1307855"/>
            <a:ext cx="3315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solidFill>
                  <a:srgbClr val="FF0000"/>
                </a:solidFill>
                <a:latin typeface="Arial"/>
                <a:cs typeface="Arial"/>
              </a:rPr>
              <a:t>Takes polynomial time</a:t>
            </a:r>
            <a:endParaRPr lang="en-US" sz="20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698973" y="3275676"/>
            <a:ext cx="967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/>
                <a:cs typeface="Arial"/>
              </a:rPr>
              <a:t>Answer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797242" y="1344780"/>
            <a:ext cx="9671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/>
                <a:cs typeface="Arial"/>
              </a:rPr>
              <a:t>Answer</a:t>
            </a: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385057" y="5122883"/>
            <a:ext cx="2486356" cy="40011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dirty="0">
                <a:latin typeface="Arial"/>
                <a:cs typeface="Arial"/>
              </a:rPr>
              <a:t>Any </a:t>
            </a:r>
            <a:r>
              <a:rPr lang="en-US" sz="2000" dirty="0" smtClean="0">
                <a:latin typeface="Arial"/>
                <a:cs typeface="Arial"/>
              </a:rPr>
              <a:t>problem in </a:t>
            </a:r>
            <a:r>
              <a:rPr lang="en-US" sz="2000" dirty="0">
                <a:latin typeface="Arial"/>
                <a:cs typeface="Arial"/>
              </a:rPr>
              <a:t>NP</a:t>
            </a: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4842597" y="5132841"/>
            <a:ext cx="659806" cy="40011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>
                <a:latin typeface="Arial"/>
                <a:cs typeface="Arial"/>
              </a:rPr>
              <a:t>SAT</a:t>
            </a:r>
          </a:p>
        </p:txBody>
      </p:sp>
      <p:sp>
        <p:nvSpPr>
          <p:cNvPr id="25" name="Line 4"/>
          <p:cNvSpPr>
            <a:spLocks noChangeShapeType="1"/>
          </p:cNvSpPr>
          <p:nvPr/>
        </p:nvSpPr>
        <p:spPr bwMode="auto">
          <a:xfrm>
            <a:off x="2871414" y="5342818"/>
            <a:ext cx="1960290" cy="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>
              <a:latin typeface="Arial"/>
              <a:cs typeface="Arial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2978979" y="4429074"/>
            <a:ext cx="177603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dirty="0">
                <a:latin typeface="Arial"/>
                <a:cs typeface="Arial"/>
              </a:rPr>
              <a:t>can be reduced </a:t>
            </a:r>
            <a:br>
              <a:rPr lang="en-US" sz="1800" dirty="0">
                <a:latin typeface="Arial"/>
                <a:cs typeface="Arial"/>
              </a:rPr>
            </a:br>
            <a:r>
              <a:rPr lang="en-US" sz="1800" dirty="0">
                <a:latin typeface="Arial"/>
                <a:cs typeface="Arial"/>
              </a:rPr>
              <a:t>(in </a:t>
            </a:r>
            <a:r>
              <a:rPr lang="en-US" sz="1800" dirty="0" err="1">
                <a:latin typeface="Arial"/>
                <a:cs typeface="Arial"/>
              </a:rPr>
              <a:t>polytime</a:t>
            </a:r>
            <a:r>
              <a:rPr lang="en-US" sz="1800" dirty="0">
                <a:latin typeface="Arial"/>
                <a:cs typeface="Arial"/>
              </a:rPr>
              <a:t> to)</a:t>
            </a:r>
          </a:p>
          <a:p>
            <a:pPr algn="l" eaLnBrk="1" hangingPunct="1"/>
            <a:r>
              <a:rPr lang="en-US" sz="1800" dirty="0">
                <a:latin typeface="Arial"/>
                <a:cs typeface="Arial"/>
              </a:rPr>
              <a:t>an instance of </a:t>
            </a: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4337219" y="5627210"/>
            <a:ext cx="1695510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rgbClr val="0000FF"/>
                </a:solidFill>
                <a:latin typeface="Arial"/>
                <a:cs typeface="Arial"/>
              </a:rPr>
              <a:t>hence SAT is NP-complete</a:t>
            </a: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7411983" y="5117793"/>
            <a:ext cx="1054546" cy="40011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dirty="0" smtClean="0">
                <a:latin typeface="Arial"/>
                <a:cs typeface="Arial"/>
              </a:rPr>
              <a:t>Sudoku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>
            <a:off x="5521953" y="5342820"/>
            <a:ext cx="189126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2000">
              <a:latin typeface="Arial"/>
              <a:cs typeface="Arial"/>
            </a:endParaRP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5593287" y="4423215"/>
            <a:ext cx="177603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dirty="0">
                <a:latin typeface="Arial"/>
                <a:cs typeface="Arial"/>
              </a:rPr>
              <a:t>can be reduced </a:t>
            </a:r>
            <a:br>
              <a:rPr lang="en-US" sz="1800" dirty="0">
                <a:latin typeface="Arial"/>
                <a:cs typeface="Arial"/>
              </a:rPr>
            </a:br>
            <a:r>
              <a:rPr lang="en-US" sz="1800" dirty="0">
                <a:latin typeface="Arial"/>
                <a:cs typeface="Arial"/>
              </a:rPr>
              <a:t>(in </a:t>
            </a:r>
            <a:r>
              <a:rPr lang="en-US" sz="1800" dirty="0" err="1">
                <a:latin typeface="Arial"/>
                <a:cs typeface="Arial"/>
              </a:rPr>
              <a:t>polytime</a:t>
            </a:r>
            <a:r>
              <a:rPr lang="en-US" sz="1800" dirty="0">
                <a:latin typeface="Arial"/>
                <a:cs typeface="Arial"/>
              </a:rPr>
              <a:t> to)</a:t>
            </a:r>
          </a:p>
          <a:p>
            <a:pPr algn="l" eaLnBrk="1" hangingPunct="1"/>
            <a:r>
              <a:rPr lang="en-US" sz="1800" dirty="0">
                <a:latin typeface="Arial"/>
                <a:cs typeface="Arial"/>
              </a:rPr>
              <a:t>an instance of</a:t>
            </a: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7084438" y="5603118"/>
            <a:ext cx="1957751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dirty="0">
                <a:solidFill>
                  <a:srgbClr val="0000FF"/>
                </a:solidFill>
                <a:latin typeface="Arial"/>
                <a:cs typeface="Arial"/>
              </a:rPr>
              <a:t>hence </a:t>
            </a:r>
            <a:r>
              <a:rPr lang="en-US" sz="2000" dirty="0" smtClean="0">
                <a:solidFill>
                  <a:srgbClr val="0000FF"/>
                </a:solidFill>
                <a:latin typeface="Arial"/>
                <a:cs typeface="Arial"/>
              </a:rPr>
              <a:t>Sudoku is </a:t>
            </a:r>
            <a:r>
              <a:rPr lang="en-US" sz="2000" dirty="0">
                <a:solidFill>
                  <a:srgbClr val="0000FF"/>
                </a:solidFill>
                <a:latin typeface="Arial"/>
                <a:cs typeface="Arial"/>
              </a:rPr>
              <a:t>NP-complete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 animBg="1"/>
      <p:bldP spid="13" grpId="0" animBg="1"/>
      <p:bldP spid="14" grpId="0"/>
      <p:bldP spid="15" grpId="0" animBg="1"/>
      <p:bldP spid="18" grpId="0" animBg="1"/>
      <p:bldP spid="21" grpId="0"/>
      <p:bldP spid="20" grpId="0"/>
      <p:bldP spid="17" grpId="0"/>
      <p:bldP spid="22" grpId="0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29" grpId="0" animBg="1"/>
      <p:bldP spid="30" grpId="0"/>
      <p:bldP spid="3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87806" y="425450"/>
            <a:ext cx="8368396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 sz="3200" dirty="0" smtClean="0">
                <a:latin typeface="Arial"/>
                <a:cs typeface="Arial"/>
              </a:rPr>
              <a:t>NP-complete: The </a:t>
            </a:r>
            <a:r>
              <a:rPr lang="ja-JP" altLang="en-US" sz="3200" dirty="0">
                <a:latin typeface="Arial"/>
                <a:cs typeface="Arial"/>
              </a:rPr>
              <a:t>“</a:t>
            </a:r>
            <a:r>
              <a:rPr lang="en-US" sz="3200" dirty="0">
                <a:latin typeface="Arial"/>
                <a:cs typeface="Arial"/>
              </a:rPr>
              <a:t>Hardest</a:t>
            </a:r>
            <a:r>
              <a:rPr lang="ja-JP" altLang="en-US" sz="3200" dirty="0">
                <a:latin typeface="Arial"/>
                <a:cs typeface="Arial"/>
              </a:rPr>
              <a:t>”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smtClean="0">
                <a:latin typeface="Arial"/>
                <a:cs typeface="Arial"/>
              </a:rPr>
              <a:t>problems in </a:t>
            </a:r>
            <a:r>
              <a:rPr lang="en-US" sz="3200" dirty="0">
                <a:latin typeface="Arial"/>
                <a:cs typeface="Arial"/>
              </a:rPr>
              <a:t>NP</a:t>
            </a:r>
          </a:p>
        </p:txBody>
      </p:sp>
      <p:sp>
        <p:nvSpPr>
          <p:cNvPr id="1140739" name="Text Box 3"/>
          <p:cNvSpPr txBox="1">
            <a:spLocks noChangeArrowheads="1"/>
          </p:cNvSpPr>
          <p:nvPr/>
        </p:nvSpPr>
        <p:spPr bwMode="auto">
          <a:xfrm>
            <a:off x="2464227" y="1314450"/>
            <a:ext cx="14024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FF"/>
                </a:solidFill>
                <a:latin typeface="Arial"/>
                <a:cs typeface="Arial"/>
              </a:rPr>
              <a:t>Sudoku</a:t>
            </a:r>
          </a:p>
        </p:txBody>
      </p:sp>
      <p:sp>
        <p:nvSpPr>
          <p:cNvPr id="1140740" name="Text Box 4"/>
          <p:cNvSpPr txBox="1">
            <a:spLocks noChangeArrowheads="1"/>
          </p:cNvSpPr>
          <p:nvPr/>
        </p:nvSpPr>
        <p:spPr bwMode="auto">
          <a:xfrm>
            <a:off x="801141" y="2010652"/>
            <a:ext cx="8498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SAT</a:t>
            </a:r>
          </a:p>
        </p:txBody>
      </p:sp>
      <p:sp>
        <p:nvSpPr>
          <p:cNvPr id="1140741" name="Text Box 5"/>
          <p:cNvSpPr txBox="1">
            <a:spLocks noChangeArrowheads="1"/>
          </p:cNvSpPr>
          <p:nvPr/>
        </p:nvSpPr>
        <p:spPr bwMode="auto">
          <a:xfrm>
            <a:off x="1820433" y="2654860"/>
            <a:ext cx="22800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3-Colorability</a:t>
            </a:r>
          </a:p>
        </p:txBody>
      </p:sp>
      <p:sp>
        <p:nvSpPr>
          <p:cNvPr id="1140742" name="Text Box 6"/>
          <p:cNvSpPr txBox="1">
            <a:spLocks noChangeArrowheads="1"/>
          </p:cNvSpPr>
          <p:nvPr/>
        </p:nvSpPr>
        <p:spPr bwMode="auto">
          <a:xfrm>
            <a:off x="4656488" y="1338263"/>
            <a:ext cx="12026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FF"/>
                </a:solidFill>
                <a:latin typeface="Arial"/>
                <a:cs typeface="Arial"/>
              </a:rPr>
              <a:t>Clique</a:t>
            </a:r>
          </a:p>
        </p:txBody>
      </p:sp>
      <p:sp>
        <p:nvSpPr>
          <p:cNvPr id="1140743" name="Text Box 7"/>
          <p:cNvSpPr txBox="1">
            <a:spLocks noChangeArrowheads="1"/>
          </p:cNvSpPr>
          <p:nvPr/>
        </p:nvSpPr>
        <p:spPr bwMode="auto">
          <a:xfrm>
            <a:off x="4736960" y="2679241"/>
            <a:ext cx="1006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HAM</a:t>
            </a:r>
          </a:p>
        </p:txBody>
      </p:sp>
      <p:sp>
        <p:nvSpPr>
          <p:cNvPr id="1140744" name="Text Box 8"/>
          <p:cNvSpPr txBox="1">
            <a:spLocks noChangeArrowheads="1"/>
          </p:cNvSpPr>
          <p:nvPr/>
        </p:nvSpPr>
        <p:spPr bwMode="auto">
          <a:xfrm>
            <a:off x="5874751" y="1980062"/>
            <a:ext cx="28400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Independent-Set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83513" y="3441680"/>
            <a:ext cx="766170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  <a:ea typeface="ＭＳ Ｐゴシック" charset="0"/>
              </a:defRPr>
            </a:lvl9pPr>
          </a:lstStyle>
          <a:p>
            <a:pPr algn="l"/>
            <a:r>
              <a:rPr lang="en-US" sz="2400" dirty="0">
                <a:latin typeface="Arial"/>
                <a:cs typeface="Arial"/>
              </a:rPr>
              <a:t>These problems are all </a:t>
            </a:r>
            <a:r>
              <a:rPr lang="ja-JP" altLang="en-US" sz="2400" dirty="0" smtClean="0">
                <a:latin typeface="Arial"/>
                <a:cs typeface="Arial"/>
              </a:rPr>
              <a:t>“</a:t>
            </a:r>
            <a:r>
              <a:rPr lang="en-US" sz="2400" dirty="0">
                <a:latin typeface="Arial"/>
                <a:cs typeface="Arial"/>
              </a:rPr>
              <a:t>polynomial-time equivalent</a:t>
            </a:r>
            <a:r>
              <a:rPr lang="ja-JP" altLang="en-US" sz="2400" dirty="0" smtClean="0">
                <a:latin typeface="Arial"/>
                <a:cs typeface="Arial"/>
              </a:rPr>
              <a:t>”</a:t>
            </a:r>
            <a:endParaRPr lang="en-US" altLang="ja-JP" sz="2400" dirty="0" smtClean="0">
              <a:latin typeface="Arial"/>
              <a:cs typeface="Arial"/>
            </a:endParaRPr>
          </a:p>
          <a:p>
            <a:pPr algn="l"/>
            <a:r>
              <a:rPr lang="en-US" sz="2400" dirty="0" smtClean="0">
                <a:latin typeface="Arial"/>
                <a:cs typeface="Arial"/>
              </a:rPr>
              <a:t>i.e., each of these can be reduced to any of the others in polynomial time</a:t>
            </a:r>
          </a:p>
          <a:p>
            <a:pPr algn="l"/>
            <a:endParaRPr lang="en-US" sz="2400" dirty="0">
              <a:latin typeface="Arial"/>
              <a:cs typeface="Arial"/>
            </a:endParaRPr>
          </a:p>
          <a:p>
            <a:pPr algn="l"/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If you get a polynomial-time algorithm for one,</a:t>
            </a:r>
            <a:b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</a:b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you get a polynomial-time algorithm for ALL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.</a:t>
            </a:r>
          </a:p>
          <a:p>
            <a:pPr algn="l"/>
            <a:r>
              <a:rPr lang="en-US" sz="2000" dirty="0" smtClean="0">
                <a:solidFill>
                  <a:srgbClr val="FF0000"/>
                </a:solidFill>
                <a:latin typeface="Arial"/>
                <a:cs typeface="Arial"/>
              </a:rPr>
              <a:t>(you get millions of dollars, you solve decryption, … etc.)</a:t>
            </a:r>
            <a:endParaRPr lang="en-US" sz="2000" dirty="0">
              <a:solidFill>
                <a:srgbClr val="FF0000"/>
              </a:solidFill>
              <a:latin typeface="Arial"/>
              <a:cs typeface="Arial"/>
            </a:endParaRPr>
          </a:p>
          <a:p>
            <a:pPr algn="l"/>
            <a:endParaRPr lang="en-US" sz="2400" dirty="0" smtClean="0">
              <a:latin typeface="Arial"/>
              <a:cs typeface="Arial"/>
            </a:endParaRPr>
          </a:p>
          <a:p>
            <a:pPr algn="l"/>
            <a:endParaRPr lang="en-US" sz="24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0739" grpId="0"/>
      <p:bldP spid="1140740" grpId="0"/>
      <p:bldP spid="1140741" grpId="0"/>
      <p:bldP spid="1140742" grpId="0"/>
      <p:bldP spid="1140743" grpId="0"/>
      <p:bldP spid="11407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77250" cy="22860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>
                <a:ea typeface="+mn-ea"/>
              </a:rPr>
              <a:t>Backtracking is a technique used to solve problems with a large search space, by systematically trying and eliminating possibilities.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A standard example of backtracking would be going through a maze.  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At some point, you might have two options of which direction to go:</a:t>
            </a:r>
          </a:p>
          <a:p>
            <a:pPr>
              <a:defRPr/>
            </a:pPr>
            <a:endParaRPr lang="en-US" dirty="0">
              <a:ea typeface="+mn-ea"/>
            </a:endParaRPr>
          </a:p>
        </p:txBody>
      </p:sp>
      <p:pic>
        <p:nvPicPr>
          <p:cNvPr id="4" name="Picture 3" descr="maz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2819835"/>
            <a:ext cx="368617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20881" y="3448485"/>
            <a:ext cx="1465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b="1" i="1" dirty="0">
                <a:solidFill>
                  <a:srgbClr val="FF0000"/>
                </a:solidFill>
              </a:rPr>
              <a:t>Junction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314825" y="3048435"/>
            <a:ext cx="1328738" cy="400050"/>
          </a:xfrm>
          <a:prstGeom prst="rect">
            <a:avLst/>
          </a:prstGeom>
          <a:solidFill>
            <a:schemeClr val="bg1">
              <a:alpha val="7607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 dirty="0">
                <a:solidFill>
                  <a:srgbClr val="0070C0"/>
                </a:solidFill>
              </a:rPr>
              <a:t>Portion A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 rot="-5400000">
            <a:off x="3192463" y="4018397"/>
            <a:ext cx="1455738" cy="430213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 b="1" i="1">
                <a:solidFill>
                  <a:srgbClr val="7030A0"/>
                </a:solidFill>
              </a:rPr>
              <a:t>Portion B</a:t>
            </a:r>
          </a:p>
        </p:txBody>
      </p:sp>
      <p:cxnSp>
        <p:nvCxnSpPr>
          <p:cNvPr id="9" name="Straight Arrow Connector 8"/>
          <p:cNvCxnSpPr>
            <a:stCxn id="5" idx="3"/>
          </p:cNvCxnSpPr>
          <p:nvPr/>
        </p:nvCxnSpPr>
        <p:spPr>
          <a:xfrm flipV="1">
            <a:off x="3086143" y="3352800"/>
            <a:ext cx="952457" cy="326667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Backtracking: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86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maz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1866900"/>
            <a:ext cx="368617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Box 4"/>
          <p:cNvSpPr txBox="1">
            <a:spLocks noChangeArrowheads="1"/>
          </p:cNvSpPr>
          <p:nvPr/>
        </p:nvSpPr>
        <p:spPr bwMode="auto">
          <a:xfrm rot="-1727400">
            <a:off x="5029413" y="1307276"/>
            <a:ext cx="12362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 i="1">
                <a:solidFill>
                  <a:srgbClr val="FF0000"/>
                </a:solidFill>
                <a:latin typeface="+mn-lt"/>
              </a:rPr>
              <a:t>Junction</a:t>
            </a:r>
          </a:p>
        </p:txBody>
      </p:sp>
      <p:sp>
        <p:nvSpPr>
          <p:cNvPr id="11269" name="TextBox 5"/>
          <p:cNvSpPr txBox="1">
            <a:spLocks noChangeArrowheads="1"/>
          </p:cNvSpPr>
          <p:nvPr/>
        </p:nvSpPr>
        <p:spPr bwMode="auto">
          <a:xfrm>
            <a:off x="6296025" y="2095500"/>
            <a:ext cx="1326004" cy="400110"/>
          </a:xfrm>
          <a:prstGeom prst="rect">
            <a:avLst/>
          </a:prstGeom>
          <a:solidFill>
            <a:schemeClr val="bg1">
              <a:alpha val="7607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 i="1">
                <a:solidFill>
                  <a:srgbClr val="7030A0"/>
                </a:solidFill>
                <a:latin typeface="+mn-lt"/>
              </a:rPr>
              <a:t>Portion B</a:t>
            </a:r>
          </a:p>
        </p:txBody>
      </p:sp>
      <p:sp>
        <p:nvSpPr>
          <p:cNvPr id="11270" name="TextBox 6"/>
          <p:cNvSpPr txBox="1">
            <a:spLocks noChangeArrowheads="1"/>
          </p:cNvSpPr>
          <p:nvPr/>
        </p:nvSpPr>
        <p:spPr bwMode="auto">
          <a:xfrm rot="-5400000">
            <a:off x="5251353" y="3384520"/>
            <a:ext cx="1300356" cy="400110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 i="1">
                <a:solidFill>
                  <a:srgbClr val="0070C0"/>
                </a:solidFill>
                <a:latin typeface="+mn-lt"/>
              </a:rPr>
              <a:t>Portion A</a:t>
            </a:r>
          </a:p>
        </p:txBody>
      </p:sp>
      <p:cxnSp>
        <p:nvCxnSpPr>
          <p:cNvPr id="9" name="Straight Arrow Connector 8"/>
          <p:cNvCxnSpPr>
            <a:stCxn id="11268" idx="2"/>
          </p:cNvCxnSpPr>
          <p:nvPr/>
        </p:nvCxnSpPr>
        <p:spPr>
          <a:xfrm>
            <a:off x="5743878" y="1682657"/>
            <a:ext cx="248935" cy="641443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1000" y="1447800"/>
            <a:ext cx="4876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82550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000" b="0" dirty="0">
                <a:latin typeface="+mn-lt"/>
                <a:ea typeface="+mn-ea"/>
              </a:rPr>
              <a:t>One strategy would be to try going through </a:t>
            </a:r>
            <a:r>
              <a:rPr lang="en-US" sz="2000" b="0" dirty="0">
                <a:solidFill>
                  <a:srgbClr val="0070C0"/>
                </a:solidFill>
                <a:latin typeface="+mn-lt"/>
                <a:ea typeface="+mn-ea"/>
              </a:rPr>
              <a:t>Portion A</a:t>
            </a:r>
            <a:r>
              <a:rPr lang="en-US" sz="2000" b="0" dirty="0">
                <a:latin typeface="+mn-lt"/>
                <a:ea typeface="+mn-ea"/>
              </a:rPr>
              <a:t> of the maze. </a:t>
            </a:r>
          </a:p>
          <a:p>
            <a:pPr marL="539750" lvl="1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000" b="0" dirty="0">
                <a:latin typeface="+mn-lt"/>
                <a:ea typeface="+mn-ea"/>
              </a:rPr>
              <a:t>If you get stuck before you find your way out, then you </a:t>
            </a:r>
            <a:r>
              <a:rPr lang="en-US" sz="2000" b="0" i="1" dirty="0">
                <a:latin typeface="+mn-lt"/>
                <a:ea typeface="+mn-ea"/>
              </a:rPr>
              <a:t>"backtrack"</a:t>
            </a:r>
            <a:r>
              <a:rPr lang="en-US" sz="2000" b="0" dirty="0">
                <a:latin typeface="+mn-lt"/>
                <a:ea typeface="+mn-ea"/>
              </a:rPr>
              <a:t> to the junction.</a:t>
            </a:r>
          </a:p>
          <a:p>
            <a:pPr marL="539750" lvl="1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000" b="0" dirty="0">
                <a:latin typeface="+mn-lt"/>
                <a:ea typeface="+mn-ea"/>
              </a:rPr>
              <a:t> </a:t>
            </a:r>
          </a:p>
          <a:p>
            <a:pPr marL="82550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000" b="0" dirty="0">
                <a:latin typeface="+mn-lt"/>
                <a:ea typeface="+mn-ea"/>
              </a:rPr>
              <a:t>At this point in time you know that </a:t>
            </a:r>
            <a:r>
              <a:rPr lang="en-US" sz="2000" b="0" dirty="0">
                <a:solidFill>
                  <a:srgbClr val="0070C0"/>
                </a:solidFill>
                <a:latin typeface="+mn-lt"/>
                <a:ea typeface="+mn-ea"/>
              </a:rPr>
              <a:t>Portion A </a:t>
            </a:r>
            <a:r>
              <a:rPr lang="en-US" sz="2000" b="0" dirty="0">
                <a:latin typeface="+mn-lt"/>
                <a:ea typeface="+mn-ea"/>
              </a:rPr>
              <a:t>will </a:t>
            </a:r>
            <a:r>
              <a:rPr lang="en-US" sz="2000" b="0" i="1" dirty="0">
                <a:latin typeface="+mn-lt"/>
                <a:ea typeface="+mn-ea"/>
              </a:rPr>
              <a:t>NOT</a:t>
            </a:r>
            <a:r>
              <a:rPr lang="en-US" sz="2000" b="0" dirty="0">
                <a:latin typeface="+mn-lt"/>
                <a:ea typeface="+mn-ea"/>
              </a:rPr>
              <a:t> lead you out of the maze, </a:t>
            </a:r>
          </a:p>
          <a:p>
            <a:pPr marL="539750" lvl="1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000" b="0" dirty="0">
                <a:latin typeface="+mn-lt"/>
              </a:rPr>
              <a:t>s</a:t>
            </a:r>
            <a:r>
              <a:rPr lang="en-US" sz="2000" b="0" dirty="0" smtClean="0">
                <a:latin typeface="+mn-lt"/>
                <a:ea typeface="+mn-ea"/>
              </a:rPr>
              <a:t>o </a:t>
            </a:r>
            <a:r>
              <a:rPr lang="en-US" sz="2000" b="0" dirty="0">
                <a:latin typeface="+mn-lt"/>
                <a:ea typeface="+mn-ea"/>
              </a:rPr>
              <a:t>you then start searching in </a:t>
            </a:r>
            <a:r>
              <a:rPr lang="en-US" sz="2000" b="0" dirty="0">
                <a:solidFill>
                  <a:srgbClr val="7030A0"/>
                </a:solidFill>
                <a:latin typeface="+mn-lt"/>
                <a:ea typeface="+mn-ea"/>
              </a:rPr>
              <a:t>Portion B</a:t>
            </a:r>
          </a:p>
          <a:p>
            <a:pPr marL="82550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endParaRPr lang="en-US" sz="2000" b="0" dirty="0">
              <a:latin typeface="+mn-lt"/>
              <a:ea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Backtracking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4299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4800600" cy="48006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ea typeface="+mn-ea"/>
              </a:rPr>
              <a:t>Clearly, at a single junction you could have even more than 2 choices. </a:t>
            </a:r>
          </a:p>
          <a:p>
            <a:pPr>
              <a:defRPr/>
            </a:pPr>
            <a:endParaRPr lang="en-US" dirty="0" smtClean="0">
              <a:ea typeface="+mn-ea"/>
            </a:endParaRPr>
          </a:p>
          <a:p>
            <a:pPr>
              <a:defRPr/>
            </a:pPr>
            <a:r>
              <a:rPr lang="en-US" dirty="0" smtClean="0">
                <a:ea typeface="+mn-ea"/>
              </a:rPr>
              <a:t>The backtracking strategy says to try each choice, one after the other, 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if you ever get stuck, </a:t>
            </a:r>
            <a:r>
              <a:rPr lang="en-US" i="1" dirty="0" smtClean="0">
                <a:ea typeface="+mn-ea"/>
              </a:rPr>
              <a:t>"backtrack"</a:t>
            </a:r>
            <a:r>
              <a:rPr lang="en-US" dirty="0" smtClean="0">
                <a:ea typeface="+mn-ea"/>
              </a:rPr>
              <a:t> to the junction and try the next choice. </a:t>
            </a:r>
          </a:p>
          <a:p>
            <a:pPr>
              <a:defRPr/>
            </a:pPr>
            <a:endParaRPr lang="en-US" dirty="0" smtClean="0">
              <a:ea typeface="+mn-ea"/>
            </a:endParaRPr>
          </a:p>
          <a:p>
            <a:pPr>
              <a:defRPr/>
            </a:pPr>
            <a:r>
              <a:rPr lang="en-US" dirty="0" smtClean="0">
                <a:ea typeface="+mn-ea"/>
              </a:rPr>
              <a:t>If you try all choices and never found a way out, then there IS no solution to the maze.</a:t>
            </a:r>
          </a:p>
          <a:p>
            <a:pPr marL="0" indent="0">
              <a:buNone/>
              <a:defRPr/>
            </a:pPr>
            <a:endParaRPr lang="en-US" dirty="0">
              <a:ea typeface="+mn-ea"/>
            </a:endParaRPr>
          </a:p>
        </p:txBody>
      </p:sp>
      <p:pic>
        <p:nvPicPr>
          <p:cNvPr id="4" name="Picture 3" descr="maz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2362200"/>
            <a:ext cx="368617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 rot="20330493">
            <a:off x="6518275" y="3621088"/>
            <a:ext cx="1582738" cy="522287"/>
          </a:xfrm>
          <a:prstGeom prst="rect">
            <a:avLst/>
          </a:prstGeom>
          <a:solidFill>
            <a:schemeClr val="bg1">
              <a:lumMod val="85000"/>
              <a:alpha val="5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 dirty="0">
                <a:solidFill>
                  <a:srgbClr val="C00000"/>
                </a:solidFill>
                <a:latin typeface="Aharoni" pitchFamily="2" charset="-79"/>
                <a:ea typeface="+mn-ea"/>
                <a:cs typeface="Aharoni" pitchFamily="2" charset="-79"/>
              </a:rPr>
              <a:t>Junction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458200" y="4419600"/>
            <a:ext cx="369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rgbClr val="0070C0"/>
                </a:solidFill>
              </a:rPr>
              <a:t>B</a:t>
            </a:r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>
          <a:xfrm rot="16200000" flipH="1">
            <a:off x="7593806" y="3936207"/>
            <a:ext cx="446087" cy="825500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50213" y="4038600"/>
            <a:ext cx="40798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ea typeface="+mn-ea"/>
              </a:rPr>
              <a:t>C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077200" y="4724400"/>
            <a:ext cx="407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b="1" i="1">
                <a:solidFill>
                  <a:srgbClr val="7030A0"/>
                </a:solidFill>
              </a:rPr>
              <a:t>A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3600" dirty="0"/>
              <a:t>Backtracking</a:t>
            </a:r>
            <a:endParaRPr lang="en-US" sz="3600" dirty="0">
              <a:effectLst>
                <a:outerShdw blurRad="38100" dist="38100" dir="2700000" algn="tl">
                  <a:srgbClr val="DDDDDD"/>
                </a:outerShdw>
              </a:effectLst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45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(animation)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33400" y="3733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charset="0"/>
              </a:rPr>
              <a:t>start</a:t>
            </a: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1443038" y="3962400"/>
            <a:ext cx="7588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charset="0"/>
              </a:rPr>
              <a:t>?</a:t>
            </a:r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 flipV="1">
            <a:off x="2438400" y="2514600"/>
            <a:ext cx="914400" cy="1219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2514600" y="3962400"/>
            <a:ext cx="762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3352800" y="2286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charset="0"/>
              </a:rPr>
              <a:t>?</a:t>
            </a:r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 flipV="1">
            <a:off x="3657600" y="2057400"/>
            <a:ext cx="8382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3657600" y="2590800"/>
            <a:ext cx="685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4343400" y="26670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charset="0"/>
              </a:rPr>
              <a:t>dead end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4495800" y="1828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charset="0"/>
              </a:rPr>
              <a:t>dead end</a:t>
            </a:r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 flipH="1">
            <a:off x="3733800" y="2209800"/>
            <a:ext cx="8382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 flipH="1" flipV="1">
            <a:off x="3581400" y="2743200"/>
            <a:ext cx="7620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 flipH="1">
            <a:off x="2590800" y="2819400"/>
            <a:ext cx="762000" cy="990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3276600" y="3733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charset="0"/>
              </a:rPr>
              <a:t>?</a:t>
            </a:r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 flipV="1">
            <a:off x="3657600" y="3657600"/>
            <a:ext cx="685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4343400" y="3505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charset="0"/>
              </a:rPr>
              <a:t>?</a:t>
            </a:r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 flipV="1">
            <a:off x="4648200" y="3124200"/>
            <a:ext cx="15240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Line 25"/>
          <p:cNvSpPr>
            <a:spLocks noChangeShapeType="1"/>
          </p:cNvSpPr>
          <p:nvPr/>
        </p:nvSpPr>
        <p:spPr bwMode="auto">
          <a:xfrm>
            <a:off x="4724400" y="3733800"/>
            <a:ext cx="13716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6019800" y="38862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charset="0"/>
              </a:rPr>
              <a:t>dead end</a:t>
            </a:r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6172200" y="28956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charset="0"/>
              </a:rPr>
              <a:t>dead end</a:t>
            </a:r>
          </a:p>
        </p:txBody>
      </p:sp>
      <p:sp>
        <p:nvSpPr>
          <p:cNvPr id="12316" name="Line 28"/>
          <p:cNvSpPr>
            <a:spLocks noChangeShapeType="1"/>
          </p:cNvSpPr>
          <p:nvPr/>
        </p:nvSpPr>
        <p:spPr bwMode="auto">
          <a:xfrm flipH="1">
            <a:off x="4724400" y="3276600"/>
            <a:ext cx="15240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Line 29"/>
          <p:cNvSpPr>
            <a:spLocks noChangeShapeType="1"/>
          </p:cNvSpPr>
          <p:nvPr/>
        </p:nvSpPr>
        <p:spPr bwMode="auto">
          <a:xfrm flipH="1" flipV="1">
            <a:off x="4648200" y="3886200"/>
            <a:ext cx="12954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Line 30"/>
          <p:cNvSpPr>
            <a:spLocks noChangeShapeType="1"/>
          </p:cNvSpPr>
          <p:nvPr/>
        </p:nvSpPr>
        <p:spPr bwMode="auto">
          <a:xfrm flipH="1">
            <a:off x="3657600" y="3810000"/>
            <a:ext cx="685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Line 31"/>
          <p:cNvSpPr>
            <a:spLocks noChangeShapeType="1"/>
          </p:cNvSpPr>
          <p:nvPr/>
        </p:nvSpPr>
        <p:spPr bwMode="auto">
          <a:xfrm>
            <a:off x="3505200" y="4191000"/>
            <a:ext cx="762000" cy="762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4191000" y="4800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charset="0"/>
              </a:rPr>
              <a:t>?</a:t>
            </a:r>
          </a:p>
        </p:txBody>
      </p:sp>
      <p:sp>
        <p:nvSpPr>
          <p:cNvPr id="12321" name="Line 33"/>
          <p:cNvSpPr>
            <a:spLocks noChangeShapeType="1"/>
          </p:cNvSpPr>
          <p:nvPr/>
        </p:nvSpPr>
        <p:spPr bwMode="auto">
          <a:xfrm flipV="1">
            <a:off x="4495800" y="4572000"/>
            <a:ext cx="8382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2" name="Line 34"/>
          <p:cNvSpPr>
            <a:spLocks noChangeShapeType="1"/>
          </p:cNvSpPr>
          <p:nvPr/>
        </p:nvSpPr>
        <p:spPr bwMode="auto">
          <a:xfrm>
            <a:off x="4495800" y="5105400"/>
            <a:ext cx="7620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3" name="Text Box 35"/>
          <p:cNvSpPr txBox="1">
            <a:spLocks noChangeArrowheads="1"/>
          </p:cNvSpPr>
          <p:nvPr/>
        </p:nvSpPr>
        <p:spPr bwMode="auto">
          <a:xfrm>
            <a:off x="5181600" y="53340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Times New Roman" charset="0"/>
              </a:rPr>
              <a:t>success!</a:t>
            </a:r>
            <a:endParaRPr lang="en-US">
              <a:latin typeface="Times New Roman" charset="0"/>
            </a:endParaRPr>
          </a:p>
        </p:txBody>
      </p: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5334000" y="43434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charset="0"/>
              </a:rPr>
              <a:t>dead end</a:t>
            </a:r>
          </a:p>
        </p:txBody>
      </p:sp>
      <p:sp>
        <p:nvSpPr>
          <p:cNvPr id="12325" name="Line 37"/>
          <p:cNvSpPr>
            <a:spLocks noChangeShapeType="1"/>
          </p:cNvSpPr>
          <p:nvPr/>
        </p:nvSpPr>
        <p:spPr bwMode="auto">
          <a:xfrm flipH="1">
            <a:off x="4572000" y="4724400"/>
            <a:ext cx="8382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5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2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2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utoUpdateAnimBg="0"/>
      <p:bldP spid="12294" grpId="0" animBg="1"/>
      <p:bldP spid="12295" grpId="0" autoUpdateAnimBg="0"/>
      <p:bldP spid="12296" grpId="0" animBg="1"/>
      <p:bldP spid="12297" grpId="0" animBg="1"/>
      <p:bldP spid="12299" grpId="0" autoUpdateAnimBg="0"/>
      <p:bldP spid="12300" grpId="0" animBg="1"/>
      <p:bldP spid="12301" grpId="0" animBg="1"/>
      <p:bldP spid="12303" grpId="0" autoUpdateAnimBg="0"/>
      <p:bldP spid="12305" grpId="0" autoUpdateAnimBg="0"/>
      <p:bldP spid="12306" grpId="0" animBg="1"/>
      <p:bldP spid="12307" grpId="0" animBg="1"/>
      <p:bldP spid="12308" grpId="0" animBg="1"/>
      <p:bldP spid="12309" grpId="0" autoUpdateAnimBg="0"/>
      <p:bldP spid="12310" grpId="0" animBg="1"/>
      <p:bldP spid="12311" grpId="0" autoUpdateAnimBg="0"/>
      <p:bldP spid="12312" grpId="0" animBg="1"/>
      <p:bldP spid="12313" grpId="0" animBg="1"/>
      <p:bldP spid="12314" grpId="0" autoUpdateAnimBg="0"/>
      <p:bldP spid="12315" grpId="0" autoUpdateAnimBg="0"/>
      <p:bldP spid="12316" grpId="0" animBg="1"/>
      <p:bldP spid="12317" grpId="0" animBg="1"/>
      <p:bldP spid="12318" grpId="0" animBg="1"/>
      <p:bldP spid="12319" grpId="0" animBg="1"/>
      <p:bldP spid="12320" grpId="0" autoUpdateAnimBg="0"/>
      <p:bldP spid="12321" grpId="0" animBg="1"/>
      <p:bldP spid="12322" grpId="0" animBg="1"/>
      <p:bldP spid="12323" grpId="0" autoUpdateAnimBg="0"/>
      <p:bldP spid="12324" grpId="0" autoUpdateAnimBg="0"/>
      <p:bldP spid="123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3600" dirty="0"/>
              <a:t>Backtracking</a:t>
            </a:r>
            <a:endParaRPr lang="en-US" sz="3600" dirty="0">
              <a:effectLst>
                <a:outerShdw blurRad="38100" dist="38100" dir="2700000" algn="tl">
                  <a:srgbClr val="DDDDDD"/>
                </a:outerShdw>
              </a:effectLst>
              <a:latin typeface="Gill Sans M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50292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>
                <a:ea typeface="+mn-ea"/>
              </a:rPr>
              <a:t>Dealing with the maze: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From your start point, you will iterate through each possible starting move. 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From there, you recursively move forward. 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If you ever get stuck, the recursion takes you back to where you were, and you try the next possible move. </a:t>
            </a:r>
          </a:p>
          <a:p>
            <a:pPr>
              <a:defRPr/>
            </a:pPr>
            <a:endParaRPr lang="en-US" dirty="0" smtClean="0">
              <a:ea typeface="+mn-ea"/>
            </a:endParaRPr>
          </a:p>
          <a:p>
            <a:pPr>
              <a:defRPr/>
            </a:pPr>
            <a:r>
              <a:rPr lang="en-US" dirty="0"/>
              <a:t>M</a:t>
            </a:r>
            <a:r>
              <a:rPr lang="en-US" dirty="0" smtClean="0">
                <a:ea typeface="+mn-ea"/>
              </a:rPr>
              <a:t>ake sure you don't try too many possibilities, 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M</a:t>
            </a:r>
            <a:r>
              <a:rPr lang="en-US" dirty="0" smtClean="0">
                <a:ea typeface="+mn-ea"/>
              </a:rPr>
              <a:t>ark which locations in the maze have been visited already so that no location in the maze gets visited twice. 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If a place has already been visited, there is no point in trying to reach the end of the maze from there again.</a:t>
            </a: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203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neat thing about coding up </a:t>
            </a:r>
            <a:r>
              <a:rPr lang="en-US" dirty="0" smtClean="0"/>
              <a:t>backtracking </a:t>
            </a:r>
            <a:r>
              <a:rPr lang="en-US" dirty="0"/>
              <a:t>is that it can be done recursively, without having to do all the bookkeeping at once.</a:t>
            </a:r>
          </a:p>
          <a:p>
            <a:pPr lvl="1"/>
            <a:r>
              <a:rPr lang="en-US" dirty="0"/>
              <a:t>Instead, the stack </a:t>
            </a:r>
            <a:r>
              <a:rPr lang="en-US" dirty="0" smtClean="0"/>
              <a:t>of </a:t>
            </a:r>
            <a:r>
              <a:rPr lang="en-US" dirty="0"/>
              <a:t>recursive calls does most of the bookkeeping </a:t>
            </a:r>
          </a:p>
          <a:p>
            <a:pPr lvl="1"/>
            <a:r>
              <a:rPr lang="en-US" dirty="0"/>
              <a:t>(</a:t>
            </a:r>
            <a:r>
              <a:rPr lang="en-US" dirty="0" smtClean="0"/>
              <a:t>i.e., keeps </a:t>
            </a:r>
            <a:r>
              <a:rPr lang="en-US" dirty="0"/>
              <a:t>track of which locations </a:t>
            </a:r>
            <a:r>
              <a:rPr lang="en-US" dirty="0" smtClean="0"/>
              <a:t>we’ve tried so far.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Backtracking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5091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48"/>
  <p:tag name="DEFAULTHEIGHT" val="200"/>
  <p:tag name="DEFAULTMAGNIFICATION" val="2"/>
  <p:tag name="FIRSTANUPAMG@ELEPUANFUVWXY5M7" val="284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6232</TotalTime>
  <Words>1645</Words>
  <Application>Microsoft Office PowerPoint</Application>
  <PresentationFormat>On-screen Show (4:3)</PresentationFormat>
  <Paragraphs>321</Paragraphs>
  <Slides>39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ＭＳ Ｐゴシック</vt:lpstr>
      <vt:lpstr>Aharoni</vt:lpstr>
      <vt:lpstr>Arial</vt:lpstr>
      <vt:lpstr>Arial Rounded MT Bold</vt:lpstr>
      <vt:lpstr>Calibri</vt:lpstr>
      <vt:lpstr>Gill Sans MT</vt:lpstr>
      <vt:lpstr>Symbol</vt:lpstr>
      <vt:lpstr>Times New Roman</vt:lpstr>
      <vt:lpstr>Office Theme</vt:lpstr>
      <vt:lpstr>The P vs. NP question,  NP-Completeness</vt:lpstr>
      <vt:lpstr>Admin</vt:lpstr>
      <vt:lpstr>Algorithm Design Techniques</vt:lpstr>
      <vt:lpstr>Backtracking: Idea</vt:lpstr>
      <vt:lpstr>Backtracking</vt:lpstr>
      <vt:lpstr>Backtracking</vt:lpstr>
      <vt:lpstr>Backtracking (animation)</vt:lpstr>
      <vt:lpstr>Backtracking</vt:lpstr>
      <vt:lpstr>Backtracking</vt:lpstr>
      <vt:lpstr>On to Complexity theory!</vt:lpstr>
      <vt:lpstr>The $1M question</vt:lpstr>
      <vt:lpstr>The P versus NP problem (informally)</vt:lpstr>
      <vt:lpstr>What is an efficient algorithm?</vt:lpstr>
      <vt:lpstr>The Class P (polynomial time)</vt:lpstr>
      <vt:lpstr>NP (Nondeterministic Polynomial Time)</vt:lpstr>
      <vt:lpstr>The P versus NP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 versus NP problem (informally)</vt:lpstr>
      <vt:lpstr>To check if a problem is in NP</vt:lpstr>
      <vt:lpstr>The Class P</vt:lpstr>
      <vt:lpstr>NP</vt:lpstr>
      <vt:lpstr>PowerPoint Presentation</vt:lpstr>
      <vt:lpstr>PowerPoint Presentation</vt:lpstr>
      <vt:lpstr>PowerPoint Presentation</vt:lpstr>
      <vt:lpstr>PowerPoint Presentation</vt:lpstr>
      <vt:lpstr>The Class NP</vt:lpstr>
      <vt:lpstr>Summary: P versus NP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Catie Baker</dc:creator>
  <cp:lastModifiedBy>HP</cp:lastModifiedBy>
  <cp:revision>141</cp:revision>
  <cp:lastPrinted>1601-01-01T00:00:00Z</cp:lastPrinted>
  <dcterms:created xsi:type="dcterms:W3CDTF">1601-01-01T00:00:00Z</dcterms:created>
  <dcterms:modified xsi:type="dcterms:W3CDTF">2022-11-15T19:10:00Z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