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1" name="Google Shape;301;p30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30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3" name="Google Shape;363;p31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31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4" name="Google Shape;374;p32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32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7" name="Google Shape;467;p33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p33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 rot="5400000">
            <a:off x="4667250" y="2381250"/>
            <a:ext cx="64770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 rot="5400000">
            <a:off x="247650" y="285750"/>
            <a:ext cx="64770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 rot="5400000">
            <a:off x="1943100" y="-342900"/>
            <a:ext cx="5638800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533400" y="1066800"/>
            <a:ext cx="41529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838700" y="1066800"/>
            <a:ext cx="41529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04800" y="14478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6000"/>
              <a:buFont typeface="Batang"/>
              <a:buNone/>
            </a:pPr>
            <a:r>
              <a:rPr b="1" i="0" lang="en-US" sz="6000" u="none" cap="none" strike="noStrike">
                <a:solidFill>
                  <a:srgbClr val="FF0000"/>
                </a:solidFill>
                <a:latin typeface="Batang"/>
                <a:ea typeface="Batang"/>
                <a:cs typeface="Batang"/>
                <a:sym typeface="Batang"/>
              </a:rPr>
              <a:t>Syntax Analysis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3300"/>
              </a:buClr>
              <a:buSzPts val="6000"/>
              <a:buFont typeface="Batang"/>
              <a:buNone/>
            </a:pPr>
            <a:r>
              <a:rPr b="1" i="0" lang="en-US" sz="6000" u="none" cap="none" strike="noStrike">
                <a:solidFill>
                  <a:srgbClr val="CC3300"/>
                </a:solidFill>
                <a:latin typeface="Batang"/>
                <a:ea typeface="Batang"/>
                <a:cs typeface="Batang"/>
                <a:sym typeface="Batang"/>
              </a:rPr>
              <a:t>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3300"/>
              </a:buClr>
              <a:buSzPts val="6000"/>
              <a:buFont typeface="Batang"/>
              <a:buNone/>
            </a:pPr>
            <a:r>
              <a:rPr b="1" i="0" lang="en-US" sz="6000" u="none" cap="none" strike="noStrike">
                <a:solidFill>
                  <a:srgbClr val="C00000"/>
                </a:solidFill>
                <a:latin typeface="Batang"/>
                <a:ea typeface="Batang"/>
                <a:cs typeface="Batang"/>
                <a:sym typeface="Batang"/>
              </a:rPr>
              <a:t>Parsing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Error Recovery Approaches: Phrase-Level Recovery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corrects the program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by deleting or inserting tokens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...so it can proceed to parse from where it was.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key...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get into an infinite loop</a:t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990600" y="2698750"/>
            <a:ext cx="5257800" cy="1644650"/>
          </a:xfrm>
          <a:prstGeom prst="rect">
            <a:avLst/>
          </a:prstGeom>
          <a:noFill/>
          <a:ln cap="flat" cmpd="sng" w="2857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(x==4)   y:= a + b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r>
              <a:rPr b="0" i="0" lang="en-US" sz="20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fix the statement</a:t>
            </a:r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 flipH="1" rot="10800000">
            <a:off x="2590800" y="3581400"/>
            <a:ext cx="457200" cy="457200"/>
          </a:xfrm>
          <a:prstGeom prst="straightConnector1">
            <a:avLst/>
          </a:prstGeom>
          <a:noFill/>
          <a:ln cap="flat" cmpd="sng" w="22225">
            <a:solidFill>
              <a:srgbClr val="CC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Context Free Grammars (CFG)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 free grammar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formal model that consists of: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Terminals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Classes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Punctuation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Non-terminals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Any symbol appearing on the lefthand side of any rule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Start Symbol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Usually the non-terminal on the lefthand side of the first rule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Rules (or “Productions”)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BNF: Backus-Naur Form / Backus-Normal Form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Stmt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::= if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Stmt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Stmt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Rule Alternative Notations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073150"/>
            <a:ext cx="8382000" cy="51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810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Context Free Grammars : A First Look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1295400" y="1143000"/>
            <a:ext cx="6858000" cy="359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assign_stmt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:= expr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operator term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integer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762000" y="5029200"/>
            <a:ext cx="75438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Derivation: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 sequence of grammar rule applications and substitutions that transform a starting non-term into a sequence of terminals / tokens.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4572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Derivation</a:t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609600" y="1219200"/>
            <a:ext cx="678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Let’s derive:  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 := id + real – integer ;</a:t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914400" y="1905000"/>
            <a:ext cx="7464425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assign_stmt 				assign_stmt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:= expr ; </a:t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:= expr ;				expr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operator term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:= expr operator term;			expr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operator term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:= expr operator term operator term; 	expr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:= term operator term operator term; 	term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:= id operator term operator term; 	operator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:= id + term operator term; 		term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real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:= id + real operator term; 		operator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:= id + real - term; 			term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integer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:= id + real - integer; 			</a:t>
            </a:r>
            <a:b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5943600" y="1295400"/>
            <a:ext cx="2479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production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Example Grammar: Simple Arithmetic Expressions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1143000" y="1219200"/>
            <a:ext cx="3657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expr  op  expr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expr 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expr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4267200" y="2971800"/>
            <a:ext cx="4114800" cy="5921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Production rules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517525" y="5570537"/>
            <a:ext cx="3043237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Terminals: id + - * / ↑ ( 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Nonterminals: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expr, 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symbol: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Notational Conventions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533400" y="10668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Lower-case letters early in the alphabet: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b, 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symbols: +, -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Punctuations symbols: parentheses, comma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Boldface strings: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Nonterminals: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Upper-case letters early in the alphabet: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B, 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letter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(start symbol)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Lower-case italic names: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stmt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Upper-case letters late in the alphabet, such as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 Y, Z,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 either nonterminals or terminals.</a:t>
            </a:r>
            <a:endParaRPr/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Lower-case letters late in the alphabet, such as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u, v, …, z,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 strings of terminals.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Notational Conventions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533400" y="10668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Lower-case Greek letters, such as α, β, γ, represent strings of grammar symbols. Thus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A→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α indicates that there is a single nonterminal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left side of the production and a string of grammar symbols α to the right of the arrow.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A→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α</a:t>
            </a:r>
            <a:r>
              <a:rPr b="0" baseline="-2500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A→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α</a:t>
            </a:r>
            <a:r>
              <a:rPr b="0" baseline="-2500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….,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A→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α</a:t>
            </a:r>
            <a:r>
              <a:rPr b="0" baseline="-2500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all productions with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left, we may write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A→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α</a:t>
            </a:r>
            <a:r>
              <a:rPr b="0" baseline="-2500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α</a:t>
            </a:r>
            <a:r>
              <a:rPr b="0" baseline="-2500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…. | α</a:t>
            </a:r>
            <a:r>
              <a:rPr b="0" baseline="-2500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Unless otherwise started, the left side of the first production is the start symbol. </a:t>
            </a:r>
            <a:endParaRPr b="0" baseline="-2500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b="0" baseline="-2500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1828800" y="5181600"/>
            <a:ext cx="61722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→ E A E | ( E ) | -E | 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→ + | - | * |  /  | ↑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Derivations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b="15151" l="0" r="0" t="0"/>
          <a:stretch/>
        </p:blipFill>
        <p:spPr>
          <a:xfrm>
            <a:off x="457200" y="1066800"/>
            <a:ext cx="78486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/>
        </p:nvSpPr>
        <p:spPr>
          <a:xfrm>
            <a:off x="1279525" y="5653087"/>
            <a:ext cx="3130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Doesn’t contain nonterminals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Derivation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90600"/>
            <a:ext cx="8686800" cy="583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Parsing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A.K.A. Syntax Analysis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Recognize sentences in a language.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 the structure of a document/program.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(implicitly or explicitly) a tree (called as a parse tree) to represent the structure.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above tree is used later to guide translation.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5" y="1057275"/>
            <a:ext cx="8620125" cy="500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Leftmost Derivation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112" y="1052512"/>
            <a:ext cx="8624887" cy="574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Rightmost Derivation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990600"/>
            <a:ext cx="8569325" cy="563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Parse Tree</a:t>
            </a:r>
            <a:endParaRPr/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90600"/>
            <a:ext cx="8686800" cy="578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 rotWithShape="1">
          <a:blip r:embed="rId4">
            <a:alphaModFix/>
          </a:blip>
          <a:srcRect b="3268" l="0" r="0" t="2691"/>
          <a:stretch/>
        </p:blipFill>
        <p:spPr>
          <a:xfrm>
            <a:off x="152400" y="5022850"/>
            <a:ext cx="20574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Parse Tree</a:t>
            </a:r>
            <a:endParaRPr/>
          </a:p>
        </p:txBody>
      </p: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90600"/>
            <a:ext cx="8610600" cy="57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7"/>
          <p:cNvPicPr preferRelativeResize="0"/>
          <p:nvPr/>
        </p:nvPicPr>
        <p:blipFill rotWithShape="1">
          <a:blip r:embed="rId4">
            <a:alphaModFix/>
          </a:blip>
          <a:srcRect b="3268" l="0" r="0" t="2691"/>
          <a:stretch/>
        </p:blipFill>
        <p:spPr>
          <a:xfrm>
            <a:off x="28575" y="4972050"/>
            <a:ext cx="20574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Parse Tree</a:t>
            </a:r>
            <a:endParaRPr/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14400"/>
            <a:ext cx="8437562" cy="558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 rotWithShape="1">
          <a:blip r:embed="rId4">
            <a:alphaModFix/>
          </a:blip>
          <a:srcRect b="3268" l="0" r="0" t="2691"/>
          <a:stretch/>
        </p:blipFill>
        <p:spPr>
          <a:xfrm>
            <a:off x="28575" y="4795837"/>
            <a:ext cx="20574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Parse Tree</a:t>
            </a:r>
            <a:endParaRPr/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47750"/>
            <a:ext cx="8686800" cy="566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Ambiguous Grammar</a:t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11262"/>
            <a:ext cx="6553200" cy="51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0" y="904875"/>
            <a:ext cx="15240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9400" y="2209800"/>
            <a:ext cx="2514600" cy="62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Ambiguous Grammar</a:t>
            </a:r>
            <a:endParaRPr/>
          </a:p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one Parse Tree for some sentence.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grammar for a programming language may be ambiguous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modify it for parsing.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Also: Grammar may be left recursive.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modify it for parsing.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Elimination of Ambiguity</a:t>
            </a:r>
            <a:endParaRPr/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Ambiguous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Grammar is ambiguous if there are multiple parse trees for the same sentence.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Disambiguation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 Preference for one parse tree over others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disambiguating rule into the grammar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Parsing During Compilation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7467600" y="2590800"/>
            <a:ext cx="17526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     representation</a:t>
            </a:r>
            <a:endParaRPr/>
          </a:p>
        </p:txBody>
      </p:sp>
      <p:grpSp>
        <p:nvGrpSpPr>
          <p:cNvPr id="75" name="Google Shape;75;p16"/>
          <p:cNvGrpSpPr/>
          <p:nvPr/>
        </p:nvGrpSpPr>
        <p:grpSpPr>
          <a:xfrm>
            <a:off x="0" y="1676400"/>
            <a:ext cx="9144000" cy="2771775"/>
            <a:chOff x="0" y="1056"/>
            <a:chExt cx="5760" cy="1746"/>
          </a:xfrm>
        </p:grpSpPr>
        <p:sp>
          <p:nvSpPr>
            <p:cNvPr id="76" name="Google Shape;76;p16"/>
            <p:cNvSpPr txBox="1"/>
            <p:nvPr/>
          </p:nvSpPr>
          <p:spPr>
            <a:xfrm>
              <a:off x="2448" y="1056"/>
              <a:ext cx="1008" cy="25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errors</a:t>
              </a:r>
              <a:endParaRPr/>
            </a:p>
          </p:txBody>
        </p:sp>
        <p:sp>
          <p:nvSpPr>
            <p:cNvPr id="77" name="Google Shape;77;p16"/>
            <p:cNvSpPr txBox="1"/>
            <p:nvPr/>
          </p:nvSpPr>
          <p:spPr>
            <a:xfrm>
              <a:off x="864" y="1632"/>
              <a:ext cx="1008" cy="45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lexical analyzer</a:t>
              </a:r>
              <a:endParaRPr/>
            </a:p>
          </p:txBody>
        </p:sp>
        <p:sp>
          <p:nvSpPr>
            <p:cNvPr id="78" name="Google Shape;78;p16"/>
            <p:cNvSpPr txBox="1"/>
            <p:nvPr/>
          </p:nvSpPr>
          <p:spPr>
            <a:xfrm>
              <a:off x="2448" y="1728"/>
              <a:ext cx="1008" cy="25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parser</a:t>
              </a:r>
              <a:endParaRPr/>
            </a:p>
          </p:txBody>
        </p:sp>
        <p:sp>
          <p:nvSpPr>
            <p:cNvPr id="79" name="Google Shape;79;p16"/>
            <p:cNvSpPr txBox="1"/>
            <p:nvPr/>
          </p:nvSpPr>
          <p:spPr>
            <a:xfrm>
              <a:off x="3888" y="1632"/>
              <a:ext cx="912" cy="45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rest of front end</a:t>
              </a:r>
              <a:endParaRPr/>
            </a:p>
          </p:txBody>
        </p:sp>
        <p:sp>
          <p:nvSpPr>
            <p:cNvPr id="80" name="Google Shape;80;p16"/>
            <p:cNvSpPr txBox="1"/>
            <p:nvPr/>
          </p:nvSpPr>
          <p:spPr>
            <a:xfrm>
              <a:off x="2448" y="2352"/>
              <a:ext cx="1008" cy="45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symbol  table</a:t>
              </a:r>
              <a:endParaRPr/>
            </a:p>
          </p:txBody>
        </p:sp>
        <p:cxnSp>
          <p:nvCxnSpPr>
            <p:cNvPr id="81" name="Google Shape;81;p16"/>
            <p:cNvCxnSpPr/>
            <p:nvPr/>
          </p:nvCxnSpPr>
          <p:spPr>
            <a:xfrm>
              <a:off x="1872" y="1776"/>
              <a:ext cx="57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2" name="Google Shape;82;p16"/>
            <p:cNvCxnSpPr/>
            <p:nvPr/>
          </p:nvCxnSpPr>
          <p:spPr>
            <a:xfrm rot="10800000">
              <a:off x="1872" y="1920"/>
              <a:ext cx="57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3" name="Google Shape;83;p16"/>
            <p:cNvCxnSpPr/>
            <p:nvPr/>
          </p:nvCxnSpPr>
          <p:spPr>
            <a:xfrm rot="10800000">
              <a:off x="2928" y="1296"/>
              <a:ext cx="0" cy="4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4" name="Google Shape;84;p16"/>
            <p:cNvCxnSpPr/>
            <p:nvPr/>
          </p:nvCxnSpPr>
          <p:spPr>
            <a:xfrm flipH="1" rot="10800000">
              <a:off x="1872" y="1296"/>
              <a:ext cx="576" cy="33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5" name="Google Shape;85;p16"/>
            <p:cNvCxnSpPr/>
            <p:nvPr/>
          </p:nvCxnSpPr>
          <p:spPr>
            <a:xfrm rot="10800000">
              <a:off x="3456" y="1296"/>
              <a:ext cx="432" cy="33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6" name="Google Shape;86;p16"/>
            <p:cNvCxnSpPr/>
            <p:nvPr/>
          </p:nvCxnSpPr>
          <p:spPr>
            <a:xfrm>
              <a:off x="4800" y="1824"/>
              <a:ext cx="96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7" name="Google Shape;87;p16"/>
            <p:cNvCxnSpPr/>
            <p:nvPr/>
          </p:nvCxnSpPr>
          <p:spPr>
            <a:xfrm>
              <a:off x="3456" y="1872"/>
              <a:ext cx="4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8" name="Google Shape;88;p16"/>
            <p:cNvCxnSpPr/>
            <p:nvPr/>
          </p:nvCxnSpPr>
          <p:spPr>
            <a:xfrm>
              <a:off x="1872" y="2112"/>
              <a:ext cx="576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89" name="Google Shape;89;p16"/>
            <p:cNvCxnSpPr/>
            <p:nvPr/>
          </p:nvCxnSpPr>
          <p:spPr>
            <a:xfrm flipH="1" rot="10800000">
              <a:off x="3456" y="2064"/>
              <a:ext cx="432" cy="2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90" name="Google Shape;90;p16"/>
            <p:cNvCxnSpPr/>
            <p:nvPr/>
          </p:nvCxnSpPr>
          <p:spPr>
            <a:xfrm>
              <a:off x="96" y="1872"/>
              <a:ext cx="768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1" name="Google Shape;91;p16"/>
            <p:cNvSpPr txBox="1"/>
            <p:nvPr/>
          </p:nvSpPr>
          <p:spPr>
            <a:xfrm>
              <a:off x="0" y="1680"/>
              <a:ext cx="76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source program</a:t>
              </a:r>
              <a:endParaRPr/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3360" y="1680"/>
              <a:ext cx="62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parse tree</a:t>
              </a:r>
              <a:endParaRPr/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1776" y="1872"/>
              <a:ext cx="76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get next token</a:t>
              </a:r>
              <a:endParaRPr/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1824" y="1584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token</a:t>
              </a:r>
              <a:endParaRPr/>
            </a:p>
          </p:txBody>
        </p:sp>
      </p:grpSp>
      <p:sp>
        <p:nvSpPr>
          <p:cNvPr id="95" name="Google Shape;95;p16"/>
          <p:cNvSpPr txBox="1"/>
          <p:nvPr/>
        </p:nvSpPr>
        <p:spPr>
          <a:xfrm>
            <a:off x="1371600" y="1371600"/>
            <a:ext cx="1600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99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 expressions</a:t>
            </a:r>
            <a:endParaRPr/>
          </a:p>
        </p:txBody>
      </p:sp>
      <p:cxnSp>
        <p:nvCxnSpPr>
          <p:cNvPr id="96" name="Google Shape;96;p16"/>
          <p:cNvCxnSpPr/>
          <p:nvPr/>
        </p:nvCxnSpPr>
        <p:spPr>
          <a:xfrm>
            <a:off x="2133600" y="1905000"/>
            <a:ext cx="0" cy="685800"/>
          </a:xfrm>
          <a:prstGeom prst="straightConnector1">
            <a:avLst/>
          </a:prstGeom>
          <a:noFill/>
          <a:ln cap="flat" cmpd="sng" w="25400">
            <a:solidFill>
              <a:srgbClr val="FF66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7" name="Google Shape;97;p16"/>
          <p:cNvSpPr txBox="1"/>
          <p:nvPr/>
        </p:nvSpPr>
        <p:spPr>
          <a:xfrm>
            <a:off x="5867400" y="3962400"/>
            <a:ext cx="32766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Collecting token information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Perform type checking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Intermediate code generation</a:t>
            </a:r>
            <a:endParaRPr/>
          </a:p>
        </p:txBody>
      </p:sp>
      <p:cxnSp>
        <p:nvCxnSpPr>
          <p:cNvPr id="98" name="Google Shape;98;p16"/>
          <p:cNvCxnSpPr/>
          <p:nvPr/>
        </p:nvCxnSpPr>
        <p:spPr>
          <a:xfrm rot="10800000">
            <a:off x="6858000" y="3352800"/>
            <a:ext cx="0" cy="609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/>
        </p:nvSpPr>
        <p:spPr>
          <a:xfrm>
            <a:off x="304800" y="4724400"/>
            <a:ext cx="5410200" cy="1616075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uses a grammar to check structure of tokens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produces a parse tree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syntactic errors and recovery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recognize correct syntax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report errors</a:t>
            </a:r>
            <a:endParaRPr/>
          </a:p>
        </p:txBody>
      </p:sp>
      <p:cxnSp>
        <p:nvCxnSpPr>
          <p:cNvPr id="100" name="Google Shape;100;p16"/>
          <p:cNvCxnSpPr/>
          <p:nvPr/>
        </p:nvCxnSpPr>
        <p:spPr>
          <a:xfrm flipH="1" rot="10800000">
            <a:off x="2438400" y="3048000"/>
            <a:ext cx="1676400" cy="1143000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762000" y="76200"/>
            <a:ext cx="7772400" cy="1066800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Resolving Problems: Ambiguous Grammars</a:t>
            </a:r>
            <a:endParaRPr/>
          </a:p>
        </p:txBody>
      </p:sp>
      <p:sp>
        <p:nvSpPr>
          <p:cNvPr id="305" name="Google Shape;305;p43"/>
          <p:cNvSpPr txBox="1"/>
          <p:nvPr/>
        </p:nvSpPr>
        <p:spPr>
          <a:xfrm>
            <a:off x="457200" y="11430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following grammar segment:</a:t>
            </a: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1676400" y="1600200"/>
            <a:ext cx="5181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| 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| 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 (any other statement)</a:t>
            </a:r>
            <a:endParaRPr/>
          </a:p>
        </p:txBody>
      </p:sp>
      <p:sp>
        <p:nvSpPr>
          <p:cNvPr id="307" name="Google Shape;307;p43"/>
          <p:cNvSpPr txBox="1"/>
          <p:nvPr/>
        </p:nvSpPr>
        <p:spPr>
          <a:xfrm>
            <a:off x="1447800" y="2971800"/>
            <a:ext cx="739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E1 </a:t>
            </a: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 S1 else if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E2 </a:t>
            </a: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</a:t>
            </a: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endParaRPr/>
          </a:p>
        </p:txBody>
      </p:sp>
      <p:sp>
        <p:nvSpPr>
          <p:cNvPr id="308" name="Google Shape;308;p43"/>
          <p:cNvSpPr txBox="1"/>
          <p:nvPr/>
        </p:nvSpPr>
        <p:spPr>
          <a:xfrm>
            <a:off x="1600200" y="3581400"/>
            <a:ext cx="441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parse tree:</a:t>
            </a:r>
            <a:endParaRPr/>
          </a:p>
        </p:txBody>
      </p:sp>
      <p:grpSp>
        <p:nvGrpSpPr>
          <p:cNvPr id="309" name="Google Shape;309;p43"/>
          <p:cNvGrpSpPr/>
          <p:nvPr/>
        </p:nvGrpSpPr>
        <p:grpSpPr>
          <a:xfrm>
            <a:off x="914400" y="4191000"/>
            <a:ext cx="8001000" cy="2073275"/>
            <a:chOff x="576" y="2640"/>
            <a:chExt cx="5040" cy="1306"/>
          </a:xfrm>
        </p:grpSpPr>
        <p:grpSp>
          <p:nvGrpSpPr>
            <p:cNvPr id="310" name="Google Shape;310;p43"/>
            <p:cNvGrpSpPr/>
            <p:nvPr/>
          </p:nvGrpSpPr>
          <p:grpSpPr>
            <a:xfrm>
              <a:off x="576" y="2640"/>
              <a:ext cx="5040" cy="1306"/>
              <a:chOff x="720" y="2640"/>
              <a:chExt cx="5040" cy="1306"/>
            </a:xfrm>
          </p:grpSpPr>
          <p:sp>
            <p:nvSpPr>
              <p:cNvPr id="311" name="Google Shape;311;p43"/>
              <p:cNvSpPr txBox="1"/>
              <p:nvPr/>
            </p:nvSpPr>
            <p:spPr>
              <a:xfrm>
                <a:off x="3792" y="2976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312" name="Google Shape;312;p43"/>
              <p:cNvSpPr txBox="1"/>
              <p:nvPr/>
            </p:nvSpPr>
            <p:spPr>
              <a:xfrm>
                <a:off x="1536" y="2640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313" name="Google Shape;313;p43"/>
              <p:cNvSpPr txBox="1"/>
              <p:nvPr/>
            </p:nvSpPr>
            <p:spPr>
              <a:xfrm>
                <a:off x="2448" y="2976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314" name="Google Shape;314;p43"/>
              <p:cNvSpPr txBox="1"/>
              <p:nvPr/>
            </p:nvSpPr>
            <p:spPr>
              <a:xfrm>
                <a:off x="1344" y="2928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expr</a:t>
                </a:r>
                <a:endParaRPr/>
              </a:p>
            </p:txBody>
          </p:sp>
          <p:sp>
            <p:nvSpPr>
              <p:cNvPr id="315" name="Google Shape;315;p43"/>
              <p:cNvSpPr txBox="1"/>
              <p:nvPr/>
            </p:nvSpPr>
            <p:spPr>
              <a:xfrm>
                <a:off x="3600" y="3360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expr</a:t>
                </a:r>
                <a:endParaRPr/>
              </a:p>
            </p:txBody>
          </p:sp>
          <p:grpSp>
            <p:nvGrpSpPr>
              <p:cNvPr id="316" name="Google Shape;316;p43"/>
              <p:cNvGrpSpPr/>
              <p:nvPr/>
            </p:nvGrpSpPr>
            <p:grpSpPr>
              <a:xfrm>
                <a:off x="1248" y="3168"/>
                <a:ext cx="528" cy="394"/>
                <a:chOff x="3504" y="3456"/>
                <a:chExt cx="528" cy="394"/>
              </a:xfrm>
            </p:grpSpPr>
            <p:cxnSp>
              <p:nvCxnSpPr>
                <p:cNvPr id="317" name="Google Shape;317;p43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8" name="Google Shape;318;p43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9" name="Google Shape;319;p43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320" name="Google Shape;320;p43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</a:t>
                  </a:r>
                  <a:r>
                    <a:rPr b="1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321" name="Google Shape;321;p43"/>
              <p:cNvGrpSpPr/>
              <p:nvPr/>
            </p:nvGrpSpPr>
            <p:grpSpPr>
              <a:xfrm>
                <a:off x="3504" y="3552"/>
                <a:ext cx="528" cy="394"/>
                <a:chOff x="3504" y="3456"/>
                <a:chExt cx="528" cy="394"/>
              </a:xfrm>
            </p:grpSpPr>
            <p:cxnSp>
              <p:nvCxnSpPr>
                <p:cNvPr id="322" name="Google Shape;322;p43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3" name="Google Shape;323;p43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4" name="Google Shape;324;p43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325" name="Google Shape;325;p43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</a:t>
                  </a:r>
                  <a:r>
                    <a:rPr b="1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326" name="Google Shape;326;p43"/>
              <p:cNvGrpSpPr/>
              <p:nvPr/>
            </p:nvGrpSpPr>
            <p:grpSpPr>
              <a:xfrm>
                <a:off x="5232" y="3504"/>
                <a:ext cx="528" cy="394"/>
                <a:chOff x="3504" y="3456"/>
                <a:chExt cx="528" cy="394"/>
              </a:xfrm>
            </p:grpSpPr>
            <p:cxnSp>
              <p:nvCxnSpPr>
                <p:cNvPr id="327" name="Google Shape;327;p43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8" name="Google Shape;328;p43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9" name="Google Shape;329;p43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330" name="Google Shape;330;p43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r>
                    <a:rPr b="1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331" name="Google Shape;331;p43"/>
              <p:cNvGrpSpPr/>
              <p:nvPr/>
            </p:nvGrpSpPr>
            <p:grpSpPr>
              <a:xfrm>
                <a:off x="2352" y="3168"/>
                <a:ext cx="528" cy="394"/>
                <a:chOff x="3504" y="3456"/>
                <a:chExt cx="528" cy="394"/>
              </a:xfrm>
            </p:grpSpPr>
            <p:cxnSp>
              <p:nvCxnSpPr>
                <p:cNvPr id="332" name="Google Shape;332;p43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3" name="Google Shape;333;p43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4" name="Google Shape;334;p43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335" name="Google Shape;335;p43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r>
                    <a:rPr b="1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336" name="Google Shape;336;p43"/>
              <p:cNvGrpSpPr/>
              <p:nvPr/>
            </p:nvGrpSpPr>
            <p:grpSpPr>
              <a:xfrm>
                <a:off x="4464" y="3504"/>
                <a:ext cx="528" cy="394"/>
                <a:chOff x="3504" y="3456"/>
                <a:chExt cx="528" cy="394"/>
              </a:xfrm>
            </p:grpSpPr>
            <p:cxnSp>
              <p:nvCxnSpPr>
                <p:cNvPr id="337" name="Google Shape;337;p43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8" name="Google Shape;338;p43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9" name="Google Shape;339;p43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340" name="Google Shape;340;p43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r>
                    <a:rPr b="1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</p:grpSp>
          <p:sp>
            <p:nvSpPr>
              <p:cNvPr id="341" name="Google Shape;341;p43"/>
              <p:cNvSpPr txBox="1"/>
              <p:nvPr/>
            </p:nvSpPr>
            <p:spPr>
              <a:xfrm>
                <a:off x="1920" y="2976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b="1" i="0" lang="en-US" sz="16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then</a:t>
                </a:r>
                <a:endParaRPr/>
              </a:p>
            </p:txBody>
          </p:sp>
          <p:sp>
            <p:nvSpPr>
              <p:cNvPr id="342" name="Google Shape;342;p43"/>
              <p:cNvSpPr txBox="1"/>
              <p:nvPr/>
            </p:nvSpPr>
            <p:spPr>
              <a:xfrm>
                <a:off x="4080" y="3360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b="1" i="0" lang="en-US" sz="16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then</a:t>
                </a:r>
                <a:endParaRPr/>
              </a:p>
            </p:txBody>
          </p:sp>
          <p:sp>
            <p:nvSpPr>
              <p:cNvPr id="343" name="Google Shape;343;p43"/>
              <p:cNvSpPr txBox="1"/>
              <p:nvPr/>
            </p:nvSpPr>
            <p:spPr>
              <a:xfrm>
                <a:off x="3120" y="2976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b="1" i="0" lang="en-US" sz="16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else</a:t>
                </a:r>
                <a:endParaRPr/>
              </a:p>
            </p:txBody>
          </p:sp>
          <p:sp>
            <p:nvSpPr>
              <p:cNvPr id="344" name="Google Shape;344;p43"/>
              <p:cNvSpPr txBox="1"/>
              <p:nvPr/>
            </p:nvSpPr>
            <p:spPr>
              <a:xfrm>
                <a:off x="4944" y="3312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b="1" i="0" lang="en-US" sz="16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else</a:t>
                </a:r>
                <a:endParaRPr/>
              </a:p>
            </p:txBody>
          </p:sp>
          <p:sp>
            <p:nvSpPr>
              <p:cNvPr id="345" name="Google Shape;345;p43"/>
              <p:cNvSpPr txBox="1"/>
              <p:nvPr/>
            </p:nvSpPr>
            <p:spPr>
              <a:xfrm>
                <a:off x="720" y="2976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b="1" i="0" lang="en-US" sz="16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endParaRPr/>
              </a:p>
            </p:txBody>
          </p:sp>
          <p:sp>
            <p:nvSpPr>
              <p:cNvPr id="346" name="Google Shape;346;p43"/>
              <p:cNvSpPr txBox="1"/>
              <p:nvPr/>
            </p:nvSpPr>
            <p:spPr>
              <a:xfrm>
                <a:off x="3120" y="3408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b="1" i="0" lang="en-US" sz="16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endParaRPr/>
              </a:p>
            </p:txBody>
          </p:sp>
          <p:sp>
            <p:nvSpPr>
              <p:cNvPr id="347" name="Google Shape;347;p43"/>
              <p:cNvSpPr txBox="1"/>
              <p:nvPr/>
            </p:nvSpPr>
            <p:spPr>
              <a:xfrm>
                <a:off x="4560" y="3312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348" name="Google Shape;348;p43"/>
              <p:cNvSpPr txBox="1"/>
              <p:nvPr/>
            </p:nvSpPr>
            <p:spPr>
              <a:xfrm>
                <a:off x="5328" y="3312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</p:grpSp>
        <p:cxnSp>
          <p:nvCxnSpPr>
            <p:cNvPr id="349" name="Google Shape;349;p43"/>
            <p:cNvCxnSpPr/>
            <p:nvPr/>
          </p:nvCxnSpPr>
          <p:spPr>
            <a:xfrm flipH="1">
              <a:off x="912" y="2784"/>
              <a:ext cx="432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0" name="Google Shape;350;p43"/>
            <p:cNvCxnSpPr/>
            <p:nvPr/>
          </p:nvCxnSpPr>
          <p:spPr>
            <a:xfrm flipH="1">
              <a:off x="1440" y="2880"/>
              <a:ext cx="96" cy="9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1" name="Google Shape;351;p43"/>
            <p:cNvCxnSpPr/>
            <p:nvPr/>
          </p:nvCxnSpPr>
          <p:spPr>
            <a:xfrm rot="10800000">
              <a:off x="1776" y="2736"/>
              <a:ext cx="1872" cy="2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2" name="Google Shape;352;p43"/>
            <p:cNvCxnSpPr/>
            <p:nvPr/>
          </p:nvCxnSpPr>
          <p:spPr>
            <a:xfrm rot="10800000">
              <a:off x="3840" y="3216"/>
              <a:ext cx="144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3" name="Google Shape;353;p43"/>
            <p:cNvCxnSpPr/>
            <p:nvPr/>
          </p:nvCxnSpPr>
          <p:spPr>
            <a:xfrm rot="10800000">
              <a:off x="3936" y="3168"/>
              <a:ext cx="864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4" name="Google Shape;354;p43"/>
            <p:cNvCxnSpPr/>
            <p:nvPr/>
          </p:nvCxnSpPr>
          <p:spPr>
            <a:xfrm>
              <a:off x="1632" y="2880"/>
              <a:ext cx="192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5" name="Google Shape;355;p43"/>
            <p:cNvCxnSpPr/>
            <p:nvPr/>
          </p:nvCxnSpPr>
          <p:spPr>
            <a:xfrm rot="10800000">
              <a:off x="1728" y="2832"/>
              <a:ext cx="576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6" name="Google Shape;356;p43"/>
            <p:cNvCxnSpPr/>
            <p:nvPr/>
          </p:nvCxnSpPr>
          <p:spPr>
            <a:xfrm flipH="1">
              <a:off x="3264" y="3168"/>
              <a:ext cx="432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7" name="Google Shape;357;p43"/>
            <p:cNvCxnSpPr/>
            <p:nvPr/>
          </p:nvCxnSpPr>
          <p:spPr>
            <a:xfrm flipH="1">
              <a:off x="3648" y="3216"/>
              <a:ext cx="144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8" name="Google Shape;358;p43"/>
            <p:cNvCxnSpPr/>
            <p:nvPr/>
          </p:nvCxnSpPr>
          <p:spPr>
            <a:xfrm rot="10800000">
              <a:off x="3984" y="3072"/>
              <a:ext cx="1152" cy="2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9" name="Google Shape;359;p43"/>
            <p:cNvCxnSpPr/>
            <p:nvPr/>
          </p:nvCxnSpPr>
          <p:spPr>
            <a:xfrm rot="10800000">
              <a:off x="1776" y="2784"/>
              <a:ext cx="1200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0" name="Google Shape;360;p43"/>
            <p:cNvCxnSpPr/>
            <p:nvPr/>
          </p:nvCxnSpPr>
          <p:spPr>
            <a:xfrm rot="10800000">
              <a:off x="3888" y="3216"/>
              <a:ext cx="528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>
            <p:ph type="title"/>
          </p:nvPr>
        </p:nvSpPr>
        <p:spPr>
          <a:xfrm>
            <a:off x="685800" y="304800"/>
            <a:ext cx="7772400" cy="1066800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Example :  What Happens with this string?</a:t>
            </a:r>
            <a:endParaRPr/>
          </a:p>
        </p:txBody>
      </p:sp>
      <p:sp>
        <p:nvSpPr>
          <p:cNvPr id="367" name="Google Shape;367;p44"/>
          <p:cNvSpPr txBox="1"/>
          <p:nvPr/>
        </p:nvSpPr>
        <p:spPr>
          <a:xfrm>
            <a:off x="1295400" y="1600200"/>
            <a:ext cx="723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 if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68" name="Google Shape;368;p44"/>
          <p:cNvSpPr txBox="1"/>
          <p:nvPr/>
        </p:nvSpPr>
        <p:spPr>
          <a:xfrm>
            <a:off x="1295400" y="2057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is this parsed ?</a:t>
            </a:r>
            <a:endParaRPr/>
          </a:p>
        </p:txBody>
      </p:sp>
      <p:sp>
        <p:nvSpPr>
          <p:cNvPr id="369" name="Google Shape;369;p44"/>
          <p:cNvSpPr txBox="1"/>
          <p:nvPr/>
        </p:nvSpPr>
        <p:spPr>
          <a:xfrm>
            <a:off x="1295400" y="2819400"/>
            <a:ext cx="25908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70" name="Google Shape;370;p44"/>
          <p:cNvSpPr txBox="1"/>
          <p:nvPr/>
        </p:nvSpPr>
        <p:spPr>
          <a:xfrm>
            <a:off x="5638800" y="2895600"/>
            <a:ext cx="25908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if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71" name="Google Shape;371;p44"/>
          <p:cNvSpPr txBox="1"/>
          <p:nvPr/>
        </p:nvSpPr>
        <p:spPr>
          <a:xfrm>
            <a:off x="4114800" y="34290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/>
          <p:nvPr>
            <p:ph type="title"/>
          </p:nvPr>
        </p:nvSpPr>
        <p:spPr>
          <a:xfrm>
            <a:off x="457200" y="228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Parse Trees: If E1 then  if E2 then S1 else S2</a:t>
            </a:r>
            <a:br>
              <a:rPr b="1" i="0" lang="en-US" sz="3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78" name="Google Shape;378;p45"/>
          <p:cNvSpPr txBox="1"/>
          <p:nvPr/>
        </p:nvSpPr>
        <p:spPr>
          <a:xfrm>
            <a:off x="1295400" y="13716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1:</a:t>
            </a:r>
            <a:endParaRPr/>
          </a:p>
        </p:txBody>
      </p:sp>
      <p:grpSp>
        <p:nvGrpSpPr>
          <p:cNvPr id="379" name="Google Shape;379;p45"/>
          <p:cNvGrpSpPr/>
          <p:nvPr/>
        </p:nvGrpSpPr>
        <p:grpSpPr>
          <a:xfrm>
            <a:off x="2667000" y="4419600"/>
            <a:ext cx="5562600" cy="2073275"/>
            <a:chOff x="576" y="2640"/>
            <a:chExt cx="3504" cy="1306"/>
          </a:xfrm>
        </p:grpSpPr>
        <p:sp>
          <p:nvSpPr>
            <p:cNvPr id="380" name="Google Shape;380;p45"/>
            <p:cNvSpPr txBox="1"/>
            <p:nvPr/>
          </p:nvSpPr>
          <p:spPr>
            <a:xfrm>
              <a:off x="3648" y="2976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stmt</a:t>
              </a:r>
              <a:endParaRPr/>
            </a:p>
          </p:txBody>
        </p:sp>
        <p:sp>
          <p:nvSpPr>
            <p:cNvPr id="381" name="Google Shape;381;p45"/>
            <p:cNvSpPr txBox="1"/>
            <p:nvPr/>
          </p:nvSpPr>
          <p:spPr>
            <a:xfrm>
              <a:off x="1392" y="2640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stmt</a:t>
              </a:r>
              <a:endParaRPr/>
            </a:p>
          </p:txBody>
        </p:sp>
        <p:sp>
          <p:nvSpPr>
            <p:cNvPr id="382" name="Google Shape;382;p45"/>
            <p:cNvSpPr txBox="1"/>
            <p:nvPr/>
          </p:nvSpPr>
          <p:spPr>
            <a:xfrm>
              <a:off x="2304" y="2976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stmt</a:t>
              </a:r>
              <a:endParaRPr/>
            </a:p>
          </p:txBody>
        </p:sp>
        <p:sp>
          <p:nvSpPr>
            <p:cNvPr id="383" name="Google Shape;383;p45"/>
            <p:cNvSpPr txBox="1"/>
            <p:nvPr/>
          </p:nvSpPr>
          <p:spPr>
            <a:xfrm>
              <a:off x="1200" y="2928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expr</a:t>
              </a:r>
              <a:endParaRPr/>
            </a:p>
          </p:txBody>
        </p:sp>
        <p:grpSp>
          <p:nvGrpSpPr>
            <p:cNvPr id="384" name="Google Shape;384;p45"/>
            <p:cNvGrpSpPr/>
            <p:nvPr/>
          </p:nvGrpSpPr>
          <p:grpSpPr>
            <a:xfrm>
              <a:off x="1104" y="3168"/>
              <a:ext cx="528" cy="394"/>
              <a:chOff x="3504" y="3456"/>
              <a:chExt cx="528" cy="394"/>
            </a:xfrm>
          </p:grpSpPr>
          <p:cxnSp>
            <p:nvCxnSpPr>
              <p:cNvPr id="385" name="Google Shape;385;p45"/>
              <p:cNvCxnSpPr/>
              <p:nvPr/>
            </p:nvCxnSpPr>
            <p:spPr>
              <a:xfrm flipH="1">
                <a:off x="3504" y="3456"/>
                <a:ext cx="192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86" name="Google Shape;386;p45"/>
              <p:cNvCxnSpPr/>
              <p:nvPr/>
            </p:nvCxnSpPr>
            <p:spPr>
              <a:xfrm>
                <a:off x="3840" y="3456"/>
                <a:ext cx="192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45"/>
              <p:cNvCxnSpPr/>
              <p:nvPr/>
            </p:nvCxnSpPr>
            <p:spPr>
              <a:xfrm>
                <a:off x="3504" y="3648"/>
                <a:ext cx="52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88" name="Google Shape;388;p45"/>
              <p:cNvSpPr txBox="1"/>
              <p:nvPr/>
            </p:nvSpPr>
            <p:spPr>
              <a:xfrm>
                <a:off x="3648" y="3600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b="1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grpSp>
          <p:nvGrpSpPr>
            <p:cNvPr id="389" name="Google Shape;389;p45"/>
            <p:cNvGrpSpPr/>
            <p:nvPr/>
          </p:nvGrpSpPr>
          <p:grpSpPr>
            <a:xfrm>
              <a:off x="3552" y="3168"/>
              <a:ext cx="528" cy="394"/>
              <a:chOff x="3504" y="3456"/>
              <a:chExt cx="528" cy="394"/>
            </a:xfrm>
          </p:grpSpPr>
          <p:cxnSp>
            <p:nvCxnSpPr>
              <p:cNvPr id="390" name="Google Shape;390;p45"/>
              <p:cNvCxnSpPr/>
              <p:nvPr/>
            </p:nvCxnSpPr>
            <p:spPr>
              <a:xfrm flipH="1">
                <a:off x="3504" y="3456"/>
                <a:ext cx="192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1" name="Google Shape;391;p45"/>
              <p:cNvCxnSpPr/>
              <p:nvPr/>
            </p:nvCxnSpPr>
            <p:spPr>
              <a:xfrm>
                <a:off x="3840" y="3456"/>
                <a:ext cx="192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2" name="Google Shape;392;p45"/>
              <p:cNvCxnSpPr/>
              <p:nvPr/>
            </p:nvCxnSpPr>
            <p:spPr>
              <a:xfrm>
                <a:off x="3504" y="3648"/>
                <a:ext cx="52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93" name="Google Shape;393;p45"/>
              <p:cNvSpPr txBox="1"/>
              <p:nvPr/>
            </p:nvSpPr>
            <p:spPr>
              <a:xfrm>
                <a:off x="3648" y="3600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r>
                  <a:rPr b="1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sp>
          <p:nvSpPr>
            <p:cNvPr id="394" name="Google Shape;394;p45"/>
            <p:cNvSpPr txBox="1"/>
            <p:nvPr/>
          </p:nvSpPr>
          <p:spPr>
            <a:xfrm>
              <a:off x="1776" y="2976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</a:t>
              </a:r>
              <a:endParaRPr/>
            </a:p>
          </p:txBody>
        </p:sp>
        <p:sp>
          <p:nvSpPr>
            <p:cNvPr id="395" name="Google Shape;395;p45"/>
            <p:cNvSpPr txBox="1"/>
            <p:nvPr/>
          </p:nvSpPr>
          <p:spPr>
            <a:xfrm>
              <a:off x="2976" y="2976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else</a:t>
              </a:r>
              <a:endParaRPr/>
            </a:p>
          </p:txBody>
        </p:sp>
        <p:sp>
          <p:nvSpPr>
            <p:cNvPr id="396" name="Google Shape;396;p45"/>
            <p:cNvSpPr txBox="1"/>
            <p:nvPr/>
          </p:nvSpPr>
          <p:spPr>
            <a:xfrm>
              <a:off x="576" y="2976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endParaRPr/>
            </a:p>
          </p:txBody>
        </p:sp>
        <p:cxnSp>
          <p:nvCxnSpPr>
            <p:cNvPr id="397" name="Google Shape;397;p45"/>
            <p:cNvCxnSpPr/>
            <p:nvPr/>
          </p:nvCxnSpPr>
          <p:spPr>
            <a:xfrm flipH="1">
              <a:off x="912" y="2784"/>
              <a:ext cx="432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8" name="Google Shape;398;p45"/>
            <p:cNvCxnSpPr/>
            <p:nvPr/>
          </p:nvCxnSpPr>
          <p:spPr>
            <a:xfrm flipH="1">
              <a:off x="1440" y="2880"/>
              <a:ext cx="96" cy="9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9" name="Google Shape;399;p45"/>
            <p:cNvCxnSpPr/>
            <p:nvPr/>
          </p:nvCxnSpPr>
          <p:spPr>
            <a:xfrm rot="10800000">
              <a:off x="1776" y="2736"/>
              <a:ext cx="1872" cy="2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0" name="Google Shape;400;p45"/>
            <p:cNvCxnSpPr/>
            <p:nvPr/>
          </p:nvCxnSpPr>
          <p:spPr>
            <a:xfrm>
              <a:off x="1632" y="2880"/>
              <a:ext cx="192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1" name="Google Shape;401;p45"/>
            <p:cNvCxnSpPr/>
            <p:nvPr/>
          </p:nvCxnSpPr>
          <p:spPr>
            <a:xfrm rot="10800000">
              <a:off x="1728" y="2832"/>
              <a:ext cx="576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2" name="Google Shape;402;p45"/>
            <p:cNvCxnSpPr/>
            <p:nvPr/>
          </p:nvCxnSpPr>
          <p:spPr>
            <a:xfrm rot="10800000">
              <a:off x="1776" y="2784"/>
              <a:ext cx="1200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3" name="Google Shape;403;p45"/>
            <p:cNvSpPr txBox="1"/>
            <p:nvPr/>
          </p:nvSpPr>
          <p:spPr>
            <a:xfrm>
              <a:off x="2064" y="3360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expr</a:t>
              </a:r>
              <a:endParaRPr/>
            </a:p>
          </p:txBody>
        </p:sp>
        <p:grpSp>
          <p:nvGrpSpPr>
            <p:cNvPr id="404" name="Google Shape;404;p45"/>
            <p:cNvGrpSpPr/>
            <p:nvPr/>
          </p:nvGrpSpPr>
          <p:grpSpPr>
            <a:xfrm>
              <a:off x="1968" y="3552"/>
              <a:ext cx="528" cy="394"/>
              <a:chOff x="3504" y="3456"/>
              <a:chExt cx="528" cy="394"/>
            </a:xfrm>
          </p:grpSpPr>
          <p:cxnSp>
            <p:nvCxnSpPr>
              <p:cNvPr id="405" name="Google Shape;405;p45"/>
              <p:cNvCxnSpPr/>
              <p:nvPr/>
            </p:nvCxnSpPr>
            <p:spPr>
              <a:xfrm flipH="1">
                <a:off x="3504" y="3456"/>
                <a:ext cx="192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6" name="Google Shape;406;p45"/>
              <p:cNvCxnSpPr/>
              <p:nvPr/>
            </p:nvCxnSpPr>
            <p:spPr>
              <a:xfrm>
                <a:off x="3840" y="3456"/>
                <a:ext cx="192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7" name="Google Shape;407;p45"/>
              <p:cNvCxnSpPr/>
              <p:nvPr/>
            </p:nvCxnSpPr>
            <p:spPr>
              <a:xfrm>
                <a:off x="3504" y="3648"/>
                <a:ext cx="52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08" name="Google Shape;408;p45"/>
              <p:cNvSpPr txBox="1"/>
              <p:nvPr/>
            </p:nvSpPr>
            <p:spPr>
              <a:xfrm>
                <a:off x="3648" y="3600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b="1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grpSp>
          <p:nvGrpSpPr>
            <p:cNvPr id="409" name="Google Shape;409;p45"/>
            <p:cNvGrpSpPr/>
            <p:nvPr/>
          </p:nvGrpSpPr>
          <p:grpSpPr>
            <a:xfrm>
              <a:off x="2928" y="3504"/>
              <a:ext cx="528" cy="394"/>
              <a:chOff x="3504" y="3456"/>
              <a:chExt cx="528" cy="394"/>
            </a:xfrm>
          </p:grpSpPr>
          <p:cxnSp>
            <p:nvCxnSpPr>
              <p:cNvPr id="410" name="Google Shape;410;p45"/>
              <p:cNvCxnSpPr/>
              <p:nvPr/>
            </p:nvCxnSpPr>
            <p:spPr>
              <a:xfrm flipH="1">
                <a:off x="3504" y="3456"/>
                <a:ext cx="192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p45"/>
              <p:cNvCxnSpPr/>
              <p:nvPr/>
            </p:nvCxnSpPr>
            <p:spPr>
              <a:xfrm>
                <a:off x="3840" y="3456"/>
                <a:ext cx="192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45"/>
              <p:cNvCxnSpPr/>
              <p:nvPr/>
            </p:nvCxnSpPr>
            <p:spPr>
              <a:xfrm>
                <a:off x="3504" y="3648"/>
                <a:ext cx="52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13" name="Google Shape;413;p45"/>
              <p:cNvSpPr txBox="1"/>
              <p:nvPr/>
            </p:nvSpPr>
            <p:spPr>
              <a:xfrm>
                <a:off x="3648" y="3600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r>
                  <a:rPr b="1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sp>
          <p:nvSpPr>
            <p:cNvPr id="414" name="Google Shape;414;p45"/>
            <p:cNvSpPr txBox="1"/>
            <p:nvPr/>
          </p:nvSpPr>
          <p:spPr>
            <a:xfrm>
              <a:off x="2544" y="3360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</a:t>
              </a:r>
              <a:endParaRPr/>
            </a:p>
          </p:txBody>
        </p:sp>
        <p:sp>
          <p:nvSpPr>
            <p:cNvPr id="415" name="Google Shape;415;p45"/>
            <p:cNvSpPr txBox="1"/>
            <p:nvPr/>
          </p:nvSpPr>
          <p:spPr>
            <a:xfrm>
              <a:off x="1584" y="3408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endParaRPr/>
            </a:p>
          </p:txBody>
        </p:sp>
        <p:sp>
          <p:nvSpPr>
            <p:cNvPr id="416" name="Google Shape;416;p45"/>
            <p:cNvSpPr txBox="1"/>
            <p:nvPr/>
          </p:nvSpPr>
          <p:spPr>
            <a:xfrm>
              <a:off x="3024" y="3312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stmt</a:t>
              </a:r>
              <a:endParaRPr/>
            </a:p>
          </p:txBody>
        </p:sp>
        <p:cxnSp>
          <p:nvCxnSpPr>
            <p:cNvPr id="417" name="Google Shape;417;p45"/>
            <p:cNvCxnSpPr/>
            <p:nvPr/>
          </p:nvCxnSpPr>
          <p:spPr>
            <a:xfrm rot="10800000">
              <a:off x="2496" y="3216"/>
              <a:ext cx="96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8" name="Google Shape;418;p45"/>
            <p:cNvCxnSpPr/>
            <p:nvPr/>
          </p:nvCxnSpPr>
          <p:spPr>
            <a:xfrm flipH="1">
              <a:off x="1872" y="3168"/>
              <a:ext cx="432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9" name="Google Shape;419;p45"/>
            <p:cNvCxnSpPr/>
            <p:nvPr/>
          </p:nvCxnSpPr>
          <p:spPr>
            <a:xfrm flipH="1">
              <a:off x="2256" y="3216"/>
              <a:ext cx="144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0" name="Google Shape;420;p45"/>
            <p:cNvCxnSpPr/>
            <p:nvPr/>
          </p:nvCxnSpPr>
          <p:spPr>
            <a:xfrm rot="10800000">
              <a:off x="2592" y="3168"/>
              <a:ext cx="432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21" name="Google Shape;421;p45"/>
          <p:cNvGrpSpPr/>
          <p:nvPr/>
        </p:nvGrpSpPr>
        <p:grpSpPr>
          <a:xfrm>
            <a:off x="2438400" y="1524000"/>
            <a:ext cx="5943600" cy="2149475"/>
            <a:chOff x="720" y="1056"/>
            <a:chExt cx="3744" cy="1354"/>
          </a:xfrm>
        </p:grpSpPr>
        <p:sp>
          <p:nvSpPr>
            <p:cNvPr id="422" name="Google Shape;422;p45"/>
            <p:cNvSpPr txBox="1"/>
            <p:nvPr/>
          </p:nvSpPr>
          <p:spPr>
            <a:xfrm>
              <a:off x="1536" y="1056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stmt</a:t>
              </a:r>
              <a:endParaRPr/>
            </a:p>
          </p:txBody>
        </p:sp>
        <p:sp>
          <p:nvSpPr>
            <p:cNvPr id="423" name="Google Shape;423;p45"/>
            <p:cNvSpPr txBox="1"/>
            <p:nvPr/>
          </p:nvSpPr>
          <p:spPr>
            <a:xfrm>
              <a:off x="1344" y="1344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expr</a:t>
              </a:r>
              <a:endParaRPr/>
            </a:p>
          </p:txBody>
        </p:sp>
        <p:grpSp>
          <p:nvGrpSpPr>
            <p:cNvPr id="424" name="Google Shape;424;p45"/>
            <p:cNvGrpSpPr/>
            <p:nvPr/>
          </p:nvGrpSpPr>
          <p:grpSpPr>
            <a:xfrm>
              <a:off x="1248" y="1584"/>
              <a:ext cx="528" cy="394"/>
              <a:chOff x="3504" y="3456"/>
              <a:chExt cx="528" cy="394"/>
            </a:xfrm>
          </p:grpSpPr>
          <p:cxnSp>
            <p:nvCxnSpPr>
              <p:cNvPr id="425" name="Google Shape;425;p45"/>
              <p:cNvCxnSpPr/>
              <p:nvPr/>
            </p:nvCxnSpPr>
            <p:spPr>
              <a:xfrm flipH="1">
                <a:off x="3504" y="3456"/>
                <a:ext cx="192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26" name="Google Shape;426;p45"/>
              <p:cNvCxnSpPr/>
              <p:nvPr/>
            </p:nvCxnSpPr>
            <p:spPr>
              <a:xfrm>
                <a:off x="3840" y="3456"/>
                <a:ext cx="192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27" name="Google Shape;427;p45"/>
              <p:cNvCxnSpPr/>
              <p:nvPr/>
            </p:nvCxnSpPr>
            <p:spPr>
              <a:xfrm>
                <a:off x="3504" y="3648"/>
                <a:ext cx="52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28" name="Google Shape;428;p45"/>
              <p:cNvSpPr txBox="1"/>
              <p:nvPr/>
            </p:nvSpPr>
            <p:spPr>
              <a:xfrm>
                <a:off x="3648" y="3600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b="1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sp>
          <p:nvSpPr>
            <p:cNvPr id="429" name="Google Shape;429;p45"/>
            <p:cNvSpPr txBox="1"/>
            <p:nvPr/>
          </p:nvSpPr>
          <p:spPr>
            <a:xfrm>
              <a:off x="1920" y="1392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</a:t>
              </a:r>
              <a:endParaRPr/>
            </a:p>
          </p:txBody>
        </p:sp>
        <p:sp>
          <p:nvSpPr>
            <p:cNvPr id="430" name="Google Shape;430;p45"/>
            <p:cNvSpPr txBox="1"/>
            <p:nvPr/>
          </p:nvSpPr>
          <p:spPr>
            <a:xfrm>
              <a:off x="720" y="1392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endParaRPr/>
            </a:p>
          </p:txBody>
        </p:sp>
        <p:cxnSp>
          <p:nvCxnSpPr>
            <p:cNvPr id="431" name="Google Shape;431;p45"/>
            <p:cNvCxnSpPr/>
            <p:nvPr/>
          </p:nvCxnSpPr>
          <p:spPr>
            <a:xfrm flipH="1">
              <a:off x="1056" y="1200"/>
              <a:ext cx="432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2" name="Google Shape;432;p45"/>
            <p:cNvCxnSpPr/>
            <p:nvPr/>
          </p:nvCxnSpPr>
          <p:spPr>
            <a:xfrm flipH="1">
              <a:off x="1584" y="1296"/>
              <a:ext cx="96" cy="9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3" name="Google Shape;433;p45"/>
            <p:cNvCxnSpPr/>
            <p:nvPr/>
          </p:nvCxnSpPr>
          <p:spPr>
            <a:xfrm>
              <a:off x="1776" y="1296"/>
              <a:ext cx="192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4" name="Google Shape;434;p45"/>
            <p:cNvCxnSpPr/>
            <p:nvPr/>
          </p:nvCxnSpPr>
          <p:spPr>
            <a:xfrm rot="10800000">
              <a:off x="1872" y="1248"/>
              <a:ext cx="576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435" name="Google Shape;435;p45"/>
            <p:cNvGrpSpPr/>
            <p:nvPr/>
          </p:nvGrpSpPr>
          <p:grpSpPr>
            <a:xfrm>
              <a:off x="1824" y="1440"/>
              <a:ext cx="2640" cy="970"/>
              <a:chOff x="3120" y="1392"/>
              <a:chExt cx="2640" cy="970"/>
            </a:xfrm>
          </p:grpSpPr>
          <p:sp>
            <p:nvSpPr>
              <p:cNvPr id="436" name="Google Shape;436;p45"/>
              <p:cNvSpPr txBox="1"/>
              <p:nvPr/>
            </p:nvSpPr>
            <p:spPr>
              <a:xfrm>
                <a:off x="3792" y="1392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437" name="Google Shape;437;p45"/>
              <p:cNvSpPr txBox="1"/>
              <p:nvPr/>
            </p:nvSpPr>
            <p:spPr>
              <a:xfrm>
                <a:off x="3600" y="1776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expr</a:t>
                </a:r>
                <a:endParaRPr/>
              </a:p>
            </p:txBody>
          </p:sp>
          <p:grpSp>
            <p:nvGrpSpPr>
              <p:cNvPr id="438" name="Google Shape;438;p45"/>
              <p:cNvGrpSpPr/>
              <p:nvPr/>
            </p:nvGrpSpPr>
            <p:grpSpPr>
              <a:xfrm>
                <a:off x="3504" y="1968"/>
                <a:ext cx="528" cy="394"/>
                <a:chOff x="3504" y="3456"/>
                <a:chExt cx="528" cy="394"/>
              </a:xfrm>
            </p:grpSpPr>
            <p:cxnSp>
              <p:nvCxnSpPr>
                <p:cNvPr id="439" name="Google Shape;439;p45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0" name="Google Shape;440;p45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1" name="Google Shape;441;p45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442" name="Google Shape;442;p45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</a:t>
                  </a:r>
                  <a:r>
                    <a:rPr b="1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443" name="Google Shape;443;p45"/>
              <p:cNvGrpSpPr/>
              <p:nvPr/>
            </p:nvGrpSpPr>
            <p:grpSpPr>
              <a:xfrm>
                <a:off x="5232" y="1920"/>
                <a:ext cx="528" cy="394"/>
                <a:chOff x="3504" y="3456"/>
                <a:chExt cx="528" cy="394"/>
              </a:xfrm>
            </p:grpSpPr>
            <p:cxnSp>
              <p:nvCxnSpPr>
                <p:cNvPr id="444" name="Google Shape;444;p45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5" name="Google Shape;445;p45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6" name="Google Shape;446;p45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447" name="Google Shape;447;p45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r>
                    <a:rPr b="1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448" name="Google Shape;448;p45"/>
              <p:cNvGrpSpPr/>
              <p:nvPr/>
            </p:nvGrpSpPr>
            <p:grpSpPr>
              <a:xfrm>
                <a:off x="4464" y="1920"/>
                <a:ext cx="528" cy="394"/>
                <a:chOff x="3504" y="3456"/>
                <a:chExt cx="528" cy="394"/>
              </a:xfrm>
            </p:grpSpPr>
            <p:cxnSp>
              <p:nvCxnSpPr>
                <p:cNvPr id="449" name="Google Shape;449;p45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0" name="Google Shape;450;p45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1" name="Google Shape;451;p45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452" name="Google Shape;452;p45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r>
                    <a:rPr b="1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</p:txBody>
            </p:sp>
          </p:grpSp>
          <p:sp>
            <p:nvSpPr>
              <p:cNvPr id="453" name="Google Shape;453;p45"/>
              <p:cNvSpPr txBox="1"/>
              <p:nvPr/>
            </p:nvSpPr>
            <p:spPr>
              <a:xfrm>
                <a:off x="4080" y="1776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b="1" i="0" lang="en-US" sz="16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then</a:t>
                </a:r>
                <a:endParaRPr/>
              </a:p>
            </p:txBody>
          </p:sp>
          <p:sp>
            <p:nvSpPr>
              <p:cNvPr id="454" name="Google Shape;454;p45"/>
              <p:cNvSpPr txBox="1"/>
              <p:nvPr/>
            </p:nvSpPr>
            <p:spPr>
              <a:xfrm>
                <a:off x="4944" y="1728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b="1" i="0" lang="en-US" sz="16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else</a:t>
                </a:r>
                <a:endParaRPr/>
              </a:p>
            </p:txBody>
          </p:sp>
          <p:sp>
            <p:nvSpPr>
              <p:cNvPr id="455" name="Google Shape;455;p45"/>
              <p:cNvSpPr txBox="1"/>
              <p:nvPr/>
            </p:nvSpPr>
            <p:spPr>
              <a:xfrm>
                <a:off x="3120" y="1824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b="1" i="0" lang="en-US" sz="16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endParaRPr/>
              </a:p>
            </p:txBody>
          </p:sp>
          <p:sp>
            <p:nvSpPr>
              <p:cNvPr id="456" name="Google Shape;456;p45"/>
              <p:cNvSpPr txBox="1"/>
              <p:nvPr/>
            </p:nvSpPr>
            <p:spPr>
              <a:xfrm>
                <a:off x="4560" y="1728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457" name="Google Shape;457;p45"/>
              <p:cNvSpPr txBox="1"/>
              <p:nvPr/>
            </p:nvSpPr>
            <p:spPr>
              <a:xfrm>
                <a:off x="5328" y="1728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cxnSp>
            <p:nvCxnSpPr>
              <p:cNvPr id="458" name="Google Shape;458;p45"/>
              <p:cNvCxnSpPr/>
              <p:nvPr/>
            </p:nvCxnSpPr>
            <p:spPr>
              <a:xfrm rot="10800000">
                <a:off x="3984" y="1632"/>
                <a:ext cx="144" cy="14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45"/>
              <p:cNvCxnSpPr/>
              <p:nvPr/>
            </p:nvCxnSpPr>
            <p:spPr>
              <a:xfrm rot="10800000">
                <a:off x="4080" y="1584"/>
                <a:ext cx="864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60" name="Google Shape;460;p45"/>
              <p:cNvCxnSpPr/>
              <p:nvPr/>
            </p:nvCxnSpPr>
            <p:spPr>
              <a:xfrm flipH="1">
                <a:off x="3408" y="1584"/>
                <a:ext cx="432" cy="24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61" name="Google Shape;461;p45"/>
              <p:cNvCxnSpPr/>
              <p:nvPr/>
            </p:nvCxnSpPr>
            <p:spPr>
              <a:xfrm flipH="1">
                <a:off x="3792" y="1632"/>
                <a:ext cx="144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45"/>
              <p:cNvCxnSpPr/>
              <p:nvPr/>
            </p:nvCxnSpPr>
            <p:spPr>
              <a:xfrm rot="10800000">
                <a:off x="4128" y="1488"/>
                <a:ext cx="1152" cy="28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45"/>
              <p:cNvCxnSpPr/>
              <p:nvPr/>
            </p:nvCxnSpPr>
            <p:spPr>
              <a:xfrm rot="10800000">
                <a:off x="4032" y="1632"/>
                <a:ext cx="528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464" name="Google Shape;464;p45"/>
          <p:cNvSpPr txBox="1"/>
          <p:nvPr/>
        </p:nvSpPr>
        <p:spPr>
          <a:xfrm>
            <a:off x="1447800" y="39624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2: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"/>
          <p:cNvSpPr txBox="1"/>
          <p:nvPr>
            <p:ph type="title"/>
          </p:nvPr>
        </p:nvSpPr>
        <p:spPr>
          <a:xfrm>
            <a:off x="685800" y="228600"/>
            <a:ext cx="7772400" cy="1066800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Removing Ambiguity</a:t>
            </a:r>
            <a:endParaRPr/>
          </a:p>
        </p:txBody>
      </p:sp>
      <p:sp>
        <p:nvSpPr>
          <p:cNvPr id="471" name="Google Shape;471;p46"/>
          <p:cNvSpPr txBox="1"/>
          <p:nvPr/>
        </p:nvSpPr>
        <p:spPr>
          <a:xfrm>
            <a:off x="1371600" y="13716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Original Grammar:</a:t>
            </a:r>
            <a:endParaRPr/>
          </a:p>
        </p:txBody>
      </p:sp>
      <p:sp>
        <p:nvSpPr>
          <p:cNvPr id="472" name="Google Shape;472;p46"/>
          <p:cNvSpPr txBox="1"/>
          <p:nvPr/>
        </p:nvSpPr>
        <p:spPr>
          <a:xfrm>
            <a:off x="2209800" y="1905000"/>
            <a:ext cx="5181600" cy="1155700"/>
          </a:xfrm>
          <a:prstGeom prst="rect">
            <a:avLst/>
          </a:prstGeom>
          <a:noFill/>
          <a:ln cap="flat" cmpd="sng" w="254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| 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| 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 (any other statement)</a:t>
            </a:r>
            <a:endParaRPr/>
          </a:p>
        </p:txBody>
      </p:sp>
      <p:sp>
        <p:nvSpPr>
          <p:cNvPr id="473" name="Google Shape;473;p46"/>
          <p:cNvSpPr txBox="1"/>
          <p:nvPr/>
        </p:nvSpPr>
        <p:spPr>
          <a:xfrm>
            <a:off x="914400" y="41148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Revise to remove ambiguity:</a:t>
            </a:r>
            <a:endParaRPr/>
          </a:p>
        </p:txBody>
      </p:sp>
      <p:sp>
        <p:nvSpPr>
          <p:cNvPr id="474" name="Google Shape;474;p46"/>
          <p:cNvSpPr txBox="1"/>
          <p:nvPr/>
        </p:nvSpPr>
        <p:spPr>
          <a:xfrm>
            <a:off x="762000" y="4724400"/>
            <a:ext cx="7696200" cy="1673225"/>
          </a:xfrm>
          <a:prstGeom prst="rect">
            <a:avLst/>
          </a:prstGeom>
          <a:noFill/>
          <a:ln cap="flat" cmpd="sng" w="254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matched_stmt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unmatched_stmt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matched_stmt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  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matched_stmt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matched_stmt |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unmatched_stmt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| 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matched_stmt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unmatched_stmt </a:t>
            </a:r>
            <a:endParaRPr/>
          </a:p>
        </p:txBody>
      </p:sp>
      <p:sp>
        <p:nvSpPr>
          <p:cNvPr id="475" name="Google Shape;475;p46"/>
          <p:cNvSpPr txBox="1"/>
          <p:nvPr/>
        </p:nvSpPr>
        <p:spPr>
          <a:xfrm>
            <a:off x="457200" y="3200400"/>
            <a:ext cx="8458200" cy="94615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Rule: Match each </a:t>
            </a: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closest previous unmatched </a:t>
            </a: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7"/>
          <p:cNvSpPr txBox="1"/>
          <p:nvPr>
            <p:ph idx="1" type="body"/>
          </p:nvPr>
        </p:nvSpPr>
        <p:spPr>
          <a:xfrm>
            <a:off x="152400" y="2667000"/>
            <a:ext cx="8839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Question?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Parsing Responsibilities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381000" y="1143000"/>
            <a:ext cx="80010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Error Identification / Handling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typical error types: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Lexical :  Misspellings</a:t>
            </a:r>
            <a:endParaRPr/>
          </a:p>
          <a:p>
            <a:pPr indent="-203200" lvl="1" marL="800100" marR="0" rtl="0" algn="l">
              <a:lnSpc>
                <a:spcPct val="70000"/>
              </a:lnSpc>
              <a:spcBef>
                <a:spcPts val="110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70000"/>
              </a:lnSpc>
              <a:spcBef>
                <a:spcPts val="110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Syntactic :  Omission, wrong order of tokens</a:t>
            </a:r>
            <a:endParaRPr/>
          </a:p>
          <a:p>
            <a:pPr indent="-203200" lvl="1" marL="800100" marR="0" rtl="0" algn="l">
              <a:lnSpc>
                <a:spcPct val="70000"/>
              </a:lnSpc>
              <a:spcBef>
                <a:spcPts val="110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70000"/>
              </a:lnSpc>
              <a:spcBef>
                <a:spcPts val="110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 :  Incompatible types, undefined IDs</a:t>
            </a:r>
            <a:endParaRPr/>
          </a:p>
          <a:p>
            <a:pPr indent="-203200" lvl="1" marL="800100" marR="0" rtl="0" algn="l">
              <a:lnSpc>
                <a:spcPct val="70000"/>
              </a:lnSpc>
              <a:spcBef>
                <a:spcPts val="110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70000"/>
              </a:lnSpc>
              <a:spcBef>
                <a:spcPts val="110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:  Infinite loop / recursive call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Majority of error processing occurs during syntax analysis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 Not all errors are identifiable !!  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1143000" y="2514600"/>
            <a:ext cx="3352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x&lt;1 then</a:t>
            </a:r>
            <a:r>
              <a:rPr b="0" i="0" lang="en-US" sz="1800" u="sng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= 5</a:t>
            </a:r>
            <a:r>
              <a:rPr b="0" i="0" lang="en-US" sz="1800" u="sng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2114550" y="3341687"/>
            <a:ext cx="1924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((x&lt;1) &amp; (y&gt;5))</a:t>
            </a:r>
            <a:r>
              <a:rPr b="0" i="0" lang="en-US" sz="1800" u="sng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2133600" y="4114800"/>
            <a:ext cx="1397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(x+5) then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2146300" y="4953000"/>
            <a:ext cx="21209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(i&lt;9) then ...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be &lt;= not &lt;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Error Detection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81000" y="9906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 responsibility on Parser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errors are syntactic in nature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Modern parsing method can detect the presence of syntactic errors in programs very efficiently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Detecting semantic or logical error is difficult</a:t>
            </a:r>
            <a:endParaRPr/>
          </a:p>
          <a:p>
            <a:pPr indent="-1714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 for error handler in Parser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should report error clearly and accurately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should recover from error and continue..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should not significantly slow down the processing of correct programs</a:t>
            </a:r>
            <a:endParaRPr/>
          </a:p>
          <a:p>
            <a:pPr indent="-1714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news is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errors are simple and relatively easy to catch.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Errors don’t occur that frequently!!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60% programs are syntactically and semantically correct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80% erroneous statements have only 1 error, 13% have 2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error are trivial : 90% single token error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60% punctuation, 20% operator, 15% keyword, 5% other error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 to generate clear and accurate error messages.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foo ()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(...)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&lt;eof&gt;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myVarr;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myVar;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Adequate Error Reporting is Not a Trivial Task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2819400" y="3352800"/>
            <a:ext cx="2095500" cy="457200"/>
          </a:xfrm>
          <a:prstGeom prst="wedgeRectCallout">
            <a:avLst>
              <a:gd fmla="val -13762" name="adj1"/>
              <a:gd fmla="val 13950" name="adj2"/>
            </a:avLst>
          </a:prstGeom>
          <a:noFill/>
          <a:ln cap="flat" cmpd="sng" w="2857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Missing  }  here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3048000" y="4310062"/>
            <a:ext cx="2514600" cy="457200"/>
          </a:xfrm>
          <a:prstGeom prst="wedgeRectCallout">
            <a:avLst>
              <a:gd fmla="val -11468" name="adj1"/>
              <a:gd fmla="val 13950" name="adj2"/>
            </a:avLst>
          </a:prstGeom>
          <a:noFill/>
          <a:ln cap="flat" cmpd="sng" w="2857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Not detected until here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3200400" y="5562600"/>
            <a:ext cx="2346325" cy="381000"/>
          </a:xfrm>
          <a:prstGeom prst="wedgeRectCallout">
            <a:avLst>
              <a:gd fmla="val -11458" name="adj1"/>
              <a:gd fmla="val -13140" name="adj2"/>
            </a:avLst>
          </a:prstGeom>
          <a:noFill/>
          <a:ln cap="flat" cmpd="sng" w="2857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Misspelled ID  here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3276600" y="6096000"/>
            <a:ext cx="2514600" cy="457200"/>
          </a:xfrm>
          <a:prstGeom prst="wedgeRectCallout">
            <a:avLst>
              <a:gd fmla="val -10255" name="adj1"/>
              <a:gd fmla="val -7050" name="adj2"/>
            </a:avLst>
          </a:prstGeom>
          <a:noFill/>
          <a:ln cap="flat" cmpd="sng" w="2857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Not detected until here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Error Recovery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first error recovered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must go on!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Restore to some state and process the rest of the input</a:t>
            </a:r>
            <a:endParaRPr/>
          </a:p>
          <a:p>
            <a:pPr indent="-88900" lvl="2" marL="11430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Error-Correcting Compilers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an error message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 the problem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an executable</a:t>
            </a:r>
            <a:endParaRPr/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 on line 23: “myVarr” undefined.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“myVar” was used.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not be a good Idea!!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Guessing the programmers intention is not easy!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990600" y="4662487"/>
            <a:ext cx="5943600" cy="762000"/>
          </a:xfrm>
          <a:prstGeom prst="rect">
            <a:avLst/>
          </a:prstGeom>
          <a:noFill/>
          <a:ln cap="flat" cmpd="sng" w="2857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Error Recovery May Trigger More Errors!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Inadequate recovery may introduce more errors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Those were not programmers errors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myVar flag 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:= flag;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(flag==0)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 many Error message may be obscuring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bury the real message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Remedy: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1 message per token or per statement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Quit after a maximum (e.g. 100) number of errors 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3733800" y="2971800"/>
            <a:ext cx="3505200" cy="457200"/>
          </a:xfrm>
          <a:prstGeom prst="wedgeRectCallout">
            <a:avLst>
              <a:gd fmla="val -5703" name="adj1"/>
              <a:gd fmla="val -2775" name="adj2"/>
            </a:avLst>
          </a:prstGeom>
          <a:noFill/>
          <a:ln cap="flat" cmpd="sng" w="2857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Declaration of flag is discarded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733800" y="3810000"/>
            <a:ext cx="3505200" cy="457200"/>
          </a:xfrm>
          <a:prstGeom prst="wedgeRectCallout">
            <a:avLst>
              <a:gd fmla="val -9460" name="adj1"/>
              <a:gd fmla="val -12375" name="adj2"/>
            </a:avLst>
          </a:prstGeom>
          <a:noFill/>
          <a:ln cap="flat" cmpd="sng" w="2857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Variable flag is undefined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733800" y="4419600"/>
            <a:ext cx="3505200" cy="457200"/>
          </a:xfrm>
          <a:prstGeom prst="wedgeRectCallout">
            <a:avLst>
              <a:gd fmla="val -5703" name="adj1"/>
              <a:gd fmla="val -2775" name="adj2"/>
            </a:avLst>
          </a:prstGeom>
          <a:noFill/>
          <a:ln cap="flat" cmpd="sng" w="2857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Variable flag is undefined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Error Recovery Approaches: Panic Mode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Discard tokens until we see a “synchronizing” token.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key...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set of synchronizing tokens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Knowing what to do then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to implement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go into infinite loop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Commonly used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skip over large sections of source with some errors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990600" y="1676400"/>
            <a:ext cx="5257800" cy="1644650"/>
          </a:xfrm>
          <a:prstGeom prst="rect">
            <a:avLst/>
          </a:prstGeom>
          <a:noFill/>
          <a:ln cap="flat" cmpd="sng" w="2857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Skip to next occurrence of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end 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Resume by parsing the next statement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