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</p:sldIdLst>
  <p:sldSz cy="6858000" cx="9144000"/>
  <p:notesSz cx="7315200" cy="9601200"/>
  <p:embeddedFontLst>
    <p:embeddedFont>
      <p:font typeface="Century Schoolbook"/>
      <p:regular r:id="rId72"/>
      <p:bold r:id="rId73"/>
      <p:italic r:id="rId74"/>
      <p:boldItalic r:id="rId75"/>
    </p:embeddedFont>
    <p:embeddedFont>
      <p:font typeface="Noto Sans Symbols"/>
      <p:regular r:id="rId76"/>
      <p:bold r:id="rId7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1" Type="http://schemas.openxmlformats.org/officeDocument/2006/relationships/theme" Target="theme/theme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9" Type="http://schemas.openxmlformats.org/officeDocument/2006/relationships/slide" Target="slides/slide3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3" Type="http://schemas.openxmlformats.org/officeDocument/2006/relationships/font" Target="fonts/CenturySchoolbook-bold.fntdata"/><Relationship Id="rId72" Type="http://schemas.openxmlformats.org/officeDocument/2006/relationships/font" Target="fonts/CenturySchoolbook-regular.fntdata"/><Relationship Id="rId31" Type="http://schemas.openxmlformats.org/officeDocument/2006/relationships/slide" Target="slides/slide20.xml"/><Relationship Id="rId75" Type="http://schemas.openxmlformats.org/officeDocument/2006/relationships/font" Target="fonts/CenturySchoolbook-boldItalic.fntdata"/><Relationship Id="rId30" Type="http://schemas.openxmlformats.org/officeDocument/2006/relationships/slide" Target="slides/slide19.xml"/><Relationship Id="rId74" Type="http://schemas.openxmlformats.org/officeDocument/2006/relationships/font" Target="fonts/CenturySchoolbook-italic.fntdata"/><Relationship Id="rId33" Type="http://schemas.openxmlformats.org/officeDocument/2006/relationships/slide" Target="slides/slide22.xml"/><Relationship Id="rId77" Type="http://schemas.openxmlformats.org/officeDocument/2006/relationships/font" Target="fonts/NotoSansSymbols-bold.fntdata"/><Relationship Id="rId32" Type="http://schemas.openxmlformats.org/officeDocument/2006/relationships/slide" Target="slides/slide21.xml"/><Relationship Id="rId76" Type="http://schemas.openxmlformats.org/officeDocument/2006/relationships/font" Target="fonts/NotoSansSymbols-regular.fntdata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71" Type="http://schemas.openxmlformats.org/officeDocument/2006/relationships/slide" Target="slides/slide60.xml"/><Relationship Id="rId70" Type="http://schemas.openxmlformats.org/officeDocument/2006/relationships/slide" Target="slides/slide59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62" Type="http://schemas.openxmlformats.org/officeDocument/2006/relationships/slide" Target="slides/slide51.xml"/><Relationship Id="rId61" Type="http://schemas.openxmlformats.org/officeDocument/2006/relationships/slide" Target="slides/slide50.xml"/><Relationship Id="rId20" Type="http://schemas.openxmlformats.org/officeDocument/2006/relationships/slide" Target="slides/slide9.xml"/><Relationship Id="rId64" Type="http://schemas.openxmlformats.org/officeDocument/2006/relationships/slide" Target="slides/slide53.xml"/><Relationship Id="rId63" Type="http://schemas.openxmlformats.org/officeDocument/2006/relationships/slide" Target="slides/slide52.xml"/><Relationship Id="rId22" Type="http://schemas.openxmlformats.org/officeDocument/2006/relationships/slide" Target="slides/slide11.xml"/><Relationship Id="rId66" Type="http://schemas.openxmlformats.org/officeDocument/2006/relationships/slide" Target="slides/slide55.xml"/><Relationship Id="rId21" Type="http://schemas.openxmlformats.org/officeDocument/2006/relationships/slide" Target="slides/slide10.xml"/><Relationship Id="rId65" Type="http://schemas.openxmlformats.org/officeDocument/2006/relationships/slide" Target="slides/slide54.xml"/><Relationship Id="rId24" Type="http://schemas.openxmlformats.org/officeDocument/2006/relationships/slide" Target="slides/slide13.xml"/><Relationship Id="rId68" Type="http://schemas.openxmlformats.org/officeDocument/2006/relationships/slide" Target="slides/slide57.xml"/><Relationship Id="rId23" Type="http://schemas.openxmlformats.org/officeDocument/2006/relationships/slide" Target="slides/slide12.xml"/><Relationship Id="rId67" Type="http://schemas.openxmlformats.org/officeDocument/2006/relationships/slide" Target="slides/slide56.xml"/><Relationship Id="rId60" Type="http://schemas.openxmlformats.org/officeDocument/2006/relationships/slide" Target="slides/slide49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69" Type="http://schemas.openxmlformats.org/officeDocument/2006/relationships/slide" Target="slides/slide5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9" Type="http://schemas.openxmlformats.org/officeDocument/2006/relationships/slide" Target="slides/slide18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11" Type="http://schemas.openxmlformats.org/officeDocument/2006/relationships/notesMaster" Target="notesMasters/notesMaster1.xml"/><Relationship Id="rId55" Type="http://schemas.openxmlformats.org/officeDocument/2006/relationships/slide" Target="slides/slide44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43.xml"/><Relationship Id="rId13" Type="http://schemas.openxmlformats.org/officeDocument/2006/relationships/slide" Target="slides/slide2.xml"/><Relationship Id="rId57" Type="http://schemas.openxmlformats.org/officeDocument/2006/relationships/slide" Target="slides/slide46.xml"/><Relationship Id="rId12" Type="http://schemas.openxmlformats.org/officeDocument/2006/relationships/slide" Target="slides/slide1.xml"/><Relationship Id="rId56" Type="http://schemas.openxmlformats.org/officeDocument/2006/relationships/slide" Target="slides/slide45.xml"/><Relationship Id="rId15" Type="http://schemas.openxmlformats.org/officeDocument/2006/relationships/slide" Target="slides/slide4.xml"/><Relationship Id="rId59" Type="http://schemas.openxmlformats.org/officeDocument/2006/relationships/slide" Target="slides/slide48.xml"/><Relationship Id="rId14" Type="http://schemas.openxmlformats.org/officeDocument/2006/relationships/slide" Target="slides/slide3.xml"/><Relationship Id="rId58" Type="http://schemas.openxmlformats.org/officeDocument/2006/relationships/slide" Target="slides/slide4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0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9" name="Google Shape;409;p10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p10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3" name="Google Shape;423;p11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11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2" name="Google Shape;442;p12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12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6" name="Google Shape;456;p13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7" name="Google Shape;457;p13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0" name="Google Shape;470;p14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14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5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2" name="Google Shape;482;p15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3" name="Google Shape;483;p15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6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8" name="Google Shape;498;p16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9" name="Google Shape;499;p16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7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9" name="Google Shape;509;p17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0" name="Google Shape;510;p17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9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8" name="Google Shape;528;p19:notes"/>
          <p:cNvSpPr/>
          <p:nvPr>
            <p:ph idx="2" type="sldImg"/>
          </p:nvPr>
        </p:nvSpPr>
        <p:spPr>
          <a:xfrm>
            <a:off x="1258887" y="719137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19:notes"/>
          <p:cNvSpPr txBox="1"/>
          <p:nvPr>
            <p:ph idx="1" type="body"/>
          </p:nvPr>
        </p:nvSpPr>
        <p:spPr>
          <a:xfrm>
            <a:off x="974725" y="4562475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9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7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1" name="Google Shape;751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Google Shape;752;p4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8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0" name="Google Shape;760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1" name="Google Shape;761;p4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49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9" name="Google Shape;769;p4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0" name="Google Shape;770;p4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6" name="Google Shape;216;p5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0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8" name="Google Shape;778;p5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9" name="Google Shape;779;p5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51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7" name="Google Shape;787;p5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8" name="Google Shape;788;p5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2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95" name="Google Shape;795;p5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6" name="Google Shape;796;p5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3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03" name="Google Shape;803;p5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4" name="Google Shape;804;p5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54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5" name="Google Shape;815;p5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6" name="Google Shape;816;p5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5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6" name="Google Shape;826;p5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7" name="Google Shape;827;p5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6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37" name="Google Shape;837;p5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8" name="Google Shape;838;p5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7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46" name="Google Shape;846;p5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7" name="Google Shape;847;p5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8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54" name="Google Shape;854;p5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5" name="Google Shape;855;p5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59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67" name="Google Shape;867;p5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8" name="Google Shape;868;p5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9" name="Google Shape;279;p6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p6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0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6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1" name="Google Shape;291;p7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7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5" name="Google Shape;385;p8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8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:notes"/>
          <p:cNvSpPr txBox="1"/>
          <p:nvPr/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7" name="Google Shape;397;p9:notes"/>
          <p:cNvSpPr/>
          <p:nvPr>
            <p:ph idx="2" type="sldImg"/>
          </p:nvPr>
        </p:nvSpPr>
        <p:spPr>
          <a:xfrm>
            <a:off x="1258887" y="720725"/>
            <a:ext cx="4799012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Google Shape;398;p9:notes"/>
          <p:cNvSpPr txBox="1"/>
          <p:nvPr>
            <p:ph idx="1" type="body"/>
          </p:nvPr>
        </p:nvSpPr>
        <p:spPr>
          <a:xfrm>
            <a:off x="976312" y="4560887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0" type="dt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1" type="ftr"/>
          </p:nvPr>
        </p:nvSpPr>
        <p:spPr>
          <a:xfrm rot="5400000">
            <a:off x="7077075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6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8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8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4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6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/>
          <p:nvPr>
            <p:ph type="title"/>
          </p:nvPr>
        </p:nvSpPr>
        <p:spPr>
          <a:xfrm rot="5400000">
            <a:off x="4541838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 rot="5400000">
            <a:off x="1754188" y="303213"/>
            <a:ext cx="4873625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2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2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2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10" type="dt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idx="11" type="ftr"/>
          </p:nvPr>
        </p:nvSpPr>
        <p:spPr>
          <a:xfrm rot="5400000">
            <a:off x="7077075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1339850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C8DFAA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DCEACB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DCEACB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EFF5E7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C8DFAA">
                <a:alpha val="7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" name="Google Shape;15;p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FF5E7">
                <a:alpha val="8274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C8DFAA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" name="Google Shape;17;p1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C8DFAA">
                <a:alpha val="81568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" name="Google Shape;18;p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C8DFAA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" name="Google Shape;19;p1"/>
          <p:cNvCxnSpPr/>
          <p:nvPr/>
        </p:nvCxnSpPr>
        <p:spPr>
          <a:xfrm>
            <a:off x="9113837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C8DFAA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" name="Google Shape;20;p1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C8DFAA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309687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663700" y="5788025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82AE00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8DFAA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C7DFA8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1AD0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0" type="dt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"/>
          <p:cNvSpPr txBox="1"/>
          <p:nvPr>
            <p:ph idx="11" type="ftr"/>
          </p:nvPr>
        </p:nvSpPr>
        <p:spPr>
          <a:xfrm rot="5400000">
            <a:off x="7077075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"/>
          <p:cNvSpPr txBox="1"/>
          <p:nvPr>
            <p:ph idx="12" type="sldNum"/>
          </p:nvPr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C8DFAA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" name="Google Shape;39;p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C8DFAA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" name="Google Shape;40;p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" name="Google Shape;41;p3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8DFAA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" name="Google Shape;43;p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82AE00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8DFAA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C7DFA8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1AD0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48" name="Google Shape;48;p3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C8DFAA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7" name="Google Shape;57;p5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C8DFAA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8" name="Google Shape;58;p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" name="Google Shape;59;p5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8DFAA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1" name="Google Shape;61;p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82AE00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8DFAA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C7DFA8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1AD0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66" name="Google Shape;66;p5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C8DFAA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4" name="Google Shape;74;p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82AE00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8DFAA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C7DFA8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1AD0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8" name="Google Shape;78;p7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C8DFAA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9" name="Google Shape;79;p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0" name="Google Shape;80;p7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8DFAA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" name="Google Shape;82;p7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C8DFAA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DCEACB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DCEACB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EFF5E7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13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C8DFAA">
                <a:alpha val="7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2" name="Google Shape;122;p13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FF5E7">
                <a:alpha val="8274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3" name="Google Shape;123;p13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C8DFAA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4" name="Google Shape;124;p13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C8DFAA">
                <a:alpha val="81568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5" name="Google Shape;125;p13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C8DFAA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6" name="Google Shape;126;p13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C8DFAA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3"/>
          <p:cNvSpPr/>
          <p:nvPr/>
        </p:nvSpPr>
        <p:spPr>
          <a:xfrm>
            <a:off x="1323975" y="4867275"/>
            <a:ext cx="642937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63700" y="5791200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3"/>
          <p:cNvCxnSpPr/>
          <p:nvPr/>
        </p:nvCxnSpPr>
        <p:spPr>
          <a:xfrm>
            <a:off x="9097962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C8DFAA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3" name="Google Shape;133;p1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82AE00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8DFAA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C7DFA8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1AD0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0" type="dt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1" type="ftr"/>
          </p:nvPr>
        </p:nvSpPr>
        <p:spPr>
          <a:xfrm rot="5400000">
            <a:off x="7077075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1339850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C8DFAA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" name="Google Shape;146;p1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C8DFAA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" name="Google Shape;147;p15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8" name="Google Shape;148;p1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9" name="Google Shape;149;p15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8DFAA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1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1" name="Google Shape;151;p1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82AE00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8DFAA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C7DFA8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1AD0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56" name="Google Shape;156;p15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1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C8DFAA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6" name="Google Shape;166;p17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8" name="Google Shape;168;p17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C8DFA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0" name="Google Shape;170;p17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C8DFAA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2" name="Google Shape;172;p1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20039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82AE00"/>
              </a:buClr>
              <a:buSzPts val="144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C8DFAA"/>
              </a:buClr>
              <a:buSzPts val="1200"/>
              <a:buFont typeface="Noto Sans Symbols"/>
              <a:buChar char="🞆"/>
              <a:defRPr b="0" i="0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B9B5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C7DFA8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1AD0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4" name="Google Shape;174;p17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76" name="Google Shape;176;p17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ctrTitle"/>
          </p:nvPr>
        </p:nvSpPr>
        <p:spPr>
          <a:xfrm>
            <a:off x="2286000" y="3124200"/>
            <a:ext cx="6172200" cy="1893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6300"/>
              </a:buClr>
              <a:buSzPts val="4800"/>
              <a:buFont typeface="Century Schoolbook"/>
              <a:buNone/>
            </a:pPr>
            <a:r>
              <a:rPr b="1" i="0" lang="en-US" sz="4800" u="none">
                <a:solidFill>
                  <a:srgbClr val="4A6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SYNTAX ANALYSIS</a:t>
            </a:r>
            <a:br>
              <a:rPr b="1" i="0" lang="en-US" sz="4800" u="none">
                <a:solidFill>
                  <a:srgbClr val="4A6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1" i="0" lang="en-US" sz="4800" u="none">
                <a:solidFill>
                  <a:srgbClr val="4A6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</a:t>
            </a:r>
            <a:br>
              <a:rPr b="1" i="0" lang="en-US" sz="4800" u="none">
                <a:solidFill>
                  <a:srgbClr val="4A6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1" i="0" lang="en-US" sz="4800" u="none">
                <a:solidFill>
                  <a:srgbClr val="4A6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PARSING</a:t>
            </a:r>
            <a:br>
              <a:rPr b="1" i="0" lang="en-US" sz="4800" u="none">
                <a:solidFill>
                  <a:srgbClr val="4A6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/>
          </a:p>
        </p:txBody>
      </p:sp>
      <p:sp>
        <p:nvSpPr>
          <p:cNvPr id="189" name="Google Shape;189;p19"/>
          <p:cNvSpPr txBox="1"/>
          <p:nvPr>
            <p:ph idx="1" type="subTitle"/>
          </p:nvPr>
        </p:nvSpPr>
        <p:spPr>
          <a:xfrm>
            <a:off x="2362200" y="4419600"/>
            <a:ext cx="6096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i="0" lang="en-US" sz="2400" u="none">
                <a:solidFill>
                  <a:srgbClr val="4A6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Lecture 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"/>
          <p:cNvSpPr txBox="1"/>
          <p:nvPr>
            <p:ph type="title"/>
          </p:nvPr>
        </p:nvSpPr>
        <p:spPr>
          <a:xfrm>
            <a:off x="381000" y="228600"/>
            <a:ext cx="815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b="1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WHY IS LEFT RECURSION A PROBLEM ?</a:t>
            </a:r>
            <a:endParaRPr/>
          </a:p>
        </p:txBody>
      </p:sp>
      <p:sp>
        <p:nvSpPr>
          <p:cNvPr id="413" name="Google Shape;413;p28"/>
          <p:cNvSpPr txBox="1"/>
          <p:nvPr/>
        </p:nvSpPr>
        <p:spPr>
          <a:xfrm>
            <a:off x="1295400" y="1295400"/>
            <a:ext cx="3352800" cy="151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Consider: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E → E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 |  T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T → T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  |  F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F →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| 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/>
          </a:p>
        </p:txBody>
      </p:sp>
      <p:sp>
        <p:nvSpPr>
          <p:cNvPr id="414" name="Google Shape;414;p28"/>
          <p:cNvSpPr txBox="1"/>
          <p:nvPr/>
        </p:nvSpPr>
        <p:spPr>
          <a:xfrm>
            <a:off x="4724400" y="1143000"/>
            <a:ext cx="41910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 : 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 + id + id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 ⇒ E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⇒</a:t>
            </a:r>
            <a:endParaRPr/>
          </a:p>
        </p:txBody>
      </p:sp>
      <p:sp>
        <p:nvSpPr>
          <p:cNvPr id="415" name="Google Shape;415;p28"/>
          <p:cNvSpPr txBox="1"/>
          <p:nvPr/>
        </p:nvSpPr>
        <p:spPr>
          <a:xfrm>
            <a:off x="1219200" y="1219200"/>
            <a:ext cx="3352800" cy="17526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8"/>
          <p:cNvSpPr txBox="1"/>
          <p:nvPr/>
        </p:nvSpPr>
        <p:spPr>
          <a:xfrm>
            <a:off x="1295400" y="3352800"/>
            <a:ext cx="7391400" cy="2392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left recursion be removed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 → E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 |  T            </a:t>
            </a: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this generate?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⇒ E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⇒ T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 ⇒ E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⇒ E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⇒ T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 </a:t>
            </a:r>
            <a:endParaRPr/>
          </a:p>
          <a:p>
            <a:pPr indent="0" lvl="0" marL="0" marR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…</a:t>
            </a:r>
            <a:endParaRPr/>
          </a:p>
        </p:txBody>
      </p:sp>
      <p:sp>
        <p:nvSpPr>
          <p:cNvPr id="417" name="Google Shape;417;p28"/>
          <p:cNvSpPr txBox="1"/>
          <p:nvPr/>
        </p:nvSpPr>
        <p:spPr>
          <a:xfrm>
            <a:off x="1676400" y="5715000"/>
            <a:ext cx="6019800" cy="858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this build strings ?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each string have to start with ?</a:t>
            </a:r>
            <a:endParaRPr/>
          </a:p>
        </p:txBody>
      </p:sp>
      <p:sp>
        <p:nvSpPr>
          <p:cNvPr id="418" name="Google Shape;418;p28"/>
          <p:cNvSpPr/>
          <p:nvPr/>
        </p:nvSpPr>
        <p:spPr>
          <a:xfrm>
            <a:off x="1219200" y="3962400"/>
            <a:ext cx="228600" cy="1752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p28"/>
          <p:cNvCxnSpPr/>
          <p:nvPr/>
        </p:nvCxnSpPr>
        <p:spPr>
          <a:xfrm flipH="1" rot="-5400000">
            <a:off x="788150" y="5257050"/>
            <a:ext cx="1306500" cy="469800"/>
          </a:xfrm>
          <a:prstGeom prst="curvedConnector3">
            <a:avLst>
              <a:gd fmla="val 0" name="adj1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20" name="Google Shape;420;p2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"/>
          <p:cNvSpPr txBox="1"/>
          <p:nvPr>
            <p:ph type="title"/>
          </p:nvPr>
        </p:nvSpPr>
        <p:spPr>
          <a:xfrm>
            <a:off x="228600" y="22860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b="1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RESOLVING DIFFICULTIES : LEFT RECURSION (2)</a:t>
            </a:r>
            <a:endParaRPr/>
          </a:p>
        </p:txBody>
      </p:sp>
      <p:sp>
        <p:nvSpPr>
          <p:cNvPr id="427" name="Google Shape;427;p29"/>
          <p:cNvSpPr txBox="1"/>
          <p:nvPr/>
        </p:nvSpPr>
        <p:spPr>
          <a:xfrm>
            <a:off x="1295400" y="12954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Informal Discussion:</a:t>
            </a:r>
            <a:endParaRPr/>
          </a:p>
        </p:txBody>
      </p:sp>
      <p:sp>
        <p:nvSpPr>
          <p:cNvPr id="428" name="Google Shape;428;p29"/>
          <p:cNvSpPr txBox="1"/>
          <p:nvPr/>
        </p:nvSpPr>
        <p:spPr>
          <a:xfrm>
            <a:off x="1143000" y="1981200"/>
            <a:ext cx="7086600" cy="253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all productions for </a:t>
            </a:r>
            <a:r>
              <a:rPr b="1" i="0" lang="en-US" sz="20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order as: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→ Aα</a:t>
            </a:r>
            <a:r>
              <a:rPr b="1" baseline="-2500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Aα</a:t>
            </a:r>
            <a:r>
              <a:rPr b="1" baseline="-2500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… | Aα</a:t>
            </a:r>
            <a:r>
              <a:rPr b="1" baseline="-2500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 β</a:t>
            </a:r>
            <a:r>
              <a:rPr b="1" baseline="-2500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β</a:t>
            </a:r>
            <a:r>
              <a:rPr b="1" baseline="-2500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… | β</a:t>
            </a:r>
            <a:r>
              <a:rPr b="1" baseline="-2500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no β</a:t>
            </a:r>
            <a:r>
              <a:rPr b="1" baseline="-2500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begins with A.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apply concepts of previous slide: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→ β</a:t>
            </a:r>
            <a:r>
              <a:rPr b="1" baseline="-2500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| β</a:t>
            </a:r>
            <a:r>
              <a:rPr b="1" baseline="-2500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| … | β</a:t>
            </a:r>
            <a:r>
              <a:rPr b="1" baseline="-2500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A’ → α</a:t>
            </a:r>
            <a:r>
              <a:rPr b="1" baseline="-2500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| α</a:t>
            </a:r>
            <a:r>
              <a:rPr b="1" baseline="-2500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</a:t>
            </a:r>
            <a:r>
              <a:rPr b="1" baseline="-2500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… | α</a:t>
            </a:r>
            <a:r>
              <a:rPr b="1" baseline="-25000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| ∈</a:t>
            </a:r>
            <a:endParaRPr/>
          </a:p>
        </p:txBody>
      </p:sp>
      <p:grpSp>
        <p:nvGrpSpPr>
          <p:cNvPr id="429" name="Google Shape;429;p29"/>
          <p:cNvGrpSpPr/>
          <p:nvPr/>
        </p:nvGrpSpPr>
        <p:grpSpPr>
          <a:xfrm>
            <a:off x="990600" y="4632325"/>
            <a:ext cx="7391400" cy="1692275"/>
            <a:chOff x="816" y="2880"/>
            <a:chExt cx="4656" cy="1066"/>
          </a:xfrm>
        </p:grpSpPr>
        <p:sp>
          <p:nvSpPr>
            <p:cNvPr id="430" name="Google Shape;430;p29"/>
            <p:cNvSpPr txBox="1"/>
            <p:nvPr/>
          </p:nvSpPr>
          <p:spPr>
            <a:xfrm>
              <a:off x="816" y="2880"/>
              <a:ext cx="1728" cy="1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 our example: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E → E + T  |  T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T → T </a:t>
              </a:r>
              <a:r>
                <a:rPr b="1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*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  |  F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F → </a:t>
              </a:r>
              <a:r>
                <a:rPr b="1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 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b="1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)  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</a:t>
              </a:r>
              <a:r>
                <a:rPr b="1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id</a:t>
              </a:r>
              <a:endParaRPr/>
            </a:p>
          </p:txBody>
        </p:sp>
        <p:sp>
          <p:nvSpPr>
            <p:cNvPr id="431" name="Google Shape;431;p29"/>
            <p:cNvSpPr txBox="1"/>
            <p:nvPr/>
          </p:nvSpPr>
          <p:spPr>
            <a:xfrm>
              <a:off x="2832" y="3120"/>
              <a:ext cx="129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 → TE’                                                E’ → </a:t>
              </a:r>
              <a:r>
                <a:rPr b="1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TE’ | </a:t>
              </a:r>
              <a:r>
                <a:rPr b="1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∈</a:t>
              </a: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736" y="3120"/>
              <a:ext cx="96" cy="336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3" name="Google Shape;433;p29"/>
            <p:cNvCxnSpPr/>
            <p:nvPr/>
          </p:nvCxnSpPr>
          <p:spPr>
            <a:xfrm>
              <a:off x="2160" y="3312"/>
              <a:ext cx="528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34" name="Google Shape;434;p29"/>
            <p:cNvSpPr txBox="1"/>
            <p:nvPr/>
          </p:nvSpPr>
          <p:spPr>
            <a:xfrm>
              <a:off x="4176" y="3408"/>
              <a:ext cx="1296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 → FT’                                                T’ → </a:t>
              </a:r>
              <a:r>
                <a:rPr b="1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*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FT’ | </a:t>
              </a:r>
              <a:r>
                <a:rPr b="1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∈</a:t>
              </a:r>
              <a:endParaRPr/>
            </a:p>
          </p:txBody>
        </p:sp>
        <p:sp>
          <p:nvSpPr>
            <p:cNvPr id="435" name="Google Shape;435;p29"/>
            <p:cNvSpPr/>
            <p:nvPr/>
          </p:nvSpPr>
          <p:spPr>
            <a:xfrm>
              <a:off x="4080" y="3456"/>
              <a:ext cx="96" cy="336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6" name="Google Shape;436;p29"/>
            <p:cNvCxnSpPr/>
            <p:nvPr/>
          </p:nvCxnSpPr>
          <p:spPr>
            <a:xfrm>
              <a:off x="2160" y="3600"/>
              <a:ext cx="1872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7" name="Google Shape;437;p29"/>
            <p:cNvCxnSpPr/>
            <p:nvPr/>
          </p:nvCxnSpPr>
          <p:spPr>
            <a:xfrm>
              <a:off x="2208" y="3792"/>
              <a:ext cx="528" cy="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38" name="Google Shape;438;p29"/>
            <p:cNvSpPr txBox="1"/>
            <p:nvPr/>
          </p:nvSpPr>
          <p:spPr>
            <a:xfrm>
              <a:off x="2784" y="3696"/>
              <a:ext cx="107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 → </a:t>
              </a:r>
              <a:r>
                <a:rPr b="1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( 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r>
                <a:rPr b="1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)  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</a:t>
              </a:r>
              <a:r>
                <a:rPr b="1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id</a:t>
              </a:r>
              <a:endParaRPr/>
            </a:p>
          </p:txBody>
        </p:sp>
      </p:grpSp>
      <p:sp>
        <p:nvSpPr>
          <p:cNvPr id="439" name="Google Shape;439;p2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 txBox="1"/>
          <p:nvPr>
            <p:ph type="title"/>
          </p:nvPr>
        </p:nvSpPr>
        <p:spPr>
          <a:xfrm>
            <a:off x="152400" y="0"/>
            <a:ext cx="8686800" cy="1143000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b="1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RESOLVING DIFFICULTIES : LEFT RECURSION (3)</a:t>
            </a:r>
            <a:endParaRPr/>
          </a:p>
        </p:txBody>
      </p:sp>
      <p:sp>
        <p:nvSpPr>
          <p:cNvPr id="446" name="Google Shape;446;p30"/>
          <p:cNvSpPr txBox="1"/>
          <p:nvPr/>
        </p:nvSpPr>
        <p:spPr>
          <a:xfrm>
            <a:off x="914400" y="1231900"/>
            <a:ext cx="75438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If left recursion is two-or-more levels deep, 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isn’t enough</a:t>
            </a:r>
            <a:endParaRPr/>
          </a:p>
        </p:txBody>
      </p:sp>
      <p:grpSp>
        <p:nvGrpSpPr>
          <p:cNvPr id="447" name="Google Shape;447;p30"/>
          <p:cNvGrpSpPr/>
          <p:nvPr/>
        </p:nvGrpSpPr>
        <p:grpSpPr>
          <a:xfrm>
            <a:off x="1905000" y="1981200"/>
            <a:ext cx="4800600" cy="793750"/>
            <a:chOff x="1200" y="1440"/>
            <a:chExt cx="3024" cy="500"/>
          </a:xfrm>
        </p:grpSpPr>
        <p:sp>
          <p:nvSpPr>
            <p:cNvPr id="448" name="Google Shape;448;p30"/>
            <p:cNvSpPr txBox="1"/>
            <p:nvPr/>
          </p:nvSpPr>
          <p:spPr>
            <a:xfrm>
              <a:off x="1200" y="1440"/>
              <a:ext cx="1248" cy="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S → A</a:t>
              </a:r>
              <a:r>
                <a:rPr b="1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| </a:t>
              </a:r>
              <a:r>
                <a:rPr b="1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  <a:p>
              <a:pPr indent="0" lvl="0" marL="0" marR="0" rtl="0" algn="l">
                <a:lnSpc>
                  <a:spcPct val="8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→ A</a:t>
              </a:r>
              <a:r>
                <a:rPr b="1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| S</a:t>
              </a:r>
              <a:r>
                <a:rPr b="1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 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| </a:t>
              </a:r>
              <a:r>
                <a:rPr b="1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∈</a:t>
              </a:r>
              <a:endParaRPr/>
            </a:p>
          </p:txBody>
        </p:sp>
        <p:sp>
          <p:nvSpPr>
            <p:cNvPr id="449" name="Google Shape;449;p30"/>
            <p:cNvSpPr txBox="1"/>
            <p:nvPr/>
          </p:nvSpPr>
          <p:spPr>
            <a:xfrm>
              <a:off x="2832" y="1536"/>
              <a:ext cx="139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 ⇒ A</a:t>
              </a:r>
              <a:r>
                <a:rPr b="1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⇒ S</a:t>
              </a:r>
              <a:r>
                <a:rPr b="1" i="0" lang="en-US" sz="20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</a:t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2400" y="1488"/>
              <a:ext cx="144" cy="432"/>
            </a:xfrm>
            <a:prstGeom prst="rightBrace">
              <a:avLst>
                <a:gd fmla="val 8333" name="adj1"/>
                <a:gd fmla="val 78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1" name="Google Shape;451;p30"/>
          <p:cNvSpPr txBox="1"/>
          <p:nvPr/>
        </p:nvSpPr>
        <p:spPr>
          <a:xfrm>
            <a:off x="609600" y="27432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/>
          </a:p>
        </p:txBody>
      </p:sp>
      <p:sp>
        <p:nvSpPr>
          <p:cNvPr id="452" name="Google Shape;452;p30"/>
          <p:cNvSpPr txBox="1"/>
          <p:nvPr/>
        </p:nvSpPr>
        <p:spPr>
          <a:xfrm>
            <a:off x="838200" y="3335337"/>
            <a:ext cx="7620000" cy="352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1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Input: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Grammar G with ordered Non-Terminals A</a:t>
            </a:r>
            <a:r>
              <a:rPr b="1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..., A</a:t>
            </a:r>
            <a:r>
              <a:rPr b="1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1" i="0"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1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equivalent grammar with no left recursion</a:t>
            </a:r>
            <a:endParaRPr/>
          </a:p>
          <a:p>
            <a:pPr indent="-457200" lvl="0" marL="45720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Arrange the non-terminals in some order A</a:t>
            </a:r>
            <a:r>
              <a:rPr b="1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=start NT,A</a:t>
            </a:r>
            <a:r>
              <a:rPr b="1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,…A</a:t>
            </a:r>
            <a:r>
              <a:rPr b="1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b="1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AutoNum type="arabicPeriod"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:= 1 to </a:t>
            </a:r>
            <a:r>
              <a:rPr b="1" i="1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 begin</a:t>
            </a:r>
            <a:endParaRPr/>
          </a:p>
          <a:p>
            <a:pPr indent="-457200" lvl="0" marL="4572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</a:t>
            </a:r>
            <a:r>
              <a:rPr b="1" i="1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:= 1 to </a:t>
            </a:r>
            <a:r>
              <a:rPr b="1" i="1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 1  do begin</a:t>
            </a:r>
            <a:endParaRPr/>
          </a:p>
          <a:p>
            <a:pPr indent="-457200" lvl="0" marL="45720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each production of the form A</a:t>
            </a:r>
            <a:r>
              <a:rPr b="1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A</a:t>
            </a:r>
            <a:r>
              <a:rPr b="1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</a:t>
            </a:r>
            <a:endParaRPr/>
          </a:p>
          <a:p>
            <a:pPr indent="-457200" lvl="0" marL="45720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by the productions A</a:t>
            </a:r>
            <a:r>
              <a:rPr b="1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δ</a:t>
            </a:r>
            <a:r>
              <a:rPr b="1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 | δ</a:t>
            </a:r>
            <a:r>
              <a:rPr b="1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 | … | δ</a:t>
            </a:r>
            <a:r>
              <a:rPr b="1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 </a:t>
            </a:r>
            <a:endParaRPr/>
          </a:p>
          <a:p>
            <a:pPr indent="-457200" lvl="0" marL="45720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where A</a:t>
            </a:r>
            <a:r>
              <a:rPr b="1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δ</a:t>
            </a:r>
            <a:r>
              <a:rPr b="1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|δ</a:t>
            </a:r>
            <a:r>
              <a:rPr b="1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|…|δ</a:t>
            </a:r>
            <a:r>
              <a:rPr b="1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all current A</a:t>
            </a:r>
            <a:r>
              <a:rPr b="1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productions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457200" lvl="0" marL="4572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end</a:t>
            </a:r>
            <a:endParaRPr/>
          </a:p>
          <a:p>
            <a:pPr indent="-457200" lvl="0" marL="45720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 the immediate left recursion among A</a:t>
            </a:r>
            <a:r>
              <a:rPr b="1" baseline="-2500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productions</a:t>
            </a:r>
            <a:endParaRPr/>
          </a:p>
          <a:p>
            <a:pPr indent="-457200" lvl="0" marL="457200" marR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end</a:t>
            </a:r>
            <a:endParaRPr/>
          </a:p>
        </p:txBody>
      </p:sp>
      <p:sp>
        <p:nvSpPr>
          <p:cNvPr id="453" name="Google Shape;453;p3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1"/>
          <p:cNvSpPr txBox="1"/>
          <p:nvPr>
            <p:ph type="title"/>
          </p:nvPr>
        </p:nvSpPr>
        <p:spPr>
          <a:xfrm>
            <a:off x="2019300" y="228600"/>
            <a:ext cx="4800600" cy="609600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b="1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USING THE ALGORITHM</a:t>
            </a:r>
            <a:endParaRPr/>
          </a:p>
        </p:txBody>
      </p:sp>
      <p:sp>
        <p:nvSpPr>
          <p:cNvPr id="460" name="Google Shape;460;p31"/>
          <p:cNvSpPr txBox="1"/>
          <p:nvPr/>
        </p:nvSpPr>
        <p:spPr>
          <a:xfrm>
            <a:off x="1143000" y="1371600"/>
            <a:ext cx="7010400" cy="96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the algorithm to:       A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A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A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A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461" name="Google Shape;461;p31"/>
          <p:cNvSpPr txBox="1"/>
          <p:nvPr/>
        </p:nvSpPr>
        <p:spPr>
          <a:xfrm>
            <a:off x="1295400" y="24384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1</a:t>
            </a:r>
            <a:endParaRPr/>
          </a:p>
        </p:txBody>
      </p:sp>
      <p:sp>
        <p:nvSpPr>
          <p:cNvPr id="462" name="Google Shape;462;p31"/>
          <p:cNvSpPr txBox="1"/>
          <p:nvPr/>
        </p:nvSpPr>
        <p:spPr>
          <a:xfrm>
            <a:off x="1828800" y="2819400"/>
            <a:ext cx="6858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 is no left recursion </a:t>
            </a:r>
            <a:endParaRPr/>
          </a:p>
        </p:txBody>
      </p:sp>
      <p:sp>
        <p:nvSpPr>
          <p:cNvPr id="463" name="Google Shape;463;p31"/>
          <p:cNvSpPr txBox="1"/>
          <p:nvPr/>
        </p:nvSpPr>
        <p:spPr>
          <a:xfrm>
            <a:off x="1295400" y="3352800"/>
            <a:ext cx="990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2</a:t>
            </a:r>
            <a:endParaRPr/>
          </a:p>
        </p:txBody>
      </p:sp>
      <p:sp>
        <p:nvSpPr>
          <p:cNvPr id="464" name="Google Shape;464;p31"/>
          <p:cNvSpPr txBox="1"/>
          <p:nvPr/>
        </p:nvSpPr>
        <p:spPr>
          <a:xfrm>
            <a:off x="1828800" y="3733800"/>
            <a:ext cx="7086600" cy="198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j=1 to 1 do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Take productions:  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γ  and replace with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δ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γ | δ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γ  | … |  δ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γ|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where     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δ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| δ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| … |  δ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are 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productions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in our case  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becomes  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 | d</a:t>
            </a:r>
            <a:endParaRPr/>
          </a:p>
        </p:txBody>
      </p:sp>
      <p:sp>
        <p:nvSpPr>
          <p:cNvPr id="465" name="Google Shape;465;p31"/>
          <p:cNvSpPr txBox="1"/>
          <p:nvPr/>
        </p:nvSpPr>
        <p:spPr>
          <a:xfrm>
            <a:off x="1295400" y="5791200"/>
            <a:ext cx="39624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What’s left:  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 | d</a:t>
            </a:r>
            <a:endParaRPr/>
          </a:p>
        </p:txBody>
      </p:sp>
      <p:sp>
        <p:nvSpPr>
          <p:cNvPr id="466" name="Google Shape;466;p31"/>
          <p:cNvSpPr txBox="1"/>
          <p:nvPr/>
        </p:nvSpPr>
        <p:spPr>
          <a:xfrm>
            <a:off x="5486400" y="6019800"/>
            <a:ext cx="259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we done ?</a:t>
            </a:r>
            <a:endParaRPr/>
          </a:p>
        </p:txBody>
      </p:sp>
      <p:sp>
        <p:nvSpPr>
          <p:cNvPr id="467" name="Google Shape;467;p3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2"/>
          <p:cNvSpPr txBox="1"/>
          <p:nvPr>
            <p:ph type="title"/>
          </p:nvPr>
        </p:nvSpPr>
        <p:spPr>
          <a:xfrm>
            <a:off x="1600200" y="304800"/>
            <a:ext cx="5524500" cy="533400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b="1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USING THE ALGORITHM (2)</a:t>
            </a:r>
            <a:endParaRPr/>
          </a:p>
        </p:txBody>
      </p:sp>
      <p:sp>
        <p:nvSpPr>
          <p:cNvPr id="474" name="Google Shape;474;p32"/>
          <p:cNvSpPr txBox="1"/>
          <p:nvPr/>
        </p:nvSpPr>
        <p:spPr>
          <a:xfrm>
            <a:off x="1295400" y="1371600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!  We must still remove A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left recursion !</a:t>
            </a:r>
            <a:endParaRPr/>
          </a:p>
        </p:txBody>
      </p:sp>
      <p:sp>
        <p:nvSpPr>
          <p:cNvPr id="475" name="Google Shape;475;p32"/>
          <p:cNvSpPr txBox="1"/>
          <p:nvPr/>
        </p:nvSpPr>
        <p:spPr>
          <a:xfrm>
            <a:off x="1600200" y="1905000"/>
            <a:ext cx="3962400" cy="1030287"/>
          </a:xfrm>
          <a:prstGeom prst="rect">
            <a:avLst/>
          </a:prstGeom>
          <a:noFill/>
          <a:ln cap="flat" cmpd="sng" w="254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A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A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A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476" name="Google Shape;476;p32"/>
          <p:cNvSpPr txBox="1"/>
          <p:nvPr/>
        </p:nvSpPr>
        <p:spPr>
          <a:xfrm>
            <a:off x="457200" y="3048000"/>
            <a:ext cx="4800600" cy="2130425"/>
          </a:xfrm>
          <a:prstGeom prst="rect">
            <a:avLst/>
          </a:prstGeom>
          <a:noFill/>
          <a:ln cap="flat" cmpd="sng" w="254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→ Aα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Aα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… | Aα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 β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β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… | β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→ β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| β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| … | β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A’ → α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| α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… | α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A’ | ∈</a:t>
            </a:r>
            <a:endParaRPr/>
          </a:p>
        </p:txBody>
      </p:sp>
      <p:sp>
        <p:nvSpPr>
          <p:cNvPr id="477" name="Google Shape;477;p32"/>
          <p:cNvSpPr txBox="1"/>
          <p:nvPr/>
        </p:nvSpPr>
        <p:spPr>
          <a:xfrm>
            <a:off x="1524000" y="5791200"/>
            <a:ext cx="601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to above case.  What do you get ?</a:t>
            </a:r>
            <a:endParaRPr/>
          </a:p>
        </p:txBody>
      </p:sp>
      <p:sp>
        <p:nvSpPr>
          <p:cNvPr id="478" name="Google Shape;478;p32"/>
          <p:cNvSpPr txBox="1"/>
          <p:nvPr/>
        </p:nvSpPr>
        <p:spPr>
          <a:xfrm>
            <a:off x="5486400" y="3048000"/>
            <a:ext cx="3276600" cy="1577975"/>
          </a:xfrm>
          <a:prstGeom prst="rect">
            <a:avLst/>
          </a:prstGeom>
          <a:noFill/>
          <a:ln cap="flat" cmpd="sng" w="254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A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 b="1" i="0" sz="24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→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|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|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endParaRPr/>
          </a:p>
        </p:txBody>
      </p:sp>
      <p:sp>
        <p:nvSpPr>
          <p:cNvPr id="479" name="Google Shape;479;p3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3"/>
          <p:cNvSpPr txBox="1"/>
          <p:nvPr>
            <p:ph type="title"/>
          </p:nvPr>
        </p:nvSpPr>
        <p:spPr>
          <a:xfrm>
            <a:off x="990600" y="381000"/>
            <a:ext cx="6705600" cy="533400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Century Schoolbook"/>
              <a:buNone/>
            </a:pPr>
            <a:r>
              <a:rPr b="1" i="0" lang="en-US" sz="29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REMOVING DIFFICULTIES :  ∈-MOVES</a:t>
            </a:r>
            <a:endParaRPr/>
          </a:p>
        </p:txBody>
      </p:sp>
      <p:sp>
        <p:nvSpPr>
          <p:cNvPr id="486" name="Google Shape;486;p33"/>
          <p:cNvSpPr txBox="1"/>
          <p:nvPr/>
        </p:nvSpPr>
        <p:spPr>
          <a:xfrm>
            <a:off x="762000" y="1295400"/>
            <a:ext cx="7543800" cy="173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Transformation: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 order to remove A→ ∈  find all rules of the form B→ uAv  and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rule B→ uv to the grammar 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does this work ?</a:t>
            </a:r>
            <a:endParaRPr/>
          </a:p>
        </p:txBody>
      </p:sp>
      <p:sp>
        <p:nvSpPr>
          <p:cNvPr id="487" name="Google Shape;487;p33"/>
          <p:cNvSpPr txBox="1"/>
          <p:nvPr/>
        </p:nvSpPr>
        <p:spPr>
          <a:xfrm>
            <a:off x="1676400" y="3352800"/>
            <a:ext cx="20574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→ TE’                                                E’ →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TE’ |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</a:t>
            </a:r>
            <a:endParaRPr/>
          </a:p>
        </p:txBody>
      </p:sp>
      <p:sp>
        <p:nvSpPr>
          <p:cNvPr id="488" name="Google Shape;488;p33"/>
          <p:cNvSpPr txBox="1"/>
          <p:nvPr/>
        </p:nvSpPr>
        <p:spPr>
          <a:xfrm>
            <a:off x="1676400" y="3962400"/>
            <a:ext cx="20574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→ FT’                                                T’ →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FT’ |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</a:t>
            </a:r>
            <a:endParaRPr/>
          </a:p>
        </p:txBody>
      </p:sp>
      <p:sp>
        <p:nvSpPr>
          <p:cNvPr id="489" name="Google Shape;489;p33"/>
          <p:cNvSpPr txBox="1"/>
          <p:nvPr/>
        </p:nvSpPr>
        <p:spPr>
          <a:xfrm>
            <a:off x="1676400" y="4495800"/>
            <a:ext cx="17033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→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) 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</a:t>
            </a:r>
            <a:endParaRPr/>
          </a:p>
        </p:txBody>
      </p:sp>
      <p:sp>
        <p:nvSpPr>
          <p:cNvPr id="490" name="Google Shape;490;p33"/>
          <p:cNvSpPr txBox="1"/>
          <p:nvPr/>
        </p:nvSpPr>
        <p:spPr>
          <a:xfrm>
            <a:off x="1295400" y="28956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</p:txBody>
      </p:sp>
      <p:sp>
        <p:nvSpPr>
          <p:cNvPr id="491" name="Google Shape;491;p33"/>
          <p:cNvSpPr/>
          <p:nvPr/>
        </p:nvSpPr>
        <p:spPr>
          <a:xfrm>
            <a:off x="3657600" y="3276600"/>
            <a:ext cx="533400" cy="1600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3"/>
          <p:cNvSpPr txBox="1"/>
          <p:nvPr/>
        </p:nvSpPr>
        <p:spPr>
          <a:xfrm>
            <a:off x="1600200" y="5105400"/>
            <a:ext cx="34290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-25000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| 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→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|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 |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∈</a:t>
            </a:r>
            <a:endParaRPr/>
          </a:p>
        </p:txBody>
      </p:sp>
      <p:sp>
        <p:nvSpPr>
          <p:cNvPr id="493" name="Google Shape;493;p33"/>
          <p:cNvSpPr/>
          <p:nvPr/>
        </p:nvSpPr>
        <p:spPr>
          <a:xfrm>
            <a:off x="4038600" y="5181600"/>
            <a:ext cx="685800" cy="1371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3"/>
          <p:cNvSpPr txBox="1"/>
          <p:nvPr/>
        </p:nvSpPr>
        <p:spPr>
          <a:xfrm>
            <a:off x="4343400" y="2362200"/>
            <a:ext cx="4572000" cy="2495550"/>
          </a:xfrm>
          <a:prstGeom prst="rect">
            <a:avLst/>
          </a:prstGeom>
          <a:solidFill>
            <a:srgbClr val="CCECFF"/>
          </a:solidFill>
          <a:ln cap="flat" cmpd="sng" w="254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is Grammar ∈-free if: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no ∈-production </a:t>
            </a:r>
            <a:r>
              <a:rPr b="1" i="0" lang="en-US" sz="20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exactly one ∈-production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 → ∈ and then the start symbol S does not appear on the right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side of any production.</a:t>
            </a:r>
            <a:endParaRPr/>
          </a:p>
        </p:txBody>
      </p:sp>
      <p:sp>
        <p:nvSpPr>
          <p:cNvPr id="495" name="Google Shape;495;p3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"/>
          <p:cNvSpPr txBox="1"/>
          <p:nvPr>
            <p:ph type="title"/>
          </p:nvPr>
        </p:nvSpPr>
        <p:spPr>
          <a:xfrm>
            <a:off x="838200" y="304800"/>
            <a:ext cx="7086600" cy="609600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b="1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REMOVING DIFFICULTIES : CYCLES</a:t>
            </a:r>
            <a:endParaRPr/>
          </a:p>
        </p:txBody>
      </p:sp>
      <p:sp>
        <p:nvSpPr>
          <p:cNvPr id="502" name="Google Shape;502;p34"/>
          <p:cNvSpPr txBox="1"/>
          <p:nvPr/>
        </p:nvSpPr>
        <p:spPr>
          <a:xfrm>
            <a:off x="304800" y="1371600"/>
            <a:ext cx="8534400" cy="301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would cycles be removed 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sure every production is adding some </a:t>
            </a: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terminal(s)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(except a single ∈ -production in the start NT)…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→ SS | ( S ) | ∈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a cycle:   S ⇒ SS ⇒ S</a:t>
            </a:r>
            <a:endParaRPr/>
          </a:p>
        </p:txBody>
      </p:sp>
      <p:sp>
        <p:nvSpPr>
          <p:cNvPr id="503" name="Google Shape;503;p34"/>
          <p:cNvSpPr/>
          <p:nvPr/>
        </p:nvSpPr>
        <p:spPr>
          <a:xfrm rot="-5400000">
            <a:off x="3200400" y="4191000"/>
            <a:ext cx="228600" cy="685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4"/>
          <p:cNvSpPr txBox="1"/>
          <p:nvPr/>
        </p:nvSpPr>
        <p:spPr>
          <a:xfrm>
            <a:off x="2819400" y="46482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→ ∈</a:t>
            </a:r>
            <a:endParaRPr/>
          </a:p>
        </p:txBody>
      </p:sp>
      <p:sp>
        <p:nvSpPr>
          <p:cNvPr id="505" name="Google Shape;505;p34"/>
          <p:cNvSpPr txBox="1"/>
          <p:nvPr/>
        </p:nvSpPr>
        <p:spPr>
          <a:xfrm>
            <a:off x="4419600" y="3200400"/>
            <a:ext cx="3505200" cy="1030287"/>
          </a:xfrm>
          <a:prstGeom prst="rect">
            <a:avLst/>
          </a:prstGeom>
          <a:noFill/>
          <a:ln cap="flat" cmpd="sng" w="254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 to: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→ S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endParaRPr/>
          </a:p>
        </p:txBody>
      </p:sp>
      <p:sp>
        <p:nvSpPr>
          <p:cNvPr id="506" name="Google Shape;506;p3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/>
          <p:nvPr>
            <p:ph type="title"/>
          </p:nvPr>
        </p:nvSpPr>
        <p:spPr>
          <a:xfrm>
            <a:off x="228600" y="152400"/>
            <a:ext cx="8382000" cy="990600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b="1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REMOVING DIFFICULTIES : LEFT FACTORING</a:t>
            </a:r>
            <a:endParaRPr/>
          </a:p>
        </p:txBody>
      </p:sp>
      <p:sp>
        <p:nvSpPr>
          <p:cNvPr id="513" name="Google Shape;513;p35"/>
          <p:cNvSpPr txBox="1"/>
          <p:nvPr/>
        </p:nvSpPr>
        <p:spPr>
          <a:xfrm>
            <a:off x="1219200" y="1295400"/>
            <a:ext cx="7620000" cy="1406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:  Uncertain which of 2 rules to choose: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|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endParaRPr/>
          </a:p>
        </p:txBody>
      </p:sp>
      <p:sp>
        <p:nvSpPr>
          <p:cNvPr id="514" name="Google Shape;514;p35"/>
          <p:cNvSpPr txBox="1"/>
          <p:nvPr/>
        </p:nvSpPr>
        <p:spPr>
          <a:xfrm>
            <a:off x="1219200" y="28194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do you know which one is valid ?</a:t>
            </a:r>
            <a:endParaRPr/>
          </a:p>
        </p:txBody>
      </p:sp>
      <p:sp>
        <p:nvSpPr>
          <p:cNvPr id="515" name="Google Shape;515;p35"/>
          <p:cNvSpPr txBox="1"/>
          <p:nvPr/>
        </p:nvSpPr>
        <p:spPr>
          <a:xfrm>
            <a:off x="1219200" y="3352800"/>
            <a:ext cx="6172200" cy="147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What’s the general form of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→ αβ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αβ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                     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α :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β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β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endParaRPr/>
          </a:p>
        </p:txBody>
      </p:sp>
      <p:sp>
        <p:nvSpPr>
          <p:cNvPr id="516" name="Google Shape;516;p35"/>
          <p:cNvSpPr txBox="1"/>
          <p:nvPr/>
        </p:nvSpPr>
        <p:spPr>
          <a:xfrm>
            <a:off x="1295400" y="5029200"/>
            <a:ext cx="2133600" cy="144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 to: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→ α A’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A’ → β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β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endParaRPr/>
          </a:p>
        </p:txBody>
      </p:sp>
      <p:sp>
        <p:nvSpPr>
          <p:cNvPr id="517" name="Google Shape;517;p35"/>
          <p:cNvSpPr txBox="1"/>
          <p:nvPr/>
        </p:nvSpPr>
        <p:spPr>
          <a:xfrm>
            <a:off x="3733800" y="5029200"/>
            <a:ext cx="4038600" cy="1577975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C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CC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 rest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|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∈</a:t>
            </a:r>
            <a:endParaRPr/>
          </a:p>
        </p:txBody>
      </p:sp>
      <p:sp>
        <p:nvSpPr>
          <p:cNvPr id="518" name="Google Shape;518;p3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TOP DOWN PARSING</a:t>
            </a:r>
            <a:endParaRPr/>
          </a:p>
        </p:txBody>
      </p:sp>
      <p:sp>
        <p:nvSpPr>
          <p:cNvPr id="524" name="Google Shape;524;p36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Find a </a:t>
            </a:r>
            <a:r>
              <a:rPr b="0" i="0" lang="en-US" sz="2400" u="none">
                <a:solidFill>
                  <a:srgbClr val="7030A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left-most derivation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Find (build) a parse tree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Start building from </a:t>
            </a:r>
            <a:r>
              <a:rPr b="0" i="0" lang="en-US" sz="2400" u="none">
                <a:solidFill>
                  <a:srgbClr val="00B05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root and work down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…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 we search for a derivation 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Must make choices:</a:t>
            </a:r>
            <a:endParaRPr/>
          </a:p>
          <a:p>
            <a:pPr indent="-182562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2AE00"/>
              </a:buClr>
              <a:buSzPts val="1080"/>
              <a:buFont typeface="Noto Sans Symbols"/>
              <a:buChar char="🞆"/>
            </a:pP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Which rule to use</a:t>
            </a:r>
            <a:endParaRPr/>
          </a:p>
          <a:p>
            <a:pPr indent="-182562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2AE00"/>
              </a:buClr>
              <a:buSzPts val="1080"/>
              <a:buFont typeface="Noto Sans Symbols"/>
              <a:buChar char="🞆"/>
            </a:pP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Where to use it</a:t>
            </a:r>
            <a:endParaRPr/>
          </a:p>
          <a:p>
            <a:pPr indent="-16637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May run into problems!!</a:t>
            </a:r>
            <a:endParaRPr/>
          </a:p>
          <a:p>
            <a:pPr indent="-166370" lvl="0" marL="27305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5" name="Google Shape;525;p3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7"/>
          <p:cNvSpPr txBox="1"/>
          <p:nvPr>
            <p:ph type="title"/>
          </p:nvPr>
        </p:nvSpPr>
        <p:spPr>
          <a:xfrm>
            <a:off x="457200" y="274637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TOP-DOWN PARSING</a:t>
            </a:r>
            <a:endParaRPr/>
          </a:p>
        </p:txBody>
      </p:sp>
      <p:sp>
        <p:nvSpPr>
          <p:cNvPr id="532" name="Google Shape;532;p37"/>
          <p:cNvSpPr txBox="1"/>
          <p:nvPr>
            <p:ph idx="1" type="body"/>
          </p:nvPr>
        </p:nvSpPr>
        <p:spPr>
          <a:xfrm>
            <a:off x="304800" y="1447800"/>
            <a:ext cx="7848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Recursive-Descent Parsing</a:t>
            </a:r>
            <a:endParaRPr/>
          </a:p>
          <a:p>
            <a:pPr indent="-182562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Backtracking is needed (If a choice of a production rule does not work, we backtrack to try other alternatives.)</a:t>
            </a:r>
            <a:endParaRPr/>
          </a:p>
          <a:p>
            <a:pPr indent="-182562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It is a general parsing technique, but not widely used.</a:t>
            </a:r>
            <a:endParaRPr/>
          </a:p>
          <a:p>
            <a:pPr indent="-182562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Not efficient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🞆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Predictive Parsing</a:t>
            </a:r>
            <a:endParaRPr/>
          </a:p>
          <a:p>
            <a:pPr indent="-182562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 backtracking </a:t>
            </a:r>
            <a:endParaRPr/>
          </a:p>
          <a:p>
            <a:pPr indent="-182562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efficient</a:t>
            </a:r>
            <a:endParaRPr/>
          </a:p>
          <a:p>
            <a:pPr indent="-182562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needs a special form of grammars (</a:t>
            </a:r>
            <a:r>
              <a:rPr b="0" i="0" lang="en-US" sz="2000" u="none">
                <a:solidFill>
                  <a:srgbClr val="8F52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LL(1) grammars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).</a:t>
            </a:r>
            <a:endParaRPr/>
          </a:p>
          <a:p>
            <a:pPr indent="-182562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Predictive Parsing  is a special form of Recursive Descent parsing without backtracking.</a:t>
            </a:r>
            <a:endParaRPr/>
          </a:p>
          <a:p>
            <a:pPr indent="-182562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Non-Recursive (Table Driven) Predictive Parser is also known </a:t>
            </a:r>
            <a:r>
              <a:rPr b="0" i="0" lang="en-US" sz="2000" u="none">
                <a:solidFill>
                  <a:srgbClr val="7030A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 LL(1) parser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</a:t>
            </a:r>
            <a:endParaRPr/>
          </a:p>
          <a:p>
            <a:pPr indent="-184150" lvl="0" marL="27305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3" name="Google Shape;533;p3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52400" y="0"/>
            <a:ext cx="746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b="1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AMBIGUOUS GRAMMAR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11262"/>
            <a:ext cx="6553200" cy="51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0" y="904875"/>
            <a:ext cx="15240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9400" y="2209800"/>
            <a:ext cx="2514600" cy="62071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8"/>
          <p:cNvSpPr txBox="1"/>
          <p:nvPr>
            <p:ph type="title"/>
          </p:nvPr>
        </p:nvSpPr>
        <p:spPr>
          <a:xfrm>
            <a:off x="228600" y="38100"/>
            <a:ext cx="8534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Schoolbook"/>
              <a:buNone/>
            </a:pPr>
            <a:r>
              <a:rPr b="1" i="0" lang="en-US" sz="27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539" name="Google Shape;539;p38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40" name="Google Shape;54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458200" cy="3570287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3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9"/>
          <p:cNvSpPr txBox="1"/>
          <p:nvPr>
            <p:ph type="title"/>
          </p:nvPr>
        </p:nvSpPr>
        <p:spPr>
          <a:xfrm>
            <a:off x="152400" y="0"/>
            <a:ext cx="884396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547" name="Google Shape;547;p3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48" name="Google Shape;54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462962" cy="3138487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0"/>
          <p:cNvSpPr txBox="1"/>
          <p:nvPr>
            <p:ph type="title"/>
          </p:nvPr>
        </p:nvSpPr>
        <p:spPr>
          <a:xfrm>
            <a:off x="152400" y="254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555" name="Google Shape;555;p4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56" name="Google Shape;5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440737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1"/>
          <p:cNvSpPr txBox="1"/>
          <p:nvPr>
            <p:ph type="title"/>
          </p:nvPr>
        </p:nvSpPr>
        <p:spPr>
          <a:xfrm>
            <a:off x="152400" y="254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563" name="Google Shape;563;p4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64" name="Google Shape;56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442325" cy="36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/>
          <p:nvPr>
            <p:ph type="title"/>
          </p:nvPr>
        </p:nvSpPr>
        <p:spPr>
          <a:xfrm>
            <a:off x="152400" y="127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571" name="Google Shape;571;p4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72" name="Google Shape;57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453437" cy="3306762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3"/>
          <p:cNvSpPr txBox="1"/>
          <p:nvPr>
            <p:ph type="title"/>
          </p:nvPr>
        </p:nvSpPr>
        <p:spPr>
          <a:xfrm>
            <a:off x="1524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579" name="Google Shape;579;p4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80" name="Google Shape;58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442325" cy="37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4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4"/>
          <p:cNvSpPr txBox="1"/>
          <p:nvPr>
            <p:ph type="title"/>
          </p:nvPr>
        </p:nvSpPr>
        <p:spPr>
          <a:xfrm>
            <a:off x="1524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587" name="Google Shape;587;p44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88" name="Google Shape;58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610600" cy="4122737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5"/>
          <p:cNvSpPr txBox="1"/>
          <p:nvPr>
            <p:ph type="title"/>
          </p:nvPr>
        </p:nvSpPr>
        <p:spPr>
          <a:xfrm>
            <a:off x="152400" y="381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595" name="Google Shape;595;p4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96" name="Google Shape;59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458200" cy="5214937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4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6"/>
          <p:cNvSpPr txBox="1"/>
          <p:nvPr>
            <p:ph type="title"/>
          </p:nvPr>
        </p:nvSpPr>
        <p:spPr>
          <a:xfrm>
            <a:off x="152400" y="254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603" name="Google Shape;603;p46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04" name="Google Shape;60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429625" cy="4284662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7"/>
          <p:cNvSpPr txBox="1"/>
          <p:nvPr>
            <p:ph type="title"/>
          </p:nvPr>
        </p:nvSpPr>
        <p:spPr>
          <a:xfrm>
            <a:off x="1524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611" name="Google Shape;611;p4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12" name="Google Shape;61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539162" cy="35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4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457200" y="274637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b="1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AMBIGUOUS GRAMMAR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More than one Parse Tree for some sentence.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grammar for a programming language may be ambiguous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Need to modify it for parsing.</a:t>
            </a:r>
            <a:endParaRPr/>
          </a:p>
          <a:p>
            <a:pPr indent="-16637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637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Also: Grammar may be left recursive.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Need to modify it for parsing.</a:t>
            </a:r>
            <a:endParaRPr/>
          </a:p>
        </p:txBody>
      </p:sp>
      <p:sp>
        <p:nvSpPr>
          <p:cNvPr id="206" name="Google Shape;206;p2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8"/>
          <p:cNvSpPr txBox="1"/>
          <p:nvPr>
            <p:ph type="title"/>
          </p:nvPr>
        </p:nvSpPr>
        <p:spPr>
          <a:xfrm>
            <a:off x="152400" y="127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619" name="Google Shape;619;p48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20" name="Google Shape;62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81087"/>
            <a:ext cx="8474075" cy="4376737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9"/>
          <p:cNvSpPr txBox="1"/>
          <p:nvPr>
            <p:ph type="title"/>
          </p:nvPr>
        </p:nvSpPr>
        <p:spPr>
          <a:xfrm>
            <a:off x="2286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627" name="Google Shape;627;p4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28" name="Google Shape;62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424862" cy="3335337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4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0"/>
          <p:cNvSpPr txBox="1"/>
          <p:nvPr>
            <p:ph type="title"/>
          </p:nvPr>
        </p:nvSpPr>
        <p:spPr>
          <a:xfrm>
            <a:off x="152400" y="381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635" name="Google Shape;635;p5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36" name="Google Shape;63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442325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5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1"/>
          <p:cNvSpPr txBox="1"/>
          <p:nvPr>
            <p:ph type="title"/>
          </p:nvPr>
        </p:nvSpPr>
        <p:spPr>
          <a:xfrm>
            <a:off x="152400" y="127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643" name="Google Shape;643;p5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44" name="Google Shape;64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502650" cy="3230562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2"/>
          <p:cNvSpPr txBox="1"/>
          <p:nvPr>
            <p:ph type="title"/>
          </p:nvPr>
        </p:nvSpPr>
        <p:spPr>
          <a:xfrm>
            <a:off x="2286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651" name="Google Shape;651;p5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52" name="Google Shape;65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459787" cy="3970337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5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3"/>
          <p:cNvSpPr txBox="1"/>
          <p:nvPr>
            <p:ph type="title"/>
          </p:nvPr>
        </p:nvSpPr>
        <p:spPr>
          <a:xfrm>
            <a:off x="228600" y="127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659" name="Google Shape;659;p5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60" name="Google Shape;66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455025" cy="3738562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5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4"/>
          <p:cNvSpPr txBox="1"/>
          <p:nvPr>
            <p:ph type="title"/>
          </p:nvPr>
        </p:nvSpPr>
        <p:spPr>
          <a:xfrm>
            <a:off x="228600" y="127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DESCENT PARSING (BACKTRACKING)</a:t>
            </a:r>
            <a:endParaRPr/>
          </a:p>
        </p:txBody>
      </p:sp>
      <p:sp>
        <p:nvSpPr>
          <p:cNvPr id="667" name="Google Shape;667;p54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668" name="Google Shape;66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469312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54"/>
          <p:cNvSpPr txBox="1"/>
          <p:nvPr/>
        </p:nvSpPr>
        <p:spPr>
          <a:xfrm>
            <a:off x="685800" y="6030912"/>
            <a:ext cx="2582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Successfully parsed!!</a:t>
            </a:r>
            <a:endParaRPr/>
          </a:p>
        </p:txBody>
      </p:sp>
      <p:sp>
        <p:nvSpPr>
          <p:cNvPr id="670" name="Google Shape;670;p5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5"/>
          <p:cNvSpPr txBox="1"/>
          <p:nvPr>
            <p:ph type="title"/>
          </p:nvPr>
        </p:nvSpPr>
        <p:spPr>
          <a:xfrm>
            <a:off x="1524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RECURSIVE-DESCENT PARSING ALGORITHM</a:t>
            </a:r>
            <a:endParaRPr/>
          </a:p>
        </p:txBody>
      </p:sp>
      <p:sp>
        <p:nvSpPr>
          <p:cNvPr id="676" name="Google Shape;676;p55"/>
          <p:cNvSpPr txBox="1"/>
          <p:nvPr>
            <p:ph idx="1" type="body"/>
          </p:nvPr>
        </p:nvSpPr>
        <p:spPr>
          <a:xfrm>
            <a:off x="304800" y="1374775"/>
            <a:ext cx="79248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recursive-descent parsing program consists of </a:t>
            </a:r>
            <a:r>
              <a:rPr b="0" i="0" lang="en-US" sz="2000" u="none">
                <a:solidFill>
                  <a:srgbClr val="7030A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set of procedures – one for each non-terminal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Execution begins with the procedure for the start symbol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Announces success if the procedure body scans the entire input</a:t>
            </a:r>
            <a:endParaRPr/>
          </a:p>
          <a:p>
            <a:pPr indent="-1841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void A()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{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1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(j=1 to t){ /* assume there is t number of A-productions */ 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Choose a A-production, </a:t>
            </a:r>
            <a:r>
              <a:rPr b="0" i="0" lang="en-US" sz="20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r>
              <a:rPr b="0" baseline="-25000" i="0" lang="en-US" sz="20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</a:t>
            </a:r>
            <a:r>
              <a:rPr b="0" i="0" lang="en-US" sz="20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🡪X</a:t>
            </a:r>
            <a:r>
              <a:rPr b="0" baseline="-25000" i="0" lang="en-US" sz="20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b="0" i="0" lang="en-US" sz="20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b="0" baseline="-25000" i="0" lang="en-US" sz="20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b="0" i="0" lang="en-US" sz="20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…X</a:t>
            </a:r>
            <a:r>
              <a:rPr b="0" baseline="-25000" i="0" lang="en-US" sz="20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;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r>
              <a:rPr b="1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(i=1 to k){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</a:t>
            </a:r>
            <a:r>
              <a:rPr b="1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</a:t>
            </a:r>
            <a:r>
              <a:rPr b="0" i="0" lang="en-US" sz="20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b="0" baseline="-25000" i="0" lang="en-US" sz="20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a non-terminal)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	call procedure X</a:t>
            </a:r>
            <a:r>
              <a:rPr b="0" baseline="-2500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();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</a:t>
            </a:r>
            <a:r>
              <a:rPr b="1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else if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</a:t>
            </a:r>
            <a:r>
              <a:rPr b="0" i="0" lang="en-US" sz="20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b="0" baseline="-25000" i="0" lang="en-US" sz="20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equals the current input symbol </a:t>
            </a:r>
            <a:r>
              <a:rPr b="0" i="0" lang="en-US" sz="20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	advance the input to the next symbol;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</a:t>
            </a:r>
            <a:r>
              <a:rPr b="1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else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backtrack in input and reset the pointer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}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}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</p:txBody>
      </p:sp>
      <p:sp>
        <p:nvSpPr>
          <p:cNvPr id="677" name="Google Shape;677;p5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PREDICTIVE PARSER</a:t>
            </a:r>
            <a:endParaRPr/>
          </a:p>
        </p:txBody>
      </p:sp>
      <p:sp>
        <p:nvSpPr>
          <p:cNvPr id="683" name="Google Shape;683;p56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When re-writing a non-terminal in a derivation step, a predictive parser can uniquely choose a production rule by </a:t>
            </a:r>
            <a:r>
              <a:rPr b="0" i="0" lang="en-US" sz="2400" u="none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just looking the current symbol in the input string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→ α</a:t>
            </a:r>
            <a:r>
              <a:rPr b="0" baseline="-2500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| ... | α</a:t>
            </a:r>
            <a:r>
              <a:rPr b="0" baseline="-2500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		input:  ... a .......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		      current token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</a:t>
            </a:r>
            <a:endParaRPr/>
          </a:p>
        </p:txBody>
      </p:sp>
      <p:cxnSp>
        <p:nvCxnSpPr>
          <p:cNvPr id="684" name="Google Shape;684;p56"/>
          <p:cNvCxnSpPr/>
          <p:nvPr/>
        </p:nvCxnSpPr>
        <p:spPr>
          <a:xfrm rot="10800000">
            <a:off x="5638800" y="2895600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85" name="Google Shape;685;p5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PREDICTIVE PARSER (EXAMPLE)</a:t>
            </a:r>
            <a:endParaRPr/>
          </a:p>
        </p:txBody>
      </p:sp>
      <p:sp>
        <p:nvSpPr>
          <p:cNvPr id="691" name="Google Shape;691;p5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stmt →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......  	|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...... 	|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......	|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.....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When we are trying to write the non-terminal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stmt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if the current token is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we have to choose first production rule.	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When we are trying to write the non-terminal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stmt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we can uniquely choose the production rule by just looking the current token.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eliminate the </a:t>
            </a:r>
            <a:r>
              <a:rPr b="0" i="0" lang="en-US" sz="20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left recursion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the grammar, and </a:t>
            </a:r>
            <a:r>
              <a:rPr b="0" i="0" lang="en-US" sz="20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left factor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it. But it may not be suitable for predictive parsing (not LL(1) grammar).	 </a:t>
            </a:r>
            <a:endParaRPr/>
          </a:p>
        </p:txBody>
      </p:sp>
      <p:sp>
        <p:nvSpPr>
          <p:cNvPr id="692" name="Google Shape;692;p5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>
            <p:ph type="title"/>
          </p:nvPr>
        </p:nvSpPr>
        <p:spPr>
          <a:xfrm>
            <a:off x="457200" y="274637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ELIMINATION OF AMBIGUITY</a:t>
            </a:r>
            <a:endParaRPr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Ambiguous</a:t>
            </a:r>
            <a:endParaRPr/>
          </a:p>
          <a:p>
            <a:pPr indent="-16637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Grammar is ambiguous if there are multiple parse trees for the same sentence.</a:t>
            </a:r>
            <a:endParaRPr/>
          </a:p>
          <a:p>
            <a:pPr indent="-16637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637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Disambiguation</a:t>
            </a:r>
            <a:endParaRPr/>
          </a:p>
          <a:p>
            <a:pPr indent="-16637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Express Preference for one parse tree over others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Add disambiguating rule into the grammar</a:t>
            </a:r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PREDICTIVE PARSING</a:t>
            </a:r>
            <a:endParaRPr/>
          </a:p>
        </p:txBody>
      </p:sp>
      <p:sp>
        <p:nvSpPr>
          <p:cNvPr id="698" name="Google Shape;698;p58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Each non-terminal corresponds to a procedure.</a:t>
            </a:r>
            <a:endParaRPr/>
          </a:p>
          <a:p>
            <a:pPr indent="-16637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Ex:  	A → aBb	(This is only the production rule for A)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0" i="0" sz="11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 A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{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   - match the current token with a, and move to the next token;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   - call ‘B’;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   - match the current token with b, and move to the next token;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}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/>
          </a:p>
        </p:txBody>
      </p:sp>
      <p:sp>
        <p:nvSpPr>
          <p:cNvPr id="699" name="Google Shape;699;p5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9"/>
          <p:cNvSpPr txBox="1"/>
          <p:nvPr>
            <p:ph type="title"/>
          </p:nvPr>
        </p:nvSpPr>
        <p:spPr>
          <a:xfrm>
            <a:off x="228600" y="-152400"/>
            <a:ext cx="8305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b="1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PREDICTIVE PARSING (CONT.)</a:t>
            </a:r>
            <a:endParaRPr/>
          </a:p>
        </p:txBody>
      </p:sp>
      <p:sp>
        <p:nvSpPr>
          <p:cNvPr id="705" name="Google Shape;705;p59"/>
          <p:cNvSpPr txBox="1"/>
          <p:nvPr>
            <p:ph idx="1" type="body"/>
          </p:nvPr>
        </p:nvSpPr>
        <p:spPr>
          <a:xfrm>
            <a:off x="533400" y="1066800"/>
            <a:ext cx="8602662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→ aBb  |  bAB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 A 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{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case of the current token {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‘a’:   - match the current token with a, and move to the next token;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      - call ‘B’;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      - match the current token with b, and move to the next token;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‘b’:   - match the current token with b, and move to the next token;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      - call ‘A’;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               - call ‘B’;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}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6370" lvl="0" marL="27305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06" name="Google Shape;706;p5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PREDICTIVE PARSING (CONT.)</a:t>
            </a:r>
            <a:endParaRPr/>
          </a:p>
        </p:txBody>
      </p:sp>
      <p:sp>
        <p:nvSpPr>
          <p:cNvPr id="712" name="Google Shape;712;p6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When to apply ε-productions.</a:t>
            </a:r>
            <a:endParaRPr/>
          </a:p>
          <a:p>
            <a:pPr indent="-166370" lvl="0" marL="2730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A → aA | bB | ε</a:t>
            </a:r>
            <a:endParaRPr/>
          </a:p>
          <a:p>
            <a:pPr indent="-273050" lvl="0" marL="2730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all other productions fail, we should apply an ε-production. For example, if the current token is not a or b, we may apply the ε-production.</a:t>
            </a:r>
            <a:endParaRPr/>
          </a:p>
          <a:p>
            <a:pPr indent="-273050" lvl="0" marL="27305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Most correct choice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We should apply an ε-production for a non-terminal A when the current token is in the follow set of A (which terminals can follow A in the sentential forms).</a:t>
            </a:r>
            <a:endParaRPr/>
          </a:p>
        </p:txBody>
      </p:sp>
      <p:sp>
        <p:nvSpPr>
          <p:cNvPr id="713" name="Google Shape;713;p6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RECURSIVE PREDICTIVE PARSING (EXAMPLE)</a:t>
            </a:r>
            <a:endParaRPr/>
          </a:p>
        </p:txBody>
      </p:sp>
      <p:sp>
        <p:nvSpPr>
          <p:cNvPr id="719" name="Google Shape;719;p6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730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80"/>
              <a:buNone/>
            </a:pPr>
            <a:r>
              <a:rPr b="0" i="0" lang="en-US" sz="1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→ aBe | cBd  |  C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</a:pPr>
            <a:r>
              <a:rPr b="0" i="0" lang="en-US" sz="1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 → bB | ε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980"/>
              <a:buNone/>
            </a:pPr>
            <a:r>
              <a:rPr b="0" i="0" lang="en-US" sz="1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 → f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b="0" i="0" lang="en-US" sz="9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			</a:t>
            </a:r>
            <a:r>
              <a:rPr b="1" i="0" lang="en-US" sz="9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 C</a:t>
            </a:r>
            <a:r>
              <a:rPr b="0" i="0" lang="en-US" sz="9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{	match the current token with f, 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b="1" i="0" lang="en-US" sz="9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 A</a:t>
            </a:r>
            <a:r>
              <a:rPr b="0" i="0" lang="en-US" sz="9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{						and move to the next token; }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b="0" i="0" lang="en-US" sz="9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case of the current token {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b="0" i="0" lang="en-US" sz="9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    a:	- match the current token with a,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b="0" i="0" lang="en-US" sz="9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and move to the next token;		</a:t>
            </a:r>
            <a:r>
              <a:rPr b="1" i="0" lang="en-US" sz="900" u="none">
                <a:solidFill>
                  <a:srgbClr val="CC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 B</a:t>
            </a:r>
            <a:r>
              <a:rPr b="0" i="0" lang="en-US" sz="9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{ 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b="0" i="0" lang="en-US" sz="9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- call B;				     case of the current token {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b="0" i="0" lang="en-US" sz="9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- match the current token with e,		             b:	- match the current token with b,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b="0" i="0" lang="en-US" sz="9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and move to the next token;			  and move to the next token;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b="0" i="0" lang="en-US" sz="9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   c:	- match the current token with c,			- call B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b="0" i="0" lang="en-US" sz="9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and move to the next token;		            </a:t>
            </a:r>
            <a:r>
              <a:rPr b="0" i="0" lang="en-US" sz="900" u="none">
                <a:solidFill>
                  <a:schemeClr val="accent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e,d:  do nothing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b="0" i="0" lang="en-US" sz="9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- call B;				     }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b="0" i="0" lang="en-US" sz="9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- match the current token with d,		}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b="0" i="0" lang="en-US" sz="9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and move to the next token;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b="0" i="0" lang="en-US" sz="9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    </a:t>
            </a:r>
            <a:r>
              <a:rPr b="0" i="0" lang="en-US" sz="9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f: 	- call C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b="0" i="0" lang="en-US" sz="9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}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rPr b="0" i="0" lang="en-US" sz="9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630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0" i="0" sz="13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910"/>
              <a:buNone/>
            </a:pPr>
            <a:r>
              <a:rPr b="0" i="0" lang="en-US" sz="13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/>
          </a:p>
        </p:txBody>
      </p:sp>
      <p:cxnSp>
        <p:nvCxnSpPr>
          <p:cNvPr id="720" name="Google Shape;720;p61"/>
          <p:cNvCxnSpPr/>
          <p:nvPr/>
        </p:nvCxnSpPr>
        <p:spPr>
          <a:xfrm rot="10800000">
            <a:off x="6096000" y="4724400"/>
            <a:ext cx="211137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1" name="Google Shape;721;p61"/>
          <p:cNvSpPr txBox="1"/>
          <p:nvPr/>
        </p:nvSpPr>
        <p:spPr>
          <a:xfrm>
            <a:off x="6324600" y="5105400"/>
            <a:ext cx="17621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 set of B </a:t>
            </a:r>
            <a:endParaRPr/>
          </a:p>
        </p:txBody>
      </p:sp>
      <p:cxnSp>
        <p:nvCxnSpPr>
          <p:cNvPr id="722" name="Google Shape;722;p61"/>
          <p:cNvCxnSpPr/>
          <p:nvPr/>
        </p:nvCxnSpPr>
        <p:spPr>
          <a:xfrm rot="10800000">
            <a:off x="1371600" y="57912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3" name="Google Shape;723;p61"/>
          <p:cNvSpPr txBox="1"/>
          <p:nvPr/>
        </p:nvSpPr>
        <p:spPr>
          <a:xfrm>
            <a:off x="1600200" y="5943600"/>
            <a:ext cx="14430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set of C</a:t>
            </a:r>
            <a:endParaRPr/>
          </a:p>
        </p:txBody>
      </p:sp>
      <p:sp>
        <p:nvSpPr>
          <p:cNvPr id="724" name="Google Shape;724;p6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2"/>
          <p:cNvSpPr txBox="1"/>
          <p:nvPr>
            <p:ph type="title"/>
          </p:nvPr>
        </p:nvSpPr>
        <p:spPr>
          <a:xfrm>
            <a:off x="457200" y="274637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FUNCTION</a:t>
            </a:r>
            <a:endParaRPr/>
          </a:p>
        </p:txBody>
      </p:sp>
      <p:sp>
        <p:nvSpPr>
          <p:cNvPr id="730" name="Google Shape;730;p6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731" name="Google Shape;73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447800"/>
            <a:ext cx="6334125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2"/>
          <p:cNvSpPr txBox="1"/>
          <p:nvPr/>
        </p:nvSpPr>
        <p:spPr>
          <a:xfrm>
            <a:off x="1262062" y="5219700"/>
            <a:ext cx="30480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(E) =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(E’) =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(T) =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(T’) =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(F)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3"/>
          <p:cNvSpPr txBox="1"/>
          <p:nvPr>
            <p:ph type="title"/>
          </p:nvPr>
        </p:nvSpPr>
        <p:spPr>
          <a:xfrm>
            <a:off x="304800" y="152400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COMPUTING THE FIRST FUNCTION</a:t>
            </a:r>
            <a:endParaRPr/>
          </a:p>
        </p:txBody>
      </p:sp>
      <p:sp>
        <p:nvSpPr>
          <p:cNvPr id="738" name="Google Shape;738;p6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739" name="Google Shape;739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66800"/>
            <a:ext cx="8172450" cy="5629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6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4"/>
          <p:cNvSpPr txBox="1"/>
          <p:nvPr>
            <p:ph type="title"/>
          </p:nvPr>
        </p:nvSpPr>
        <p:spPr>
          <a:xfrm>
            <a:off x="457200" y="274637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 COMPUTE THE FIRST(</a:t>
            </a:r>
            <a:r>
              <a:rPr b="1" i="0" lang="en-US" sz="30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X1X2X3...XN</a:t>
            </a: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/>
          </a:p>
        </p:txBody>
      </p:sp>
      <p:sp>
        <p:nvSpPr>
          <p:cNvPr id="746" name="Google Shape;746;p64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747" name="Google Shape;747;p64"/>
          <p:cNvPicPr preferRelativeResize="0"/>
          <p:nvPr/>
        </p:nvPicPr>
        <p:blipFill rotWithShape="1">
          <a:blip r:embed="rId3">
            <a:alphaModFix/>
          </a:blip>
          <a:srcRect b="0" l="0" r="5330" t="0"/>
          <a:stretch/>
        </p:blipFill>
        <p:spPr>
          <a:xfrm>
            <a:off x="533400" y="1066800"/>
            <a:ext cx="8512175" cy="5757862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6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5"/>
          <p:cNvSpPr txBox="1"/>
          <p:nvPr>
            <p:ph type="title"/>
          </p:nvPr>
        </p:nvSpPr>
        <p:spPr>
          <a:xfrm>
            <a:off x="457200" y="274637"/>
            <a:ext cx="7467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- EXAMPLE </a:t>
            </a:r>
            <a:endParaRPr/>
          </a:p>
        </p:txBody>
      </p:sp>
      <p:sp>
        <p:nvSpPr>
          <p:cNvPr id="755" name="Google Shape;755;p65"/>
          <p:cNvSpPr txBox="1"/>
          <p:nvPr>
            <p:ph idx="1" type="body"/>
          </p:nvPr>
        </p:nvSpPr>
        <p:spPr>
          <a:xfrm>
            <a:off x="533400" y="1600200"/>
            <a:ext cx="414655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 🡪 i  | c | n T 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 🡪 P | a S | b S c S T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 🡪 b |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ε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🡪 c | R n |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 🡪 R S q</a:t>
            </a:r>
            <a:endParaRPr/>
          </a:p>
        </p:txBody>
      </p:sp>
      <p:sp>
        <p:nvSpPr>
          <p:cNvPr id="756" name="Google Shape;756;p65"/>
          <p:cNvSpPr txBox="1"/>
          <p:nvPr>
            <p:ph idx="1" type="body"/>
          </p:nvPr>
        </p:nvSpPr>
        <p:spPr>
          <a:xfrm>
            <a:off x="4038600" y="3581400"/>
            <a:ext cx="4114800" cy="325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FIRST(P) =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FIRST(Q) =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FIRST(R) =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FIRST(S) =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FIRST(T) =</a:t>
            </a:r>
            <a:endParaRPr/>
          </a:p>
        </p:txBody>
      </p:sp>
      <p:sp>
        <p:nvSpPr>
          <p:cNvPr id="757" name="Google Shape;757;p6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6"/>
          <p:cNvSpPr txBox="1"/>
          <p:nvPr>
            <p:ph type="title"/>
          </p:nvPr>
        </p:nvSpPr>
        <p:spPr>
          <a:xfrm>
            <a:off x="457200" y="274637"/>
            <a:ext cx="7467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- EXAMPLE </a:t>
            </a:r>
            <a:endParaRPr/>
          </a:p>
        </p:txBody>
      </p:sp>
      <p:sp>
        <p:nvSpPr>
          <p:cNvPr id="764" name="Google Shape;764;p66"/>
          <p:cNvSpPr txBox="1"/>
          <p:nvPr>
            <p:ph idx="1" type="body"/>
          </p:nvPr>
        </p:nvSpPr>
        <p:spPr>
          <a:xfrm>
            <a:off x="533400" y="1600200"/>
            <a:ext cx="414655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 🡪 i  | c | n T 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 🡪 P | a S | b S c S T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 🡪 b |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ε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🡪 c | R n |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 🡪 R S q</a:t>
            </a:r>
            <a:endParaRPr/>
          </a:p>
        </p:txBody>
      </p:sp>
      <p:sp>
        <p:nvSpPr>
          <p:cNvPr id="765" name="Google Shape;765;p6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6" name="Google Shape;766;p66"/>
          <p:cNvSpPr txBox="1"/>
          <p:nvPr/>
        </p:nvSpPr>
        <p:spPr>
          <a:xfrm>
            <a:off x="3810000" y="3352800"/>
            <a:ext cx="4114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FIRST(P) = {i,c,n}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FIRST(Q) = {i,c,n,a,b}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FIRST(R) = {b,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FIRST(S) = {c,b,n,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FIRST(T) = {b,c,n,q}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- EXAMPLE</a:t>
            </a:r>
            <a:endParaRPr/>
          </a:p>
        </p:txBody>
      </p:sp>
      <p:sp>
        <p:nvSpPr>
          <p:cNvPr id="773" name="Google Shape;773;p67"/>
          <p:cNvSpPr txBox="1"/>
          <p:nvPr>
            <p:ph idx="1" type="body"/>
          </p:nvPr>
        </p:nvSpPr>
        <p:spPr>
          <a:xfrm>
            <a:off x="533400" y="1981200"/>
            <a:ext cx="414655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🡪 a S e | S T 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 🡪 R S e | Q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 🡪 r S r |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 🡪 S T |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</p:txBody>
      </p:sp>
      <p:sp>
        <p:nvSpPr>
          <p:cNvPr id="774" name="Google Shape;774;p67"/>
          <p:cNvSpPr txBox="1"/>
          <p:nvPr>
            <p:ph idx="1" type="body"/>
          </p:nvPr>
        </p:nvSpPr>
        <p:spPr>
          <a:xfrm>
            <a:off x="4845050" y="3352800"/>
            <a:ext cx="414655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FIRST(S) =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FIRST(R) =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FIRST(T) =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FIRST(Q) =</a:t>
            </a:r>
            <a:endParaRPr/>
          </a:p>
        </p:txBody>
      </p:sp>
      <p:sp>
        <p:nvSpPr>
          <p:cNvPr id="775" name="Google Shape;775;p6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228600" y="76200"/>
            <a:ext cx="8915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b="1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RESOLVING PROBLEMS: AMBIGUOUS GRAMMARS</a:t>
            </a: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457200" y="1143000"/>
            <a:ext cx="739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following grammar segment: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1676400" y="1600200"/>
            <a:ext cx="51816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| 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1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| 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 (any other statement)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1447800" y="2971800"/>
            <a:ext cx="7391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E1 </a:t>
            </a: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 S1 else if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E2 </a:t>
            </a: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 </a:t>
            </a:r>
            <a:r>
              <a:rPr b="1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1600200" y="3581400"/>
            <a:ext cx="441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parse tree:</a:t>
            </a:r>
            <a:endParaRPr/>
          </a:p>
        </p:txBody>
      </p:sp>
      <p:grpSp>
        <p:nvGrpSpPr>
          <p:cNvPr id="224" name="Google Shape;224;p23"/>
          <p:cNvGrpSpPr/>
          <p:nvPr/>
        </p:nvGrpSpPr>
        <p:grpSpPr>
          <a:xfrm>
            <a:off x="304800" y="4191000"/>
            <a:ext cx="8001000" cy="2073275"/>
            <a:chOff x="576" y="2640"/>
            <a:chExt cx="5040" cy="1306"/>
          </a:xfrm>
        </p:grpSpPr>
        <p:grpSp>
          <p:nvGrpSpPr>
            <p:cNvPr id="225" name="Google Shape;225;p23"/>
            <p:cNvGrpSpPr/>
            <p:nvPr/>
          </p:nvGrpSpPr>
          <p:grpSpPr>
            <a:xfrm>
              <a:off x="576" y="2640"/>
              <a:ext cx="5040" cy="1306"/>
              <a:chOff x="720" y="2640"/>
              <a:chExt cx="5040" cy="1306"/>
            </a:xfrm>
          </p:grpSpPr>
          <p:sp>
            <p:nvSpPr>
              <p:cNvPr id="226" name="Google Shape;226;p23"/>
              <p:cNvSpPr txBox="1"/>
              <p:nvPr/>
            </p:nvSpPr>
            <p:spPr>
              <a:xfrm>
                <a:off x="3792" y="2976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227" name="Google Shape;227;p23"/>
              <p:cNvSpPr txBox="1"/>
              <p:nvPr/>
            </p:nvSpPr>
            <p:spPr>
              <a:xfrm>
                <a:off x="1536" y="2640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228" name="Google Shape;228;p23"/>
              <p:cNvSpPr txBox="1"/>
              <p:nvPr/>
            </p:nvSpPr>
            <p:spPr>
              <a:xfrm>
                <a:off x="2448" y="2976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229" name="Google Shape;229;p23"/>
              <p:cNvSpPr txBox="1"/>
              <p:nvPr/>
            </p:nvSpPr>
            <p:spPr>
              <a:xfrm>
                <a:off x="1344" y="2928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expr</a:t>
                </a:r>
                <a:endParaRPr/>
              </a:p>
            </p:txBody>
          </p:sp>
          <p:sp>
            <p:nvSpPr>
              <p:cNvPr id="230" name="Google Shape;230;p23"/>
              <p:cNvSpPr txBox="1"/>
              <p:nvPr/>
            </p:nvSpPr>
            <p:spPr>
              <a:xfrm>
                <a:off x="3600" y="3360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expr</a:t>
                </a:r>
                <a:endParaRPr/>
              </a:p>
            </p:txBody>
          </p:sp>
          <p:grpSp>
            <p:nvGrpSpPr>
              <p:cNvPr id="231" name="Google Shape;231;p23"/>
              <p:cNvGrpSpPr/>
              <p:nvPr/>
            </p:nvGrpSpPr>
            <p:grpSpPr>
              <a:xfrm>
                <a:off x="1248" y="3168"/>
                <a:ext cx="528" cy="394"/>
                <a:chOff x="3504" y="3456"/>
                <a:chExt cx="528" cy="394"/>
              </a:xfrm>
            </p:grpSpPr>
            <p:cxnSp>
              <p:nvCxnSpPr>
                <p:cNvPr id="232" name="Google Shape;232;p2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3" name="Google Shape;233;p2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4" name="Google Shape;234;p2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235" name="Google Shape;235;p2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</a:t>
                  </a:r>
                  <a:r>
                    <a:rPr b="1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36" name="Google Shape;236;p23"/>
              <p:cNvGrpSpPr/>
              <p:nvPr/>
            </p:nvGrpSpPr>
            <p:grpSpPr>
              <a:xfrm>
                <a:off x="3504" y="3552"/>
                <a:ext cx="528" cy="394"/>
                <a:chOff x="3504" y="3456"/>
                <a:chExt cx="528" cy="394"/>
              </a:xfrm>
            </p:grpSpPr>
            <p:cxnSp>
              <p:nvCxnSpPr>
                <p:cNvPr id="237" name="Google Shape;237;p2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8" name="Google Shape;238;p2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39" name="Google Shape;239;p2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240" name="Google Shape;240;p2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</a:t>
                  </a:r>
                  <a:r>
                    <a:rPr b="1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41" name="Google Shape;241;p23"/>
              <p:cNvGrpSpPr/>
              <p:nvPr/>
            </p:nvGrpSpPr>
            <p:grpSpPr>
              <a:xfrm>
                <a:off x="5232" y="3504"/>
                <a:ext cx="528" cy="394"/>
                <a:chOff x="3504" y="3456"/>
                <a:chExt cx="528" cy="394"/>
              </a:xfrm>
            </p:grpSpPr>
            <p:cxnSp>
              <p:nvCxnSpPr>
                <p:cNvPr id="242" name="Google Shape;242;p2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2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4" name="Google Shape;244;p2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245" name="Google Shape;245;p2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b="1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46" name="Google Shape;246;p23"/>
              <p:cNvGrpSpPr/>
              <p:nvPr/>
            </p:nvGrpSpPr>
            <p:grpSpPr>
              <a:xfrm>
                <a:off x="2352" y="3168"/>
                <a:ext cx="528" cy="394"/>
                <a:chOff x="3504" y="3456"/>
                <a:chExt cx="528" cy="394"/>
              </a:xfrm>
            </p:grpSpPr>
            <p:cxnSp>
              <p:nvCxnSpPr>
                <p:cNvPr id="247" name="Google Shape;247;p2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8" name="Google Shape;248;p2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49" name="Google Shape;249;p2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250" name="Google Shape;250;p2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b="1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51" name="Google Shape;251;p23"/>
              <p:cNvGrpSpPr/>
              <p:nvPr/>
            </p:nvGrpSpPr>
            <p:grpSpPr>
              <a:xfrm>
                <a:off x="4464" y="3504"/>
                <a:ext cx="528" cy="394"/>
                <a:chOff x="3504" y="3456"/>
                <a:chExt cx="528" cy="394"/>
              </a:xfrm>
            </p:grpSpPr>
            <p:cxnSp>
              <p:nvCxnSpPr>
                <p:cNvPr id="252" name="Google Shape;252;p23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3" name="Google Shape;253;p23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4" name="Google Shape;254;p23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255" name="Google Shape;255;p23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b="1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</p:grpSp>
          <p:sp>
            <p:nvSpPr>
              <p:cNvPr id="256" name="Google Shape;256;p23"/>
              <p:cNvSpPr txBox="1"/>
              <p:nvPr/>
            </p:nvSpPr>
            <p:spPr>
              <a:xfrm>
                <a:off x="1920" y="2976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then</a:t>
                </a:r>
                <a:endParaRPr/>
              </a:p>
            </p:txBody>
          </p:sp>
          <p:sp>
            <p:nvSpPr>
              <p:cNvPr id="257" name="Google Shape;257;p23"/>
              <p:cNvSpPr txBox="1"/>
              <p:nvPr/>
            </p:nvSpPr>
            <p:spPr>
              <a:xfrm>
                <a:off x="4080" y="3360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then</a:t>
                </a:r>
                <a:endParaRPr/>
              </a:p>
            </p:txBody>
          </p:sp>
          <p:sp>
            <p:nvSpPr>
              <p:cNvPr id="258" name="Google Shape;258;p23"/>
              <p:cNvSpPr txBox="1"/>
              <p:nvPr/>
            </p:nvSpPr>
            <p:spPr>
              <a:xfrm>
                <a:off x="3120" y="2976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else</a:t>
                </a:r>
                <a:endParaRPr/>
              </a:p>
            </p:txBody>
          </p:sp>
          <p:sp>
            <p:nvSpPr>
              <p:cNvPr id="259" name="Google Shape;259;p23"/>
              <p:cNvSpPr txBox="1"/>
              <p:nvPr/>
            </p:nvSpPr>
            <p:spPr>
              <a:xfrm>
                <a:off x="4944" y="3312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else</a:t>
                </a:r>
                <a:endParaRPr/>
              </a:p>
            </p:txBody>
          </p:sp>
          <p:sp>
            <p:nvSpPr>
              <p:cNvPr id="260" name="Google Shape;260;p23"/>
              <p:cNvSpPr txBox="1"/>
              <p:nvPr/>
            </p:nvSpPr>
            <p:spPr>
              <a:xfrm>
                <a:off x="720" y="2976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  <p:sp>
            <p:nvSpPr>
              <p:cNvPr id="261" name="Google Shape;261;p23"/>
              <p:cNvSpPr txBox="1"/>
              <p:nvPr/>
            </p:nvSpPr>
            <p:spPr>
              <a:xfrm>
                <a:off x="3120" y="3408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  <p:sp>
            <p:nvSpPr>
              <p:cNvPr id="262" name="Google Shape;262;p23"/>
              <p:cNvSpPr txBox="1"/>
              <p:nvPr/>
            </p:nvSpPr>
            <p:spPr>
              <a:xfrm>
                <a:off x="4560" y="3312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263" name="Google Shape;263;p23"/>
              <p:cNvSpPr txBox="1"/>
              <p:nvPr/>
            </p:nvSpPr>
            <p:spPr>
              <a:xfrm>
                <a:off x="5328" y="3312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</p:grpSp>
        <p:cxnSp>
          <p:nvCxnSpPr>
            <p:cNvPr id="264" name="Google Shape;264;p23"/>
            <p:cNvCxnSpPr/>
            <p:nvPr/>
          </p:nvCxnSpPr>
          <p:spPr>
            <a:xfrm flipH="1">
              <a:off x="912" y="2784"/>
              <a:ext cx="432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5" name="Google Shape;265;p23"/>
            <p:cNvCxnSpPr/>
            <p:nvPr/>
          </p:nvCxnSpPr>
          <p:spPr>
            <a:xfrm flipH="1">
              <a:off x="1440" y="2880"/>
              <a:ext cx="96" cy="9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6" name="Google Shape;266;p23"/>
            <p:cNvCxnSpPr/>
            <p:nvPr/>
          </p:nvCxnSpPr>
          <p:spPr>
            <a:xfrm rot="10800000">
              <a:off x="1776" y="2736"/>
              <a:ext cx="1872" cy="2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7" name="Google Shape;267;p23"/>
            <p:cNvCxnSpPr/>
            <p:nvPr/>
          </p:nvCxnSpPr>
          <p:spPr>
            <a:xfrm rot="10800000">
              <a:off x="3840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8" name="Google Shape;268;p23"/>
            <p:cNvCxnSpPr/>
            <p:nvPr/>
          </p:nvCxnSpPr>
          <p:spPr>
            <a:xfrm rot="10800000">
              <a:off x="3936" y="3168"/>
              <a:ext cx="864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9" name="Google Shape;269;p23"/>
            <p:cNvCxnSpPr/>
            <p:nvPr/>
          </p:nvCxnSpPr>
          <p:spPr>
            <a:xfrm>
              <a:off x="1632" y="2880"/>
              <a:ext cx="192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0" name="Google Shape;270;p23"/>
            <p:cNvCxnSpPr/>
            <p:nvPr/>
          </p:nvCxnSpPr>
          <p:spPr>
            <a:xfrm rot="10800000">
              <a:off x="1728" y="2832"/>
              <a:ext cx="576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1" name="Google Shape;271;p23"/>
            <p:cNvCxnSpPr/>
            <p:nvPr/>
          </p:nvCxnSpPr>
          <p:spPr>
            <a:xfrm flipH="1">
              <a:off x="3264" y="3168"/>
              <a:ext cx="432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2" name="Google Shape;272;p23"/>
            <p:cNvCxnSpPr/>
            <p:nvPr/>
          </p:nvCxnSpPr>
          <p:spPr>
            <a:xfrm flipH="1">
              <a:off x="3648" y="3216"/>
              <a:ext cx="144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3" name="Google Shape;273;p23"/>
            <p:cNvCxnSpPr/>
            <p:nvPr/>
          </p:nvCxnSpPr>
          <p:spPr>
            <a:xfrm rot="10800000">
              <a:off x="3984" y="3072"/>
              <a:ext cx="1152" cy="2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4" name="Google Shape;274;p23"/>
            <p:cNvCxnSpPr/>
            <p:nvPr/>
          </p:nvCxnSpPr>
          <p:spPr>
            <a:xfrm rot="10800000">
              <a:off x="1776" y="2784"/>
              <a:ext cx="1200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75" name="Google Shape;275;p23"/>
            <p:cNvCxnSpPr/>
            <p:nvPr/>
          </p:nvCxnSpPr>
          <p:spPr>
            <a:xfrm rot="10800000">
              <a:off x="3888" y="3216"/>
              <a:ext cx="528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76" name="Google Shape;276;p2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 - EXAMPLE</a:t>
            </a:r>
            <a:endParaRPr/>
          </a:p>
        </p:txBody>
      </p:sp>
      <p:sp>
        <p:nvSpPr>
          <p:cNvPr id="782" name="Google Shape;782;p68"/>
          <p:cNvSpPr txBox="1"/>
          <p:nvPr>
            <p:ph idx="1" type="body"/>
          </p:nvPr>
        </p:nvSpPr>
        <p:spPr>
          <a:xfrm>
            <a:off x="533400" y="1981200"/>
            <a:ext cx="414655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🡪 a S e | S T S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 🡪 R S e | Q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 🡪 r S r |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 🡪 S T |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</p:txBody>
      </p:sp>
      <p:sp>
        <p:nvSpPr>
          <p:cNvPr id="783" name="Google Shape;783;p6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84" name="Google Shape;784;p68"/>
          <p:cNvSpPr txBox="1"/>
          <p:nvPr/>
        </p:nvSpPr>
        <p:spPr>
          <a:xfrm>
            <a:off x="4845050" y="3276600"/>
            <a:ext cx="414655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FIRST(S) = {a}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FIRST(R) = {r,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FIRST(T) = {r, a,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FIRST(Q) = {a,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 SETS</a:t>
            </a:r>
            <a:endParaRPr/>
          </a:p>
        </p:txBody>
      </p:sp>
      <p:sp>
        <p:nvSpPr>
          <p:cNvPr id="791" name="Google Shape;791;p6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FOLLOW(A) is the set of terminals (including end marker of input - $) that may follow non-terminal A in some sentential form.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FOLLOW(A) = {c | S </a:t>
            </a:r>
            <a:r>
              <a:rPr b="0" i="0" lang="en-US" sz="3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⇒</a:t>
            </a:r>
            <a:r>
              <a:rPr b="0" baseline="3000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…Ac…} ∪ {$} if S </a:t>
            </a:r>
            <a:r>
              <a:rPr b="0" i="0" lang="en-US" sz="3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⇒</a:t>
            </a:r>
            <a:r>
              <a:rPr b="0" baseline="3000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…A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 example, consider L </a:t>
            </a:r>
            <a:r>
              <a:rPr b="0" i="0" lang="en-US" sz="3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⇒</a:t>
            </a:r>
            <a:r>
              <a:rPr b="0" baseline="3000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+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(())(L)L </a:t>
            </a:r>
            <a:endParaRPr/>
          </a:p>
          <a:p>
            <a:pPr indent="-273049" lvl="1" marL="639762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Both ‘)’ and end of file can follow L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NOTE: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</a:t>
            </a:r>
            <a:r>
              <a:rPr b="1" i="1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never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in FOLLOW sets</a:t>
            </a:r>
            <a:endParaRPr/>
          </a:p>
          <a:p>
            <a:pPr indent="-166370" lvl="0" marL="27305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92" name="Google Shape;792;p6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7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COMPUTING FOLLOW(A)</a:t>
            </a:r>
            <a:endParaRPr/>
          </a:p>
        </p:txBody>
      </p:sp>
      <p:sp>
        <p:nvSpPr>
          <p:cNvPr id="799" name="Google Shape;799;p7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 A is start symbol, put $ in FOLLOW(A)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Productions of the form B 🡪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Add FIRST(</a:t>
            </a:r>
            <a:r>
              <a:rPr b="0" i="0" lang="en-US" sz="21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– {</a:t>
            </a:r>
            <a:r>
              <a:rPr b="0" i="0" lang="en-US" sz="21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 to FOLLOW(A)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Productions of the form B 🡪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 or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B 🡪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where 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0" i="0" lang="en-US" sz="3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⇒</a:t>
            </a:r>
            <a:r>
              <a:rPr b="0" baseline="3000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*</a:t>
            </a: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ε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Add FOLLOW(B) to FOLLOW(A)</a:t>
            </a:r>
            <a:endParaRPr/>
          </a:p>
        </p:txBody>
      </p:sp>
      <p:sp>
        <p:nvSpPr>
          <p:cNvPr id="800" name="Google Shape;800;p7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1"/>
          <p:cNvSpPr txBox="1"/>
          <p:nvPr>
            <p:ph type="title"/>
          </p:nvPr>
        </p:nvSpPr>
        <p:spPr>
          <a:xfrm>
            <a:off x="457200" y="274637"/>
            <a:ext cx="7467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</a:t>
            </a:r>
            <a:endParaRPr/>
          </a:p>
        </p:txBody>
      </p:sp>
      <p:sp>
        <p:nvSpPr>
          <p:cNvPr id="807" name="Google Shape;807;p71"/>
          <p:cNvSpPr txBox="1"/>
          <p:nvPr>
            <p:ph idx="1" type="body"/>
          </p:nvPr>
        </p:nvSpPr>
        <p:spPr>
          <a:xfrm>
            <a:off x="533400" y="1371600"/>
            <a:ext cx="431165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 🡪 T 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🡪 + T 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|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 🡪 F T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🡪 * F T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|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 🡪 ( E ) | id</a:t>
            </a:r>
            <a:endParaRPr/>
          </a:p>
          <a:p>
            <a:pPr indent="-17526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FIRST(E) = {(, id}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{+,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FIRST(T) = {(, id}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{*,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FIRST(F) = {(, id}}</a:t>
            </a:r>
            <a:endParaRPr/>
          </a:p>
        </p:txBody>
      </p:sp>
      <p:sp>
        <p:nvSpPr>
          <p:cNvPr id="808" name="Google Shape;808;p71"/>
          <p:cNvSpPr txBox="1"/>
          <p:nvPr>
            <p:ph idx="1" type="body"/>
          </p:nvPr>
        </p:nvSpPr>
        <p:spPr>
          <a:xfrm>
            <a:off x="4845050" y="1066800"/>
            <a:ext cx="414655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FOLLOW(E) = {$}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FOLLOW(T) =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FOLLOW(T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FOLLOW(F) =</a:t>
            </a:r>
            <a:endParaRPr/>
          </a:p>
        </p:txBody>
      </p:sp>
      <p:sp>
        <p:nvSpPr>
          <p:cNvPr id="809" name="Google Shape;809;p71"/>
          <p:cNvSpPr txBox="1"/>
          <p:nvPr/>
        </p:nvSpPr>
        <p:spPr>
          <a:xfrm>
            <a:off x="609600" y="6096000"/>
            <a:ext cx="556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the first non-terminal is the start symbol</a:t>
            </a:r>
            <a:endParaRPr/>
          </a:p>
        </p:txBody>
      </p:sp>
      <p:sp>
        <p:nvSpPr>
          <p:cNvPr id="810" name="Google Shape;810;p71"/>
          <p:cNvSpPr txBox="1"/>
          <p:nvPr/>
        </p:nvSpPr>
        <p:spPr>
          <a:xfrm>
            <a:off x="5548312" y="4038600"/>
            <a:ext cx="1843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rule #1</a:t>
            </a:r>
            <a:endParaRPr/>
          </a:p>
        </p:txBody>
      </p:sp>
      <p:sp>
        <p:nvSpPr>
          <p:cNvPr id="811" name="Google Shape;811;p71"/>
          <p:cNvSpPr txBox="1"/>
          <p:nvPr/>
        </p:nvSpPr>
        <p:spPr>
          <a:xfrm>
            <a:off x="3613150" y="4772025"/>
            <a:ext cx="51181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A is start symbol, put $ in FOLLOW(A)</a:t>
            </a:r>
            <a:endParaRPr/>
          </a:p>
        </p:txBody>
      </p:sp>
      <p:sp>
        <p:nvSpPr>
          <p:cNvPr id="812" name="Google Shape;812;p7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2"/>
          <p:cNvSpPr txBox="1"/>
          <p:nvPr>
            <p:ph type="title"/>
          </p:nvPr>
        </p:nvSpPr>
        <p:spPr>
          <a:xfrm>
            <a:off x="457200" y="274637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</a:t>
            </a:r>
            <a:endParaRPr/>
          </a:p>
        </p:txBody>
      </p:sp>
      <p:sp>
        <p:nvSpPr>
          <p:cNvPr id="819" name="Google Shape;819;p72"/>
          <p:cNvSpPr txBox="1"/>
          <p:nvPr>
            <p:ph idx="1" type="body"/>
          </p:nvPr>
        </p:nvSpPr>
        <p:spPr>
          <a:xfrm>
            <a:off x="533400" y="1066800"/>
            <a:ext cx="431165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 🡪 T 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🡪 + T 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|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 🡪 F T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🡪 * F T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|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 🡪 ( E ) | id</a:t>
            </a:r>
            <a:endParaRPr/>
          </a:p>
          <a:p>
            <a:pPr indent="-17526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FIRST(E) = {(, id}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{+,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FIRST(T) = {(, id}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{*,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FIRST(F) = {(, id}}</a:t>
            </a:r>
            <a:endParaRPr/>
          </a:p>
        </p:txBody>
      </p:sp>
      <p:sp>
        <p:nvSpPr>
          <p:cNvPr id="820" name="Google Shape;820;p72"/>
          <p:cNvSpPr txBox="1"/>
          <p:nvPr>
            <p:ph idx="1" type="body"/>
          </p:nvPr>
        </p:nvSpPr>
        <p:spPr>
          <a:xfrm>
            <a:off x="4845050" y="1066800"/>
            <a:ext cx="414655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FOLLOW(E) = {$, )}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FOLLOW(T) = {+}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FOLLOW(T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FOLLOW(F) = {*} </a:t>
            </a:r>
            <a:endParaRPr/>
          </a:p>
        </p:txBody>
      </p:sp>
      <p:sp>
        <p:nvSpPr>
          <p:cNvPr id="821" name="Google Shape;821;p72"/>
          <p:cNvSpPr txBox="1"/>
          <p:nvPr/>
        </p:nvSpPr>
        <p:spPr>
          <a:xfrm>
            <a:off x="5867400" y="5181600"/>
            <a:ext cx="1843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rule #2</a:t>
            </a:r>
            <a:endParaRPr/>
          </a:p>
        </p:txBody>
      </p:sp>
      <p:sp>
        <p:nvSpPr>
          <p:cNvPr id="822" name="Google Shape;822;p72"/>
          <p:cNvSpPr txBox="1"/>
          <p:nvPr/>
        </p:nvSpPr>
        <p:spPr>
          <a:xfrm>
            <a:off x="3276600" y="5715000"/>
            <a:ext cx="487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AutoNum type="arabicPeriod" startAt="2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Productions of the form B 🡪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Add FIRST(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– {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to FOLLOW(A)</a:t>
            </a:r>
            <a:endParaRPr/>
          </a:p>
        </p:txBody>
      </p:sp>
      <p:sp>
        <p:nvSpPr>
          <p:cNvPr id="823" name="Google Shape;823;p7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3"/>
          <p:cNvSpPr txBox="1"/>
          <p:nvPr>
            <p:ph type="title"/>
          </p:nvPr>
        </p:nvSpPr>
        <p:spPr>
          <a:xfrm>
            <a:off x="457200" y="274637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</a:t>
            </a:r>
            <a:endParaRPr/>
          </a:p>
        </p:txBody>
      </p:sp>
      <p:sp>
        <p:nvSpPr>
          <p:cNvPr id="830" name="Google Shape;830;p73"/>
          <p:cNvSpPr txBox="1"/>
          <p:nvPr>
            <p:ph idx="1" type="body"/>
          </p:nvPr>
        </p:nvSpPr>
        <p:spPr>
          <a:xfrm>
            <a:off x="533400" y="1066800"/>
            <a:ext cx="431165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 🡪 T 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🡪 + T 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|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 🡪 F T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🡪 * F T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|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 🡪 ( E ) | id</a:t>
            </a:r>
            <a:endParaRPr/>
          </a:p>
          <a:p>
            <a:pPr indent="-17526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FIRST(E) = {(, id}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{+,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FIRST(T) = {(, id}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′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{*,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FIRST(F) = {(, id}}</a:t>
            </a:r>
            <a:endParaRPr/>
          </a:p>
        </p:txBody>
      </p:sp>
      <p:sp>
        <p:nvSpPr>
          <p:cNvPr id="831" name="Google Shape;831;p73"/>
          <p:cNvSpPr txBox="1"/>
          <p:nvPr>
            <p:ph idx="1" type="body"/>
          </p:nvPr>
        </p:nvSpPr>
        <p:spPr>
          <a:xfrm>
            <a:off x="4419600" y="1066800"/>
            <a:ext cx="4572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FOLLOW(E) = {$, )}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FOLLOW(E′) = FOLLOW(E) 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= {$, )}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FOLLOW(T) = {+} 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∪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FOLLOW(E′)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{+, $, )} </a:t>
            </a:r>
            <a:endParaRPr b="0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FOLLOW(T′) = FOLLOW(T)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 = 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{+, $, )} </a:t>
            </a:r>
            <a:endParaRPr b="0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FOLLOW(F) = {*} 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∪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FOLLOW(T′)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= 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{*, +, $, )} </a:t>
            </a:r>
            <a:endParaRPr/>
          </a:p>
        </p:txBody>
      </p:sp>
      <p:sp>
        <p:nvSpPr>
          <p:cNvPr id="832" name="Google Shape;832;p73"/>
          <p:cNvSpPr txBox="1"/>
          <p:nvPr/>
        </p:nvSpPr>
        <p:spPr>
          <a:xfrm>
            <a:off x="5867400" y="5029200"/>
            <a:ext cx="1843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rule #3</a:t>
            </a:r>
            <a:endParaRPr/>
          </a:p>
        </p:txBody>
      </p:sp>
      <p:sp>
        <p:nvSpPr>
          <p:cNvPr id="833" name="Google Shape;833;p73"/>
          <p:cNvSpPr txBox="1"/>
          <p:nvPr/>
        </p:nvSpPr>
        <p:spPr>
          <a:xfrm>
            <a:off x="3505200" y="5638800"/>
            <a:ext cx="5486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AutoNum type="arabicPeriod" startAt="3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Productions of the form B 🡪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or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B 🡪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⇒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ε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FOLLOW(B) to FOLLOW(A)</a:t>
            </a:r>
            <a:endParaRPr/>
          </a:p>
        </p:txBody>
      </p:sp>
      <p:sp>
        <p:nvSpPr>
          <p:cNvPr id="834" name="Google Shape;834;p7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4"/>
          <p:cNvSpPr txBox="1"/>
          <p:nvPr>
            <p:ph type="title"/>
          </p:nvPr>
        </p:nvSpPr>
        <p:spPr>
          <a:xfrm>
            <a:off x="457200" y="274637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</a:t>
            </a:r>
            <a:endParaRPr/>
          </a:p>
        </p:txBody>
      </p:sp>
      <p:sp>
        <p:nvSpPr>
          <p:cNvPr id="841" name="Google Shape;841;p74"/>
          <p:cNvSpPr txBox="1"/>
          <p:nvPr>
            <p:ph idx="1" type="body"/>
          </p:nvPr>
        </p:nvSpPr>
        <p:spPr>
          <a:xfrm>
            <a:off x="533400" y="1066800"/>
            <a:ext cx="414655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🡪 ( A) |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🡪 T E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 🡪 &amp; T E |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indent="-27305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 🡪 ( A ) | a | b | c</a:t>
            </a:r>
            <a:endParaRPr/>
          </a:p>
          <a:p>
            <a:pPr indent="-175260" lvl="0" marL="2730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49" lvl="1" marL="63976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FIRST(T) = </a:t>
            </a:r>
            <a:endParaRPr/>
          </a:p>
          <a:p>
            <a:pPr indent="-273049" lvl="1" marL="63976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FIRST(E) =</a:t>
            </a:r>
            <a:endParaRPr/>
          </a:p>
          <a:p>
            <a:pPr indent="-273049" lvl="1" marL="63976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FIRST(A) =</a:t>
            </a:r>
            <a:endParaRPr/>
          </a:p>
          <a:p>
            <a:pPr indent="-273049" lvl="1" marL="639762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FIRST(S) =</a:t>
            </a:r>
            <a:endParaRPr/>
          </a:p>
        </p:txBody>
      </p:sp>
      <p:sp>
        <p:nvSpPr>
          <p:cNvPr id="842" name="Google Shape;842;p74"/>
          <p:cNvSpPr txBox="1"/>
          <p:nvPr>
            <p:ph idx="1" type="body"/>
          </p:nvPr>
        </p:nvSpPr>
        <p:spPr>
          <a:xfrm>
            <a:off x="533400" y="4559300"/>
            <a:ext cx="414655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2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FOLLOW(S) =</a:t>
            </a:r>
            <a:endParaRPr/>
          </a:p>
          <a:p>
            <a:pPr indent="-182562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FOLLOW(A) =</a:t>
            </a:r>
            <a:endParaRPr/>
          </a:p>
          <a:p>
            <a:pPr indent="-182562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FOLLOW(E) =</a:t>
            </a:r>
            <a:endParaRPr/>
          </a:p>
          <a:p>
            <a:pPr indent="-182562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2AE00"/>
              </a:buClr>
              <a:buSzPts val="12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FOLLOW(T) =</a:t>
            </a:r>
            <a:endParaRPr/>
          </a:p>
        </p:txBody>
      </p:sp>
      <p:sp>
        <p:nvSpPr>
          <p:cNvPr id="843" name="Google Shape;843;p7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5"/>
          <p:cNvSpPr txBox="1"/>
          <p:nvPr>
            <p:ph type="title"/>
          </p:nvPr>
        </p:nvSpPr>
        <p:spPr>
          <a:xfrm>
            <a:off x="457200" y="274637"/>
            <a:ext cx="7467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</a:t>
            </a:r>
            <a:endParaRPr/>
          </a:p>
        </p:txBody>
      </p:sp>
      <p:sp>
        <p:nvSpPr>
          <p:cNvPr id="850" name="Google Shape;850;p75"/>
          <p:cNvSpPr txBox="1"/>
          <p:nvPr>
            <p:ph idx="1" type="body"/>
          </p:nvPr>
        </p:nvSpPr>
        <p:spPr>
          <a:xfrm>
            <a:off x="533400" y="1066800"/>
            <a:ext cx="6705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🡪 ( A) |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🡪 T E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 🡪 &amp; T E |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 🡪 ( A ) | a | b | c</a:t>
            </a:r>
            <a:endParaRPr/>
          </a:p>
          <a:p>
            <a:pPr indent="-17526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FIRST(T) = {(,a,b,c}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FIRST(E) = {&amp;,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FIRST(A) = {(,a,b,c}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FIRST(S) = {(,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indent="-1841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FOLLOW(S) = {$}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FOLLOW(A) = { ) 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FOLLOW(E) = FOLLOW(A) = { ) 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FOLLOW(T) = FIRST(E) ∪ FOLLOW(E) = {&amp;, )}</a:t>
            </a:r>
            <a:endParaRPr/>
          </a:p>
        </p:txBody>
      </p:sp>
      <p:sp>
        <p:nvSpPr>
          <p:cNvPr id="851" name="Google Shape;851;p7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6"/>
          <p:cNvSpPr txBox="1"/>
          <p:nvPr>
            <p:ph type="title"/>
          </p:nvPr>
        </p:nvSpPr>
        <p:spPr>
          <a:xfrm>
            <a:off x="457200" y="274637"/>
            <a:ext cx="7467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</a:t>
            </a:r>
            <a:endParaRPr/>
          </a:p>
        </p:txBody>
      </p:sp>
      <p:sp>
        <p:nvSpPr>
          <p:cNvPr id="858" name="Google Shape;858;p76"/>
          <p:cNvSpPr txBox="1"/>
          <p:nvPr>
            <p:ph idx="1" type="body"/>
          </p:nvPr>
        </p:nvSpPr>
        <p:spPr>
          <a:xfrm>
            <a:off x="533400" y="1066800"/>
            <a:ext cx="431165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🡪 a S e | B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 🡪 b B C f | C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 🡪 c C g | d | 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indent="-17526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FIRST(C) =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FIRST(B) =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FIRST(S) =</a:t>
            </a:r>
            <a:endParaRPr/>
          </a:p>
        </p:txBody>
      </p:sp>
      <p:sp>
        <p:nvSpPr>
          <p:cNvPr id="859" name="Google Shape;859;p76"/>
          <p:cNvSpPr txBox="1"/>
          <p:nvPr>
            <p:ph idx="1" type="body"/>
          </p:nvPr>
        </p:nvSpPr>
        <p:spPr>
          <a:xfrm>
            <a:off x="4845050" y="1066800"/>
            <a:ext cx="414655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FOLLOW(C) =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   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FOLLOW(B) =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               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FOLLOW(S) = {$}       </a:t>
            </a:r>
            <a:endParaRPr/>
          </a:p>
        </p:txBody>
      </p:sp>
      <p:sp>
        <p:nvSpPr>
          <p:cNvPr id="860" name="Google Shape;860;p76"/>
          <p:cNvSpPr txBox="1"/>
          <p:nvPr/>
        </p:nvSpPr>
        <p:spPr>
          <a:xfrm>
            <a:off x="152400" y="4038600"/>
            <a:ext cx="7696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the first non-terminal is the start symbol</a:t>
            </a:r>
            <a:endParaRPr/>
          </a:p>
        </p:txBody>
      </p:sp>
      <p:sp>
        <p:nvSpPr>
          <p:cNvPr id="861" name="Google Shape;861;p76"/>
          <p:cNvSpPr txBox="1"/>
          <p:nvPr/>
        </p:nvSpPr>
        <p:spPr>
          <a:xfrm>
            <a:off x="1470025" y="4495800"/>
            <a:ext cx="51181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 A is start symbol, put $ in FOLLOW(A)</a:t>
            </a:r>
            <a:endParaRPr/>
          </a:p>
        </p:txBody>
      </p:sp>
      <p:sp>
        <p:nvSpPr>
          <p:cNvPr id="862" name="Google Shape;862;p7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63" name="Google Shape;863;p76"/>
          <p:cNvSpPr txBox="1"/>
          <p:nvPr/>
        </p:nvSpPr>
        <p:spPr>
          <a:xfrm>
            <a:off x="1470025" y="4876800"/>
            <a:ext cx="495935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Productions of the form B 🡪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Add FIRST(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– {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to FOLLOW(A)</a:t>
            </a:r>
            <a:endParaRPr/>
          </a:p>
        </p:txBody>
      </p:sp>
      <p:sp>
        <p:nvSpPr>
          <p:cNvPr id="864" name="Google Shape;864;p76"/>
          <p:cNvSpPr txBox="1"/>
          <p:nvPr/>
        </p:nvSpPr>
        <p:spPr>
          <a:xfrm>
            <a:off x="1470025" y="5638800"/>
            <a:ext cx="7140575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000"/>
              <a:buFont typeface="Arial"/>
              <a:buAutoNum type="arabicPeriod" startAt="3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Productions of the form B 🡪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or </a:t>
            </a:r>
            <a:endParaRPr/>
          </a:p>
          <a:p>
            <a:pPr indent="-609600" lvl="0" marL="609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B 🡪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where 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⇒</a:t>
            </a:r>
            <a:r>
              <a:rPr b="0" baseline="30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ε</a:t>
            </a:r>
            <a:endParaRPr/>
          </a:p>
          <a:p>
            <a:pPr indent="-533400" lvl="1" marL="99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FOLLOW(B) to FOLLOW(A)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77"/>
          <p:cNvSpPr txBox="1"/>
          <p:nvPr>
            <p:ph type="title"/>
          </p:nvPr>
        </p:nvSpPr>
        <p:spPr>
          <a:xfrm>
            <a:off x="457200" y="274637"/>
            <a:ext cx="7467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</a:t>
            </a:r>
            <a:endParaRPr/>
          </a:p>
        </p:txBody>
      </p:sp>
      <p:sp>
        <p:nvSpPr>
          <p:cNvPr id="871" name="Google Shape;871;p77"/>
          <p:cNvSpPr txBox="1"/>
          <p:nvPr>
            <p:ph idx="1" type="body"/>
          </p:nvPr>
        </p:nvSpPr>
        <p:spPr>
          <a:xfrm>
            <a:off x="533400" y="1066800"/>
            <a:ext cx="431165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🡪 a S e | </a:t>
            </a:r>
            <a:r>
              <a:rPr b="0" i="0" lang="en-US" sz="22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 🡪 b B C f | </a:t>
            </a:r>
            <a:r>
              <a:rPr b="0" i="0" lang="en-US" sz="22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 🡪 c C g | d |  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indent="-17526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FIRST(C) = {c,d,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FIRST(B) = {b,c,d,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FIRST(S) = {a,b,c,d,</a:t>
            </a:r>
            <a:r>
              <a:rPr b="0" i="0" lang="en-US" sz="22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}</a:t>
            </a:r>
            <a:endParaRPr/>
          </a:p>
        </p:txBody>
      </p:sp>
      <p:sp>
        <p:nvSpPr>
          <p:cNvPr id="872" name="Google Shape;872;p77"/>
          <p:cNvSpPr txBox="1"/>
          <p:nvPr>
            <p:ph idx="1" type="body"/>
          </p:nvPr>
        </p:nvSpPr>
        <p:spPr>
          <a:xfrm>
            <a:off x="4845050" y="990600"/>
            <a:ext cx="414655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FOLLOW(C) =</a:t>
            </a:r>
            <a:endParaRPr/>
          </a:p>
          <a:p>
            <a:pPr indent="-17526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7526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   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FOLLOW(B) =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                  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FOLLOW(S) = {       }</a:t>
            </a:r>
            <a:endParaRPr/>
          </a:p>
        </p:txBody>
      </p:sp>
      <p:sp>
        <p:nvSpPr>
          <p:cNvPr id="873" name="Google Shape;873;p77"/>
          <p:cNvSpPr txBox="1"/>
          <p:nvPr/>
        </p:nvSpPr>
        <p:spPr>
          <a:xfrm>
            <a:off x="7162800" y="4114800"/>
            <a:ext cx="76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baseline="-2500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$, e</a:t>
            </a:r>
            <a:endParaRPr/>
          </a:p>
        </p:txBody>
      </p:sp>
      <p:sp>
        <p:nvSpPr>
          <p:cNvPr id="874" name="Google Shape;874;p77"/>
          <p:cNvSpPr txBox="1"/>
          <p:nvPr/>
        </p:nvSpPr>
        <p:spPr>
          <a:xfrm>
            <a:off x="5716587" y="2835275"/>
            <a:ext cx="3049587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baseline="-2500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{c,d} ∪ FOLLOW(S)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baseline="-2500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{c,d,e,$}</a:t>
            </a:r>
            <a:endParaRPr/>
          </a:p>
        </p:txBody>
      </p:sp>
      <p:sp>
        <p:nvSpPr>
          <p:cNvPr id="875" name="Google Shape;875;p77"/>
          <p:cNvSpPr txBox="1"/>
          <p:nvPr/>
        </p:nvSpPr>
        <p:spPr>
          <a:xfrm>
            <a:off x="5638800" y="1311275"/>
            <a:ext cx="2944812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baseline="-2500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{f,g} ∪ FOLLOW(B)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0" baseline="-25000" i="0" lang="en-US" sz="3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{c,d,e,f,g,$}</a:t>
            </a:r>
            <a:endParaRPr/>
          </a:p>
        </p:txBody>
      </p:sp>
      <p:sp>
        <p:nvSpPr>
          <p:cNvPr id="876" name="Google Shape;876;p7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>
            <p:ph type="title"/>
          </p:nvPr>
        </p:nvSpPr>
        <p:spPr>
          <a:xfrm>
            <a:off x="685800" y="2286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b="1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:  WHAT HAPPENS WITH THIS STRING?</a:t>
            </a:r>
            <a:endParaRPr/>
          </a:p>
        </p:txBody>
      </p:sp>
      <p:sp>
        <p:nvSpPr>
          <p:cNvPr id="283" name="Google Shape;283;p24"/>
          <p:cNvSpPr txBox="1"/>
          <p:nvPr/>
        </p:nvSpPr>
        <p:spPr>
          <a:xfrm>
            <a:off x="1295400" y="1600200"/>
            <a:ext cx="7239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 if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84" name="Google Shape;284;p24"/>
          <p:cNvSpPr txBox="1"/>
          <p:nvPr/>
        </p:nvSpPr>
        <p:spPr>
          <a:xfrm>
            <a:off x="1295400" y="205740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is this parsed ?</a:t>
            </a:r>
            <a:endParaRPr/>
          </a:p>
        </p:txBody>
      </p:sp>
      <p:sp>
        <p:nvSpPr>
          <p:cNvPr id="285" name="Google Shape;285;p24"/>
          <p:cNvSpPr txBox="1"/>
          <p:nvPr/>
        </p:nvSpPr>
        <p:spPr>
          <a:xfrm>
            <a:off x="1295400" y="2819400"/>
            <a:ext cx="25908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5638800" y="2895600"/>
            <a:ext cx="25908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if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/>
          </a:p>
          <a:p>
            <a:pPr indent="0" lvl="0" marL="0" marR="0" rtl="0" algn="l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4114800" y="3429000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vs.</a:t>
            </a:r>
            <a:endParaRPr/>
          </a:p>
        </p:txBody>
      </p:sp>
      <p:sp>
        <p:nvSpPr>
          <p:cNvPr id="288" name="Google Shape;288;p2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8"/>
          <p:cNvSpPr txBox="1"/>
          <p:nvPr>
            <p:ph type="title"/>
          </p:nvPr>
        </p:nvSpPr>
        <p:spPr>
          <a:xfrm>
            <a:off x="609600" y="2362200"/>
            <a:ext cx="746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entury Schoolbook"/>
              <a:buNone/>
            </a:pPr>
            <a:r>
              <a:rPr b="1" i="0" lang="en-US" sz="48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QUESTIONS ?</a:t>
            </a:r>
            <a:endParaRPr/>
          </a:p>
        </p:txBody>
      </p:sp>
      <p:sp>
        <p:nvSpPr>
          <p:cNvPr id="882" name="Google Shape;882;p7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>
            <p:ph type="title"/>
          </p:nvPr>
        </p:nvSpPr>
        <p:spPr>
          <a:xfrm>
            <a:off x="228600" y="533400"/>
            <a:ext cx="8458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b="1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PARSE TREES: </a:t>
            </a:r>
            <a:r>
              <a:rPr b="1" i="0" lang="en-US" sz="32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  <a:t>IF E1 THEN  IF E2 THEN S1 ELSE S2</a:t>
            </a:r>
            <a:br>
              <a:rPr b="1" i="0" lang="en-US" sz="3200" u="none">
                <a:solidFill>
                  <a:schemeClr val="dk2"/>
                </a:solidFill>
                <a:latin typeface="Aharoni"/>
                <a:ea typeface="Aharoni"/>
                <a:cs typeface="Aharoni"/>
                <a:sym typeface="Aharoni"/>
              </a:rPr>
            </a:br>
            <a:endParaRPr/>
          </a:p>
        </p:txBody>
      </p:sp>
      <p:sp>
        <p:nvSpPr>
          <p:cNvPr id="295" name="Google Shape;295;p25"/>
          <p:cNvSpPr txBox="1"/>
          <p:nvPr/>
        </p:nvSpPr>
        <p:spPr>
          <a:xfrm>
            <a:off x="1295400" y="13716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1:</a:t>
            </a:r>
            <a:endParaRPr/>
          </a:p>
        </p:txBody>
      </p:sp>
      <p:grpSp>
        <p:nvGrpSpPr>
          <p:cNvPr id="296" name="Google Shape;296;p25"/>
          <p:cNvGrpSpPr/>
          <p:nvPr/>
        </p:nvGrpSpPr>
        <p:grpSpPr>
          <a:xfrm>
            <a:off x="2667000" y="4419600"/>
            <a:ext cx="5562600" cy="2073275"/>
            <a:chOff x="576" y="2640"/>
            <a:chExt cx="3504" cy="1306"/>
          </a:xfrm>
        </p:grpSpPr>
        <p:sp>
          <p:nvSpPr>
            <p:cNvPr id="297" name="Google Shape;297;p25"/>
            <p:cNvSpPr txBox="1"/>
            <p:nvPr/>
          </p:nvSpPr>
          <p:spPr>
            <a:xfrm>
              <a:off x="3648" y="2976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sp>
          <p:nvSpPr>
            <p:cNvPr id="298" name="Google Shape;298;p25"/>
            <p:cNvSpPr txBox="1"/>
            <p:nvPr/>
          </p:nvSpPr>
          <p:spPr>
            <a:xfrm>
              <a:off x="1392" y="2640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sp>
          <p:nvSpPr>
            <p:cNvPr id="299" name="Google Shape;299;p25"/>
            <p:cNvSpPr txBox="1"/>
            <p:nvPr/>
          </p:nvSpPr>
          <p:spPr>
            <a:xfrm>
              <a:off x="2304" y="2976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sp>
          <p:nvSpPr>
            <p:cNvPr id="300" name="Google Shape;300;p25"/>
            <p:cNvSpPr txBox="1"/>
            <p:nvPr/>
          </p:nvSpPr>
          <p:spPr>
            <a:xfrm>
              <a:off x="1200" y="2928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expr</a:t>
              </a:r>
              <a:endParaRPr/>
            </a:p>
          </p:txBody>
        </p:sp>
        <p:grpSp>
          <p:nvGrpSpPr>
            <p:cNvPr id="301" name="Google Shape;301;p25"/>
            <p:cNvGrpSpPr/>
            <p:nvPr/>
          </p:nvGrpSpPr>
          <p:grpSpPr>
            <a:xfrm>
              <a:off x="1104" y="3168"/>
              <a:ext cx="528" cy="394"/>
              <a:chOff x="3504" y="3456"/>
              <a:chExt cx="528" cy="394"/>
            </a:xfrm>
          </p:grpSpPr>
          <p:cxnSp>
            <p:nvCxnSpPr>
              <p:cNvPr id="302" name="Google Shape;302;p2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p2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4" name="Google Shape;304;p2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05" name="Google Shape;305;p2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b="1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grpSp>
          <p:nvGrpSpPr>
            <p:cNvPr id="306" name="Google Shape;306;p25"/>
            <p:cNvGrpSpPr/>
            <p:nvPr/>
          </p:nvGrpSpPr>
          <p:grpSpPr>
            <a:xfrm>
              <a:off x="3552" y="3168"/>
              <a:ext cx="528" cy="394"/>
              <a:chOff x="3504" y="3456"/>
              <a:chExt cx="528" cy="394"/>
            </a:xfrm>
          </p:grpSpPr>
          <p:cxnSp>
            <p:nvCxnSpPr>
              <p:cNvPr id="307" name="Google Shape;307;p2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8" name="Google Shape;308;p2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2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10" name="Google Shape;310;p2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r>
                  <a:rPr b="1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sp>
          <p:nvSpPr>
            <p:cNvPr id="311" name="Google Shape;311;p25"/>
            <p:cNvSpPr txBox="1"/>
            <p:nvPr/>
          </p:nvSpPr>
          <p:spPr>
            <a:xfrm>
              <a:off x="1776" y="2976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</a:t>
              </a:r>
              <a:endParaRPr/>
            </a:p>
          </p:txBody>
        </p:sp>
        <p:sp>
          <p:nvSpPr>
            <p:cNvPr id="312" name="Google Shape;312;p25"/>
            <p:cNvSpPr txBox="1"/>
            <p:nvPr/>
          </p:nvSpPr>
          <p:spPr>
            <a:xfrm>
              <a:off x="2976" y="2976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else</a:t>
              </a:r>
              <a:endParaRPr/>
            </a:p>
          </p:txBody>
        </p:sp>
        <p:sp>
          <p:nvSpPr>
            <p:cNvPr id="313" name="Google Shape;313;p25"/>
            <p:cNvSpPr txBox="1"/>
            <p:nvPr/>
          </p:nvSpPr>
          <p:spPr>
            <a:xfrm>
              <a:off x="576" y="2976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/>
            </a:p>
          </p:txBody>
        </p:sp>
        <p:cxnSp>
          <p:nvCxnSpPr>
            <p:cNvPr id="314" name="Google Shape;314;p25"/>
            <p:cNvCxnSpPr/>
            <p:nvPr/>
          </p:nvCxnSpPr>
          <p:spPr>
            <a:xfrm flipH="1">
              <a:off x="912" y="2784"/>
              <a:ext cx="432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5" name="Google Shape;315;p25"/>
            <p:cNvCxnSpPr/>
            <p:nvPr/>
          </p:nvCxnSpPr>
          <p:spPr>
            <a:xfrm flipH="1">
              <a:off x="1440" y="2880"/>
              <a:ext cx="96" cy="9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6" name="Google Shape;316;p25"/>
            <p:cNvCxnSpPr/>
            <p:nvPr/>
          </p:nvCxnSpPr>
          <p:spPr>
            <a:xfrm rot="10800000">
              <a:off x="1776" y="2736"/>
              <a:ext cx="1872" cy="28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7" name="Google Shape;317;p25"/>
            <p:cNvCxnSpPr/>
            <p:nvPr/>
          </p:nvCxnSpPr>
          <p:spPr>
            <a:xfrm>
              <a:off x="1632" y="2880"/>
              <a:ext cx="192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8" name="Google Shape;318;p25"/>
            <p:cNvCxnSpPr/>
            <p:nvPr/>
          </p:nvCxnSpPr>
          <p:spPr>
            <a:xfrm rot="10800000">
              <a:off x="1728" y="2832"/>
              <a:ext cx="576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9" name="Google Shape;319;p25"/>
            <p:cNvCxnSpPr/>
            <p:nvPr/>
          </p:nvCxnSpPr>
          <p:spPr>
            <a:xfrm rot="10800000">
              <a:off x="1776" y="2784"/>
              <a:ext cx="1200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20" name="Google Shape;320;p25"/>
            <p:cNvSpPr txBox="1"/>
            <p:nvPr/>
          </p:nvSpPr>
          <p:spPr>
            <a:xfrm>
              <a:off x="2064" y="3360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expr</a:t>
              </a:r>
              <a:endParaRPr/>
            </a:p>
          </p:txBody>
        </p:sp>
        <p:grpSp>
          <p:nvGrpSpPr>
            <p:cNvPr id="321" name="Google Shape;321;p25"/>
            <p:cNvGrpSpPr/>
            <p:nvPr/>
          </p:nvGrpSpPr>
          <p:grpSpPr>
            <a:xfrm>
              <a:off x="1968" y="3552"/>
              <a:ext cx="528" cy="394"/>
              <a:chOff x="3504" y="3456"/>
              <a:chExt cx="528" cy="394"/>
            </a:xfrm>
          </p:grpSpPr>
          <p:cxnSp>
            <p:nvCxnSpPr>
              <p:cNvPr id="322" name="Google Shape;322;p2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2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2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25" name="Google Shape;325;p2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b="1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/>
              </a:p>
            </p:txBody>
          </p:sp>
        </p:grpSp>
        <p:grpSp>
          <p:nvGrpSpPr>
            <p:cNvPr id="326" name="Google Shape;326;p25"/>
            <p:cNvGrpSpPr/>
            <p:nvPr/>
          </p:nvGrpSpPr>
          <p:grpSpPr>
            <a:xfrm>
              <a:off x="2928" y="3504"/>
              <a:ext cx="528" cy="394"/>
              <a:chOff x="3504" y="3456"/>
              <a:chExt cx="528" cy="394"/>
            </a:xfrm>
          </p:grpSpPr>
          <p:cxnSp>
            <p:nvCxnSpPr>
              <p:cNvPr id="327" name="Google Shape;327;p2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2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9" name="Google Shape;329;p2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30" name="Google Shape;330;p2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r>
                  <a:rPr b="1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sp>
          <p:nvSpPr>
            <p:cNvPr id="331" name="Google Shape;331;p25"/>
            <p:cNvSpPr txBox="1"/>
            <p:nvPr/>
          </p:nvSpPr>
          <p:spPr>
            <a:xfrm>
              <a:off x="2544" y="3360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</a:t>
              </a:r>
              <a:endParaRPr/>
            </a:p>
          </p:txBody>
        </p:sp>
        <p:sp>
          <p:nvSpPr>
            <p:cNvPr id="332" name="Google Shape;332;p25"/>
            <p:cNvSpPr txBox="1"/>
            <p:nvPr/>
          </p:nvSpPr>
          <p:spPr>
            <a:xfrm>
              <a:off x="1584" y="3408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/>
            </a:p>
          </p:txBody>
        </p:sp>
        <p:sp>
          <p:nvSpPr>
            <p:cNvPr id="333" name="Google Shape;333;p25"/>
            <p:cNvSpPr txBox="1"/>
            <p:nvPr/>
          </p:nvSpPr>
          <p:spPr>
            <a:xfrm>
              <a:off x="3024" y="3312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cxnSp>
          <p:nvCxnSpPr>
            <p:cNvPr id="334" name="Google Shape;334;p25"/>
            <p:cNvCxnSpPr/>
            <p:nvPr/>
          </p:nvCxnSpPr>
          <p:spPr>
            <a:xfrm rot="10800000">
              <a:off x="2496" y="3216"/>
              <a:ext cx="96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5" name="Google Shape;335;p25"/>
            <p:cNvCxnSpPr/>
            <p:nvPr/>
          </p:nvCxnSpPr>
          <p:spPr>
            <a:xfrm flipH="1">
              <a:off x="1872" y="3168"/>
              <a:ext cx="432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6" name="Google Shape;336;p25"/>
            <p:cNvCxnSpPr/>
            <p:nvPr/>
          </p:nvCxnSpPr>
          <p:spPr>
            <a:xfrm flipH="1">
              <a:off x="2256" y="3216"/>
              <a:ext cx="144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7" name="Google Shape;337;p25"/>
            <p:cNvCxnSpPr/>
            <p:nvPr/>
          </p:nvCxnSpPr>
          <p:spPr>
            <a:xfrm rot="10800000">
              <a:off x="2592" y="3168"/>
              <a:ext cx="432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38" name="Google Shape;338;p25"/>
          <p:cNvGrpSpPr/>
          <p:nvPr/>
        </p:nvGrpSpPr>
        <p:grpSpPr>
          <a:xfrm>
            <a:off x="2438400" y="1524000"/>
            <a:ext cx="5943600" cy="2149475"/>
            <a:chOff x="720" y="1056"/>
            <a:chExt cx="3744" cy="1354"/>
          </a:xfrm>
        </p:grpSpPr>
        <p:sp>
          <p:nvSpPr>
            <p:cNvPr id="339" name="Google Shape;339;p25"/>
            <p:cNvSpPr txBox="1"/>
            <p:nvPr/>
          </p:nvSpPr>
          <p:spPr>
            <a:xfrm>
              <a:off x="1536" y="1056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stmt</a:t>
              </a:r>
              <a:endParaRPr/>
            </a:p>
          </p:txBody>
        </p:sp>
        <p:sp>
          <p:nvSpPr>
            <p:cNvPr id="340" name="Google Shape;340;p25"/>
            <p:cNvSpPr txBox="1"/>
            <p:nvPr/>
          </p:nvSpPr>
          <p:spPr>
            <a:xfrm>
              <a:off x="1344" y="1344"/>
              <a:ext cx="4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1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expr</a:t>
              </a:r>
              <a:endParaRPr/>
            </a:p>
          </p:txBody>
        </p:sp>
        <p:grpSp>
          <p:nvGrpSpPr>
            <p:cNvPr id="341" name="Google Shape;341;p25"/>
            <p:cNvGrpSpPr/>
            <p:nvPr/>
          </p:nvGrpSpPr>
          <p:grpSpPr>
            <a:xfrm>
              <a:off x="1248" y="1584"/>
              <a:ext cx="528" cy="394"/>
              <a:chOff x="3504" y="3456"/>
              <a:chExt cx="528" cy="394"/>
            </a:xfrm>
          </p:grpSpPr>
          <p:cxnSp>
            <p:nvCxnSpPr>
              <p:cNvPr id="342" name="Google Shape;342;p25"/>
              <p:cNvCxnSpPr/>
              <p:nvPr/>
            </p:nvCxnSpPr>
            <p:spPr>
              <a:xfrm flipH="1">
                <a:off x="3504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25"/>
              <p:cNvCxnSpPr/>
              <p:nvPr/>
            </p:nvCxnSpPr>
            <p:spPr>
              <a:xfrm>
                <a:off x="3840" y="3456"/>
                <a:ext cx="192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25"/>
              <p:cNvCxnSpPr/>
              <p:nvPr/>
            </p:nvCxnSpPr>
            <p:spPr>
              <a:xfrm>
                <a:off x="3504" y="3648"/>
                <a:ext cx="528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345" name="Google Shape;345;p25"/>
              <p:cNvSpPr txBox="1"/>
              <p:nvPr/>
            </p:nvSpPr>
            <p:spPr>
              <a:xfrm>
                <a:off x="3648" y="3600"/>
                <a:ext cx="28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b="1" baseline="-25000" i="0" lang="en-US" sz="20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/>
              </a:p>
            </p:txBody>
          </p:sp>
        </p:grpSp>
        <p:sp>
          <p:nvSpPr>
            <p:cNvPr id="346" name="Google Shape;346;p25"/>
            <p:cNvSpPr txBox="1"/>
            <p:nvPr/>
          </p:nvSpPr>
          <p:spPr>
            <a:xfrm>
              <a:off x="1920" y="1392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</a:t>
              </a:r>
              <a:endParaRPr/>
            </a:p>
          </p:txBody>
        </p:sp>
        <p:sp>
          <p:nvSpPr>
            <p:cNvPr id="347" name="Google Shape;347;p25"/>
            <p:cNvSpPr txBox="1"/>
            <p:nvPr/>
          </p:nvSpPr>
          <p:spPr>
            <a:xfrm>
              <a:off x="720" y="1392"/>
              <a:ext cx="43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Times New Roman"/>
                <a:buNone/>
              </a:pPr>
              <a:r>
                <a:rPr b="1" i="0" lang="en-US" sz="16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/>
            </a:p>
          </p:txBody>
        </p:sp>
        <p:cxnSp>
          <p:nvCxnSpPr>
            <p:cNvPr id="348" name="Google Shape;348;p25"/>
            <p:cNvCxnSpPr/>
            <p:nvPr/>
          </p:nvCxnSpPr>
          <p:spPr>
            <a:xfrm flipH="1">
              <a:off x="1056" y="1200"/>
              <a:ext cx="432" cy="24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9" name="Google Shape;349;p25"/>
            <p:cNvCxnSpPr/>
            <p:nvPr/>
          </p:nvCxnSpPr>
          <p:spPr>
            <a:xfrm flipH="1">
              <a:off x="1584" y="1296"/>
              <a:ext cx="96" cy="9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0" name="Google Shape;350;p25"/>
            <p:cNvCxnSpPr/>
            <p:nvPr/>
          </p:nvCxnSpPr>
          <p:spPr>
            <a:xfrm>
              <a:off x="1776" y="1296"/>
              <a:ext cx="192" cy="14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1" name="Google Shape;351;p25"/>
            <p:cNvCxnSpPr/>
            <p:nvPr/>
          </p:nvCxnSpPr>
          <p:spPr>
            <a:xfrm rot="10800000">
              <a:off x="1872" y="1248"/>
              <a:ext cx="576" cy="1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grpSp>
          <p:nvGrpSpPr>
            <p:cNvPr id="352" name="Google Shape;352;p25"/>
            <p:cNvGrpSpPr/>
            <p:nvPr/>
          </p:nvGrpSpPr>
          <p:grpSpPr>
            <a:xfrm>
              <a:off x="1824" y="1440"/>
              <a:ext cx="2640" cy="970"/>
              <a:chOff x="3120" y="1392"/>
              <a:chExt cx="2640" cy="970"/>
            </a:xfrm>
          </p:grpSpPr>
          <p:sp>
            <p:nvSpPr>
              <p:cNvPr id="353" name="Google Shape;353;p25"/>
              <p:cNvSpPr txBox="1"/>
              <p:nvPr/>
            </p:nvSpPr>
            <p:spPr>
              <a:xfrm>
                <a:off x="3792" y="1392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354" name="Google Shape;354;p25"/>
              <p:cNvSpPr txBox="1"/>
              <p:nvPr/>
            </p:nvSpPr>
            <p:spPr>
              <a:xfrm>
                <a:off x="3600" y="1776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expr</a:t>
                </a:r>
                <a:endParaRPr/>
              </a:p>
            </p:txBody>
          </p:sp>
          <p:grpSp>
            <p:nvGrpSpPr>
              <p:cNvPr id="355" name="Google Shape;355;p25"/>
              <p:cNvGrpSpPr/>
              <p:nvPr/>
            </p:nvGrpSpPr>
            <p:grpSpPr>
              <a:xfrm>
                <a:off x="3504" y="1968"/>
                <a:ext cx="528" cy="394"/>
                <a:chOff x="3504" y="3456"/>
                <a:chExt cx="528" cy="394"/>
              </a:xfrm>
            </p:grpSpPr>
            <p:cxnSp>
              <p:nvCxnSpPr>
                <p:cNvPr id="356" name="Google Shape;356;p25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7" name="Google Shape;357;p25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58" name="Google Shape;358;p25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359" name="Google Shape;359;p25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</a:t>
                  </a:r>
                  <a:r>
                    <a:rPr b="1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360" name="Google Shape;360;p25"/>
              <p:cNvGrpSpPr/>
              <p:nvPr/>
            </p:nvGrpSpPr>
            <p:grpSpPr>
              <a:xfrm>
                <a:off x="5232" y="1920"/>
                <a:ext cx="528" cy="394"/>
                <a:chOff x="3504" y="3456"/>
                <a:chExt cx="528" cy="394"/>
              </a:xfrm>
            </p:grpSpPr>
            <p:cxnSp>
              <p:nvCxnSpPr>
                <p:cNvPr id="361" name="Google Shape;361;p25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2" name="Google Shape;362;p25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3" name="Google Shape;363;p25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364" name="Google Shape;364;p25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b="1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365" name="Google Shape;365;p25"/>
              <p:cNvGrpSpPr/>
              <p:nvPr/>
            </p:nvGrpSpPr>
            <p:grpSpPr>
              <a:xfrm>
                <a:off x="4464" y="1920"/>
                <a:ext cx="528" cy="394"/>
                <a:chOff x="3504" y="3456"/>
                <a:chExt cx="528" cy="394"/>
              </a:xfrm>
            </p:grpSpPr>
            <p:cxnSp>
              <p:nvCxnSpPr>
                <p:cNvPr id="366" name="Google Shape;366;p25"/>
                <p:cNvCxnSpPr/>
                <p:nvPr/>
              </p:nvCxnSpPr>
              <p:spPr>
                <a:xfrm flipH="1">
                  <a:off x="3504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7" name="Google Shape;367;p25"/>
                <p:cNvCxnSpPr/>
                <p:nvPr/>
              </p:nvCxnSpPr>
              <p:spPr>
                <a:xfrm>
                  <a:off x="3840" y="3456"/>
                  <a:ext cx="192" cy="192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368" name="Google Shape;368;p25"/>
                <p:cNvCxnSpPr/>
                <p:nvPr/>
              </p:nvCxnSpPr>
              <p:spPr>
                <a:xfrm>
                  <a:off x="3504" y="3648"/>
                  <a:ext cx="528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369" name="Google Shape;369;p25"/>
                <p:cNvSpPr txBox="1"/>
                <p:nvPr/>
              </p:nvSpPr>
              <p:spPr>
                <a:xfrm>
                  <a:off x="3648" y="3600"/>
                  <a:ext cx="28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000"/>
                    <a:buFont typeface="Times New Roman"/>
                    <a:buNone/>
                  </a:pPr>
                  <a:r>
                    <a:rPr b="1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</a:t>
                  </a:r>
                  <a:r>
                    <a:rPr b="1" baseline="-25000" i="0" lang="en-US" sz="2000" u="non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/>
                </a:p>
              </p:txBody>
            </p:sp>
          </p:grpSp>
          <p:sp>
            <p:nvSpPr>
              <p:cNvPr id="370" name="Google Shape;370;p25"/>
              <p:cNvSpPr txBox="1"/>
              <p:nvPr/>
            </p:nvSpPr>
            <p:spPr>
              <a:xfrm>
                <a:off x="4080" y="1776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then</a:t>
                </a:r>
                <a:endParaRPr/>
              </a:p>
            </p:txBody>
          </p:sp>
          <p:sp>
            <p:nvSpPr>
              <p:cNvPr id="371" name="Google Shape;371;p25"/>
              <p:cNvSpPr txBox="1"/>
              <p:nvPr/>
            </p:nvSpPr>
            <p:spPr>
              <a:xfrm>
                <a:off x="4944" y="1728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else</a:t>
                </a:r>
                <a:endParaRPr/>
              </a:p>
            </p:txBody>
          </p:sp>
          <p:sp>
            <p:nvSpPr>
              <p:cNvPr id="372" name="Google Shape;372;p25"/>
              <p:cNvSpPr txBox="1"/>
              <p:nvPr/>
            </p:nvSpPr>
            <p:spPr>
              <a:xfrm>
                <a:off x="3120" y="1824"/>
                <a:ext cx="43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1600"/>
                  <a:buFont typeface="Times New Roman"/>
                  <a:buNone/>
                </a:pPr>
                <a:r>
                  <a:rPr b="1" i="0" lang="en-US" sz="1600" u="none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  <p:sp>
            <p:nvSpPr>
              <p:cNvPr id="373" name="Google Shape;373;p25"/>
              <p:cNvSpPr txBox="1"/>
              <p:nvPr/>
            </p:nvSpPr>
            <p:spPr>
              <a:xfrm>
                <a:off x="4560" y="1728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sp>
            <p:nvSpPr>
              <p:cNvPr id="374" name="Google Shape;374;p25"/>
              <p:cNvSpPr txBox="1"/>
              <p:nvPr/>
            </p:nvSpPr>
            <p:spPr>
              <a:xfrm>
                <a:off x="5328" y="1728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imes New Roman"/>
                  <a:buNone/>
                </a:pPr>
                <a:r>
                  <a:rPr b="1" i="1" lang="en-US" sz="18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stmt</a:t>
                </a:r>
                <a:endParaRPr/>
              </a:p>
            </p:txBody>
          </p:sp>
          <p:cxnSp>
            <p:nvCxnSpPr>
              <p:cNvPr id="375" name="Google Shape;375;p25"/>
              <p:cNvCxnSpPr/>
              <p:nvPr/>
            </p:nvCxnSpPr>
            <p:spPr>
              <a:xfrm rot="10800000">
                <a:off x="3984" y="1632"/>
                <a:ext cx="144" cy="14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6" name="Google Shape;376;p25"/>
              <p:cNvCxnSpPr/>
              <p:nvPr/>
            </p:nvCxnSpPr>
            <p:spPr>
              <a:xfrm rot="10800000">
                <a:off x="4080" y="1584"/>
                <a:ext cx="864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7" name="Google Shape;377;p25"/>
              <p:cNvCxnSpPr/>
              <p:nvPr/>
            </p:nvCxnSpPr>
            <p:spPr>
              <a:xfrm flipH="1">
                <a:off x="3408" y="1584"/>
                <a:ext cx="432" cy="24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8" name="Google Shape;378;p25"/>
              <p:cNvCxnSpPr/>
              <p:nvPr/>
            </p:nvCxnSpPr>
            <p:spPr>
              <a:xfrm flipH="1">
                <a:off x="3792" y="1632"/>
                <a:ext cx="144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79" name="Google Shape;379;p25"/>
              <p:cNvCxnSpPr/>
              <p:nvPr/>
            </p:nvCxnSpPr>
            <p:spPr>
              <a:xfrm rot="10800000">
                <a:off x="4128" y="1488"/>
                <a:ext cx="1152" cy="288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80" name="Google Shape;380;p25"/>
              <p:cNvCxnSpPr/>
              <p:nvPr/>
            </p:nvCxnSpPr>
            <p:spPr>
              <a:xfrm rot="10800000">
                <a:off x="4032" y="1632"/>
                <a:ext cx="528" cy="19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</p:grpSp>
      <p:sp>
        <p:nvSpPr>
          <p:cNvPr id="381" name="Google Shape;381;p25"/>
          <p:cNvSpPr txBox="1"/>
          <p:nvPr/>
        </p:nvSpPr>
        <p:spPr>
          <a:xfrm>
            <a:off x="1447800" y="39624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2:</a:t>
            </a:r>
            <a:endParaRPr/>
          </a:p>
        </p:txBody>
      </p:sp>
      <p:sp>
        <p:nvSpPr>
          <p:cNvPr id="382" name="Google Shape;382;p2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/>
          <p:nvPr>
            <p:ph type="title"/>
          </p:nvPr>
        </p:nvSpPr>
        <p:spPr>
          <a:xfrm>
            <a:off x="609600" y="304800"/>
            <a:ext cx="7772400" cy="533400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b="1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REMOVING AMBIGUITY</a:t>
            </a:r>
            <a:endParaRPr/>
          </a:p>
        </p:txBody>
      </p:sp>
      <p:sp>
        <p:nvSpPr>
          <p:cNvPr id="389" name="Google Shape;389;p26"/>
          <p:cNvSpPr txBox="1"/>
          <p:nvPr/>
        </p:nvSpPr>
        <p:spPr>
          <a:xfrm>
            <a:off x="1371600" y="13716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Original Grammar:</a:t>
            </a:r>
            <a:endParaRPr/>
          </a:p>
        </p:txBody>
      </p:sp>
      <p:sp>
        <p:nvSpPr>
          <p:cNvPr id="390" name="Google Shape;390;p26"/>
          <p:cNvSpPr txBox="1"/>
          <p:nvPr/>
        </p:nvSpPr>
        <p:spPr>
          <a:xfrm>
            <a:off x="2209800" y="1905000"/>
            <a:ext cx="5181600" cy="1155700"/>
          </a:xfrm>
          <a:prstGeom prst="rect">
            <a:avLst/>
          </a:prstGeom>
          <a:noFill/>
          <a:ln cap="flat" cmpd="sng" w="254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| 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| 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 (any other statement)</a:t>
            </a:r>
            <a:endParaRPr/>
          </a:p>
        </p:txBody>
      </p:sp>
      <p:sp>
        <p:nvSpPr>
          <p:cNvPr id="391" name="Google Shape;391;p26"/>
          <p:cNvSpPr txBox="1"/>
          <p:nvPr/>
        </p:nvSpPr>
        <p:spPr>
          <a:xfrm>
            <a:off x="914400" y="4114800"/>
            <a:ext cx="434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Revise to remove ambiguity:</a:t>
            </a:r>
            <a:endParaRPr/>
          </a:p>
        </p:txBody>
      </p:sp>
      <p:sp>
        <p:nvSpPr>
          <p:cNvPr id="392" name="Google Shape;392;p26"/>
          <p:cNvSpPr txBox="1"/>
          <p:nvPr/>
        </p:nvSpPr>
        <p:spPr>
          <a:xfrm>
            <a:off x="762000" y="4724400"/>
            <a:ext cx="7696200" cy="1673225"/>
          </a:xfrm>
          <a:prstGeom prst="rect">
            <a:avLst/>
          </a:prstGeom>
          <a:noFill/>
          <a:ln cap="flat" cmpd="sng" w="254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 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unmatched_stmt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  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 |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unmatched_stmt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| 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</a:t>
            </a: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matched_stmt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unmatched_stmt </a:t>
            </a:r>
            <a:endParaRPr/>
          </a:p>
        </p:txBody>
      </p:sp>
      <p:sp>
        <p:nvSpPr>
          <p:cNvPr id="393" name="Google Shape;393;p26"/>
          <p:cNvSpPr txBox="1"/>
          <p:nvPr/>
        </p:nvSpPr>
        <p:spPr>
          <a:xfrm>
            <a:off x="457200" y="3200400"/>
            <a:ext cx="8458200" cy="94615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Rule: Match each </a:t>
            </a: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closest previous unmatched </a:t>
            </a:r>
            <a:r>
              <a:rPr b="1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94" name="Google Shape;394;p2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 txBox="1"/>
          <p:nvPr>
            <p:ph type="title"/>
          </p:nvPr>
        </p:nvSpPr>
        <p:spPr>
          <a:xfrm>
            <a:off x="228600" y="228600"/>
            <a:ext cx="8458200" cy="990600"/>
          </a:xfrm>
          <a:prstGeom prst="rect">
            <a:avLst/>
          </a:prstGeom>
          <a:noFill/>
          <a:ln cap="flat" cmpd="sng" w="9525">
            <a:solidFill>
              <a:schemeClr val="folHlink"/>
            </a:solidFill>
            <a:prstDash val="solid"/>
            <a:miter lim="524288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b="1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RESOLVING DIFFICULTIES : LEFT RECURSION</a:t>
            </a:r>
            <a:endParaRPr/>
          </a:p>
        </p:txBody>
      </p:sp>
      <p:sp>
        <p:nvSpPr>
          <p:cNvPr id="401" name="Google Shape;401;p27"/>
          <p:cNvSpPr txBox="1"/>
          <p:nvPr/>
        </p:nvSpPr>
        <p:spPr>
          <a:xfrm>
            <a:off x="762000" y="1371600"/>
            <a:ext cx="74676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left recursive grammar has rules that support the derivation :  A ⇒ Aα, for some α.</a:t>
            </a:r>
            <a:endParaRPr/>
          </a:p>
        </p:txBody>
      </p:sp>
      <p:sp>
        <p:nvSpPr>
          <p:cNvPr id="402" name="Google Shape;402;p27"/>
          <p:cNvSpPr txBox="1"/>
          <p:nvPr/>
        </p:nvSpPr>
        <p:spPr>
          <a:xfrm>
            <a:off x="2819400" y="16764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403" name="Google Shape;403;p27"/>
          <p:cNvSpPr txBox="1"/>
          <p:nvPr/>
        </p:nvSpPr>
        <p:spPr>
          <a:xfrm>
            <a:off x="762000" y="2438400"/>
            <a:ext cx="76200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Top-Down parsing can’t reconcile this type of grammar, </a:t>
            </a: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it could consistently make choice which wouldn’t allow termination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404" name="Google Shape;404;p27"/>
          <p:cNvSpPr txBox="1"/>
          <p:nvPr/>
        </p:nvSpPr>
        <p:spPr>
          <a:xfrm>
            <a:off x="1143000" y="3733800"/>
            <a:ext cx="6324600" cy="457200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⇒ Aα ⇒ Aαα ⇒ Aααα … etc.   A→ Aα | β</a:t>
            </a:r>
            <a:endParaRPr/>
          </a:p>
        </p:txBody>
      </p:sp>
      <p:sp>
        <p:nvSpPr>
          <p:cNvPr id="405" name="Google Shape;405;p27"/>
          <p:cNvSpPr txBox="1"/>
          <p:nvPr/>
        </p:nvSpPr>
        <p:spPr>
          <a:xfrm>
            <a:off x="914400" y="4343400"/>
            <a:ext cx="7315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left recursive grammar: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A → Aα | β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following: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A → βA’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A’ → αA’ | ∈</a:t>
            </a:r>
            <a:endParaRPr/>
          </a:p>
        </p:txBody>
      </p:sp>
      <p:sp>
        <p:nvSpPr>
          <p:cNvPr id="406" name="Google Shape;406;p2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Oriel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Oriel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riel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Oriel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Oriel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6_Oriel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Oriel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