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y="6858000" cx="9144000"/>
  <p:notesSz cx="6858000" cy="9144000"/>
  <p:embeddedFontLst>
    <p:embeddedFont>
      <p:font typeface="Century Schoolbook"/>
      <p:regular r:id="rId63"/>
      <p:bold r:id="rId64"/>
      <p:italic r:id="rId65"/>
      <p:boldItalic r:id="rId66"/>
    </p:embeddedFont>
    <p:embeddedFont>
      <p:font typeface="Helvetica Neue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1" roundtripDataSignature="AMtx7mgmTCW01O2DqKEDudK3jGSPpqZR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3FEE4A-7E93-4540-95AF-DA7BF589312D}">
  <a:tblStyle styleId="{CC3FEE4A-7E93-4540-95AF-DA7BF589312D}" styleName="Table_0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customschemas.google.com/relationships/presentationmetadata" Target="metadata"/><Relationship Id="rId70" Type="http://schemas.openxmlformats.org/officeDocument/2006/relationships/font" Target="fonts/HelveticaNeue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CenturySchoolbook-bold.fntdata"/><Relationship Id="rId63" Type="http://schemas.openxmlformats.org/officeDocument/2006/relationships/font" Target="fonts/CenturySchoolbook-regular.fntdata"/><Relationship Id="rId22" Type="http://schemas.openxmlformats.org/officeDocument/2006/relationships/slide" Target="slides/slide16.xml"/><Relationship Id="rId66" Type="http://schemas.openxmlformats.org/officeDocument/2006/relationships/font" Target="fonts/CenturySchoolbook-boldItalic.fntdata"/><Relationship Id="rId21" Type="http://schemas.openxmlformats.org/officeDocument/2006/relationships/slide" Target="slides/slide15.xml"/><Relationship Id="rId65" Type="http://schemas.openxmlformats.org/officeDocument/2006/relationships/font" Target="fonts/CenturySchoolbook-italic.fntdata"/><Relationship Id="rId24" Type="http://schemas.openxmlformats.org/officeDocument/2006/relationships/slide" Target="slides/slide18.xml"/><Relationship Id="rId68" Type="http://schemas.openxmlformats.org/officeDocument/2006/relationships/font" Target="fonts/HelveticaNeue-bold.fntdata"/><Relationship Id="rId23" Type="http://schemas.openxmlformats.org/officeDocument/2006/relationships/slide" Target="slides/slide17.xml"/><Relationship Id="rId67" Type="http://schemas.openxmlformats.org/officeDocument/2006/relationships/font" Target="fonts/HelveticaNeue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HelveticaNeue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14:notes"/>
          <p:cNvSpPr txBox="1"/>
          <p:nvPr>
            <p:ph idx="1" type="body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15:notes"/>
          <p:cNvSpPr txBox="1"/>
          <p:nvPr>
            <p:ph idx="1" type="body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16:notes"/>
          <p:cNvSpPr txBox="1"/>
          <p:nvPr>
            <p:ph idx="1" type="body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6" name="Google Shape;34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17:notes"/>
          <p:cNvSpPr txBox="1"/>
          <p:nvPr>
            <p:ph idx="1" type="body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6" name="Google Shape;3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p18:notes"/>
          <p:cNvSpPr txBox="1"/>
          <p:nvPr>
            <p:ph idx="1" type="body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2" name="Google Shape;53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3" name="Google Shape;533;p27:notes"/>
          <p:cNvSpPr txBox="1"/>
          <p:nvPr>
            <p:ph idx="1" type="body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8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8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58"/>
          <p:cNvSpPr txBox="1"/>
          <p:nvPr>
            <p:ph idx="10" type="dt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8"/>
          <p:cNvSpPr txBox="1"/>
          <p:nvPr>
            <p:ph idx="11" type="ftr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8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ABCDDB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" name="Google Shape;27;p58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CCDFE8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" name="Google Shape;28;p58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CCDFE8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" name="Google Shape;29;p58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E7F0F4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0" name="Google Shape;30;p58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ABCDDB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8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E7F0F4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58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ABCDD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58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ABCDDB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58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ABCDD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58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ABCDD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58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ABCDDB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" name="Google Shape;37;p58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" name="Google Shape;38;p58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" name="Google Shape;39;p58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" name="Google Shape;40;p58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" name="Google Shape;41;p58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" name="Google Shape;42;p58"/>
          <p:cNvSpPr txBox="1"/>
          <p:nvPr>
            <p:ph idx="12" type="sldNum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7"/>
          <p:cNvSpPr txBox="1"/>
          <p:nvPr>
            <p:ph idx="1" type="body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67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7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8"/>
          <p:cNvSpPr txBox="1"/>
          <p:nvPr>
            <p:ph type="title"/>
          </p:nvPr>
        </p:nvSpPr>
        <p:spPr>
          <a:xfrm rot="5400000">
            <a:off x="4541838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68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68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9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9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9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59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0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0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1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1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2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2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62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62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3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3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63"/>
          <p:cNvSpPr txBox="1"/>
          <p:nvPr>
            <p:ph idx="10" type="dt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3"/>
          <p:cNvSpPr txBox="1"/>
          <p:nvPr>
            <p:ph idx="11" type="ftr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3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ABCDDB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1" name="Google Shape;71;p63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CCDFE8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2" name="Google Shape;72;p63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CCDFE8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3" name="Google Shape;73;p63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E7F0F4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74" name="Google Shape;74;p63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ABCDDB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63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E7F0F4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63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ABCDD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63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ABCDDB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63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ABCDD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63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ABCDDB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0" name="Google Shape;80;p63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1" name="Google Shape;81;p63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2" name="Google Shape;82;p63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3" name="Google Shape;83;p63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4" name="Google Shape;84;p63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85" name="Google Shape;85;p63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ABCDD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63"/>
          <p:cNvSpPr txBox="1"/>
          <p:nvPr>
            <p:ph idx="12" type="sldNum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4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4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4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64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64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64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64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65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ABCDDB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65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5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00" name="Google Shape;100;p65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ABCDD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65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65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65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ABCDDB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4" name="Google Shape;104;p65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65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" name="Google Shape;106;p65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65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65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66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ABCDD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66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3" name="Google Shape;113;p66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6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5" name="Google Shape;115;p66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indent="-289560" lvl="1" marL="91440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62889" lvl="3" marL="1828800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indent="-267461" lvl="4" marL="2286000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16" name="Google Shape;116;p66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6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ABCD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8" name="Google Shape;118;p66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66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ABCDD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66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66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66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57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ABCDDB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5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57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78EA7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ABCDDB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EAA9AA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ABCDDB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278EA7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" name="Google Shape;13;p57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" name="Google Shape;14;p57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cxnSp>
        <p:nvCxnSpPr>
          <p:cNvPr id="15" name="Google Shape;15;p57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ABCDD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57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57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ABCDDB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8" name="Google Shape;18;p57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57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" name="Google Shape;20;p5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/>
        </p:nvSpPr>
        <p:spPr>
          <a:xfrm>
            <a:off x="2286000" y="3124200"/>
            <a:ext cx="6172200" cy="1893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515F"/>
              </a:buClr>
              <a:buSzPts val="4800"/>
              <a:buFont typeface="Century Schoolbook"/>
              <a:buNone/>
            </a:pPr>
            <a:r>
              <a:rPr b="1" i="0" lang="en-US" sz="4800" u="none" cap="small" strike="noStrike">
                <a:solidFill>
                  <a:srgbClr val="16515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Syntax Analysis</a:t>
            </a:r>
            <a:br>
              <a:rPr b="1" i="0" lang="en-US" sz="4800" u="none" cap="small" strike="noStrike">
                <a:solidFill>
                  <a:srgbClr val="16515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1" i="0" lang="en-US" sz="4800" u="none" cap="small" strike="noStrike">
                <a:solidFill>
                  <a:srgbClr val="16515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</a:t>
            </a:r>
            <a:br>
              <a:rPr b="1" i="0" lang="en-US" sz="4800" u="none" cap="small" strike="noStrike">
                <a:solidFill>
                  <a:srgbClr val="16515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1" i="0" lang="en-US" sz="4800" u="none" cap="small" strike="noStrike">
                <a:solidFill>
                  <a:srgbClr val="16515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Parsing</a:t>
            </a:r>
            <a:br>
              <a:rPr b="1" i="0" lang="en-US" sz="4800" u="none" cap="small" strike="noStrike">
                <a:solidFill>
                  <a:srgbClr val="16515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b="1" i="0" sz="4800" u="none" cap="small" strike="noStrike">
              <a:solidFill>
                <a:srgbClr val="16515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1" name="Google Shape;141;p1"/>
          <p:cNvSpPr txBox="1"/>
          <p:nvPr/>
        </p:nvSpPr>
        <p:spPr>
          <a:xfrm>
            <a:off x="2362200" y="4419600"/>
            <a:ext cx="6096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16515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Lecture 08</a:t>
            </a:r>
            <a:endParaRPr b="1" i="0" sz="2400" u="none" cap="none" strike="noStrike">
              <a:solidFill>
                <a:srgbClr val="16515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Shift Reduce Parsing</a:t>
            </a:r>
            <a:endParaRPr/>
          </a:p>
        </p:txBody>
      </p:sp>
      <p:sp>
        <p:nvSpPr>
          <p:cNvPr id="217" name="Google Shape;217;p10"/>
          <p:cNvSpPr txBox="1"/>
          <p:nvPr>
            <p:ph idx="1" type="body"/>
          </p:nvPr>
        </p:nvSpPr>
        <p:spPr>
          <a:xfrm>
            <a:off x="0" y="1600200"/>
            <a:ext cx="2743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S 🡪 a T R e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T 🡪 T b c | b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R 🡪 d</a:t>
            </a:r>
            <a:endParaRPr/>
          </a:p>
        </p:txBody>
      </p:sp>
      <p:sp>
        <p:nvSpPr>
          <p:cNvPr id="218" name="Google Shape;218;p10"/>
          <p:cNvSpPr txBox="1"/>
          <p:nvPr/>
        </p:nvSpPr>
        <p:spPr>
          <a:xfrm>
            <a:off x="3870325" y="1447800"/>
            <a:ext cx="3975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Remaining input: </a:t>
            </a:r>
            <a:r>
              <a:rPr baseline="-25000" lang="en-US" sz="4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bbcde </a:t>
            </a:r>
            <a:endParaRPr/>
          </a:p>
        </p:txBody>
      </p:sp>
      <p:sp>
        <p:nvSpPr>
          <p:cNvPr id="219" name="Google Shape;219;p10"/>
          <p:cNvSpPr/>
          <p:nvPr/>
        </p:nvSpPr>
        <p:spPr>
          <a:xfrm>
            <a:off x="5715000" y="4876800"/>
            <a:ext cx="3429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Rightmost derivation: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🡺 a T R e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🡺 a T </a:t>
            </a:r>
            <a:r>
              <a:rPr b="1"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🡺 a </a:t>
            </a:r>
            <a:r>
              <a:rPr b="1"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b c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 e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 b c d e</a:t>
            </a:r>
            <a:endParaRPr/>
          </a:p>
        </p:txBody>
      </p:sp>
      <p:sp>
        <p:nvSpPr>
          <p:cNvPr id="220" name="Google Shape;220;p1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Shift Reduce Parsing</a:t>
            </a:r>
            <a:endParaRPr/>
          </a:p>
        </p:txBody>
      </p:sp>
      <p:sp>
        <p:nvSpPr>
          <p:cNvPr id="227" name="Google Shape;227;p11"/>
          <p:cNvSpPr txBox="1"/>
          <p:nvPr>
            <p:ph idx="1" type="body"/>
          </p:nvPr>
        </p:nvSpPr>
        <p:spPr>
          <a:xfrm>
            <a:off x="0" y="1600200"/>
            <a:ext cx="2743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S 🡪 a T R e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T 🡪 T b c | b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R 🡪 d</a:t>
            </a:r>
            <a:endParaRPr/>
          </a:p>
        </p:txBody>
      </p:sp>
      <p:sp>
        <p:nvSpPr>
          <p:cNvPr id="228" name="Google Shape;228;p11"/>
          <p:cNvSpPr txBox="1"/>
          <p:nvPr/>
        </p:nvSpPr>
        <p:spPr>
          <a:xfrm>
            <a:off x="3886200" y="4495800"/>
            <a:ext cx="936625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b</a:t>
            </a:r>
            <a:endParaRPr/>
          </a:p>
        </p:txBody>
      </p:sp>
      <p:sp>
        <p:nvSpPr>
          <p:cNvPr id="229" name="Google Shape;229;p11"/>
          <p:cNvSpPr txBox="1"/>
          <p:nvPr/>
        </p:nvSpPr>
        <p:spPr>
          <a:xfrm>
            <a:off x="685800" y="3048000"/>
            <a:ext cx="19605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a, Shift b</a:t>
            </a:r>
            <a:endParaRPr/>
          </a:p>
        </p:txBody>
      </p:sp>
      <p:sp>
        <p:nvSpPr>
          <p:cNvPr id="230" name="Google Shape;230;p11"/>
          <p:cNvSpPr txBox="1"/>
          <p:nvPr/>
        </p:nvSpPr>
        <p:spPr>
          <a:xfrm>
            <a:off x="304800" y="30480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1"/>
          <p:cNvSpPr txBox="1"/>
          <p:nvPr/>
        </p:nvSpPr>
        <p:spPr>
          <a:xfrm>
            <a:off x="3870325" y="1447800"/>
            <a:ext cx="3627438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Remaining input: </a:t>
            </a:r>
            <a:r>
              <a:rPr baseline="-25000" lang="en-US" sz="4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cde </a:t>
            </a:r>
            <a:endParaRPr/>
          </a:p>
        </p:txBody>
      </p:sp>
      <p:sp>
        <p:nvSpPr>
          <p:cNvPr id="232" name="Google Shape;232;p11"/>
          <p:cNvSpPr/>
          <p:nvPr/>
        </p:nvSpPr>
        <p:spPr>
          <a:xfrm>
            <a:off x="5715000" y="4876800"/>
            <a:ext cx="3429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Rightmost derivation: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 🡺 a T R e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🡺 a T </a:t>
            </a:r>
            <a:r>
              <a:rPr b="1"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🡺 a </a:t>
            </a:r>
            <a:r>
              <a:rPr b="1"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b c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 e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🡺 </a:t>
            </a:r>
            <a:r>
              <a:rPr lang="en-US" sz="2000" u="sng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c d e</a:t>
            </a:r>
            <a:endParaRPr/>
          </a:p>
        </p:txBody>
      </p:sp>
      <p:sp>
        <p:nvSpPr>
          <p:cNvPr id="233" name="Google Shape;233;p1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Shift Reduce Parsing</a:t>
            </a:r>
            <a:endParaRPr/>
          </a:p>
        </p:txBody>
      </p:sp>
      <p:sp>
        <p:nvSpPr>
          <p:cNvPr id="240" name="Google Shape;240;p12"/>
          <p:cNvSpPr txBox="1"/>
          <p:nvPr>
            <p:ph idx="1" type="body"/>
          </p:nvPr>
        </p:nvSpPr>
        <p:spPr>
          <a:xfrm>
            <a:off x="0" y="1600200"/>
            <a:ext cx="2743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S 🡪 a T R e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T 🡪 T b c | b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R 🡪 d</a:t>
            </a:r>
            <a:endParaRPr/>
          </a:p>
        </p:txBody>
      </p:sp>
      <p:sp>
        <p:nvSpPr>
          <p:cNvPr id="241" name="Google Shape;241;p12"/>
          <p:cNvSpPr txBox="1"/>
          <p:nvPr/>
        </p:nvSpPr>
        <p:spPr>
          <a:xfrm>
            <a:off x="3886200" y="4424363"/>
            <a:ext cx="936625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b</a:t>
            </a:r>
            <a:endParaRPr/>
          </a:p>
        </p:txBody>
      </p:sp>
      <p:sp>
        <p:nvSpPr>
          <p:cNvPr id="242" name="Google Shape;242;p12"/>
          <p:cNvSpPr txBox="1"/>
          <p:nvPr/>
        </p:nvSpPr>
        <p:spPr>
          <a:xfrm>
            <a:off x="685800" y="3048000"/>
            <a:ext cx="196215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a, Shift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 🡪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12"/>
          <p:cNvSpPr txBox="1"/>
          <p:nvPr/>
        </p:nvSpPr>
        <p:spPr>
          <a:xfrm>
            <a:off x="304800" y="30480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304800" y="3352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12"/>
          <p:cNvSpPr txBox="1"/>
          <p:nvPr/>
        </p:nvSpPr>
        <p:spPr>
          <a:xfrm>
            <a:off x="4359275" y="3581400"/>
            <a:ext cx="3937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cxnSp>
        <p:nvCxnSpPr>
          <p:cNvPr id="246" name="Google Shape;246;p12"/>
          <p:cNvCxnSpPr/>
          <p:nvPr/>
        </p:nvCxnSpPr>
        <p:spPr>
          <a:xfrm rot="10800000">
            <a:off x="4587875" y="41910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12"/>
          <p:cNvSpPr txBox="1"/>
          <p:nvPr/>
        </p:nvSpPr>
        <p:spPr>
          <a:xfrm>
            <a:off x="3870325" y="1447800"/>
            <a:ext cx="3627438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Remaining input: </a:t>
            </a:r>
            <a:r>
              <a:rPr baseline="-25000" lang="en-US" sz="4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cde </a:t>
            </a:r>
            <a:endParaRPr/>
          </a:p>
        </p:txBody>
      </p:sp>
      <p:sp>
        <p:nvSpPr>
          <p:cNvPr id="248" name="Google Shape;248;p12"/>
          <p:cNvSpPr/>
          <p:nvPr/>
        </p:nvSpPr>
        <p:spPr>
          <a:xfrm>
            <a:off x="5715000" y="4876800"/>
            <a:ext cx="3429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Rightmost derivation: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 🡺 a T R e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🡺 a T </a:t>
            </a:r>
            <a:r>
              <a:rPr b="1"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u="sng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2000" u="sng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c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 e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c d e</a:t>
            </a:r>
            <a:endParaRPr/>
          </a:p>
        </p:txBody>
      </p:sp>
      <p:sp>
        <p:nvSpPr>
          <p:cNvPr id="249" name="Google Shape;249;p1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Shift Reduce Parsing</a:t>
            </a:r>
            <a:endParaRPr/>
          </a:p>
        </p:txBody>
      </p:sp>
      <p:sp>
        <p:nvSpPr>
          <p:cNvPr id="256" name="Google Shape;256;p13"/>
          <p:cNvSpPr txBox="1"/>
          <p:nvPr>
            <p:ph idx="1" type="body"/>
          </p:nvPr>
        </p:nvSpPr>
        <p:spPr>
          <a:xfrm>
            <a:off x="0" y="1600200"/>
            <a:ext cx="2743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S 🡪 a T R e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T 🡪 T b c | b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R 🡪 d</a:t>
            </a:r>
            <a:endParaRPr/>
          </a:p>
        </p:txBody>
      </p:sp>
      <p:sp>
        <p:nvSpPr>
          <p:cNvPr id="257" name="Google Shape;257;p13"/>
          <p:cNvSpPr txBox="1"/>
          <p:nvPr/>
        </p:nvSpPr>
        <p:spPr>
          <a:xfrm>
            <a:off x="3886200" y="4424363"/>
            <a:ext cx="936625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b</a:t>
            </a:r>
            <a:endParaRPr/>
          </a:p>
        </p:txBody>
      </p:sp>
      <p:sp>
        <p:nvSpPr>
          <p:cNvPr id="258" name="Google Shape;258;p13"/>
          <p:cNvSpPr txBox="1"/>
          <p:nvPr/>
        </p:nvSpPr>
        <p:spPr>
          <a:xfrm>
            <a:off x="685800" y="3048000"/>
            <a:ext cx="196215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a, Shift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 🡪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b, Shift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13"/>
          <p:cNvSpPr txBox="1"/>
          <p:nvPr/>
        </p:nvSpPr>
        <p:spPr>
          <a:xfrm>
            <a:off x="304800" y="30480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13"/>
          <p:cNvSpPr txBox="1"/>
          <p:nvPr/>
        </p:nvSpPr>
        <p:spPr>
          <a:xfrm>
            <a:off x="304800" y="3352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13"/>
          <p:cNvSpPr txBox="1"/>
          <p:nvPr/>
        </p:nvSpPr>
        <p:spPr>
          <a:xfrm>
            <a:off x="304800" y="3733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13"/>
          <p:cNvSpPr txBox="1"/>
          <p:nvPr/>
        </p:nvSpPr>
        <p:spPr>
          <a:xfrm>
            <a:off x="4359275" y="3581400"/>
            <a:ext cx="3937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cxnSp>
        <p:nvCxnSpPr>
          <p:cNvPr id="263" name="Google Shape;263;p13"/>
          <p:cNvCxnSpPr/>
          <p:nvPr/>
        </p:nvCxnSpPr>
        <p:spPr>
          <a:xfrm rot="10800000">
            <a:off x="4587875" y="41910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13"/>
          <p:cNvSpPr txBox="1"/>
          <p:nvPr/>
        </p:nvSpPr>
        <p:spPr>
          <a:xfrm>
            <a:off x="5045075" y="4419600"/>
            <a:ext cx="936625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    c</a:t>
            </a:r>
            <a:endParaRPr/>
          </a:p>
        </p:txBody>
      </p:sp>
      <p:sp>
        <p:nvSpPr>
          <p:cNvPr id="265" name="Google Shape;265;p13"/>
          <p:cNvSpPr txBox="1"/>
          <p:nvPr/>
        </p:nvSpPr>
        <p:spPr>
          <a:xfrm>
            <a:off x="3870325" y="144780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Remaining input: </a:t>
            </a:r>
            <a:r>
              <a:rPr baseline="-25000" lang="en-US" sz="4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aseline="-25000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715000" y="4876800"/>
            <a:ext cx="3429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Rightmost derivation: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 🡺 a T R e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🡺 a T </a:t>
            </a:r>
            <a:r>
              <a:rPr b="1"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u="sng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2000" u="sng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b c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 e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🡺 </a:t>
            </a: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c d e</a:t>
            </a:r>
            <a:endParaRPr/>
          </a:p>
        </p:txBody>
      </p:sp>
      <p:sp>
        <p:nvSpPr>
          <p:cNvPr id="267" name="Google Shape;267;p1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Shift Reduce Parsing</a:t>
            </a:r>
            <a:endParaRPr/>
          </a:p>
        </p:txBody>
      </p:sp>
      <p:sp>
        <p:nvSpPr>
          <p:cNvPr id="274" name="Google Shape;274;p14"/>
          <p:cNvSpPr txBox="1"/>
          <p:nvPr>
            <p:ph idx="1" type="body"/>
          </p:nvPr>
        </p:nvSpPr>
        <p:spPr>
          <a:xfrm>
            <a:off x="0" y="1600200"/>
            <a:ext cx="2743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S 🡪 a T R e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T 🡪 T b c | b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R 🡪 d</a:t>
            </a:r>
            <a:endParaRPr/>
          </a:p>
        </p:txBody>
      </p:sp>
      <p:sp>
        <p:nvSpPr>
          <p:cNvPr id="275" name="Google Shape;275;p14"/>
          <p:cNvSpPr txBox="1"/>
          <p:nvPr/>
        </p:nvSpPr>
        <p:spPr>
          <a:xfrm>
            <a:off x="3886200" y="4424363"/>
            <a:ext cx="936625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b</a:t>
            </a:r>
            <a:endParaRPr/>
          </a:p>
        </p:txBody>
      </p:sp>
      <p:sp>
        <p:nvSpPr>
          <p:cNvPr id="276" name="Google Shape;276;p14"/>
          <p:cNvSpPr txBox="1"/>
          <p:nvPr/>
        </p:nvSpPr>
        <p:spPr>
          <a:xfrm>
            <a:off x="685800" y="3048000"/>
            <a:ext cx="2435225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a, Shift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 🡪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b, Shift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 🡪 T b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14"/>
          <p:cNvSpPr txBox="1"/>
          <p:nvPr/>
        </p:nvSpPr>
        <p:spPr>
          <a:xfrm>
            <a:off x="304800" y="30480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4"/>
          <p:cNvSpPr txBox="1"/>
          <p:nvPr/>
        </p:nvSpPr>
        <p:spPr>
          <a:xfrm>
            <a:off x="304800" y="3352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4"/>
          <p:cNvSpPr txBox="1"/>
          <p:nvPr/>
        </p:nvSpPr>
        <p:spPr>
          <a:xfrm>
            <a:off x="304800" y="3733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14"/>
          <p:cNvSpPr txBox="1"/>
          <p:nvPr/>
        </p:nvSpPr>
        <p:spPr>
          <a:xfrm>
            <a:off x="304800" y="4114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14"/>
          <p:cNvSpPr txBox="1"/>
          <p:nvPr/>
        </p:nvSpPr>
        <p:spPr>
          <a:xfrm>
            <a:off x="4359275" y="3581400"/>
            <a:ext cx="3937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cxnSp>
        <p:nvCxnSpPr>
          <p:cNvPr id="282" name="Google Shape;282;p14"/>
          <p:cNvCxnSpPr/>
          <p:nvPr/>
        </p:nvCxnSpPr>
        <p:spPr>
          <a:xfrm rot="10800000">
            <a:off x="4587875" y="41910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14"/>
          <p:cNvSpPr txBox="1"/>
          <p:nvPr/>
        </p:nvSpPr>
        <p:spPr>
          <a:xfrm>
            <a:off x="5045075" y="4419600"/>
            <a:ext cx="936625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    c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4892675" y="2895600"/>
            <a:ext cx="3937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cxnSp>
        <p:nvCxnSpPr>
          <p:cNvPr id="285" name="Google Shape;285;p14"/>
          <p:cNvCxnSpPr/>
          <p:nvPr/>
        </p:nvCxnSpPr>
        <p:spPr>
          <a:xfrm flipH="1">
            <a:off x="4664075" y="34290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14"/>
          <p:cNvCxnSpPr/>
          <p:nvPr/>
        </p:nvCxnSpPr>
        <p:spPr>
          <a:xfrm>
            <a:off x="5121275" y="34290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14"/>
          <p:cNvCxnSpPr/>
          <p:nvPr/>
        </p:nvCxnSpPr>
        <p:spPr>
          <a:xfrm>
            <a:off x="5197475" y="3505200"/>
            <a:ext cx="5334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14"/>
          <p:cNvSpPr txBox="1"/>
          <p:nvPr/>
        </p:nvSpPr>
        <p:spPr>
          <a:xfrm>
            <a:off x="3870325" y="144780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Remaining input: </a:t>
            </a:r>
            <a:r>
              <a:rPr baseline="-25000" lang="en-US" sz="4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aseline="-25000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endParaRPr/>
          </a:p>
        </p:txBody>
      </p:sp>
      <p:sp>
        <p:nvSpPr>
          <p:cNvPr id="289" name="Google Shape;289;p14"/>
          <p:cNvSpPr/>
          <p:nvPr/>
        </p:nvSpPr>
        <p:spPr>
          <a:xfrm>
            <a:off x="5715000" y="4876800"/>
            <a:ext cx="3429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Rightmost derivation: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 🡺 a T R e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u="sng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b c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 e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c d e</a:t>
            </a:r>
            <a:endParaRPr/>
          </a:p>
        </p:txBody>
      </p:sp>
      <p:sp>
        <p:nvSpPr>
          <p:cNvPr id="290" name="Google Shape;290;p1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Shift Reduce Parsing</a:t>
            </a:r>
            <a:endParaRPr/>
          </a:p>
        </p:txBody>
      </p:sp>
      <p:sp>
        <p:nvSpPr>
          <p:cNvPr id="297" name="Google Shape;297;p15"/>
          <p:cNvSpPr txBox="1"/>
          <p:nvPr>
            <p:ph idx="1" type="body"/>
          </p:nvPr>
        </p:nvSpPr>
        <p:spPr>
          <a:xfrm>
            <a:off x="0" y="1600200"/>
            <a:ext cx="2743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S 🡪 a T R e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T 🡪 T b c | b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R 🡪 d</a:t>
            </a:r>
            <a:endParaRPr/>
          </a:p>
        </p:txBody>
      </p:sp>
      <p:sp>
        <p:nvSpPr>
          <p:cNvPr id="298" name="Google Shape;298;p15"/>
          <p:cNvSpPr txBox="1"/>
          <p:nvPr/>
        </p:nvSpPr>
        <p:spPr>
          <a:xfrm>
            <a:off x="3886200" y="4424363"/>
            <a:ext cx="936625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b</a:t>
            </a:r>
            <a:endParaRPr/>
          </a:p>
        </p:txBody>
      </p:sp>
      <p:sp>
        <p:nvSpPr>
          <p:cNvPr id="299" name="Google Shape;299;p15"/>
          <p:cNvSpPr txBox="1"/>
          <p:nvPr/>
        </p:nvSpPr>
        <p:spPr>
          <a:xfrm>
            <a:off x="685800" y="3048000"/>
            <a:ext cx="2435225" cy="22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a, Shift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 🡪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b, Shift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 🡪 T b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15"/>
          <p:cNvSpPr txBox="1"/>
          <p:nvPr/>
        </p:nvSpPr>
        <p:spPr>
          <a:xfrm>
            <a:off x="304800" y="30480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304800" y="3352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15"/>
          <p:cNvSpPr txBox="1"/>
          <p:nvPr/>
        </p:nvSpPr>
        <p:spPr>
          <a:xfrm>
            <a:off x="304800" y="3733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15"/>
          <p:cNvSpPr txBox="1"/>
          <p:nvPr/>
        </p:nvSpPr>
        <p:spPr>
          <a:xfrm>
            <a:off x="304800" y="4114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15"/>
          <p:cNvSpPr txBox="1"/>
          <p:nvPr/>
        </p:nvSpPr>
        <p:spPr>
          <a:xfrm>
            <a:off x="304800" y="4495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15"/>
          <p:cNvSpPr txBox="1"/>
          <p:nvPr/>
        </p:nvSpPr>
        <p:spPr>
          <a:xfrm>
            <a:off x="4359275" y="3581400"/>
            <a:ext cx="3937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cxnSp>
        <p:nvCxnSpPr>
          <p:cNvPr id="306" name="Google Shape;306;p15"/>
          <p:cNvCxnSpPr/>
          <p:nvPr/>
        </p:nvCxnSpPr>
        <p:spPr>
          <a:xfrm rot="10800000">
            <a:off x="4587875" y="41910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15"/>
          <p:cNvSpPr txBox="1"/>
          <p:nvPr/>
        </p:nvSpPr>
        <p:spPr>
          <a:xfrm>
            <a:off x="5045075" y="4419600"/>
            <a:ext cx="936625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    c</a:t>
            </a:r>
            <a:endParaRPr/>
          </a:p>
        </p:txBody>
      </p:sp>
      <p:sp>
        <p:nvSpPr>
          <p:cNvPr id="308" name="Google Shape;308;p15"/>
          <p:cNvSpPr txBox="1"/>
          <p:nvPr/>
        </p:nvSpPr>
        <p:spPr>
          <a:xfrm>
            <a:off x="4892675" y="2895600"/>
            <a:ext cx="3937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cxnSp>
        <p:nvCxnSpPr>
          <p:cNvPr id="309" name="Google Shape;309;p15"/>
          <p:cNvCxnSpPr/>
          <p:nvPr/>
        </p:nvCxnSpPr>
        <p:spPr>
          <a:xfrm flipH="1">
            <a:off x="4664075" y="34290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15"/>
          <p:cNvCxnSpPr/>
          <p:nvPr/>
        </p:nvCxnSpPr>
        <p:spPr>
          <a:xfrm>
            <a:off x="5121275" y="34290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15"/>
          <p:cNvCxnSpPr/>
          <p:nvPr/>
        </p:nvCxnSpPr>
        <p:spPr>
          <a:xfrm>
            <a:off x="5197475" y="3505200"/>
            <a:ext cx="5334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15"/>
          <p:cNvSpPr txBox="1"/>
          <p:nvPr/>
        </p:nvSpPr>
        <p:spPr>
          <a:xfrm>
            <a:off x="6264275" y="4419600"/>
            <a:ext cx="3556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313" name="Google Shape;313;p15"/>
          <p:cNvSpPr txBox="1"/>
          <p:nvPr/>
        </p:nvSpPr>
        <p:spPr>
          <a:xfrm>
            <a:off x="3870325" y="1447800"/>
            <a:ext cx="309562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Remaining input: </a:t>
            </a:r>
            <a:r>
              <a:rPr baseline="-25000" lang="en-US" sz="4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14" name="Google Shape;314;p15"/>
          <p:cNvSpPr/>
          <p:nvPr/>
        </p:nvSpPr>
        <p:spPr>
          <a:xfrm>
            <a:off x="5715000" y="4876800"/>
            <a:ext cx="3429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Rightmost derivation: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 🡺 a T R e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u="sng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 </a:t>
            </a:r>
            <a:r>
              <a:rPr b="1" lang="en-US" sz="2000" u="sng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b c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 e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c d e</a:t>
            </a:r>
            <a:endParaRPr/>
          </a:p>
        </p:txBody>
      </p:sp>
      <p:sp>
        <p:nvSpPr>
          <p:cNvPr id="315" name="Google Shape;315;p1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Shift Reduce Parsing</a:t>
            </a:r>
            <a:endParaRPr/>
          </a:p>
        </p:txBody>
      </p:sp>
      <p:sp>
        <p:nvSpPr>
          <p:cNvPr id="322" name="Google Shape;322;p16"/>
          <p:cNvSpPr txBox="1"/>
          <p:nvPr>
            <p:ph idx="1" type="body"/>
          </p:nvPr>
        </p:nvSpPr>
        <p:spPr>
          <a:xfrm>
            <a:off x="0" y="1600200"/>
            <a:ext cx="2743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S 🡪 a T R e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T 🡪 T b c | b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R 🡪 d</a:t>
            </a:r>
            <a:endParaRPr/>
          </a:p>
        </p:txBody>
      </p:sp>
      <p:sp>
        <p:nvSpPr>
          <p:cNvPr id="323" name="Google Shape;323;p16"/>
          <p:cNvSpPr txBox="1"/>
          <p:nvPr/>
        </p:nvSpPr>
        <p:spPr>
          <a:xfrm>
            <a:off x="3886200" y="4424363"/>
            <a:ext cx="936625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b</a:t>
            </a:r>
            <a:endParaRPr/>
          </a:p>
        </p:txBody>
      </p:sp>
      <p:sp>
        <p:nvSpPr>
          <p:cNvPr id="324" name="Google Shape;324;p16"/>
          <p:cNvSpPr txBox="1"/>
          <p:nvPr/>
        </p:nvSpPr>
        <p:spPr>
          <a:xfrm>
            <a:off x="685800" y="3048000"/>
            <a:ext cx="2435225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a, Shift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 🡪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b, Shift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 🡪 T b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R 🡪 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16"/>
          <p:cNvSpPr txBox="1"/>
          <p:nvPr/>
        </p:nvSpPr>
        <p:spPr>
          <a:xfrm>
            <a:off x="304800" y="30480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16"/>
          <p:cNvSpPr txBox="1"/>
          <p:nvPr/>
        </p:nvSpPr>
        <p:spPr>
          <a:xfrm>
            <a:off x="304800" y="3352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16"/>
          <p:cNvSpPr txBox="1"/>
          <p:nvPr/>
        </p:nvSpPr>
        <p:spPr>
          <a:xfrm>
            <a:off x="304800" y="3733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16"/>
          <p:cNvSpPr txBox="1"/>
          <p:nvPr/>
        </p:nvSpPr>
        <p:spPr>
          <a:xfrm>
            <a:off x="304800" y="4114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16"/>
          <p:cNvSpPr txBox="1"/>
          <p:nvPr/>
        </p:nvSpPr>
        <p:spPr>
          <a:xfrm>
            <a:off x="304800" y="4495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16"/>
          <p:cNvSpPr txBox="1"/>
          <p:nvPr/>
        </p:nvSpPr>
        <p:spPr>
          <a:xfrm>
            <a:off x="304800" y="4876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16"/>
          <p:cNvSpPr txBox="1"/>
          <p:nvPr/>
        </p:nvSpPr>
        <p:spPr>
          <a:xfrm>
            <a:off x="4359275" y="3581400"/>
            <a:ext cx="3937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cxnSp>
        <p:nvCxnSpPr>
          <p:cNvPr id="332" name="Google Shape;332;p16"/>
          <p:cNvCxnSpPr/>
          <p:nvPr/>
        </p:nvCxnSpPr>
        <p:spPr>
          <a:xfrm rot="10800000">
            <a:off x="4587875" y="41910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16"/>
          <p:cNvSpPr txBox="1"/>
          <p:nvPr/>
        </p:nvSpPr>
        <p:spPr>
          <a:xfrm>
            <a:off x="5045075" y="4419600"/>
            <a:ext cx="936625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    c</a:t>
            </a:r>
            <a:endParaRPr/>
          </a:p>
        </p:txBody>
      </p:sp>
      <p:sp>
        <p:nvSpPr>
          <p:cNvPr id="334" name="Google Shape;334;p16"/>
          <p:cNvSpPr txBox="1"/>
          <p:nvPr/>
        </p:nvSpPr>
        <p:spPr>
          <a:xfrm>
            <a:off x="4892675" y="2895600"/>
            <a:ext cx="3937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cxnSp>
        <p:nvCxnSpPr>
          <p:cNvPr id="335" name="Google Shape;335;p16"/>
          <p:cNvCxnSpPr/>
          <p:nvPr/>
        </p:nvCxnSpPr>
        <p:spPr>
          <a:xfrm flipH="1">
            <a:off x="4664075" y="34290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16"/>
          <p:cNvCxnSpPr/>
          <p:nvPr/>
        </p:nvCxnSpPr>
        <p:spPr>
          <a:xfrm>
            <a:off x="5121275" y="34290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16"/>
          <p:cNvCxnSpPr/>
          <p:nvPr/>
        </p:nvCxnSpPr>
        <p:spPr>
          <a:xfrm>
            <a:off x="5197475" y="3505200"/>
            <a:ext cx="5334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16"/>
          <p:cNvSpPr txBox="1"/>
          <p:nvPr/>
        </p:nvSpPr>
        <p:spPr>
          <a:xfrm>
            <a:off x="6264275" y="4419600"/>
            <a:ext cx="3556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339" name="Google Shape;339;p16"/>
          <p:cNvSpPr txBox="1"/>
          <p:nvPr/>
        </p:nvSpPr>
        <p:spPr>
          <a:xfrm>
            <a:off x="6188075" y="3581400"/>
            <a:ext cx="41275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cxnSp>
        <p:nvCxnSpPr>
          <p:cNvPr id="340" name="Google Shape;340;p16"/>
          <p:cNvCxnSpPr/>
          <p:nvPr/>
        </p:nvCxnSpPr>
        <p:spPr>
          <a:xfrm rot="10800000">
            <a:off x="6416675" y="41148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16"/>
          <p:cNvSpPr txBox="1"/>
          <p:nvPr/>
        </p:nvSpPr>
        <p:spPr>
          <a:xfrm>
            <a:off x="3870325" y="1447800"/>
            <a:ext cx="309562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Remaining input: </a:t>
            </a:r>
            <a:r>
              <a:rPr baseline="-25000" lang="en-US" sz="4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42" name="Google Shape;342;p16"/>
          <p:cNvSpPr/>
          <p:nvPr/>
        </p:nvSpPr>
        <p:spPr>
          <a:xfrm>
            <a:off x="5715000" y="4876800"/>
            <a:ext cx="3429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Rightmost derivation: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🡺 </a:t>
            </a:r>
            <a:r>
              <a:rPr lang="en-US" sz="2000" u="sng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 R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 </a:t>
            </a: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b c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 e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c d e</a:t>
            </a:r>
            <a:endParaRPr/>
          </a:p>
        </p:txBody>
      </p:sp>
      <p:sp>
        <p:nvSpPr>
          <p:cNvPr id="343" name="Google Shape;343;p1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Shift Reduce Parsing</a:t>
            </a:r>
            <a:endParaRPr/>
          </a:p>
        </p:txBody>
      </p:sp>
      <p:sp>
        <p:nvSpPr>
          <p:cNvPr id="350" name="Google Shape;350;p17"/>
          <p:cNvSpPr txBox="1"/>
          <p:nvPr>
            <p:ph idx="1" type="body"/>
          </p:nvPr>
        </p:nvSpPr>
        <p:spPr>
          <a:xfrm>
            <a:off x="0" y="1600200"/>
            <a:ext cx="2743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S 🡪 a T R e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T 🡪 T b c | b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R 🡪 d</a:t>
            </a:r>
            <a:endParaRPr/>
          </a:p>
        </p:txBody>
      </p:sp>
      <p:sp>
        <p:nvSpPr>
          <p:cNvPr id="351" name="Google Shape;351;p17"/>
          <p:cNvSpPr txBox="1"/>
          <p:nvPr/>
        </p:nvSpPr>
        <p:spPr>
          <a:xfrm>
            <a:off x="3886200" y="4424363"/>
            <a:ext cx="936625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b</a:t>
            </a:r>
            <a:endParaRPr/>
          </a:p>
        </p:txBody>
      </p:sp>
      <p:sp>
        <p:nvSpPr>
          <p:cNvPr id="352" name="Google Shape;352;p17"/>
          <p:cNvSpPr txBox="1"/>
          <p:nvPr/>
        </p:nvSpPr>
        <p:spPr>
          <a:xfrm>
            <a:off x="685800" y="3048000"/>
            <a:ext cx="2435225" cy="301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a, Shift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 🡪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b, Shift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 🡪 T b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R 🡪 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17"/>
          <p:cNvSpPr txBox="1"/>
          <p:nvPr/>
        </p:nvSpPr>
        <p:spPr>
          <a:xfrm>
            <a:off x="304800" y="30480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17"/>
          <p:cNvSpPr txBox="1"/>
          <p:nvPr/>
        </p:nvSpPr>
        <p:spPr>
          <a:xfrm>
            <a:off x="304800" y="3352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17"/>
          <p:cNvSpPr txBox="1"/>
          <p:nvPr/>
        </p:nvSpPr>
        <p:spPr>
          <a:xfrm>
            <a:off x="304800" y="3733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17"/>
          <p:cNvSpPr txBox="1"/>
          <p:nvPr/>
        </p:nvSpPr>
        <p:spPr>
          <a:xfrm>
            <a:off x="304800" y="4114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17"/>
          <p:cNvSpPr txBox="1"/>
          <p:nvPr/>
        </p:nvSpPr>
        <p:spPr>
          <a:xfrm>
            <a:off x="304800" y="4495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17"/>
          <p:cNvSpPr txBox="1"/>
          <p:nvPr/>
        </p:nvSpPr>
        <p:spPr>
          <a:xfrm>
            <a:off x="304800" y="4876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17"/>
          <p:cNvSpPr txBox="1"/>
          <p:nvPr/>
        </p:nvSpPr>
        <p:spPr>
          <a:xfrm>
            <a:off x="304800" y="51816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17"/>
          <p:cNvSpPr txBox="1"/>
          <p:nvPr/>
        </p:nvSpPr>
        <p:spPr>
          <a:xfrm>
            <a:off x="4359275" y="3581400"/>
            <a:ext cx="3937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cxnSp>
        <p:nvCxnSpPr>
          <p:cNvPr id="361" name="Google Shape;361;p17"/>
          <p:cNvCxnSpPr/>
          <p:nvPr/>
        </p:nvCxnSpPr>
        <p:spPr>
          <a:xfrm rot="10800000">
            <a:off x="4587875" y="41910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17"/>
          <p:cNvSpPr txBox="1"/>
          <p:nvPr/>
        </p:nvSpPr>
        <p:spPr>
          <a:xfrm>
            <a:off x="5045075" y="4419600"/>
            <a:ext cx="936625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    c</a:t>
            </a:r>
            <a:endParaRPr/>
          </a:p>
        </p:txBody>
      </p:sp>
      <p:sp>
        <p:nvSpPr>
          <p:cNvPr id="363" name="Google Shape;363;p17"/>
          <p:cNvSpPr txBox="1"/>
          <p:nvPr/>
        </p:nvSpPr>
        <p:spPr>
          <a:xfrm>
            <a:off x="4892675" y="2895600"/>
            <a:ext cx="3937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cxnSp>
        <p:nvCxnSpPr>
          <p:cNvPr id="364" name="Google Shape;364;p17"/>
          <p:cNvCxnSpPr/>
          <p:nvPr/>
        </p:nvCxnSpPr>
        <p:spPr>
          <a:xfrm flipH="1">
            <a:off x="4664075" y="34290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17"/>
          <p:cNvCxnSpPr/>
          <p:nvPr/>
        </p:nvCxnSpPr>
        <p:spPr>
          <a:xfrm>
            <a:off x="5121275" y="34290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17"/>
          <p:cNvCxnSpPr/>
          <p:nvPr/>
        </p:nvCxnSpPr>
        <p:spPr>
          <a:xfrm>
            <a:off x="5197475" y="3505200"/>
            <a:ext cx="5334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17"/>
          <p:cNvSpPr txBox="1"/>
          <p:nvPr/>
        </p:nvSpPr>
        <p:spPr>
          <a:xfrm>
            <a:off x="6264275" y="4419600"/>
            <a:ext cx="3556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368" name="Google Shape;368;p17"/>
          <p:cNvSpPr txBox="1"/>
          <p:nvPr/>
        </p:nvSpPr>
        <p:spPr>
          <a:xfrm>
            <a:off x="6188075" y="3581400"/>
            <a:ext cx="41275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cxnSp>
        <p:nvCxnSpPr>
          <p:cNvPr id="369" name="Google Shape;369;p17"/>
          <p:cNvCxnSpPr/>
          <p:nvPr/>
        </p:nvCxnSpPr>
        <p:spPr>
          <a:xfrm rot="10800000">
            <a:off x="6416675" y="41148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17"/>
          <p:cNvSpPr txBox="1"/>
          <p:nvPr/>
        </p:nvSpPr>
        <p:spPr>
          <a:xfrm>
            <a:off x="7026275" y="4419600"/>
            <a:ext cx="33655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371" name="Google Shape;371;p17"/>
          <p:cNvSpPr txBox="1"/>
          <p:nvPr/>
        </p:nvSpPr>
        <p:spPr>
          <a:xfrm>
            <a:off x="3870325" y="1447800"/>
            <a:ext cx="2840038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Remaining input: </a:t>
            </a:r>
            <a:endParaRPr/>
          </a:p>
        </p:txBody>
      </p:sp>
      <p:sp>
        <p:nvSpPr>
          <p:cNvPr id="372" name="Google Shape;372;p17"/>
          <p:cNvSpPr/>
          <p:nvPr/>
        </p:nvSpPr>
        <p:spPr>
          <a:xfrm>
            <a:off x="5715000" y="4876800"/>
            <a:ext cx="3429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Rightmost derivation: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🡺 </a:t>
            </a:r>
            <a:r>
              <a:rPr lang="en-US" sz="2000" u="sng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 R e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 </a:t>
            </a: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b c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 e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c d e</a:t>
            </a:r>
            <a:endParaRPr/>
          </a:p>
        </p:txBody>
      </p:sp>
      <p:sp>
        <p:nvSpPr>
          <p:cNvPr id="373" name="Google Shape;373;p1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Shift Reduce Parsing</a:t>
            </a:r>
            <a:endParaRPr/>
          </a:p>
        </p:txBody>
      </p:sp>
      <p:sp>
        <p:nvSpPr>
          <p:cNvPr id="380" name="Google Shape;380;p18"/>
          <p:cNvSpPr txBox="1"/>
          <p:nvPr>
            <p:ph idx="1" type="body"/>
          </p:nvPr>
        </p:nvSpPr>
        <p:spPr>
          <a:xfrm>
            <a:off x="0" y="1600200"/>
            <a:ext cx="2743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S 🡪 a T R e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T 🡪 T b c | b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40"/>
              <a:buFont typeface="Century Schoolbook"/>
              <a:buNone/>
            </a:pPr>
            <a:r>
              <a:rPr lang="en-US" sz="2200"/>
              <a:t>    R 🡪 d</a:t>
            </a:r>
            <a:endParaRPr/>
          </a:p>
        </p:txBody>
      </p:sp>
      <p:sp>
        <p:nvSpPr>
          <p:cNvPr id="381" name="Google Shape;381;p18"/>
          <p:cNvSpPr txBox="1"/>
          <p:nvPr/>
        </p:nvSpPr>
        <p:spPr>
          <a:xfrm>
            <a:off x="3886200" y="4424363"/>
            <a:ext cx="936625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b</a:t>
            </a:r>
            <a:endParaRPr/>
          </a:p>
        </p:txBody>
      </p:sp>
      <p:sp>
        <p:nvSpPr>
          <p:cNvPr id="382" name="Google Shape;382;p18"/>
          <p:cNvSpPr txBox="1"/>
          <p:nvPr/>
        </p:nvSpPr>
        <p:spPr>
          <a:xfrm>
            <a:off x="685800" y="3048000"/>
            <a:ext cx="2681288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a, Shift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 🡪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b, Shift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 🡪 T b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R 🡪 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S 🡪 a T R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18"/>
          <p:cNvSpPr txBox="1"/>
          <p:nvPr/>
        </p:nvSpPr>
        <p:spPr>
          <a:xfrm>
            <a:off x="304800" y="30480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18"/>
          <p:cNvSpPr txBox="1"/>
          <p:nvPr/>
        </p:nvSpPr>
        <p:spPr>
          <a:xfrm>
            <a:off x="304800" y="3352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18"/>
          <p:cNvSpPr txBox="1"/>
          <p:nvPr/>
        </p:nvSpPr>
        <p:spPr>
          <a:xfrm>
            <a:off x="304800" y="3733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18"/>
          <p:cNvSpPr txBox="1"/>
          <p:nvPr/>
        </p:nvSpPr>
        <p:spPr>
          <a:xfrm>
            <a:off x="304800" y="4114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18"/>
          <p:cNvSpPr txBox="1"/>
          <p:nvPr/>
        </p:nvSpPr>
        <p:spPr>
          <a:xfrm>
            <a:off x="304800" y="4495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18"/>
          <p:cNvSpPr txBox="1"/>
          <p:nvPr/>
        </p:nvSpPr>
        <p:spPr>
          <a:xfrm>
            <a:off x="304800" y="48768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18"/>
          <p:cNvSpPr txBox="1"/>
          <p:nvPr/>
        </p:nvSpPr>
        <p:spPr>
          <a:xfrm>
            <a:off x="304800" y="51816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18"/>
          <p:cNvSpPr txBox="1"/>
          <p:nvPr/>
        </p:nvSpPr>
        <p:spPr>
          <a:xfrm>
            <a:off x="304800" y="5562600"/>
            <a:ext cx="550863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endParaRPr baseline="-25000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18"/>
          <p:cNvSpPr txBox="1"/>
          <p:nvPr/>
        </p:nvSpPr>
        <p:spPr>
          <a:xfrm>
            <a:off x="4359275" y="3581400"/>
            <a:ext cx="3937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cxnSp>
        <p:nvCxnSpPr>
          <p:cNvPr id="392" name="Google Shape;392;p18"/>
          <p:cNvCxnSpPr/>
          <p:nvPr/>
        </p:nvCxnSpPr>
        <p:spPr>
          <a:xfrm rot="10800000">
            <a:off x="4587875" y="41910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18"/>
          <p:cNvSpPr txBox="1"/>
          <p:nvPr/>
        </p:nvSpPr>
        <p:spPr>
          <a:xfrm>
            <a:off x="5045075" y="4419600"/>
            <a:ext cx="936625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    c</a:t>
            </a:r>
            <a:endParaRPr/>
          </a:p>
        </p:txBody>
      </p:sp>
      <p:sp>
        <p:nvSpPr>
          <p:cNvPr id="394" name="Google Shape;394;p18"/>
          <p:cNvSpPr txBox="1"/>
          <p:nvPr/>
        </p:nvSpPr>
        <p:spPr>
          <a:xfrm>
            <a:off x="4892675" y="2895600"/>
            <a:ext cx="3937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cxnSp>
        <p:nvCxnSpPr>
          <p:cNvPr id="395" name="Google Shape;395;p18"/>
          <p:cNvCxnSpPr/>
          <p:nvPr/>
        </p:nvCxnSpPr>
        <p:spPr>
          <a:xfrm flipH="1">
            <a:off x="4664075" y="34290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18"/>
          <p:cNvCxnSpPr/>
          <p:nvPr/>
        </p:nvCxnSpPr>
        <p:spPr>
          <a:xfrm>
            <a:off x="5121275" y="34290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18"/>
          <p:cNvCxnSpPr/>
          <p:nvPr/>
        </p:nvCxnSpPr>
        <p:spPr>
          <a:xfrm>
            <a:off x="5197475" y="3505200"/>
            <a:ext cx="5334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18"/>
          <p:cNvSpPr txBox="1"/>
          <p:nvPr/>
        </p:nvSpPr>
        <p:spPr>
          <a:xfrm>
            <a:off x="6264275" y="4419600"/>
            <a:ext cx="35560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399" name="Google Shape;399;p18"/>
          <p:cNvSpPr txBox="1"/>
          <p:nvPr/>
        </p:nvSpPr>
        <p:spPr>
          <a:xfrm>
            <a:off x="6188075" y="3581400"/>
            <a:ext cx="41275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cxnSp>
        <p:nvCxnSpPr>
          <p:cNvPr id="400" name="Google Shape;400;p18"/>
          <p:cNvCxnSpPr/>
          <p:nvPr/>
        </p:nvCxnSpPr>
        <p:spPr>
          <a:xfrm rot="10800000">
            <a:off x="6416675" y="41148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18"/>
          <p:cNvSpPr txBox="1"/>
          <p:nvPr/>
        </p:nvSpPr>
        <p:spPr>
          <a:xfrm>
            <a:off x="7026275" y="4419600"/>
            <a:ext cx="33655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402" name="Google Shape;402;p18"/>
          <p:cNvSpPr txBox="1"/>
          <p:nvPr/>
        </p:nvSpPr>
        <p:spPr>
          <a:xfrm>
            <a:off x="5426075" y="1981200"/>
            <a:ext cx="37465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cxnSp>
        <p:nvCxnSpPr>
          <p:cNvPr id="403" name="Google Shape;403;p18"/>
          <p:cNvCxnSpPr/>
          <p:nvPr/>
        </p:nvCxnSpPr>
        <p:spPr>
          <a:xfrm flipH="1">
            <a:off x="4359275" y="2438400"/>
            <a:ext cx="106680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18"/>
          <p:cNvCxnSpPr/>
          <p:nvPr/>
        </p:nvCxnSpPr>
        <p:spPr>
          <a:xfrm flipH="1">
            <a:off x="4130675" y="3733800"/>
            <a:ext cx="2286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18"/>
          <p:cNvCxnSpPr/>
          <p:nvPr/>
        </p:nvCxnSpPr>
        <p:spPr>
          <a:xfrm flipH="1">
            <a:off x="5197475" y="2438400"/>
            <a:ext cx="3810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18"/>
          <p:cNvCxnSpPr/>
          <p:nvPr/>
        </p:nvCxnSpPr>
        <p:spPr>
          <a:xfrm>
            <a:off x="5578475" y="2514600"/>
            <a:ext cx="685800" cy="13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18"/>
          <p:cNvCxnSpPr/>
          <p:nvPr/>
        </p:nvCxnSpPr>
        <p:spPr>
          <a:xfrm>
            <a:off x="5730875" y="2438400"/>
            <a:ext cx="1371600" cy="228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18"/>
          <p:cNvSpPr txBox="1"/>
          <p:nvPr/>
        </p:nvSpPr>
        <p:spPr>
          <a:xfrm>
            <a:off x="3870325" y="1447800"/>
            <a:ext cx="2840038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Remaining input: </a:t>
            </a:r>
            <a:endParaRPr/>
          </a:p>
        </p:txBody>
      </p:sp>
      <p:sp>
        <p:nvSpPr>
          <p:cNvPr id="409" name="Google Shape;409;p18"/>
          <p:cNvSpPr/>
          <p:nvPr/>
        </p:nvSpPr>
        <p:spPr>
          <a:xfrm>
            <a:off x="5715000" y="4876800"/>
            <a:ext cx="3429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Rightmost derivation: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 R e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 </a:t>
            </a: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b c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 e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</a:t>
            </a: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</a:t>
            </a:r>
            <a:r>
              <a:rPr lang="en-US" sz="2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c d e</a:t>
            </a:r>
            <a:endParaRPr/>
          </a:p>
        </p:txBody>
      </p:sp>
      <p:sp>
        <p:nvSpPr>
          <p:cNvPr id="410" name="Google Shape;410;p1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9"/>
          <p:cNvSpPr txBox="1"/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968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Example Shift-Reduce Parsing</a:t>
            </a:r>
            <a:endParaRPr/>
          </a:p>
        </p:txBody>
      </p:sp>
      <p:sp>
        <p:nvSpPr>
          <p:cNvPr id="416" name="Google Shape;416;p19"/>
          <p:cNvSpPr txBox="1"/>
          <p:nvPr/>
        </p:nvSpPr>
        <p:spPr>
          <a:xfrm>
            <a:off x="902098" y="1372112"/>
            <a:ext cx="3165815" cy="35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the grammar: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9"/>
          <p:cNvSpPr/>
          <p:nvPr/>
        </p:nvSpPr>
        <p:spPr>
          <a:xfrm>
            <a:off x="1143001" y="2514600"/>
            <a:ext cx="4745182" cy="3107952"/>
          </a:xfrm>
          <a:custGeom>
            <a:rect b="b" l="l" r="r" t="t"/>
            <a:pathLst>
              <a:path extrusionOk="0" h="3476625" w="5105400">
                <a:moveTo>
                  <a:pt x="0" y="0"/>
                </a:moveTo>
                <a:lnTo>
                  <a:pt x="0" y="3476244"/>
                </a:lnTo>
                <a:lnTo>
                  <a:pt x="5105400" y="3476243"/>
                </a:lnTo>
                <a:lnTo>
                  <a:pt x="5105400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8" name="Google Shape;418;p19"/>
          <p:cNvSpPr txBox="1"/>
          <p:nvPr/>
        </p:nvSpPr>
        <p:spPr>
          <a:xfrm>
            <a:off x="1318065" y="2598798"/>
            <a:ext cx="652167" cy="281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9"/>
          <p:cNvSpPr txBox="1"/>
          <p:nvPr/>
        </p:nvSpPr>
        <p:spPr>
          <a:xfrm>
            <a:off x="2443161" y="2598798"/>
            <a:ext cx="599050" cy="281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9"/>
          <p:cNvSpPr txBox="1"/>
          <p:nvPr/>
        </p:nvSpPr>
        <p:spPr>
          <a:xfrm>
            <a:off x="3575675" y="2598798"/>
            <a:ext cx="756042" cy="281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1" name="Google Shape;421;p19"/>
          <p:cNvGraphicFramePr/>
          <p:nvPr/>
        </p:nvGraphicFramePr>
        <p:xfrm>
          <a:off x="1305533" y="3048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{CC3FEE4A-7E93-4540-95AF-DA7BF589312D}</a:tableStyleId>
              </a:tblPr>
              <a:tblGrid>
                <a:gridCol w="936725"/>
                <a:gridCol w="1313450"/>
                <a:gridCol w="1203975"/>
              </a:tblGrid>
              <a:tr h="185800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28638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r>
                        <a:rPr b="1" baseline="-2500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</a:t>
                      </a: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 id</a:t>
                      </a:r>
                      <a:r>
                        <a:rPr b="1" baseline="-2500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40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shift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45225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1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$id</a:t>
                      </a:r>
                      <a:r>
                        <a:rPr b="1" baseline="-2500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aseline="-2500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294005" rtl="0" algn="r">
                        <a:lnSpc>
                          <a:spcPct val="11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 id</a:t>
                      </a:r>
                      <a:r>
                        <a:rPr b="1" baseline="-2500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14604" rtl="0" algn="r">
                        <a:lnSpc>
                          <a:spcPct val="11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reduce 6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45575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1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$F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306070" rtl="0" algn="r">
                        <a:lnSpc>
                          <a:spcPct val="11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 id</a:t>
                      </a:r>
                      <a:r>
                        <a:rPr b="1" baseline="-2500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26034" rtl="0" algn="r">
                        <a:lnSpc>
                          <a:spcPct val="11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reduce 4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31600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1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$T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306070" rtl="0" algn="r">
                        <a:lnSpc>
                          <a:spcPct val="11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 id</a:t>
                      </a:r>
                      <a:r>
                        <a:rPr b="1" baseline="-2500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26034" rtl="0" algn="r">
                        <a:lnSpc>
                          <a:spcPct val="11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reduce 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45575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1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294005" rtl="0" algn="r">
                        <a:lnSpc>
                          <a:spcPct val="11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+ id</a:t>
                      </a:r>
                      <a:r>
                        <a:rPr b="1" baseline="-2500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32740" marR="0" rtl="0" algn="l">
                        <a:lnSpc>
                          <a:spcPct val="11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shift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45575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1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$E +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300355" rtl="0" algn="r">
                        <a:lnSpc>
                          <a:spcPct val="11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r>
                        <a:rPr b="1" baseline="-2500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25755" marR="0" rtl="0" algn="l">
                        <a:lnSpc>
                          <a:spcPct val="11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shift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45575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1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$E + id</a:t>
                      </a:r>
                      <a:r>
                        <a:rPr b="1" baseline="-2500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aseline="-2500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14604" rtl="0" algn="r">
                        <a:lnSpc>
                          <a:spcPct val="11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reduce 6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47050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1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$E + F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34290" rtl="0" algn="r">
                        <a:lnSpc>
                          <a:spcPct val="11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reduce 4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47050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$E + T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34290" rtl="0" algn="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reduce 1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86850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$E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94005" marR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accept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422" name="Google Shape;422;p19"/>
          <p:cNvSpPr/>
          <p:nvPr/>
        </p:nvSpPr>
        <p:spPr>
          <a:xfrm>
            <a:off x="6611410" y="2200126"/>
            <a:ext cx="1770590" cy="143595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3" name="Google Shape;423;p19"/>
          <p:cNvSpPr txBox="1"/>
          <p:nvPr>
            <p:ph idx="12" type="sldNum"/>
          </p:nvPr>
        </p:nvSpPr>
        <p:spPr>
          <a:xfrm>
            <a:off x="8001000" y="5715000"/>
            <a:ext cx="623248" cy="528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/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Bottom-Up Parsing</a:t>
            </a:r>
            <a:endParaRPr/>
          </a:p>
        </p:txBody>
      </p:sp>
      <p:sp>
        <p:nvSpPr>
          <p:cNvPr id="147" name="Google Shape;147;p2"/>
          <p:cNvSpPr txBox="1"/>
          <p:nvPr/>
        </p:nvSpPr>
        <p:spPr>
          <a:xfrm>
            <a:off x="533401" y="1785054"/>
            <a:ext cx="7506380" cy="3472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7718" lvl="0" marL="319115" marR="117388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bottom-up parser </a:t>
            </a: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the parse tree of the  given input starting from leaves towards the root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"/>
              </a:spcBef>
              <a:spcAft>
                <a:spcPts val="0"/>
              </a:spcAft>
              <a:buClr>
                <a:srgbClr val="CC33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718" lvl="0" marL="319115" marR="145881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bottom-up parser tries to find the </a:t>
            </a:r>
            <a:r>
              <a:rPr b="1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right-most  derivation </a:t>
            </a: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given input in the reverse order.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7326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</a:t>
            </a:r>
            <a:r>
              <a:rPr b="0" i="0" lang="en-US" sz="2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(the right-most derivation of </a:t>
            </a:r>
            <a:r>
              <a:rPr b="0" i="0" lang="en-US" sz="2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33117" lvl="0" marL="678120" marR="4559" rtl="0" algn="l">
              <a:lnSpc>
                <a:spcPct val="115454"/>
              </a:lnSpc>
              <a:spcBef>
                <a:spcPts val="633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(the bottom-up parser finds the right-most  derivation in the reverse order)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0"/>
          <p:cNvSpPr txBox="1"/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Shift-Reduce Parsing</a:t>
            </a:r>
            <a:endParaRPr/>
          </a:p>
        </p:txBody>
      </p:sp>
      <p:sp>
        <p:nvSpPr>
          <p:cNvPr id="429" name="Google Shape;429;p20"/>
          <p:cNvSpPr txBox="1"/>
          <p:nvPr/>
        </p:nvSpPr>
        <p:spPr>
          <a:xfrm>
            <a:off x="972808" y="1378100"/>
            <a:ext cx="6867814" cy="14927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7718" lvl="0" marL="319115" marR="4559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 will always appear on Top of stack, never  inside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718" lvl="0" marL="319115" marR="433085" rtl="0" algn="l">
              <a:spcBef>
                <a:spcPts val="565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forms of two successive steps in any  rightmost derivation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0"/>
          <p:cNvSpPr txBox="1"/>
          <p:nvPr/>
        </p:nvSpPr>
        <p:spPr>
          <a:xfrm>
            <a:off x="972808" y="2919110"/>
            <a:ext cx="148878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7718" lvl="0" marL="319115" marR="0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1: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0"/>
          <p:cNvSpPr/>
          <p:nvPr/>
        </p:nvSpPr>
        <p:spPr>
          <a:xfrm>
            <a:off x="1316182" y="3832412"/>
            <a:ext cx="2424545" cy="1344706"/>
          </a:xfrm>
          <a:custGeom>
            <a:rect b="b" l="l" r="r" t="t"/>
            <a:pathLst>
              <a:path extrusionOk="0" h="1524000" w="2667000">
                <a:moveTo>
                  <a:pt x="1333500" y="0"/>
                </a:moveTo>
                <a:lnTo>
                  <a:pt x="0" y="1524000"/>
                </a:lnTo>
                <a:lnTo>
                  <a:pt x="2666999" y="1524000"/>
                </a:lnTo>
                <a:lnTo>
                  <a:pt x="1333500" y="0"/>
                </a:lnTo>
                <a:close/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2" name="Google Shape;432;p20"/>
          <p:cNvSpPr/>
          <p:nvPr/>
        </p:nvSpPr>
        <p:spPr>
          <a:xfrm>
            <a:off x="1726276" y="4340710"/>
            <a:ext cx="1529773" cy="849406"/>
          </a:xfrm>
          <a:custGeom>
            <a:rect b="b" l="l" r="r" t="t"/>
            <a:pathLst>
              <a:path extrusionOk="0" h="962660" w="1682750">
                <a:moveTo>
                  <a:pt x="841247" y="0"/>
                </a:moveTo>
                <a:lnTo>
                  <a:pt x="0" y="962405"/>
                </a:lnTo>
                <a:lnTo>
                  <a:pt x="1682495" y="962405"/>
                </a:lnTo>
                <a:lnTo>
                  <a:pt x="841247" y="0"/>
                </a:lnTo>
                <a:close/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3" name="Google Shape;433;p20"/>
          <p:cNvSpPr/>
          <p:nvPr/>
        </p:nvSpPr>
        <p:spPr>
          <a:xfrm>
            <a:off x="2110047" y="4759586"/>
            <a:ext cx="773545" cy="430306"/>
          </a:xfrm>
          <a:custGeom>
            <a:rect b="b" l="l" r="r" t="t"/>
            <a:pathLst>
              <a:path extrusionOk="0" h="487679" w="850900">
                <a:moveTo>
                  <a:pt x="425196" y="0"/>
                </a:moveTo>
                <a:lnTo>
                  <a:pt x="0" y="487679"/>
                </a:lnTo>
                <a:lnTo>
                  <a:pt x="850392" y="487679"/>
                </a:lnTo>
                <a:lnTo>
                  <a:pt x="425196" y="0"/>
                </a:lnTo>
                <a:close/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4" name="Google Shape;434;p20"/>
          <p:cNvSpPr/>
          <p:nvPr/>
        </p:nvSpPr>
        <p:spPr>
          <a:xfrm>
            <a:off x="1580111" y="5085004"/>
            <a:ext cx="138545" cy="201706"/>
          </a:xfrm>
          <a:custGeom>
            <a:rect b="b" l="l" r="r" t="t"/>
            <a:pathLst>
              <a:path extrusionOk="0" h="228600" w="1524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5" name="Google Shape;435;p20"/>
          <p:cNvSpPr/>
          <p:nvPr/>
        </p:nvSpPr>
        <p:spPr>
          <a:xfrm>
            <a:off x="3268980" y="5072231"/>
            <a:ext cx="138545" cy="201706"/>
          </a:xfrm>
          <a:custGeom>
            <a:rect b="b" l="l" r="r" t="t"/>
            <a:pathLst>
              <a:path extrusionOk="0" h="228600" w="1524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6" name="Google Shape;436;p20"/>
          <p:cNvSpPr/>
          <p:nvPr/>
        </p:nvSpPr>
        <p:spPr>
          <a:xfrm>
            <a:off x="1970116" y="5042647"/>
            <a:ext cx="138545" cy="201706"/>
          </a:xfrm>
          <a:custGeom>
            <a:rect b="b" l="l" r="r" t="t"/>
            <a:pathLst>
              <a:path extrusionOk="0" h="228600" w="1524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7" name="Google Shape;437;p20"/>
          <p:cNvSpPr/>
          <p:nvPr/>
        </p:nvSpPr>
        <p:spPr>
          <a:xfrm>
            <a:off x="2878975" y="5042647"/>
            <a:ext cx="138545" cy="201706"/>
          </a:xfrm>
          <a:custGeom>
            <a:rect b="b" l="l" r="r" t="t"/>
            <a:pathLst>
              <a:path extrusionOk="0" h="228600" w="1524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8" name="Google Shape;438;p20"/>
          <p:cNvSpPr/>
          <p:nvPr/>
        </p:nvSpPr>
        <p:spPr>
          <a:xfrm>
            <a:off x="2441864" y="3682476"/>
            <a:ext cx="160482" cy="243168"/>
          </a:xfrm>
          <a:custGeom>
            <a:rect b="b" l="l" r="r" t="t"/>
            <a:pathLst>
              <a:path extrusionOk="0" h="275589" w="176530">
                <a:moveTo>
                  <a:pt x="0" y="0"/>
                </a:moveTo>
                <a:lnTo>
                  <a:pt x="0" y="275082"/>
                </a:lnTo>
                <a:lnTo>
                  <a:pt x="176022" y="275082"/>
                </a:lnTo>
                <a:lnTo>
                  <a:pt x="1760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9" name="Google Shape;439;p20"/>
          <p:cNvSpPr txBox="1"/>
          <p:nvPr/>
        </p:nvSpPr>
        <p:spPr>
          <a:xfrm>
            <a:off x="2430318" y="3677099"/>
            <a:ext cx="162214" cy="251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0"/>
          <p:cNvSpPr/>
          <p:nvPr/>
        </p:nvSpPr>
        <p:spPr>
          <a:xfrm>
            <a:off x="2424545" y="4274820"/>
            <a:ext cx="160482" cy="243168"/>
          </a:xfrm>
          <a:custGeom>
            <a:rect b="b" l="l" r="r" t="t"/>
            <a:pathLst>
              <a:path extrusionOk="0" h="275589" w="176530">
                <a:moveTo>
                  <a:pt x="0" y="0"/>
                </a:moveTo>
                <a:lnTo>
                  <a:pt x="0" y="275082"/>
                </a:lnTo>
                <a:lnTo>
                  <a:pt x="176022" y="275082"/>
                </a:lnTo>
                <a:lnTo>
                  <a:pt x="1760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1" name="Google Shape;441;p20"/>
          <p:cNvSpPr txBox="1"/>
          <p:nvPr/>
        </p:nvSpPr>
        <p:spPr>
          <a:xfrm>
            <a:off x="2413000" y="4269442"/>
            <a:ext cx="173182" cy="251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0"/>
          <p:cNvSpPr/>
          <p:nvPr/>
        </p:nvSpPr>
        <p:spPr>
          <a:xfrm>
            <a:off x="2407227" y="4672853"/>
            <a:ext cx="160482" cy="242047"/>
          </a:xfrm>
          <a:custGeom>
            <a:rect b="b" l="l" r="r" t="t"/>
            <a:pathLst>
              <a:path extrusionOk="0" h="274320" w="176530">
                <a:moveTo>
                  <a:pt x="0" y="0"/>
                </a:moveTo>
                <a:lnTo>
                  <a:pt x="0" y="274320"/>
                </a:lnTo>
                <a:lnTo>
                  <a:pt x="176022" y="274320"/>
                </a:lnTo>
                <a:lnTo>
                  <a:pt x="1760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3" name="Google Shape;443;p20"/>
          <p:cNvSpPr txBox="1"/>
          <p:nvPr/>
        </p:nvSpPr>
        <p:spPr>
          <a:xfrm>
            <a:off x="2395682" y="4666802"/>
            <a:ext cx="173182" cy="251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0"/>
          <p:cNvSpPr txBox="1"/>
          <p:nvPr/>
        </p:nvSpPr>
        <p:spPr>
          <a:xfrm>
            <a:off x="1317797" y="5241438"/>
            <a:ext cx="168564" cy="275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45" name="Google Shape;445;p20"/>
          <p:cNvSpPr txBox="1"/>
          <p:nvPr/>
        </p:nvSpPr>
        <p:spPr>
          <a:xfrm>
            <a:off x="1733434" y="5240992"/>
            <a:ext cx="137391" cy="249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endParaRPr sz="16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46" name="Google Shape;446;p20"/>
          <p:cNvSpPr txBox="1"/>
          <p:nvPr/>
        </p:nvSpPr>
        <p:spPr>
          <a:xfrm>
            <a:off x="2391525" y="5267886"/>
            <a:ext cx="108527" cy="249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endParaRPr sz="16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47" name="Google Shape;447;p20"/>
          <p:cNvSpPr txBox="1"/>
          <p:nvPr/>
        </p:nvSpPr>
        <p:spPr>
          <a:xfrm>
            <a:off x="3036455" y="5234716"/>
            <a:ext cx="59747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z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20"/>
          <p:cNvSpPr/>
          <p:nvPr/>
        </p:nvSpPr>
        <p:spPr>
          <a:xfrm>
            <a:off x="2506979" y="3966882"/>
            <a:ext cx="0" cy="268941"/>
          </a:xfrm>
          <a:custGeom>
            <a:rect b="b" l="l" r="r" t="t"/>
            <a:pathLst>
              <a:path extrusionOk="0" h="304800" w="1200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9" name="Google Shape;449;p20"/>
          <p:cNvSpPr/>
          <p:nvPr/>
        </p:nvSpPr>
        <p:spPr>
          <a:xfrm>
            <a:off x="2467495" y="4475181"/>
            <a:ext cx="13276" cy="211790"/>
          </a:xfrm>
          <a:custGeom>
            <a:rect b="b" l="l" r="r" t="t"/>
            <a:pathLst>
              <a:path extrusionOk="0" h="240029" w="14605">
                <a:moveTo>
                  <a:pt x="14478" y="0"/>
                </a:moveTo>
                <a:lnTo>
                  <a:pt x="0" y="240029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0" name="Google Shape;450;p20"/>
          <p:cNvSpPr txBox="1"/>
          <p:nvPr/>
        </p:nvSpPr>
        <p:spPr>
          <a:xfrm>
            <a:off x="557183" y="5692139"/>
            <a:ext cx="3534640" cy="795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lnSpc>
                <a:spcPct val="71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aseline="30000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	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αβ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Byz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αβγ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yz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87204" marR="0" rtl="0" algn="l">
              <a:lnSpc>
                <a:spcPct val="101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	rm	rm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0"/>
          <p:cNvSpPr txBox="1"/>
          <p:nvPr/>
        </p:nvSpPr>
        <p:spPr>
          <a:xfrm>
            <a:off x="4906818" y="3168127"/>
            <a:ext cx="73890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397" marR="0" rtl="0" algn="l">
              <a:spcBef>
                <a:spcPts val="27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αβγ</a:t>
            </a:r>
            <a:endParaRPr sz="16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52" name="Google Shape;452;p20"/>
          <p:cNvSpPr txBox="1"/>
          <p:nvPr/>
        </p:nvSpPr>
        <p:spPr>
          <a:xfrm>
            <a:off x="7585860" y="3168127"/>
            <a:ext cx="64712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0349" marR="0" rtl="0" algn="ctr">
              <a:spcBef>
                <a:spcPts val="27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yz$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0"/>
          <p:cNvSpPr txBox="1"/>
          <p:nvPr/>
        </p:nvSpPr>
        <p:spPr>
          <a:xfrm>
            <a:off x="4906819" y="3840491"/>
            <a:ext cx="242512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Reducing the handle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0"/>
          <p:cNvSpPr txBox="1"/>
          <p:nvPr/>
        </p:nvSpPr>
        <p:spPr>
          <a:xfrm>
            <a:off x="4906818" y="4273498"/>
            <a:ext cx="52300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αβ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0"/>
          <p:cNvSpPr txBox="1"/>
          <p:nvPr/>
        </p:nvSpPr>
        <p:spPr>
          <a:xfrm>
            <a:off x="7831108" y="4273498"/>
            <a:ext cx="346364" cy="251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yz$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0"/>
          <p:cNvSpPr txBox="1"/>
          <p:nvPr/>
        </p:nvSpPr>
        <p:spPr>
          <a:xfrm>
            <a:off x="4906841" y="4700442"/>
            <a:ext cx="170930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Shifting from Input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0"/>
          <p:cNvSpPr txBox="1"/>
          <p:nvPr/>
        </p:nvSpPr>
        <p:spPr>
          <a:xfrm>
            <a:off x="4906841" y="5133449"/>
            <a:ext cx="62691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αβ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0"/>
          <p:cNvSpPr txBox="1"/>
          <p:nvPr/>
        </p:nvSpPr>
        <p:spPr>
          <a:xfrm>
            <a:off x="7935040" y="5133449"/>
            <a:ext cx="243032" cy="251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z$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0"/>
          <p:cNvSpPr txBox="1"/>
          <p:nvPr/>
        </p:nvSpPr>
        <p:spPr>
          <a:xfrm>
            <a:off x="4906864" y="5561065"/>
            <a:ext cx="176703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the handle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0"/>
          <p:cNvSpPr txBox="1"/>
          <p:nvPr/>
        </p:nvSpPr>
        <p:spPr>
          <a:xfrm>
            <a:off x="4906864" y="5993377"/>
            <a:ext cx="40870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0"/>
          <p:cNvSpPr txBox="1"/>
          <p:nvPr/>
        </p:nvSpPr>
        <p:spPr>
          <a:xfrm>
            <a:off x="7948034" y="5993377"/>
            <a:ext cx="243032" cy="251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z$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1"/>
          <p:cNvSpPr txBox="1"/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Shift-Reduce Parsing</a:t>
            </a:r>
            <a:endParaRPr/>
          </a:p>
        </p:txBody>
      </p:sp>
      <p:sp>
        <p:nvSpPr>
          <p:cNvPr id="468" name="Google Shape;468;p21"/>
          <p:cNvSpPr txBox="1"/>
          <p:nvPr/>
        </p:nvSpPr>
        <p:spPr>
          <a:xfrm>
            <a:off x="972808" y="1378099"/>
            <a:ext cx="137102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7718" lvl="0" marL="319115" marR="0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2: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1"/>
          <p:cNvSpPr/>
          <p:nvPr/>
        </p:nvSpPr>
        <p:spPr>
          <a:xfrm>
            <a:off x="969818" y="2017059"/>
            <a:ext cx="3048000" cy="1344706"/>
          </a:xfrm>
          <a:custGeom>
            <a:rect b="b" l="l" r="r" t="t"/>
            <a:pathLst>
              <a:path extrusionOk="0" h="1524000" w="3352800">
                <a:moveTo>
                  <a:pt x="1676400" y="0"/>
                </a:moveTo>
                <a:lnTo>
                  <a:pt x="0" y="1524000"/>
                </a:lnTo>
                <a:lnTo>
                  <a:pt x="3352800" y="1524000"/>
                </a:lnTo>
                <a:lnTo>
                  <a:pt x="1676400" y="0"/>
                </a:lnTo>
                <a:close/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0" name="Google Shape;470;p21"/>
          <p:cNvSpPr/>
          <p:nvPr/>
        </p:nvSpPr>
        <p:spPr>
          <a:xfrm>
            <a:off x="1497677" y="2932803"/>
            <a:ext cx="774123" cy="430306"/>
          </a:xfrm>
          <a:custGeom>
            <a:rect b="b" l="l" r="r" t="t"/>
            <a:pathLst>
              <a:path extrusionOk="0" h="487679" w="851535">
                <a:moveTo>
                  <a:pt x="425957" y="0"/>
                </a:moveTo>
                <a:lnTo>
                  <a:pt x="0" y="487679"/>
                </a:lnTo>
                <a:lnTo>
                  <a:pt x="851154" y="487679"/>
                </a:lnTo>
                <a:lnTo>
                  <a:pt x="425957" y="0"/>
                </a:lnTo>
                <a:close/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2815936" y="2932803"/>
            <a:ext cx="773545" cy="430306"/>
          </a:xfrm>
          <a:custGeom>
            <a:rect b="b" l="l" r="r" t="t"/>
            <a:pathLst>
              <a:path extrusionOk="0" h="487679" w="850900">
                <a:moveTo>
                  <a:pt x="425195" y="0"/>
                </a:moveTo>
                <a:lnTo>
                  <a:pt x="0" y="487679"/>
                </a:lnTo>
                <a:lnTo>
                  <a:pt x="850391" y="487679"/>
                </a:lnTo>
                <a:lnTo>
                  <a:pt x="425195" y="0"/>
                </a:lnTo>
                <a:close/>
              </a:path>
            </a:pathLst>
          </a:custGeom>
          <a:noFill/>
          <a:ln cap="flat" cmpd="sng" w="28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2" name="Google Shape;472;p21"/>
          <p:cNvSpPr/>
          <p:nvPr/>
        </p:nvSpPr>
        <p:spPr>
          <a:xfrm>
            <a:off x="1363979" y="3244103"/>
            <a:ext cx="138545" cy="201706"/>
          </a:xfrm>
          <a:custGeom>
            <a:rect b="b" l="l" r="r" t="t"/>
            <a:pathLst>
              <a:path extrusionOk="0" h="228600" w="1524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3576550" y="3248136"/>
            <a:ext cx="138545" cy="201706"/>
          </a:xfrm>
          <a:custGeom>
            <a:rect b="b" l="l" r="r" t="t"/>
            <a:pathLst>
              <a:path extrusionOk="0" h="228600" w="1524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4" name="Google Shape;474;p21"/>
          <p:cNvSpPr/>
          <p:nvPr/>
        </p:nvSpPr>
        <p:spPr>
          <a:xfrm>
            <a:off x="2247207" y="3227294"/>
            <a:ext cx="138545" cy="201706"/>
          </a:xfrm>
          <a:custGeom>
            <a:rect b="b" l="l" r="r" t="t"/>
            <a:pathLst>
              <a:path extrusionOk="0" h="228600" w="1524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5" name="Google Shape;475;p21"/>
          <p:cNvSpPr/>
          <p:nvPr/>
        </p:nvSpPr>
        <p:spPr>
          <a:xfrm>
            <a:off x="2676005" y="3227294"/>
            <a:ext cx="138545" cy="201706"/>
          </a:xfrm>
          <a:custGeom>
            <a:rect b="b" l="l" r="r" t="t"/>
            <a:pathLst>
              <a:path extrusionOk="0" h="228600" w="152400">
                <a:moveTo>
                  <a:pt x="0" y="0"/>
                </a:moveTo>
                <a:lnTo>
                  <a:pt x="0" y="228600"/>
                </a:lnTo>
                <a:lnTo>
                  <a:pt x="152400" y="2286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2424545" y="1949824"/>
            <a:ext cx="160482" cy="242047"/>
          </a:xfrm>
          <a:custGeom>
            <a:rect b="b" l="l" r="r" t="t"/>
            <a:pathLst>
              <a:path extrusionOk="0" h="274319" w="176530">
                <a:moveTo>
                  <a:pt x="0" y="0"/>
                </a:moveTo>
                <a:lnTo>
                  <a:pt x="0" y="274319"/>
                </a:lnTo>
                <a:lnTo>
                  <a:pt x="176022" y="274319"/>
                </a:lnTo>
                <a:lnTo>
                  <a:pt x="1760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7" name="Google Shape;477;p21"/>
          <p:cNvSpPr txBox="1"/>
          <p:nvPr/>
        </p:nvSpPr>
        <p:spPr>
          <a:xfrm>
            <a:off x="2413000" y="1943772"/>
            <a:ext cx="162214" cy="251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1801091" y="2769421"/>
            <a:ext cx="160482" cy="242047"/>
          </a:xfrm>
          <a:custGeom>
            <a:rect b="b" l="l" r="r" t="t"/>
            <a:pathLst>
              <a:path extrusionOk="0" h="274320" w="176530">
                <a:moveTo>
                  <a:pt x="0" y="0"/>
                </a:moveTo>
                <a:lnTo>
                  <a:pt x="0" y="274320"/>
                </a:lnTo>
                <a:lnTo>
                  <a:pt x="176022" y="274320"/>
                </a:lnTo>
                <a:lnTo>
                  <a:pt x="1760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9" name="Google Shape;479;p21"/>
          <p:cNvSpPr/>
          <p:nvPr/>
        </p:nvSpPr>
        <p:spPr>
          <a:xfrm>
            <a:off x="3130434" y="2799004"/>
            <a:ext cx="160482" cy="242047"/>
          </a:xfrm>
          <a:custGeom>
            <a:rect b="b" l="l" r="r" t="t"/>
            <a:pathLst>
              <a:path extrusionOk="0" h="274320" w="176529">
                <a:moveTo>
                  <a:pt x="0" y="0"/>
                </a:moveTo>
                <a:lnTo>
                  <a:pt x="0" y="274320"/>
                </a:lnTo>
                <a:lnTo>
                  <a:pt x="176022" y="274320"/>
                </a:lnTo>
                <a:lnTo>
                  <a:pt x="1760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80" name="Google Shape;480;p21"/>
          <p:cNvSpPr txBox="1"/>
          <p:nvPr/>
        </p:nvSpPr>
        <p:spPr>
          <a:xfrm>
            <a:off x="3105728" y="2792953"/>
            <a:ext cx="826654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393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2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	z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21"/>
          <p:cNvSpPr/>
          <p:nvPr/>
        </p:nvSpPr>
        <p:spPr>
          <a:xfrm>
            <a:off x="1998518" y="2151530"/>
            <a:ext cx="495300" cy="589990"/>
          </a:xfrm>
          <a:custGeom>
            <a:rect b="b" l="l" r="r" t="t"/>
            <a:pathLst>
              <a:path extrusionOk="0" h="668655" w="544830">
                <a:moveTo>
                  <a:pt x="544829" y="0"/>
                </a:moveTo>
                <a:lnTo>
                  <a:pt x="0" y="668274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82" name="Google Shape;482;p21"/>
          <p:cNvSpPr/>
          <p:nvPr/>
        </p:nvSpPr>
        <p:spPr>
          <a:xfrm>
            <a:off x="2563091" y="2218765"/>
            <a:ext cx="554182" cy="537882"/>
          </a:xfrm>
          <a:custGeom>
            <a:rect b="b" l="l" r="r" t="t"/>
            <a:pathLst>
              <a:path extrusionOk="0" h="609600" w="609600">
                <a:moveTo>
                  <a:pt x="0" y="0"/>
                </a:moveTo>
                <a:lnTo>
                  <a:pt x="609600" y="609599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83" name="Google Shape;483;p21"/>
          <p:cNvSpPr txBox="1"/>
          <p:nvPr/>
        </p:nvSpPr>
        <p:spPr>
          <a:xfrm>
            <a:off x="695728" y="2763371"/>
            <a:ext cx="3851564" cy="1926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146394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539732" rtl="0" algn="ctr">
              <a:spcBef>
                <a:spcPts val="1140"/>
              </a:spcBef>
              <a:spcAft>
                <a:spcPts val="0"/>
              </a:spcAft>
              <a:buNone/>
            </a:pPr>
            <a:r>
              <a:rPr baseline="30000" lang="en-US" sz="2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aseline="30000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baseline="30000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x</a:t>
            </a:r>
            <a:endParaRPr baseline="30000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21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97" marR="0" rtl="0" algn="l">
              <a:lnSpc>
                <a:spcPct val="71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aseline="30000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	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BxA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Bx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yz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αγ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yz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87204" marR="0" rtl="0" algn="l">
              <a:lnSpc>
                <a:spcPct val="101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	rm	rm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1"/>
          <p:cNvSpPr txBox="1"/>
          <p:nvPr/>
        </p:nvSpPr>
        <p:spPr>
          <a:xfrm>
            <a:off x="4921366" y="1648608"/>
            <a:ext cx="73890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397" marR="0" rtl="0" algn="l">
              <a:spcBef>
                <a:spcPts val="18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αγ</a:t>
            </a:r>
            <a:endParaRPr sz="16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85" name="Google Shape;485;p21"/>
          <p:cNvSpPr txBox="1"/>
          <p:nvPr/>
        </p:nvSpPr>
        <p:spPr>
          <a:xfrm>
            <a:off x="4921388" y="2753274"/>
            <a:ext cx="40870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1"/>
          <p:cNvSpPr txBox="1"/>
          <p:nvPr/>
        </p:nvSpPr>
        <p:spPr>
          <a:xfrm>
            <a:off x="4921411" y="3613886"/>
            <a:ext cx="61652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Bxy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1"/>
          <p:cNvSpPr txBox="1"/>
          <p:nvPr/>
        </p:nvSpPr>
        <p:spPr>
          <a:xfrm>
            <a:off x="4921411" y="4528308"/>
            <a:ext cx="65116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BxA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1"/>
          <p:cNvSpPr txBox="1"/>
          <p:nvPr/>
        </p:nvSpPr>
        <p:spPr>
          <a:xfrm>
            <a:off x="4921389" y="1648609"/>
            <a:ext cx="3325668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4559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31856" marR="0" rtl="0" algn="l">
              <a:spcBef>
                <a:spcPts val="18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xyz$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1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Reducing the handle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7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68382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xyz$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1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Shifting from Input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2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69522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z$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Reducing the handle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4761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z$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2"/>
          <p:cNvSpPr txBox="1"/>
          <p:nvPr>
            <p:ph type="title"/>
          </p:nvPr>
        </p:nvSpPr>
        <p:spPr>
          <a:xfrm>
            <a:off x="457200" y="274638"/>
            <a:ext cx="7467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Conflicts During Shift-Reduce Parsing</a:t>
            </a:r>
            <a:endParaRPr/>
          </a:p>
        </p:txBody>
      </p:sp>
      <p:sp>
        <p:nvSpPr>
          <p:cNvPr id="495" name="Google Shape;495;p22"/>
          <p:cNvSpPr txBox="1"/>
          <p:nvPr/>
        </p:nvSpPr>
        <p:spPr>
          <a:xfrm>
            <a:off x="972820" y="1379445"/>
            <a:ext cx="7515514" cy="30700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7718" lvl="0" marL="319115" marR="706043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context-free grammars for which shift-reduce parsers  cannot be used.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718" lvl="0" marL="319115" marR="0" rtl="0" algn="l">
              <a:spcBef>
                <a:spcPts val="431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contents and the next input symbol may not decide action: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6431" lvl="1" marL="678120" marR="184631" rtl="0" algn="l">
              <a:spcBef>
                <a:spcPts val="489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shift/reduce conflict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Whether make a shift operation  or a reduction.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6431" lvl="1" marL="678120" marR="563011" rtl="0" algn="l">
              <a:spcBef>
                <a:spcPts val="512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reduce/reduce conflict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parser cannot decide  which of several reductions to make.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718" lvl="0" marL="319115" marR="4559" rtl="0" algn="l">
              <a:spcBef>
                <a:spcPts val="444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shift-reduce parser cannot be used for a grammar, that grammar is  called as non-LR(k) grammar.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2"/>
          <p:cNvSpPr txBox="1"/>
          <p:nvPr/>
        </p:nvSpPr>
        <p:spPr>
          <a:xfrm>
            <a:off x="5105400" y="4724400"/>
            <a:ext cx="10668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lookhead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2"/>
          <p:cNvSpPr txBox="1"/>
          <p:nvPr/>
        </p:nvSpPr>
        <p:spPr>
          <a:xfrm>
            <a:off x="1804092" y="4771267"/>
            <a:ext cx="887845" cy="3047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4559" rtl="0" algn="l">
              <a:lnSpc>
                <a:spcPct val="70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to right  scanning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2"/>
          <p:cNvSpPr txBox="1"/>
          <p:nvPr/>
        </p:nvSpPr>
        <p:spPr>
          <a:xfrm>
            <a:off x="3466460" y="4771267"/>
            <a:ext cx="947305" cy="3047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69" lvl="0" marL="11397" marR="4559" rtl="0" algn="l">
              <a:lnSpc>
                <a:spcPct val="70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right-most  derivation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2"/>
          <p:cNvSpPr txBox="1"/>
          <p:nvPr/>
        </p:nvSpPr>
        <p:spPr>
          <a:xfrm>
            <a:off x="972820" y="5373221"/>
            <a:ext cx="57958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7718" lvl="0" marL="319115" marR="0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ambiguous grammar can never be a LR grammar.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2"/>
          <p:cNvSpPr/>
          <p:nvPr/>
        </p:nvSpPr>
        <p:spPr>
          <a:xfrm>
            <a:off x="2133600" y="4267200"/>
            <a:ext cx="580159" cy="475129"/>
          </a:xfrm>
          <a:custGeom>
            <a:rect b="b" l="l" r="r" t="t"/>
            <a:pathLst>
              <a:path extrusionOk="0" h="538479" w="638175">
                <a:moveTo>
                  <a:pt x="582795" y="52654"/>
                </a:moveTo>
                <a:lnTo>
                  <a:pt x="576617" y="45221"/>
                </a:lnTo>
                <a:lnTo>
                  <a:pt x="1524" y="529589"/>
                </a:lnTo>
                <a:lnTo>
                  <a:pt x="0" y="532638"/>
                </a:lnTo>
                <a:lnTo>
                  <a:pt x="762" y="536448"/>
                </a:lnTo>
                <a:lnTo>
                  <a:pt x="3810" y="537972"/>
                </a:lnTo>
                <a:lnTo>
                  <a:pt x="7620" y="537210"/>
                </a:lnTo>
                <a:lnTo>
                  <a:pt x="582795" y="52654"/>
                </a:lnTo>
                <a:close/>
              </a:path>
              <a:path extrusionOk="0" h="538479" w="638175">
                <a:moveTo>
                  <a:pt x="637794" y="0"/>
                </a:moveTo>
                <a:lnTo>
                  <a:pt x="555498" y="19812"/>
                </a:lnTo>
                <a:lnTo>
                  <a:pt x="576617" y="45221"/>
                </a:lnTo>
                <a:lnTo>
                  <a:pt x="585978" y="37337"/>
                </a:lnTo>
                <a:lnTo>
                  <a:pt x="589788" y="35813"/>
                </a:lnTo>
                <a:lnTo>
                  <a:pt x="592836" y="38100"/>
                </a:lnTo>
                <a:lnTo>
                  <a:pt x="594360" y="41148"/>
                </a:lnTo>
                <a:lnTo>
                  <a:pt x="594360" y="66567"/>
                </a:lnTo>
                <a:lnTo>
                  <a:pt x="604266" y="78486"/>
                </a:lnTo>
                <a:lnTo>
                  <a:pt x="637794" y="0"/>
                </a:lnTo>
                <a:close/>
              </a:path>
              <a:path extrusionOk="0" h="538479" w="638175">
                <a:moveTo>
                  <a:pt x="594360" y="41148"/>
                </a:moveTo>
                <a:lnTo>
                  <a:pt x="592836" y="38100"/>
                </a:lnTo>
                <a:lnTo>
                  <a:pt x="589788" y="35813"/>
                </a:lnTo>
                <a:lnTo>
                  <a:pt x="585978" y="37337"/>
                </a:lnTo>
                <a:lnTo>
                  <a:pt x="576617" y="45221"/>
                </a:lnTo>
                <a:lnTo>
                  <a:pt x="582795" y="52654"/>
                </a:lnTo>
                <a:lnTo>
                  <a:pt x="592836" y="44196"/>
                </a:lnTo>
                <a:lnTo>
                  <a:pt x="594360" y="41148"/>
                </a:lnTo>
                <a:close/>
              </a:path>
              <a:path extrusionOk="0" h="538479" w="638175">
                <a:moveTo>
                  <a:pt x="594360" y="66567"/>
                </a:moveTo>
                <a:lnTo>
                  <a:pt x="594360" y="41148"/>
                </a:lnTo>
                <a:lnTo>
                  <a:pt x="592836" y="44196"/>
                </a:lnTo>
                <a:lnTo>
                  <a:pt x="582795" y="52654"/>
                </a:lnTo>
                <a:lnTo>
                  <a:pt x="594360" y="6656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01" name="Google Shape;501;p22"/>
          <p:cNvSpPr/>
          <p:nvPr/>
        </p:nvSpPr>
        <p:spPr>
          <a:xfrm>
            <a:off x="3048000" y="4267200"/>
            <a:ext cx="643659" cy="475129"/>
          </a:xfrm>
          <a:custGeom>
            <a:rect b="b" l="l" r="r" t="t"/>
            <a:pathLst>
              <a:path extrusionOk="0" h="538479" w="708025">
                <a:moveTo>
                  <a:pt x="83820" y="16001"/>
                </a:moveTo>
                <a:lnTo>
                  <a:pt x="0" y="0"/>
                </a:lnTo>
                <a:lnTo>
                  <a:pt x="37337" y="76200"/>
                </a:lnTo>
                <a:lnTo>
                  <a:pt x="45720" y="65344"/>
                </a:lnTo>
                <a:lnTo>
                  <a:pt x="45720" y="38862"/>
                </a:lnTo>
                <a:lnTo>
                  <a:pt x="46482" y="35813"/>
                </a:lnTo>
                <a:lnTo>
                  <a:pt x="49529" y="33527"/>
                </a:lnTo>
                <a:lnTo>
                  <a:pt x="53339" y="34289"/>
                </a:lnTo>
                <a:lnTo>
                  <a:pt x="63656" y="42114"/>
                </a:lnTo>
                <a:lnTo>
                  <a:pt x="83820" y="16001"/>
                </a:lnTo>
                <a:close/>
              </a:path>
              <a:path extrusionOk="0" h="538479" w="708025">
                <a:moveTo>
                  <a:pt x="63656" y="42114"/>
                </a:moveTo>
                <a:lnTo>
                  <a:pt x="53339" y="34289"/>
                </a:lnTo>
                <a:lnTo>
                  <a:pt x="49529" y="33527"/>
                </a:lnTo>
                <a:lnTo>
                  <a:pt x="46482" y="35813"/>
                </a:lnTo>
                <a:lnTo>
                  <a:pt x="45720" y="38862"/>
                </a:lnTo>
                <a:lnTo>
                  <a:pt x="48005" y="41910"/>
                </a:lnTo>
                <a:lnTo>
                  <a:pt x="57971" y="49477"/>
                </a:lnTo>
                <a:lnTo>
                  <a:pt x="63656" y="42114"/>
                </a:lnTo>
                <a:close/>
              </a:path>
              <a:path extrusionOk="0" h="538479" w="708025">
                <a:moveTo>
                  <a:pt x="57971" y="49477"/>
                </a:moveTo>
                <a:lnTo>
                  <a:pt x="48005" y="41910"/>
                </a:lnTo>
                <a:lnTo>
                  <a:pt x="45720" y="38862"/>
                </a:lnTo>
                <a:lnTo>
                  <a:pt x="45720" y="65344"/>
                </a:lnTo>
                <a:lnTo>
                  <a:pt x="57971" y="49477"/>
                </a:lnTo>
                <a:close/>
              </a:path>
              <a:path extrusionOk="0" h="538479" w="708025">
                <a:moveTo>
                  <a:pt x="707898" y="532638"/>
                </a:moveTo>
                <a:lnTo>
                  <a:pt x="706374" y="529589"/>
                </a:lnTo>
                <a:lnTo>
                  <a:pt x="63656" y="42114"/>
                </a:lnTo>
                <a:lnTo>
                  <a:pt x="57971" y="49477"/>
                </a:lnTo>
                <a:lnTo>
                  <a:pt x="700277" y="537210"/>
                </a:lnTo>
                <a:lnTo>
                  <a:pt x="704088" y="537972"/>
                </a:lnTo>
                <a:lnTo>
                  <a:pt x="707136" y="536448"/>
                </a:lnTo>
                <a:lnTo>
                  <a:pt x="707898" y="5326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02" name="Google Shape;502;p22"/>
          <p:cNvSpPr/>
          <p:nvPr/>
        </p:nvSpPr>
        <p:spPr>
          <a:xfrm>
            <a:off x="3276600" y="4267200"/>
            <a:ext cx="1944255" cy="490818"/>
          </a:xfrm>
          <a:custGeom>
            <a:rect b="b" l="l" r="r" t="t"/>
            <a:pathLst>
              <a:path extrusionOk="0" h="556260" w="2138679">
                <a:moveTo>
                  <a:pt x="83058" y="0"/>
                </a:moveTo>
                <a:lnTo>
                  <a:pt x="0" y="18287"/>
                </a:lnTo>
                <a:lnTo>
                  <a:pt x="57150" y="67369"/>
                </a:lnTo>
                <a:lnTo>
                  <a:pt x="57150" y="32765"/>
                </a:lnTo>
                <a:lnTo>
                  <a:pt x="59436" y="29717"/>
                </a:lnTo>
                <a:lnTo>
                  <a:pt x="62484" y="28955"/>
                </a:lnTo>
                <a:lnTo>
                  <a:pt x="75112" y="32113"/>
                </a:lnTo>
                <a:lnTo>
                  <a:pt x="83058" y="0"/>
                </a:lnTo>
                <a:close/>
              </a:path>
              <a:path extrusionOk="0" h="556260" w="2138679">
                <a:moveTo>
                  <a:pt x="75112" y="32113"/>
                </a:moveTo>
                <a:lnTo>
                  <a:pt x="62484" y="28955"/>
                </a:lnTo>
                <a:lnTo>
                  <a:pt x="59436" y="29717"/>
                </a:lnTo>
                <a:lnTo>
                  <a:pt x="57150" y="32765"/>
                </a:lnTo>
                <a:lnTo>
                  <a:pt x="57150" y="35813"/>
                </a:lnTo>
                <a:lnTo>
                  <a:pt x="60198" y="38100"/>
                </a:lnTo>
                <a:lnTo>
                  <a:pt x="72848" y="41263"/>
                </a:lnTo>
                <a:lnTo>
                  <a:pt x="75112" y="32113"/>
                </a:lnTo>
                <a:close/>
              </a:path>
              <a:path extrusionOk="0" h="556260" w="2138679">
                <a:moveTo>
                  <a:pt x="72848" y="41263"/>
                </a:moveTo>
                <a:lnTo>
                  <a:pt x="60198" y="38100"/>
                </a:lnTo>
                <a:lnTo>
                  <a:pt x="57150" y="35813"/>
                </a:lnTo>
                <a:lnTo>
                  <a:pt x="57150" y="67369"/>
                </a:lnTo>
                <a:lnTo>
                  <a:pt x="64770" y="73913"/>
                </a:lnTo>
                <a:lnTo>
                  <a:pt x="72848" y="41263"/>
                </a:lnTo>
                <a:close/>
              </a:path>
              <a:path extrusionOk="0" h="556260" w="2138679">
                <a:moveTo>
                  <a:pt x="2138172" y="553212"/>
                </a:moveTo>
                <a:lnTo>
                  <a:pt x="2137410" y="549401"/>
                </a:lnTo>
                <a:lnTo>
                  <a:pt x="2135124" y="547115"/>
                </a:lnTo>
                <a:lnTo>
                  <a:pt x="75112" y="32113"/>
                </a:lnTo>
                <a:lnTo>
                  <a:pt x="72848" y="41263"/>
                </a:lnTo>
                <a:lnTo>
                  <a:pt x="2132076" y="556260"/>
                </a:lnTo>
                <a:lnTo>
                  <a:pt x="2135886" y="555498"/>
                </a:lnTo>
                <a:lnTo>
                  <a:pt x="2138172" y="5532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03" name="Google Shape;503;p2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Shift-Reduce Conflict in Ambiguous Grammar</a:t>
            </a:r>
            <a:endParaRPr/>
          </a:p>
        </p:txBody>
      </p:sp>
      <p:sp>
        <p:nvSpPr>
          <p:cNvPr id="509" name="Google Shape;509;p23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None/>
            </a:pPr>
            <a:r>
              <a:rPr i="1" lang="en-US" sz="2000"/>
              <a:t>stmt</a:t>
            </a:r>
            <a:r>
              <a:rPr lang="en-US" sz="2000"/>
              <a:t> → </a:t>
            </a:r>
            <a:r>
              <a:rPr b="1" lang="en-US" sz="2000"/>
              <a:t>if</a:t>
            </a:r>
            <a:r>
              <a:rPr lang="en-US" sz="2000"/>
              <a:t> </a:t>
            </a:r>
            <a:r>
              <a:rPr i="1" lang="en-US" sz="2000"/>
              <a:t>expr </a:t>
            </a:r>
            <a:r>
              <a:rPr lang="en-US" sz="2000"/>
              <a:t> </a:t>
            </a:r>
            <a:r>
              <a:rPr b="1" lang="en-US" sz="2000"/>
              <a:t>then</a:t>
            </a:r>
            <a:r>
              <a:rPr lang="en-US" sz="2000"/>
              <a:t> </a:t>
            </a:r>
            <a:r>
              <a:rPr i="1" lang="en-US" sz="2000"/>
              <a:t>stmt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</a:pPr>
            <a:r>
              <a:rPr lang="en-US" sz="2000"/>
              <a:t>          |  </a:t>
            </a:r>
            <a:r>
              <a:rPr b="1" lang="en-US" sz="2000"/>
              <a:t>if</a:t>
            </a:r>
            <a:r>
              <a:rPr lang="en-US" sz="2000"/>
              <a:t> </a:t>
            </a:r>
            <a:r>
              <a:rPr i="1" lang="en-US" sz="2000"/>
              <a:t>expr </a:t>
            </a:r>
            <a:r>
              <a:rPr lang="en-US" sz="2000"/>
              <a:t> </a:t>
            </a:r>
            <a:r>
              <a:rPr b="1" lang="en-US" sz="2000"/>
              <a:t>then</a:t>
            </a:r>
            <a:r>
              <a:rPr lang="en-US" sz="2000"/>
              <a:t> </a:t>
            </a:r>
            <a:r>
              <a:rPr i="1" lang="en-US" sz="2000"/>
              <a:t>stmt</a:t>
            </a:r>
            <a:r>
              <a:rPr lang="en-US" sz="2000"/>
              <a:t> </a:t>
            </a:r>
            <a:r>
              <a:rPr b="1" lang="en-US" sz="2000"/>
              <a:t>else</a:t>
            </a:r>
            <a:r>
              <a:rPr lang="en-US" sz="2000"/>
              <a:t> </a:t>
            </a:r>
            <a:r>
              <a:rPr i="1" lang="en-US" sz="2000"/>
              <a:t>stmt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</a:pPr>
            <a:r>
              <a:rPr lang="en-US" sz="2000"/>
              <a:t> 	     |  </a:t>
            </a:r>
            <a:r>
              <a:rPr b="1" lang="en-US" sz="2000"/>
              <a:t>other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Font typeface="Century Schoolbook"/>
              <a:buNone/>
            </a:pPr>
            <a:r>
              <a:rPr lang="en-US"/>
              <a:t>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Font typeface="Century Schoolbook"/>
              <a:buNone/>
            </a:pPr>
            <a:r>
              <a:rPr b="1" lang="en-US"/>
              <a:t>     STACK					INPUT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Font typeface="Century Schoolbook"/>
              <a:buNone/>
            </a:pPr>
            <a:r>
              <a:rPr lang="en-US"/>
              <a:t>     ….</a:t>
            </a:r>
            <a:r>
              <a:rPr b="1" lang="en-US"/>
              <a:t>if</a:t>
            </a:r>
            <a:r>
              <a:rPr lang="en-US"/>
              <a:t> </a:t>
            </a:r>
            <a:r>
              <a:rPr i="1" lang="en-US"/>
              <a:t>expr</a:t>
            </a:r>
            <a:r>
              <a:rPr lang="en-US"/>
              <a:t> </a:t>
            </a:r>
            <a:r>
              <a:rPr b="1" lang="en-US"/>
              <a:t>then</a:t>
            </a:r>
            <a:r>
              <a:rPr lang="en-US"/>
              <a:t> </a:t>
            </a:r>
            <a:r>
              <a:rPr i="1" lang="en-US"/>
              <a:t>stmt</a:t>
            </a:r>
            <a:r>
              <a:rPr lang="en-US"/>
              <a:t>			</a:t>
            </a:r>
            <a:r>
              <a:rPr b="1" lang="en-US"/>
              <a:t>else</a:t>
            </a:r>
            <a:r>
              <a:rPr lang="en-US"/>
              <a:t>….$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We can’t decide whether to shift or reduce?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Reduce-Reduce Conflict in Ambiguous Grammar</a:t>
            </a:r>
            <a:endParaRPr/>
          </a:p>
        </p:txBody>
      </p:sp>
      <p:sp>
        <p:nvSpPr>
          <p:cNvPr id="515" name="Google Shape;515;p24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95300" lvl="0" marL="495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Century Schoolbook"/>
              <a:buAutoNum type="arabicPeriod"/>
            </a:pPr>
            <a:r>
              <a:rPr i="1" lang="en-US" sz="2200"/>
              <a:t>stmt</a:t>
            </a:r>
            <a:r>
              <a:rPr lang="en-US" sz="2200"/>
              <a:t> → </a:t>
            </a:r>
            <a:r>
              <a:rPr b="1" lang="en-US" sz="2200"/>
              <a:t>id</a:t>
            </a:r>
            <a:r>
              <a:rPr lang="en-US" sz="2200"/>
              <a:t>(</a:t>
            </a:r>
            <a:r>
              <a:rPr i="1" lang="en-US" sz="2200"/>
              <a:t>parameter_list</a:t>
            </a:r>
            <a:r>
              <a:rPr lang="en-US" sz="2200"/>
              <a:t>)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Century Schoolbook"/>
              <a:buAutoNum type="arabicPeriod"/>
            </a:pPr>
            <a:r>
              <a:rPr i="1" lang="en-US" sz="2200"/>
              <a:t>stmt</a:t>
            </a:r>
            <a:r>
              <a:rPr lang="en-US" sz="2200"/>
              <a:t> → </a:t>
            </a:r>
            <a:r>
              <a:rPr i="1" lang="en-US" sz="2200"/>
              <a:t>expr:=expr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Century Schoolbook"/>
              <a:buAutoNum type="arabicPeriod"/>
            </a:pPr>
            <a:r>
              <a:rPr i="1" lang="en-US" sz="2200"/>
              <a:t>parameter_list → parameter_list, parameter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Century Schoolbook"/>
              <a:buAutoNum type="arabicPeriod"/>
            </a:pPr>
            <a:r>
              <a:rPr i="1" lang="en-US" sz="2200"/>
              <a:t>parameter_list → parameter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Century Schoolbook"/>
              <a:buAutoNum type="arabicPeriod"/>
            </a:pPr>
            <a:r>
              <a:rPr i="1" lang="en-US" sz="2200"/>
              <a:t>parameter_list → </a:t>
            </a:r>
            <a:r>
              <a:rPr b="1" lang="en-US" sz="2200"/>
              <a:t>id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Century Schoolbook"/>
              <a:buAutoNum type="arabicPeriod"/>
            </a:pPr>
            <a:r>
              <a:rPr i="1" lang="en-US" sz="2200"/>
              <a:t>expr</a:t>
            </a:r>
            <a:r>
              <a:rPr lang="en-US" sz="2200"/>
              <a:t> → </a:t>
            </a:r>
            <a:r>
              <a:rPr b="1" lang="en-US" sz="2200"/>
              <a:t>id</a:t>
            </a:r>
            <a:r>
              <a:rPr lang="en-US" sz="2200"/>
              <a:t>(</a:t>
            </a:r>
            <a:r>
              <a:rPr i="1" lang="en-US" sz="2200"/>
              <a:t>expr_list)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Century Schoolbook"/>
              <a:buAutoNum type="arabicPeriod"/>
            </a:pPr>
            <a:r>
              <a:rPr i="1" lang="en-US" sz="2200"/>
              <a:t>expr</a:t>
            </a:r>
            <a:r>
              <a:rPr lang="en-US" sz="2200"/>
              <a:t> → </a:t>
            </a:r>
            <a:r>
              <a:rPr b="1" lang="en-US" sz="2200"/>
              <a:t>id</a:t>
            </a:r>
            <a:endParaRPr sz="2200"/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Century Schoolbook"/>
              <a:buAutoNum type="arabicPeriod"/>
            </a:pPr>
            <a:r>
              <a:rPr i="1" lang="en-US" sz="2200"/>
              <a:t>expr_list</a:t>
            </a:r>
            <a:r>
              <a:rPr lang="en-US" sz="2200"/>
              <a:t> → </a:t>
            </a:r>
            <a:r>
              <a:rPr i="1" lang="en-US" sz="2200"/>
              <a:t>expr_list, expr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Century Schoolbook"/>
              <a:buAutoNum type="arabicPeriod"/>
            </a:pPr>
            <a:r>
              <a:rPr i="1" lang="en-US" sz="2200"/>
              <a:t>expr_list</a:t>
            </a:r>
            <a:r>
              <a:rPr lang="en-US" sz="2200"/>
              <a:t> → </a:t>
            </a:r>
            <a:r>
              <a:rPr i="1" lang="en-US" sz="2200"/>
              <a:t>expr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Century Schoolbook"/>
              <a:buNone/>
            </a:pPr>
            <a:r>
              <a:rPr lang="en-US" sz="2000"/>
              <a:t> 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Century Schoolbook"/>
              <a:buNone/>
            </a:pPr>
            <a:r>
              <a:rPr b="1" lang="en-US"/>
              <a:t>     STACK					INPUT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Century Schoolbook"/>
              <a:buNone/>
            </a:pPr>
            <a:r>
              <a:rPr lang="en-US"/>
              <a:t>     ….</a:t>
            </a:r>
            <a:r>
              <a:rPr b="1" lang="en-US"/>
              <a:t>id </a:t>
            </a:r>
            <a:r>
              <a:rPr lang="en-US"/>
              <a:t>( </a:t>
            </a:r>
            <a:r>
              <a:rPr b="1" lang="en-US"/>
              <a:t>id</a:t>
            </a:r>
            <a:r>
              <a:rPr lang="en-US"/>
              <a:t>					, </a:t>
            </a:r>
            <a:r>
              <a:rPr b="1" lang="en-US"/>
              <a:t>id </a:t>
            </a:r>
            <a:r>
              <a:rPr lang="en-US"/>
              <a:t>) …$</a:t>
            </a:r>
            <a:endParaRPr/>
          </a:p>
          <a:p>
            <a:pPr indent="-454183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 sz="1000"/>
          </a:p>
          <a:p>
            <a:pPr indent="-495300" lvl="0" marL="495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We can’t decide which production will be used to reduce </a:t>
            </a:r>
            <a:r>
              <a:rPr b="1" lang="en-US"/>
              <a:t>id</a:t>
            </a:r>
            <a:r>
              <a:rPr lang="en-US"/>
              <a:t>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5"/>
          <p:cNvSpPr txBox="1"/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120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Shift-Reduce Parsers</a:t>
            </a:r>
            <a:endParaRPr/>
          </a:p>
        </p:txBody>
      </p:sp>
      <p:sp>
        <p:nvSpPr>
          <p:cNvPr id="521" name="Google Shape;521;p25"/>
          <p:cNvSpPr txBox="1"/>
          <p:nvPr/>
        </p:nvSpPr>
        <p:spPr>
          <a:xfrm>
            <a:off x="972126" y="1378771"/>
            <a:ext cx="7158182" cy="1172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two main categories of shift-reduce parsers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397" marR="0" rtl="0" algn="l">
              <a:spcBef>
                <a:spcPts val="467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1.	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Operator-Precedence Parser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21118" marR="0" rtl="0" algn="l">
              <a:spcBef>
                <a:spcPts val="507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simple, but only a small class of grammars.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5"/>
          <p:cNvSpPr/>
          <p:nvPr/>
        </p:nvSpPr>
        <p:spPr>
          <a:xfrm>
            <a:off x="6299488" y="2550738"/>
            <a:ext cx="2182436" cy="22944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3" name="Google Shape;523;p25"/>
          <p:cNvSpPr txBox="1"/>
          <p:nvPr/>
        </p:nvSpPr>
        <p:spPr>
          <a:xfrm>
            <a:off x="972127" y="2537010"/>
            <a:ext cx="7110845" cy="3403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123028" marR="41428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CFG  LR  LALR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1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55033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SLR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0291" lvl="0" marL="421688" marR="0" rtl="0" algn="l">
              <a:spcBef>
                <a:spcPts val="561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AutoNum type="arabicPeriod" startAt="2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LR-Parsers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718" lvl="1" marL="729407" marR="0" rtl="0" algn="l">
              <a:spcBef>
                <a:spcPts val="498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covers wide range of grammars.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528" lvl="2" marL="1105507" marR="0" rtl="0" algn="l">
              <a:spcBef>
                <a:spcPts val="449"/>
              </a:spcBef>
              <a:spcAft>
                <a:spcPts val="0"/>
              </a:spcAft>
              <a:buClr>
                <a:srgbClr val="CD31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SLR – simple LR parser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528" lvl="2" marL="1105507" marR="0" rtl="0" algn="l">
              <a:spcBef>
                <a:spcPts val="449"/>
              </a:spcBef>
              <a:spcAft>
                <a:spcPts val="0"/>
              </a:spcAft>
              <a:buClr>
                <a:srgbClr val="CD31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LR – most general LR parser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528" lvl="2" marL="1105507" marR="0" rtl="0" algn="l">
              <a:spcBef>
                <a:spcPts val="449"/>
              </a:spcBef>
              <a:spcAft>
                <a:spcPts val="0"/>
              </a:spcAft>
              <a:buClr>
                <a:srgbClr val="CD3100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LALR – intermediate LR parser (lookhead LR parser)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718" lvl="1" marL="729407" marR="0" rtl="0" algn="l">
              <a:spcBef>
                <a:spcPts val="417"/>
              </a:spcBef>
              <a:spcAft>
                <a:spcPts val="0"/>
              </a:spcAft>
              <a:buClr>
                <a:srgbClr val="CD3100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SLR, LR and LALR work same, only their parsing tables are different.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6"/>
          <p:cNvSpPr txBox="1"/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120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LR Parsers</a:t>
            </a:r>
            <a:endParaRPr/>
          </a:p>
        </p:txBody>
      </p:sp>
      <p:sp>
        <p:nvSpPr>
          <p:cNvPr id="529" name="Google Shape;529;p26"/>
          <p:cNvSpPr txBox="1"/>
          <p:nvPr/>
        </p:nvSpPr>
        <p:spPr>
          <a:xfrm>
            <a:off x="381000" y="1143000"/>
            <a:ext cx="8010813" cy="5329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LR parsing is attractive because: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002" lvl="0" marL="678690" marR="0" rtl="0" algn="l">
              <a:spcBef>
                <a:spcPts val="18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LR parsing is most general non-backtracking shift-reduce parsing,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78690" marR="0" rtl="0" algn="l"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yet it is still efficient.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002" lvl="0" marL="678690" marR="56985" rtl="0" algn="just">
              <a:lnSpc>
                <a:spcPct val="109700"/>
              </a:lnSpc>
              <a:spcBef>
                <a:spcPts val="4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class of grammars that can be parsed using LR methods is a  proper superset of the class of grammars that can be parsed with  predictive parsers.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31410" marR="0" rtl="0" algn="l">
              <a:spcBef>
                <a:spcPts val="233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LL(1)-Grammars	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⊂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LR(1)-Grammars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002" lvl="0" marL="678690" marR="18805" rtl="0" algn="l">
              <a:lnSpc>
                <a:spcPct val="118450"/>
              </a:lnSpc>
              <a:spcBef>
                <a:spcPts val="90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LR-parser can detect a syntactic error as soon as it is possible  to do so a left-to-right scan of the input.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002" lvl="0" marL="678690" marR="156708" rtl="0" algn="l">
              <a:lnSpc>
                <a:spcPct val="117999"/>
              </a:lnSpc>
              <a:spcBef>
                <a:spcPts val="4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LR parsers can be constructed to recognize virtually all  programming language constructs for which CFG grammars canbe written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97" marR="0" rtl="0" algn="l">
              <a:lnSpc>
                <a:spcPct val="1125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Drawback of LR method: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002" lvl="0" marL="678690" marR="0" rtl="0" algn="l">
              <a:lnSpc>
                <a:spcPct val="107684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1900"/>
              <a:buFont typeface="Arial"/>
              <a:buChar char="–"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 much work to construct LR parser by hand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5146" lvl="1" marL="1037125" marR="0" rtl="0" algn="l">
              <a:lnSpc>
                <a:spcPct val="113666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Fortunately tools (LR parsers generators) are available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lang="en-US"/>
              <a:t>LL vs. LR</a:t>
            </a:r>
            <a:endParaRPr/>
          </a:p>
        </p:txBody>
      </p:sp>
      <p:sp>
        <p:nvSpPr>
          <p:cNvPr id="536" name="Google Shape;536;p27"/>
          <p:cNvSpPr txBox="1"/>
          <p:nvPr>
            <p:ph idx="1" type="body"/>
          </p:nvPr>
        </p:nvSpPr>
        <p:spPr>
          <a:xfrm>
            <a:off x="457200" y="1676400"/>
            <a:ext cx="7467600" cy="4797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LR (shift reduce) is more powerful than LL (predictive parsing)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Can detect a syntactic error as soon as possible.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LR is difficult to do by hand (unlike LL)</a:t>
            </a:r>
            <a:endParaRPr/>
          </a:p>
        </p:txBody>
      </p:sp>
      <p:sp>
        <p:nvSpPr>
          <p:cNvPr id="537" name="Google Shape;537;p2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8"/>
          <p:cNvSpPr txBox="1"/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120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LR Parsing Algorithm</a:t>
            </a:r>
            <a:endParaRPr/>
          </a:p>
        </p:txBody>
      </p:sp>
      <p:graphicFrame>
        <p:nvGraphicFramePr>
          <p:cNvPr id="543" name="Google Shape;543;p28"/>
          <p:cNvGraphicFramePr/>
          <p:nvPr/>
        </p:nvGraphicFramePr>
        <p:xfrm>
          <a:off x="1297651" y="23406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{CC3FEE4A-7E93-4540-95AF-DA7BF589312D}</a:tableStyleId>
              </a:tblPr>
              <a:tblGrid>
                <a:gridCol w="574975"/>
              </a:tblGrid>
              <a:tr h="322725">
                <a:tc>
                  <a:txBody>
                    <a:bodyPr/>
                    <a:lstStyle/>
                    <a:p>
                      <a:pPr indent="0" lvl="0" marL="768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aseline="-25000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baseline="-25000"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375">
                <a:tc>
                  <a:txBody>
                    <a:bodyPr/>
                    <a:lstStyle/>
                    <a:p>
                      <a:pPr indent="0" lvl="0" marL="768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aseline="-25000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baseline="-25000"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725">
                <a:tc>
                  <a:txBody>
                    <a:bodyPr/>
                    <a:lstStyle/>
                    <a:p>
                      <a:pPr indent="0" lvl="0" marL="768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m-1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375">
                <a:tc>
                  <a:txBody>
                    <a:bodyPr/>
                    <a:lstStyle/>
                    <a:p>
                      <a:pPr indent="0" lvl="0" marL="768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m-1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725">
                <a:tc>
                  <a:txBody>
                    <a:bodyPr/>
                    <a:lstStyle/>
                    <a:p>
                      <a:pPr indent="0" lvl="0" marL="768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aseline="-25000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aseline="-25000"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725">
                <a:tc>
                  <a:txBody>
                    <a:bodyPr/>
                    <a:lstStyle/>
                    <a:p>
                      <a:pPr indent="0" lvl="0" marL="768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aseline="-25000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aseline="-25000"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900">
                <a:tc>
                  <a:txBody>
                    <a:bodyPr/>
                    <a:lstStyle/>
                    <a:p>
                      <a:pPr indent="0" lvl="0" marL="768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baseline="-25000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aseline="-25000"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4" name="Google Shape;544;p28"/>
          <p:cNvGraphicFramePr/>
          <p:nvPr/>
        </p:nvGraphicFramePr>
        <p:xfrm>
          <a:off x="3920316" y="16010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{CC3FEE4A-7E93-4540-95AF-DA7BF589312D}</a:tableStyleId>
              </a:tblPr>
              <a:tblGrid>
                <a:gridCol w="407325"/>
                <a:gridCol w="408700"/>
                <a:gridCol w="408700"/>
                <a:gridCol w="408700"/>
                <a:gridCol w="407325"/>
                <a:gridCol w="408700"/>
              </a:tblGrid>
              <a:tr h="334825">
                <a:tc>
                  <a:txBody>
                    <a:bodyPr/>
                    <a:lstStyle/>
                    <a:p>
                      <a:pPr indent="0" lvl="0" marL="76835" marR="0" rtl="0" algn="l">
                        <a:lnSpc>
                          <a:spcPct val="12324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aseline="-25000"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aseline="-25000"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6360" marR="0" rtl="0" algn="l">
                        <a:lnSpc>
                          <a:spcPct val="1297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6360" marR="0" rtl="0" algn="l">
                        <a:lnSpc>
                          <a:spcPct val="12324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aseline="-25000"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 baseline="-25000"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4455" marR="0" rtl="0" algn="l">
                        <a:lnSpc>
                          <a:spcPct val="1297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4455" marR="0" rtl="0" algn="l">
                        <a:lnSpc>
                          <a:spcPct val="12324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aseline="-25000"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baseline="-25000"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6360" marR="0" rtl="0" algn="l">
                        <a:lnSpc>
                          <a:spcPct val="1297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5" name="Google Shape;545;p28"/>
          <p:cNvGraphicFramePr/>
          <p:nvPr/>
        </p:nvGraphicFramePr>
        <p:xfrm>
          <a:off x="3089044" y="42232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{CC3FEE4A-7E93-4540-95AF-DA7BF589312D}</a:tableStyleId>
              </a:tblPr>
              <a:tblGrid>
                <a:gridCol w="318650"/>
                <a:gridCol w="1770600"/>
                <a:gridCol w="2087875"/>
              </a:tblGrid>
              <a:tr h="6723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Action Table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04775" marR="0" rtl="0" algn="ctr">
                        <a:lnSpc>
                          <a:spcPct val="100000"/>
                        </a:lnSpc>
                        <a:spcBef>
                          <a:spcPts val="8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terminals and $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44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Goto Table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8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non-terminal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167200">
                <a:tc>
                  <a:txBody>
                    <a:bodyPr/>
                    <a:lstStyle/>
                    <a:p>
                      <a:pPr indent="0" lvl="0" marL="76835" marR="0" rtl="0" algn="just">
                        <a:lnSpc>
                          <a:spcPct val="964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76835" marR="133350" rtl="0" algn="just">
                        <a:lnSpc>
                          <a:spcPct val="124214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t  a  t  e  s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55243" lvl="0" marL="360680" marR="478155" rtl="0" algn="l">
                        <a:lnSpc>
                          <a:spcPct val="124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four different  actions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4455" marR="0" rtl="0" algn="l">
                        <a:lnSpc>
                          <a:spcPct val="964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84455" marR="0" rtl="0" algn="l">
                        <a:lnSpc>
                          <a:spcPct val="1239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t	each item is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84455" marR="85725" rtl="0" algn="l">
                        <a:lnSpc>
                          <a:spcPct val="124214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a	a state number  t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84455" marR="2070100" rtl="0" algn="l">
                        <a:lnSpc>
                          <a:spcPct val="1242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e  s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6" name="Google Shape;546;p28"/>
          <p:cNvSpPr/>
          <p:nvPr/>
        </p:nvSpPr>
        <p:spPr>
          <a:xfrm>
            <a:off x="5532120" y="4908176"/>
            <a:ext cx="0" cy="1075765"/>
          </a:xfrm>
          <a:custGeom>
            <a:rect b="b" l="l" r="r" t="t"/>
            <a:pathLst>
              <a:path extrusionOk="0" h="1219200" w="120000">
                <a:moveTo>
                  <a:pt x="0" y="0"/>
                </a:moveTo>
                <a:lnTo>
                  <a:pt x="0" y="121919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47" name="Google Shape;547;p28"/>
          <p:cNvSpPr txBox="1"/>
          <p:nvPr/>
        </p:nvSpPr>
        <p:spPr>
          <a:xfrm>
            <a:off x="3676995" y="2554941"/>
            <a:ext cx="2451100" cy="589806"/>
          </a:xfrm>
          <a:prstGeom prst="rect">
            <a:avLst/>
          </a:prstGeom>
          <a:noFill/>
          <a:ln cap="flat" cmpd="sng" w="28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9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303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LR Parsing Algorithm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8"/>
          <p:cNvSpPr txBox="1"/>
          <p:nvPr/>
        </p:nvSpPr>
        <p:spPr>
          <a:xfrm>
            <a:off x="1256144" y="1644574"/>
            <a:ext cx="2573482" cy="6899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4559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97" marR="0" rtl="0" algn="l">
              <a:spcBef>
                <a:spcPts val="108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9" name="Google Shape;549;p28"/>
          <p:cNvSpPr txBox="1"/>
          <p:nvPr/>
        </p:nvSpPr>
        <p:spPr>
          <a:xfrm>
            <a:off x="7201127" y="2854809"/>
            <a:ext cx="73082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28"/>
          <p:cNvSpPr/>
          <p:nvPr/>
        </p:nvSpPr>
        <p:spPr>
          <a:xfrm>
            <a:off x="1885603" y="2604695"/>
            <a:ext cx="1795895" cy="425263"/>
          </a:xfrm>
          <a:custGeom>
            <a:rect b="b" l="l" r="r" t="t"/>
            <a:pathLst>
              <a:path extrusionOk="0" h="481964" w="1975485">
                <a:moveTo>
                  <a:pt x="83819" y="0"/>
                </a:moveTo>
                <a:lnTo>
                  <a:pt x="0" y="19811"/>
                </a:lnTo>
                <a:lnTo>
                  <a:pt x="57911" y="67194"/>
                </a:lnTo>
                <a:lnTo>
                  <a:pt x="57911" y="33527"/>
                </a:lnTo>
                <a:lnTo>
                  <a:pt x="59435" y="30479"/>
                </a:lnTo>
                <a:lnTo>
                  <a:pt x="64007" y="28955"/>
                </a:lnTo>
                <a:lnTo>
                  <a:pt x="76659" y="31896"/>
                </a:lnTo>
                <a:lnTo>
                  <a:pt x="83819" y="0"/>
                </a:lnTo>
                <a:close/>
              </a:path>
              <a:path extrusionOk="0" h="481964" w="1975485">
                <a:moveTo>
                  <a:pt x="76659" y="31896"/>
                </a:moveTo>
                <a:lnTo>
                  <a:pt x="64007" y="28955"/>
                </a:lnTo>
                <a:lnTo>
                  <a:pt x="59435" y="30479"/>
                </a:lnTo>
                <a:lnTo>
                  <a:pt x="57911" y="33527"/>
                </a:lnTo>
                <a:lnTo>
                  <a:pt x="57911" y="36575"/>
                </a:lnTo>
                <a:lnTo>
                  <a:pt x="60959" y="38099"/>
                </a:lnTo>
                <a:lnTo>
                  <a:pt x="74557" y="41260"/>
                </a:lnTo>
                <a:lnTo>
                  <a:pt x="76659" y="31896"/>
                </a:lnTo>
                <a:close/>
              </a:path>
              <a:path extrusionOk="0" h="481964" w="1975485">
                <a:moveTo>
                  <a:pt x="74557" y="41260"/>
                </a:moveTo>
                <a:lnTo>
                  <a:pt x="60959" y="38099"/>
                </a:lnTo>
                <a:lnTo>
                  <a:pt x="57911" y="36575"/>
                </a:lnTo>
                <a:lnTo>
                  <a:pt x="57911" y="67194"/>
                </a:lnTo>
                <a:lnTo>
                  <a:pt x="67055" y="74675"/>
                </a:lnTo>
                <a:lnTo>
                  <a:pt x="74557" y="41260"/>
                </a:lnTo>
                <a:close/>
              </a:path>
              <a:path extrusionOk="0" h="481964" w="1975485">
                <a:moveTo>
                  <a:pt x="1975103" y="478535"/>
                </a:moveTo>
                <a:lnTo>
                  <a:pt x="1975103" y="473963"/>
                </a:lnTo>
                <a:lnTo>
                  <a:pt x="1972055" y="472439"/>
                </a:lnTo>
                <a:lnTo>
                  <a:pt x="76659" y="31896"/>
                </a:lnTo>
                <a:lnTo>
                  <a:pt x="74557" y="41260"/>
                </a:lnTo>
                <a:lnTo>
                  <a:pt x="1969007" y="481583"/>
                </a:lnTo>
                <a:lnTo>
                  <a:pt x="1973579" y="481583"/>
                </a:lnTo>
                <a:lnTo>
                  <a:pt x="1975103" y="47853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51" name="Google Shape;551;p28"/>
          <p:cNvSpPr/>
          <p:nvPr/>
        </p:nvSpPr>
        <p:spPr>
          <a:xfrm>
            <a:off x="4060768" y="3626671"/>
            <a:ext cx="770659" cy="609600"/>
          </a:xfrm>
          <a:custGeom>
            <a:rect b="b" l="l" r="r" t="t"/>
            <a:pathLst>
              <a:path extrusionOk="0" h="690879" w="847725">
                <a:moveTo>
                  <a:pt x="56430" y="638703"/>
                </a:moveTo>
                <a:lnTo>
                  <a:pt x="35051" y="612647"/>
                </a:lnTo>
                <a:lnTo>
                  <a:pt x="0" y="690371"/>
                </a:lnTo>
                <a:lnTo>
                  <a:pt x="45719" y="680396"/>
                </a:lnTo>
                <a:lnTo>
                  <a:pt x="45719" y="649223"/>
                </a:lnTo>
                <a:lnTo>
                  <a:pt x="47243" y="646175"/>
                </a:lnTo>
                <a:lnTo>
                  <a:pt x="56430" y="638703"/>
                </a:lnTo>
                <a:close/>
              </a:path>
              <a:path extrusionOk="0" h="690879" w="847725">
                <a:moveTo>
                  <a:pt x="62611" y="646236"/>
                </a:moveTo>
                <a:lnTo>
                  <a:pt x="56430" y="638703"/>
                </a:lnTo>
                <a:lnTo>
                  <a:pt x="47243" y="646175"/>
                </a:lnTo>
                <a:lnTo>
                  <a:pt x="45719" y="649223"/>
                </a:lnTo>
                <a:lnTo>
                  <a:pt x="45719" y="653795"/>
                </a:lnTo>
                <a:lnTo>
                  <a:pt x="48767" y="655319"/>
                </a:lnTo>
                <a:lnTo>
                  <a:pt x="53339" y="653795"/>
                </a:lnTo>
                <a:lnTo>
                  <a:pt x="62611" y="646236"/>
                </a:lnTo>
                <a:close/>
              </a:path>
              <a:path extrusionOk="0" h="690879" w="847725">
                <a:moveTo>
                  <a:pt x="83819" y="672083"/>
                </a:moveTo>
                <a:lnTo>
                  <a:pt x="62611" y="646236"/>
                </a:lnTo>
                <a:lnTo>
                  <a:pt x="53339" y="653795"/>
                </a:lnTo>
                <a:lnTo>
                  <a:pt x="48767" y="655319"/>
                </a:lnTo>
                <a:lnTo>
                  <a:pt x="45719" y="653795"/>
                </a:lnTo>
                <a:lnTo>
                  <a:pt x="45719" y="680396"/>
                </a:lnTo>
                <a:lnTo>
                  <a:pt x="83819" y="672083"/>
                </a:lnTo>
                <a:close/>
              </a:path>
              <a:path extrusionOk="0" h="690879" w="847725">
                <a:moveTo>
                  <a:pt x="847343" y="4571"/>
                </a:moveTo>
                <a:lnTo>
                  <a:pt x="847343" y="1523"/>
                </a:lnTo>
                <a:lnTo>
                  <a:pt x="844295" y="0"/>
                </a:lnTo>
                <a:lnTo>
                  <a:pt x="839723" y="1523"/>
                </a:lnTo>
                <a:lnTo>
                  <a:pt x="56430" y="638703"/>
                </a:lnTo>
                <a:lnTo>
                  <a:pt x="62611" y="646236"/>
                </a:lnTo>
                <a:lnTo>
                  <a:pt x="845819" y="7619"/>
                </a:lnTo>
                <a:lnTo>
                  <a:pt x="847343" y="45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52" name="Google Shape;552;p28"/>
          <p:cNvSpPr/>
          <p:nvPr/>
        </p:nvSpPr>
        <p:spPr>
          <a:xfrm>
            <a:off x="4822767" y="3626671"/>
            <a:ext cx="835891" cy="609600"/>
          </a:xfrm>
          <a:custGeom>
            <a:rect b="b" l="l" r="r" t="t"/>
            <a:pathLst>
              <a:path extrusionOk="0" h="690879" w="919479">
                <a:moveTo>
                  <a:pt x="861484" y="640021"/>
                </a:moveTo>
                <a:lnTo>
                  <a:pt x="7619" y="0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855632" y="647824"/>
                </a:lnTo>
                <a:lnTo>
                  <a:pt x="861484" y="640021"/>
                </a:lnTo>
                <a:close/>
              </a:path>
              <a:path extrusionOk="0" h="690879" w="919479">
                <a:moveTo>
                  <a:pt x="873251" y="682059"/>
                </a:moveTo>
                <a:lnTo>
                  <a:pt x="873251" y="655319"/>
                </a:lnTo>
                <a:lnTo>
                  <a:pt x="868679" y="656843"/>
                </a:lnTo>
                <a:lnTo>
                  <a:pt x="865631" y="655319"/>
                </a:lnTo>
                <a:lnTo>
                  <a:pt x="855632" y="647824"/>
                </a:lnTo>
                <a:lnTo>
                  <a:pt x="835151" y="675131"/>
                </a:lnTo>
                <a:lnTo>
                  <a:pt x="873251" y="682059"/>
                </a:lnTo>
                <a:close/>
              </a:path>
              <a:path extrusionOk="0" h="690879" w="919479">
                <a:moveTo>
                  <a:pt x="873251" y="655319"/>
                </a:moveTo>
                <a:lnTo>
                  <a:pt x="873251" y="652271"/>
                </a:lnTo>
                <a:lnTo>
                  <a:pt x="871727" y="647699"/>
                </a:lnTo>
                <a:lnTo>
                  <a:pt x="861484" y="640021"/>
                </a:lnTo>
                <a:lnTo>
                  <a:pt x="855632" y="647824"/>
                </a:lnTo>
                <a:lnTo>
                  <a:pt x="865631" y="655319"/>
                </a:lnTo>
                <a:lnTo>
                  <a:pt x="868679" y="656843"/>
                </a:lnTo>
                <a:lnTo>
                  <a:pt x="873251" y="655319"/>
                </a:lnTo>
                <a:close/>
              </a:path>
              <a:path extrusionOk="0" h="690879" w="919479">
                <a:moveTo>
                  <a:pt x="918971" y="690371"/>
                </a:moveTo>
                <a:lnTo>
                  <a:pt x="880871" y="614171"/>
                </a:lnTo>
                <a:lnTo>
                  <a:pt x="861484" y="640021"/>
                </a:lnTo>
                <a:lnTo>
                  <a:pt x="871727" y="647699"/>
                </a:lnTo>
                <a:lnTo>
                  <a:pt x="873251" y="652271"/>
                </a:lnTo>
                <a:lnTo>
                  <a:pt x="873251" y="682059"/>
                </a:lnTo>
                <a:lnTo>
                  <a:pt x="918971" y="6903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53" name="Google Shape;553;p28"/>
          <p:cNvSpPr/>
          <p:nvPr/>
        </p:nvSpPr>
        <p:spPr>
          <a:xfrm>
            <a:off x="4857404" y="1949824"/>
            <a:ext cx="69273" cy="609600"/>
          </a:xfrm>
          <a:custGeom>
            <a:rect b="b" l="l" r="r" t="t"/>
            <a:pathLst>
              <a:path extrusionOk="0" h="690880" w="762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35051" y="59435"/>
                </a:lnTo>
                <a:lnTo>
                  <a:pt x="41147" y="59435"/>
                </a:ln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extrusionOk="0" h="690880" w="76200">
                <a:moveTo>
                  <a:pt x="42671" y="76199"/>
                </a:moveTo>
                <a:lnTo>
                  <a:pt x="42671" y="64007"/>
                </a:lnTo>
                <a:lnTo>
                  <a:pt x="41147" y="59435"/>
                </a:lnTo>
                <a:lnTo>
                  <a:pt x="35051" y="59435"/>
                </a:lnTo>
                <a:lnTo>
                  <a:pt x="33527" y="64007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extrusionOk="0" h="690880" w="76200">
                <a:moveTo>
                  <a:pt x="42671" y="685799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685799"/>
                </a:lnTo>
                <a:lnTo>
                  <a:pt x="35051" y="688847"/>
                </a:lnTo>
                <a:lnTo>
                  <a:pt x="38099" y="690371"/>
                </a:lnTo>
                <a:lnTo>
                  <a:pt x="41147" y="688847"/>
                </a:lnTo>
                <a:lnTo>
                  <a:pt x="42671" y="6857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54" name="Google Shape;554;p28"/>
          <p:cNvSpPr/>
          <p:nvPr/>
        </p:nvSpPr>
        <p:spPr>
          <a:xfrm>
            <a:off x="6166658" y="3059206"/>
            <a:ext cx="1028123" cy="67235"/>
          </a:xfrm>
          <a:custGeom>
            <a:rect b="b" l="l" r="r" t="t"/>
            <a:pathLst>
              <a:path extrusionOk="0" h="76200" w="1130934">
                <a:moveTo>
                  <a:pt x="1071371" y="38099"/>
                </a:moveTo>
                <a:lnTo>
                  <a:pt x="1069847" y="35051"/>
                </a:lnTo>
                <a:lnTo>
                  <a:pt x="1066799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1066799" y="42671"/>
                </a:lnTo>
                <a:lnTo>
                  <a:pt x="1069847" y="41147"/>
                </a:lnTo>
                <a:lnTo>
                  <a:pt x="1071371" y="38099"/>
                </a:lnTo>
                <a:close/>
              </a:path>
              <a:path extrusionOk="0" h="76200" w="1130934">
                <a:moveTo>
                  <a:pt x="1130807" y="38099"/>
                </a:moveTo>
                <a:lnTo>
                  <a:pt x="1054607" y="0"/>
                </a:lnTo>
                <a:lnTo>
                  <a:pt x="1054607" y="33527"/>
                </a:lnTo>
                <a:lnTo>
                  <a:pt x="1066799" y="33527"/>
                </a:lnTo>
                <a:lnTo>
                  <a:pt x="1069847" y="35051"/>
                </a:lnTo>
                <a:lnTo>
                  <a:pt x="1071371" y="38099"/>
                </a:lnTo>
                <a:lnTo>
                  <a:pt x="1071371" y="67817"/>
                </a:lnTo>
                <a:lnTo>
                  <a:pt x="1130807" y="38099"/>
                </a:lnTo>
                <a:close/>
              </a:path>
              <a:path extrusionOk="0" h="76200" w="1130934">
                <a:moveTo>
                  <a:pt x="1071371" y="67817"/>
                </a:moveTo>
                <a:lnTo>
                  <a:pt x="1071371" y="38099"/>
                </a:lnTo>
                <a:lnTo>
                  <a:pt x="1069847" y="41147"/>
                </a:lnTo>
                <a:lnTo>
                  <a:pt x="1066799" y="42671"/>
                </a:lnTo>
                <a:lnTo>
                  <a:pt x="1054607" y="42671"/>
                </a:lnTo>
                <a:lnTo>
                  <a:pt x="1054607" y="76199"/>
                </a:lnTo>
                <a:lnTo>
                  <a:pt x="1071371" y="678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9"/>
          <p:cNvSpPr txBox="1"/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120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A Configuration of LR Parsing Algorithm</a:t>
            </a:r>
            <a:endParaRPr/>
          </a:p>
        </p:txBody>
      </p:sp>
      <p:sp>
        <p:nvSpPr>
          <p:cNvPr id="560" name="Google Shape;560;p29"/>
          <p:cNvSpPr txBox="1"/>
          <p:nvPr/>
        </p:nvSpPr>
        <p:spPr>
          <a:xfrm>
            <a:off x="972127" y="1377875"/>
            <a:ext cx="7248235" cy="45807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7149" lvl="0" marL="318546" marR="0" rtl="0" algn="l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configuration of a LR parsing is: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31410" marR="0" rtl="0" algn="l">
              <a:spcBef>
                <a:spcPts val="1754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S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 </a:t>
            </a:r>
            <a:r>
              <a:rPr lang="en-US" sz="20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en-US" sz="20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	</a:t>
            </a:r>
            <a:r>
              <a:rPr lang="en-US" sz="20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20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i+1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3141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	Rest of Input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149" lvl="0" marL="318546" marR="14816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en-US" sz="20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m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0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20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i	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decides the parser action by consulting the parsing  action   table.	(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  Stack	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just S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"/>
              </a:spcBef>
              <a:spcAft>
                <a:spcPts val="0"/>
              </a:spcAft>
              <a:buClr>
                <a:srgbClr val="CD31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718" lvl="0" marL="319115" marR="4559" rtl="0" algn="l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configuration of a LR parsing represents the right sentential  form: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31410" marR="0" rtl="0" algn="l">
              <a:spcBef>
                <a:spcPts val="1762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X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i+1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9"/>
          <p:cNvSpPr/>
          <p:nvPr/>
        </p:nvSpPr>
        <p:spPr>
          <a:xfrm>
            <a:off x="1949334" y="2286000"/>
            <a:ext cx="1962150" cy="0"/>
          </a:xfrm>
          <a:custGeom>
            <a:rect b="b" l="l" r="r" t="t"/>
            <a:pathLst>
              <a:path extrusionOk="0" h="120000" w="2158365">
                <a:moveTo>
                  <a:pt x="0" y="0"/>
                </a:moveTo>
                <a:lnTo>
                  <a:pt x="2157983" y="0"/>
                </a:ln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62" name="Google Shape;562;p29"/>
          <p:cNvSpPr/>
          <p:nvPr/>
        </p:nvSpPr>
        <p:spPr>
          <a:xfrm>
            <a:off x="4156364" y="2286000"/>
            <a:ext cx="1446645" cy="0"/>
          </a:xfrm>
          <a:custGeom>
            <a:rect b="b" l="l" r="r" t="t"/>
            <a:pathLst>
              <a:path extrusionOk="0" h="120000" w="1591310">
                <a:moveTo>
                  <a:pt x="0" y="0"/>
                </a:moveTo>
                <a:lnTo>
                  <a:pt x="1591055" y="0"/>
                </a:ln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63" name="Google Shape;563;p29"/>
          <p:cNvSpPr/>
          <p:nvPr/>
        </p:nvSpPr>
        <p:spPr>
          <a:xfrm>
            <a:off x="2074024" y="2353236"/>
            <a:ext cx="643082" cy="310963"/>
          </a:xfrm>
          <a:custGeom>
            <a:rect b="b" l="l" r="r" t="t"/>
            <a:pathLst>
              <a:path extrusionOk="0" h="352425" w="707389">
                <a:moveTo>
                  <a:pt x="641556" y="37310"/>
                </a:moveTo>
                <a:lnTo>
                  <a:pt x="637953" y="29939"/>
                </a:lnTo>
                <a:lnTo>
                  <a:pt x="3047" y="342899"/>
                </a:lnTo>
                <a:lnTo>
                  <a:pt x="0" y="345947"/>
                </a:lnTo>
                <a:lnTo>
                  <a:pt x="0" y="350519"/>
                </a:lnTo>
                <a:lnTo>
                  <a:pt x="3047" y="352043"/>
                </a:lnTo>
                <a:lnTo>
                  <a:pt x="6095" y="352043"/>
                </a:lnTo>
                <a:lnTo>
                  <a:pt x="641556" y="37310"/>
                </a:lnTo>
                <a:close/>
              </a:path>
              <a:path extrusionOk="0" h="352425" w="707389">
                <a:moveTo>
                  <a:pt x="707135" y="0"/>
                </a:moveTo>
                <a:lnTo>
                  <a:pt x="623315" y="0"/>
                </a:lnTo>
                <a:lnTo>
                  <a:pt x="637953" y="29939"/>
                </a:lnTo>
                <a:lnTo>
                  <a:pt x="649223" y="24383"/>
                </a:lnTo>
                <a:lnTo>
                  <a:pt x="652271" y="24383"/>
                </a:lnTo>
                <a:lnTo>
                  <a:pt x="655319" y="25907"/>
                </a:lnTo>
                <a:lnTo>
                  <a:pt x="655319" y="65462"/>
                </a:lnTo>
                <a:lnTo>
                  <a:pt x="656843" y="68579"/>
                </a:lnTo>
                <a:lnTo>
                  <a:pt x="707135" y="0"/>
                </a:lnTo>
                <a:close/>
              </a:path>
              <a:path extrusionOk="0" h="352425" w="707389">
                <a:moveTo>
                  <a:pt x="655319" y="28955"/>
                </a:moveTo>
                <a:lnTo>
                  <a:pt x="655319" y="25907"/>
                </a:lnTo>
                <a:lnTo>
                  <a:pt x="652271" y="24383"/>
                </a:lnTo>
                <a:lnTo>
                  <a:pt x="649223" y="24383"/>
                </a:lnTo>
                <a:lnTo>
                  <a:pt x="637953" y="29939"/>
                </a:lnTo>
                <a:lnTo>
                  <a:pt x="641556" y="37310"/>
                </a:lnTo>
                <a:lnTo>
                  <a:pt x="652271" y="32003"/>
                </a:lnTo>
                <a:lnTo>
                  <a:pt x="655319" y="28955"/>
                </a:lnTo>
                <a:close/>
              </a:path>
              <a:path extrusionOk="0" h="352425" w="707389">
                <a:moveTo>
                  <a:pt x="655319" y="65462"/>
                </a:moveTo>
                <a:lnTo>
                  <a:pt x="655319" y="28955"/>
                </a:lnTo>
                <a:lnTo>
                  <a:pt x="652271" y="32003"/>
                </a:lnTo>
                <a:lnTo>
                  <a:pt x="641556" y="37310"/>
                </a:lnTo>
                <a:lnTo>
                  <a:pt x="655319" y="654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64" name="Google Shape;564;p29"/>
          <p:cNvSpPr/>
          <p:nvPr/>
        </p:nvSpPr>
        <p:spPr>
          <a:xfrm>
            <a:off x="4641273" y="2353235"/>
            <a:ext cx="196850" cy="286871"/>
          </a:xfrm>
          <a:custGeom>
            <a:rect b="b" l="l" r="r" t="t"/>
            <a:pathLst>
              <a:path extrusionOk="0" h="325119" w="216535">
                <a:moveTo>
                  <a:pt x="73151" y="42671"/>
                </a:moveTo>
                <a:lnTo>
                  <a:pt x="0" y="0"/>
                </a:lnTo>
                <a:lnTo>
                  <a:pt x="10667" y="85343"/>
                </a:lnTo>
                <a:lnTo>
                  <a:pt x="30479" y="71813"/>
                </a:lnTo>
                <a:lnTo>
                  <a:pt x="30479" y="51815"/>
                </a:lnTo>
                <a:lnTo>
                  <a:pt x="32003" y="48767"/>
                </a:lnTo>
                <a:lnTo>
                  <a:pt x="36575" y="48767"/>
                </a:lnTo>
                <a:lnTo>
                  <a:pt x="39623" y="50291"/>
                </a:lnTo>
                <a:lnTo>
                  <a:pt x="46526" y="60855"/>
                </a:lnTo>
                <a:lnTo>
                  <a:pt x="73151" y="42671"/>
                </a:lnTo>
                <a:close/>
              </a:path>
              <a:path extrusionOk="0" h="325119" w="216535">
                <a:moveTo>
                  <a:pt x="46526" y="60855"/>
                </a:moveTo>
                <a:lnTo>
                  <a:pt x="39623" y="50291"/>
                </a:lnTo>
                <a:lnTo>
                  <a:pt x="36575" y="48767"/>
                </a:lnTo>
                <a:lnTo>
                  <a:pt x="32003" y="48767"/>
                </a:lnTo>
                <a:lnTo>
                  <a:pt x="30479" y="51815"/>
                </a:lnTo>
                <a:lnTo>
                  <a:pt x="30479" y="56387"/>
                </a:lnTo>
                <a:lnTo>
                  <a:pt x="37518" y="67006"/>
                </a:lnTo>
                <a:lnTo>
                  <a:pt x="46526" y="60855"/>
                </a:lnTo>
                <a:close/>
              </a:path>
              <a:path extrusionOk="0" h="325119" w="216535">
                <a:moveTo>
                  <a:pt x="37518" y="67006"/>
                </a:moveTo>
                <a:lnTo>
                  <a:pt x="30479" y="56387"/>
                </a:lnTo>
                <a:lnTo>
                  <a:pt x="30479" y="71813"/>
                </a:lnTo>
                <a:lnTo>
                  <a:pt x="37518" y="67006"/>
                </a:lnTo>
                <a:close/>
              </a:path>
              <a:path extrusionOk="0" h="325119" w="216535">
                <a:moveTo>
                  <a:pt x="216407" y="321563"/>
                </a:moveTo>
                <a:lnTo>
                  <a:pt x="214883" y="318515"/>
                </a:lnTo>
                <a:lnTo>
                  <a:pt x="46526" y="60855"/>
                </a:lnTo>
                <a:lnTo>
                  <a:pt x="37518" y="67006"/>
                </a:lnTo>
                <a:lnTo>
                  <a:pt x="207263" y="323087"/>
                </a:lnTo>
                <a:lnTo>
                  <a:pt x="210311" y="324611"/>
                </a:lnTo>
                <a:lnTo>
                  <a:pt x="213359" y="324611"/>
                </a:lnTo>
                <a:lnTo>
                  <a:pt x="216407" y="32156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/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Rightmost Derivation</a:t>
            </a:r>
            <a:endParaRPr/>
          </a:p>
        </p:txBody>
      </p:sp>
      <p:sp>
        <p:nvSpPr>
          <p:cNvPr id="154" name="Google Shape;154;p3"/>
          <p:cNvSpPr/>
          <p:nvPr/>
        </p:nvSpPr>
        <p:spPr>
          <a:xfrm>
            <a:off x="831273" y="1471108"/>
            <a:ext cx="7730835" cy="49135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7178039" y="941295"/>
            <a:ext cx="1550323" cy="126940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6" name="Google Shape;156;p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0"/>
          <p:cNvSpPr txBox="1"/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120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Actions of A LR-Parser</a:t>
            </a:r>
            <a:endParaRPr/>
          </a:p>
        </p:txBody>
      </p:sp>
      <p:sp>
        <p:nvSpPr>
          <p:cNvPr id="570" name="Google Shape;570;p30"/>
          <p:cNvSpPr txBox="1"/>
          <p:nvPr/>
        </p:nvSpPr>
        <p:spPr>
          <a:xfrm>
            <a:off x="457200" y="1295400"/>
            <a:ext cx="7973865" cy="40421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0291" lvl="0" marL="421688" marR="0" rtl="0" algn="l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1800"/>
              <a:buFont typeface="Arial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  s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shifts the next input symbol and the state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onto the stack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21688" marR="0" rtl="0" algn="l">
              <a:spcBef>
                <a:spcPts val="394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S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X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i+1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a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)	</a:t>
            </a: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€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S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X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lang="en-US" sz="16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16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6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i+1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a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0291" lvl="0" marL="4216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  A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→β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(or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rN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N is a production number)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718" lvl="1" marL="729407" marR="0" rtl="0" algn="l">
              <a:spcBef>
                <a:spcPts val="350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   2|</a:t>
            </a:r>
            <a:r>
              <a:rPr b="0" i="0" lang="en-US" sz="2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	(=r) items from the stack;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718" lvl="1" marL="729407" marR="0" rtl="0" algn="l">
              <a:spcBef>
                <a:spcPts val="224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 push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	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	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s=goto[s</a:t>
            </a:r>
            <a:r>
              <a:rPr b="1" baseline="-2500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m-r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,A]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21688" marR="0" rtl="0" algn="l">
              <a:spcBef>
                <a:spcPts val="1032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S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X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i+1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a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)	</a:t>
            </a: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€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S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X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m-r </a:t>
            </a:r>
            <a:r>
              <a:rPr lang="en-US" sz="16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en-US" sz="16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m-r </a:t>
            </a:r>
            <a:r>
              <a:rPr lang="en-US" sz="16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A s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a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718" lvl="1" marL="729407" marR="0" rtl="0" algn="l">
              <a:spcBef>
                <a:spcPts val="1216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is the reducing production reduce A</a:t>
            </a:r>
            <a:r>
              <a:rPr b="0" i="0" lang="en-US" sz="2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→β</a:t>
            </a:r>
            <a:endParaRPr b="0" i="0" sz="2200" u="none" cap="none" strike="noStrik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1" marL="457200" marR="0" rtl="0" algn="l">
              <a:spcBef>
                <a:spcPts val="38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0291" lvl="0" marL="4216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Accept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Parsing successfully completed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0291" lvl="0" marL="4216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Parser detected an error (an empty entry in the action table)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1"/>
          <p:cNvSpPr txBox="1"/>
          <p:nvPr/>
        </p:nvSpPr>
        <p:spPr>
          <a:xfrm>
            <a:off x="764308" y="705074"/>
            <a:ext cx="7722755" cy="4334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Reduce Action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7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718" lvl="0" marL="524261" marR="0" rtl="0" algn="l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  2|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	(=r)  items  from the stack;	let us assume that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2369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Y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...Y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aseline="-25000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718" lvl="0" marL="524261" marR="0" rtl="0" algn="l">
              <a:spcBef>
                <a:spcPts val="547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 push  </a:t>
            </a:r>
            <a:r>
              <a:rPr b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	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	</a:t>
            </a:r>
            <a:r>
              <a:rPr b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s=goto[s</a:t>
            </a:r>
            <a:r>
              <a:rPr b="1"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m-r</a:t>
            </a:r>
            <a:r>
              <a:rPr b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,A]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24261" marR="0" rtl="0" algn="l">
              <a:spcBef>
                <a:spcPts val="171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S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X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m-r </a:t>
            </a:r>
            <a:r>
              <a:rPr lang="en-US" sz="23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en-US" sz="23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m-r </a:t>
            </a:r>
            <a:r>
              <a:rPr lang="en-US" sz="23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3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3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en-US" sz="23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m-r </a:t>
            </a:r>
            <a:r>
              <a:rPr lang="en-US" sz="23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...Y</a:t>
            </a:r>
            <a:r>
              <a:rPr baseline="-25000" lang="en-US" sz="23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3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en-US" sz="23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i+1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a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  )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36555" marR="0" rtl="0" algn="l"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€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S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X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m-r </a:t>
            </a:r>
            <a:r>
              <a:rPr lang="en-US" sz="23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lang="en-US" sz="23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m-r </a:t>
            </a:r>
            <a:r>
              <a:rPr lang="en-US" sz="23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A s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a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)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718" lvl="0" marL="524261" marR="0" rtl="0" algn="l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fact, Y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...Y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	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handle.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24261" marR="0" rtl="0" algn="l">
              <a:spcBef>
                <a:spcPts val="174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X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m-r </a:t>
            </a:r>
            <a:r>
              <a:rPr lang="en-US" sz="23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a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2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X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lang="en-US" sz="23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3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3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...Y</a:t>
            </a:r>
            <a:r>
              <a:rPr baseline="-25000" lang="en-US" sz="23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i+1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a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 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2"/>
          <p:cNvSpPr txBox="1"/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120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LR Parser Stack(s)</a:t>
            </a:r>
            <a:endParaRPr/>
          </a:p>
        </p:txBody>
      </p:sp>
      <p:sp>
        <p:nvSpPr>
          <p:cNvPr id="581" name="Google Shape;581;p32"/>
          <p:cNvSpPr/>
          <p:nvPr/>
        </p:nvSpPr>
        <p:spPr>
          <a:xfrm>
            <a:off x="900545" y="1344706"/>
            <a:ext cx="7664335" cy="4933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3"/>
          <p:cNvSpPr txBox="1"/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120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LR Parser Stack(s)</a:t>
            </a:r>
            <a:endParaRPr/>
          </a:p>
        </p:txBody>
      </p:sp>
      <p:sp>
        <p:nvSpPr>
          <p:cNvPr id="587" name="Google Shape;587;p33"/>
          <p:cNvSpPr/>
          <p:nvPr/>
        </p:nvSpPr>
        <p:spPr>
          <a:xfrm>
            <a:off x="900545" y="1344705"/>
            <a:ext cx="7689273" cy="50238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4"/>
          <p:cNvSpPr txBox="1"/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120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Constructing SLR Parsing Tables – LR(0) Item</a:t>
            </a:r>
            <a:endParaRPr/>
          </a:p>
        </p:txBody>
      </p:sp>
      <p:sp>
        <p:nvSpPr>
          <p:cNvPr id="593" name="Google Shape;593;p34"/>
          <p:cNvSpPr txBox="1"/>
          <p:nvPr/>
        </p:nvSpPr>
        <p:spPr>
          <a:xfrm>
            <a:off x="972127" y="1377874"/>
            <a:ext cx="7386781" cy="4865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7718" lvl="0" marL="319115" marR="4559" rtl="0" algn="l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item indicates how much of a production we have seen at a  given point in the parsing process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718" lvl="0" marL="319115" marR="0" rtl="0" algn="l">
              <a:spcBef>
                <a:spcPts val="485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 the item A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YZ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002" lvl="1" marL="678690" marR="0" rtl="0" algn="l">
              <a:spcBef>
                <a:spcPts val="416"/>
              </a:spcBef>
              <a:spcAft>
                <a:spcPts val="0"/>
              </a:spcAft>
              <a:buClr>
                <a:srgbClr val="CD31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already seen on the input a string derivable from X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002" lvl="1" marL="678690" marR="0" rtl="0" algn="l">
              <a:spcBef>
                <a:spcPts val="431"/>
              </a:spcBef>
              <a:spcAft>
                <a:spcPts val="0"/>
              </a:spcAft>
              <a:buClr>
                <a:srgbClr val="CD31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hope to see a string derivable from YZ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718" lvl="0" marL="319115" marR="0" rtl="0" algn="l">
              <a:spcBef>
                <a:spcPts val="476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 the item  A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XYZ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002" lvl="1" marL="678690" marR="0" rtl="0" algn="l">
              <a:spcBef>
                <a:spcPts val="412"/>
              </a:spcBef>
              <a:spcAft>
                <a:spcPts val="0"/>
              </a:spcAft>
              <a:buClr>
                <a:srgbClr val="CD31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hope to see a string derivable from XYZ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718" lvl="0" marL="319115" marR="0" rtl="0" algn="l">
              <a:spcBef>
                <a:spcPts val="476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 the item A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XYZ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endParaRPr sz="14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257002" lvl="1" marL="678690" marR="0" rtl="0" algn="l">
              <a:spcBef>
                <a:spcPts val="412"/>
              </a:spcBef>
              <a:spcAft>
                <a:spcPts val="0"/>
              </a:spcAft>
              <a:buClr>
                <a:srgbClr val="CD31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already seen on the input a string derivable from XYZ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002" lvl="1" marL="678690" marR="0" rtl="0" algn="l">
              <a:spcBef>
                <a:spcPts val="417"/>
              </a:spcBef>
              <a:spcAft>
                <a:spcPts val="0"/>
              </a:spcAft>
              <a:buClr>
                <a:srgbClr val="CD31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possibly time to reduce XYZ to 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718" lvl="0" marL="319115" marR="0" rtl="0" algn="l">
              <a:spcBef>
                <a:spcPts val="1234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Special Case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572" lvl="0" marL="678690" marR="3613982" rtl="0" algn="l">
              <a:lnSpc>
                <a:spcPct val="120000"/>
              </a:lnSpc>
              <a:spcBef>
                <a:spcPts val="36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Rule: A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yields only one item  A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endParaRPr sz="13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5"/>
          <p:cNvSpPr txBox="1"/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120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Constructing SLR Parsing Tables</a:t>
            </a:r>
            <a:endParaRPr/>
          </a:p>
        </p:txBody>
      </p:sp>
      <p:sp>
        <p:nvSpPr>
          <p:cNvPr id="599" name="Google Shape;599;p35"/>
          <p:cNvSpPr txBox="1"/>
          <p:nvPr/>
        </p:nvSpPr>
        <p:spPr>
          <a:xfrm>
            <a:off x="457200" y="1377875"/>
            <a:ext cx="7875730" cy="4921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7149" lvl="0" marL="318546" marR="728837" rtl="0" algn="l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collection of sets of LR(0) items (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canonical LR(0)  collection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is the basis	for constructing SLR parsers.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718" lvl="0" marL="319115" marR="4559" rtl="0" algn="l">
              <a:spcBef>
                <a:spcPts val="462"/>
              </a:spcBef>
              <a:spcAft>
                <a:spcPts val="0"/>
              </a:spcAft>
              <a:buClr>
                <a:srgbClr val="CD31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Canonical LR(0) collection provides the basis of constructing a  DFA called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LR(0) automaton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002" lvl="1" marL="678690" marR="0" rtl="0" algn="l">
              <a:spcBef>
                <a:spcPts val="434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DFA is used to make parsing decisions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149" lvl="0" marL="318546" marR="15386" rtl="0" algn="l">
              <a:spcBef>
                <a:spcPts val="453"/>
              </a:spcBef>
              <a:spcAft>
                <a:spcPts val="0"/>
              </a:spcAft>
              <a:buClr>
                <a:srgbClr val="CD31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state of LR(0) automaton represents a set of items in the  canonical LR(0) collection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718" lvl="0" marL="319115" marR="0" rtl="0" algn="l">
              <a:spcBef>
                <a:spcPts val="471"/>
              </a:spcBef>
              <a:spcAft>
                <a:spcPts val="0"/>
              </a:spcAft>
              <a:buClr>
                <a:srgbClr val="CD31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construct the canonical LR(0) collection for a grammar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002" lvl="1" marL="678690" marR="0" rtl="0" algn="l">
              <a:spcBef>
                <a:spcPts val="426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Augmented Grammar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002" lvl="1" marL="678690" marR="0" rtl="0" algn="l">
              <a:spcBef>
                <a:spcPts val="431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CLOSURE function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002" lvl="1" marL="678690" marR="0" rtl="0" algn="l">
              <a:spcBef>
                <a:spcPts val="417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GOTO function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6"/>
          <p:cNvSpPr txBox="1"/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120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Constructing SLR Parsing Tables – LR(0) Item</a:t>
            </a:r>
            <a:endParaRPr/>
          </a:p>
        </p:txBody>
      </p:sp>
      <p:sp>
        <p:nvSpPr>
          <p:cNvPr id="605" name="Google Shape;605;p36"/>
          <p:cNvSpPr txBox="1"/>
          <p:nvPr/>
        </p:nvSpPr>
        <p:spPr>
          <a:xfrm>
            <a:off x="972127" y="1377874"/>
            <a:ext cx="7431232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7149" lvl="0" marL="318546" marR="4559" rtl="0" algn="l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LR(0) item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grammar G is a production of G a dot at the  some position of the right side.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6" name="Google Shape;606;p36"/>
          <p:cNvGraphicFramePr/>
          <p:nvPr/>
        </p:nvGraphicFramePr>
        <p:xfrm>
          <a:off x="963468" y="19993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{CC3FEE4A-7E93-4540-95AF-DA7BF589312D}</a:tableStyleId>
              </a:tblPr>
              <a:tblGrid>
                <a:gridCol w="774575"/>
                <a:gridCol w="1520525"/>
                <a:gridCol w="3201800"/>
                <a:gridCol w="1581550"/>
              </a:tblGrid>
              <a:tr h="331925">
                <a:tc>
                  <a:txBody>
                    <a:bodyPr/>
                    <a:lstStyle/>
                    <a:p>
                      <a:pPr indent="-342900" lvl="0" marL="365125" marR="0" rtl="0" algn="l">
                        <a:lnSpc>
                          <a:spcPct val="1368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D3100"/>
                        </a:buClr>
                        <a:buSzPts val="1900"/>
                        <a:buFont typeface="Arial"/>
                        <a:buChar char="•"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Ex: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84455" marR="0" rtl="0" algn="l">
                        <a:lnSpc>
                          <a:spcPct val="1368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A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aBb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73709" marR="0" rtl="0" algn="l">
                        <a:lnSpc>
                          <a:spcPct val="1368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Possible LR(0) Items: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75920" marR="0" rtl="0" algn="l">
                        <a:lnSpc>
                          <a:spcPct val="1368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A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aBb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7370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(four different possibility)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75920" marR="0" rtl="0" algn="l">
                        <a:lnSpc>
                          <a:spcPct val="1281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A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a 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Bb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75920" marR="0" rtl="0" algn="l">
                        <a:lnSpc>
                          <a:spcPct val="1284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A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aB 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336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75920" marR="0" rtl="0" algn="l">
                        <a:lnSpc>
                          <a:spcPct val="1281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A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aBb 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endParaRPr sz="1400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607" name="Google Shape;607;p36"/>
          <p:cNvSpPr txBox="1"/>
          <p:nvPr/>
        </p:nvSpPr>
        <p:spPr>
          <a:xfrm>
            <a:off x="972127" y="3294080"/>
            <a:ext cx="7457786" cy="1636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7718" lvl="0" marL="319115" marR="4559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Sets of LR(0) items will be the states of action and goto table of  the SLR parser.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21118" marR="0" rtl="0" algn="l">
              <a:spcBef>
                <a:spcPts val="35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 represent sets of “items”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718" lvl="0" marL="319115" marR="43878" rtl="0" algn="l">
              <a:lnSpc>
                <a:spcPct val="117999"/>
              </a:lnSpc>
              <a:spcBef>
                <a:spcPts val="552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LR parser makes shift-reduce decision by maintaining states to  keep track of where we are in a parsing process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7"/>
          <p:cNvSpPr txBox="1"/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120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Grammar Augmentation</a:t>
            </a:r>
            <a:endParaRPr/>
          </a:p>
        </p:txBody>
      </p:sp>
      <p:sp>
        <p:nvSpPr>
          <p:cNvPr id="613" name="Google Shape;613;p37"/>
          <p:cNvSpPr/>
          <p:nvPr/>
        </p:nvSpPr>
        <p:spPr>
          <a:xfrm>
            <a:off x="900545" y="1344705"/>
            <a:ext cx="6927273" cy="46607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8"/>
          <p:cNvSpPr txBox="1"/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120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The Closure Operation</a:t>
            </a:r>
            <a:endParaRPr/>
          </a:p>
        </p:txBody>
      </p:sp>
      <p:sp>
        <p:nvSpPr>
          <p:cNvPr id="619" name="Google Shape;619;p38"/>
          <p:cNvSpPr txBox="1"/>
          <p:nvPr/>
        </p:nvSpPr>
        <p:spPr>
          <a:xfrm>
            <a:off x="972127" y="1377623"/>
            <a:ext cx="7427768" cy="36522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0291" lvl="0" marL="421688" marR="4559" rtl="0" algn="l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	</a:t>
            </a:r>
            <a:r>
              <a:rPr b="1"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	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set of LR(0) items for a grammar G, then  </a:t>
            </a:r>
            <a:r>
              <a:rPr b="1"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closure(I)	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set of LR(0) items constructed from </a:t>
            </a:r>
            <a:r>
              <a:rPr b="1"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 the two rules: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8"/>
              </a:spcBef>
              <a:spcAft>
                <a:spcPts val="0"/>
              </a:spcAft>
              <a:buClr>
                <a:srgbClr val="CD3100"/>
              </a:buClr>
              <a:buSzPts val="2900"/>
              <a:buFont typeface="Arial"/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149" lvl="1" marL="728837" marR="0" rtl="0" algn="l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Initially, every LR(0) item in </a:t>
            </a:r>
            <a:r>
              <a:rPr b="1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added to </a:t>
            </a:r>
            <a:r>
              <a:rPr b="1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closure(I)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149" lvl="1" marL="728837" marR="137903" rtl="0" algn="l">
              <a:lnSpc>
                <a:spcPct val="112590"/>
              </a:lnSpc>
              <a:spcBef>
                <a:spcPts val="494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 A </a:t>
            </a:r>
            <a:r>
              <a:rPr b="0" i="0" lang="en-US" sz="2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.B</a:t>
            </a:r>
            <a:r>
              <a:rPr b="0" i="0" lang="en-US" sz="2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 in  </a:t>
            </a:r>
            <a:r>
              <a:rPr b="1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closure(I)	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B</a:t>
            </a:r>
            <a:r>
              <a:rPr b="0" i="0" lang="en-US" sz="2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→γ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production  rule of G;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28837" marR="0" rtl="0" algn="l">
              <a:spcBef>
                <a:spcPts val="256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  B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be in the </a:t>
            </a:r>
            <a:r>
              <a:rPr b="1"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closure(I)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98" lvl="0" marL="728837" marR="242186" rtl="0" algn="l">
              <a:lnSpc>
                <a:spcPct val="114636"/>
              </a:lnSpc>
              <a:spcBef>
                <a:spcPts val="381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apply this rule until no more new LR(0) items  can be added to </a:t>
            </a:r>
            <a:r>
              <a:rPr b="1"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closure(I)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9"/>
          <p:cNvSpPr txBox="1"/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120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The  Closure  Operation	-- Example</a:t>
            </a:r>
            <a:endParaRPr/>
          </a:p>
        </p:txBody>
      </p:sp>
      <p:sp>
        <p:nvSpPr>
          <p:cNvPr id="625" name="Google Shape;625;p39"/>
          <p:cNvSpPr txBox="1"/>
          <p:nvPr/>
        </p:nvSpPr>
        <p:spPr>
          <a:xfrm>
            <a:off x="972126" y="1411492"/>
            <a:ext cx="8012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E'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9"/>
          <p:cNvSpPr txBox="1"/>
          <p:nvPr/>
        </p:nvSpPr>
        <p:spPr>
          <a:xfrm>
            <a:off x="3465944" y="918433"/>
            <a:ext cx="2392795" cy="907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closure({E'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5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E}) =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7" name="Google Shape;627;p39"/>
          <p:cNvGraphicFramePr/>
          <p:nvPr/>
        </p:nvGraphicFramePr>
        <p:xfrm>
          <a:off x="963467" y="18506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{CC3FEE4A-7E93-4540-95AF-DA7BF589312D}</a:tableStyleId>
              </a:tblPr>
              <a:tblGrid>
                <a:gridCol w="2482175"/>
                <a:gridCol w="1603800"/>
                <a:gridCol w="3425725"/>
              </a:tblGrid>
              <a:tr h="348075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234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E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E+T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91440" rtl="0" algn="r">
                        <a:lnSpc>
                          <a:spcPct val="1234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9060" marR="0" rtl="0" algn="l">
                        <a:lnSpc>
                          <a:spcPct val="1234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lang="en-US" sz="1900">
                          <a:solidFill>
                            <a:srgbClr val="CD31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 </a:t>
                      </a:r>
                      <a:r>
                        <a:rPr lang="en-US" sz="1900">
                          <a:solidFill>
                            <a:srgbClr val="CD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solidFill>
                            <a:srgbClr val="CD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1900">
                          <a:solidFill>
                            <a:srgbClr val="CD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r>
                        <a:rPr lang="en-US" sz="19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	kernel items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E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90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E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E+T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T*F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90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E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90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T*F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(E)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90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90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(E)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38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90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F 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∙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id	}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628" name="Google Shape;628;p39"/>
          <p:cNvSpPr/>
          <p:nvPr/>
        </p:nvSpPr>
        <p:spPr>
          <a:xfrm>
            <a:off x="6165273" y="1941755"/>
            <a:ext cx="835891" cy="67235"/>
          </a:xfrm>
          <a:custGeom>
            <a:rect b="b" l="l" r="r" t="t"/>
            <a:pathLst>
              <a:path extrusionOk="0" h="76200" w="919479">
                <a:moveTo>
                  <a:pt x="76199" y="33527"/>
                </a:moveTo>
                <a:lnTo>
                  <a:pt x="76199" y="0"/>
                </a:lnTo>
                <a:lnTo>
                  <a:pt x="0" y="38099"/>
                </a:lnTo>
                <a:lnTo>
                  <a:pt x="59435" y="67817"/>
                </a:lnTo>
                <a:lnTo>
                  <a:pt x="59435" y="35051"/>
                </a:lnTo>
                <a:lnTo>
                  <a:pt x="64007" y="33527"/>
                </a:lnTo>
                <a:lnTo>
                  <a:pt x="76199" y="33527"/>
                </a:lnTo>
                <a:close/>
              </a:path>
              <a:path extrusionOk="0" h="76200" w="919479">
                <a:moveTo>
                  <a:pt x="918971" y="38099"/>
                </a:moveTo>
                <a:lnTo>
                  <a:pt x="917447" y="35051"/>
                </a:lnTo>
                <a:lnTo>
                  <a:pt x="914399" y="33527"/>
                </a:lnTo>
                <a:lnTo>
                  <a:pt x="64007" y="33527"/>
                </a:lnTo>
                <a:lnTo>
                  <a:pt x="59435" y="35051"/>
                </a:lnTo>
                <a:lnTo>
                  <a:pt x="59435" y="41147"/>
                </a:lnTo>
                <a:lnTo>
                  <a:pt x="64007" y="42671"/>
                </a:lnTo>
                <a:lnTo>
                  <a:pt x="914399" y="42671"/>
                </a:lnTo>
                <a:lnTo>
                  <a:pt x="917447" y="41147"/>
                </a:lnTo>
                <a:lnTo>
                  <a:pt x="918971" y="38099"/>
                </a:lnTo>
                <a:close/>
              </a:path>
              <a:path extrusionOk="0" h="76200" w="919479">
                <a:moveTo>
                  <a:pt x="76199" y="76199"/>
                </a:moveTo>
                <a:lnTo>
                  <a:pt x="76199" y="42671"/>
                </a:lnTo>
                <a:lnTo>
                  <a:pt x="64007" y="42671"/>
                </a:lnTo>
                <a:lnTo>
                  <a:pt x="59435" y="41147"/>
                </a:lnTo>
                <a:lnTo>
                  <a:pt x="59435" y="67817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Rightmost Derivation In Reverse</a:t>
            </a:r>
            <a:endParaRPr/>
          </a:p>
        </p:txBody>
      </p:sp>
      <p:sp>
        <p:nvSpPr>
          <p:cNvPr id="162" name="Google Shape;162;p4"/>
          <p:cNvSpPr/>
          <p:nvPr/>
        </p:nvSpPr>
        <p:spPr>
          <a:xfrm>
            <a:off x="900545" y="1647265"/>
            <a:ext cx="6927273" cy="467554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6927273" y="1070385"/>
            <a:ext cx="1731818" cy="14173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4" name="Google Shape;164;p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0"/>
          <p:cNvSpPr txBox="1"/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120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GOTO Operation</a:t>
            </a:r>
            <a:endParaRPr/>
          </a:p>
        </p:txBody>
      </p:sp>
      <p:sp>
        <p:nvSpPr>
          <p:cNvPr id="634" name="Google Shape;634;p40"/>
          <p:cNvSpPr txBox="1"/>
          <p:nvPr/>
        </p:nvSpPr>
        <p:spPr>
          <a:xfrm>
            <a:off x="972126" y="1386839"/>
            <a:ext cx="7454900" cy="20903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7718" lvl="0" marL="319115" marR="69522" rtl="0" algn="l">
              <a:lnSpc>
                <a:spcPct val="106799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 is a set of LR(0) items and X is a grammar symbol (terminal  or non-terminal), then GOTO(I,X) is defined as follows: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21118" marR="0" rtl="0" algn="l">
              <a:lnSpc>
                <a:spcPct val="110720"/>
              </a:lnSpc>
              <a:spcBef>
                <a:spcPts val="63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000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	A 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I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78690" marR="4559" rtl="0" algn="l">
              <a:lnSpc>
                <a:spcPct val="124300"/>
              </a:lnSpc>
              <a:spcBef>
                <a:spcPts val="274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every item in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closure({A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1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})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be  in GOTO(I,X).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397" marR="0" rtl="0" algn="l">
              <a:spcBef>
                <a:spcPts val="1328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40"/>
          <p:cNvSpPr txBox="1"/>
          <p:nvPr/>
        </p:nvSpPr>
        <p:spPr>
          <a:xfrm>
            <a:off x="4409438" y="3416000"/>
            <a:ext cx="9259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40"/>
          <p:cNvSpPr txBox="1"/>
          <p:nvPr/>
        </p:nvSpPr>
        <p:spPr>
          <a:xfrm>
            <a:off x="1283854" y="3415999"/>
            <a:ext cx="2958523" cy="8808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  ={	E’ 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E,	E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E+T,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86944" marR="39320" rtl="0" algn="l">
              <a:lnSpc>
                <a:spcPct val="108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T*F,	T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F,  F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(E),	F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	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40"/>
          <p:cNvSpPr txBox="1"/>
          <p:nvPr/>
        </p:nvSpPr>
        <p:spPr>
          <a:xfrm>
            <a:off x="5605084" y="5165461"/>
            <a:ext cx="25053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T, T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T*F, T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0"/>
          <p:cNvSpPr txBox="1"/>
          <p:nvPr/>
        </p:nvSpPr>
        <p:spPr>
          <a:xfrm>
            <a:off x="1283854" y="4269350"/>
            <a:ext cx="4229677" cy="18029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390347" rtl="0" algn="l">
              <a:lnSpc>
                <a:spcPct val="108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GOTO(I,E) = {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E’ </a:t>
            </a:r>
            <a:r>
              <a:rPr lang="en-US" sz="18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14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, E </a:t>
            </a:r>
            <a:r>
              <a:rPr lang="en-US" sz="18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14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+T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 GOTO(I,T) = {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18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14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, T </a:t>
            </a:r>
            <a:r>
              <a:rPr lang="en-US" sz="18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14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*F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 GOTO(I,F) = {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18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-US" sz="14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397" marR="0" rtl="0" algn="l">
              <a:spcBef>
                <a:spcPts val="17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GOTO(I,() = {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-US" sz="18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E),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E+T, E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1333447" lvl="0" marL="11397" marR="662734" rtl="0" algn="l">
              <a:lnSpc>
                <a:spcPct val="129611"/>
              </a:lnSpc>
              <a:spcBef>
                <a:spcPts val="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(E), F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	}  GOTO(I,id) = {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-US" sz="18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lang="en-US" sz="14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4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1"/>
          <p:cNvSpPr txBox="1"/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120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Construction of The Canonical LR(0) Collection (CC)</a:t>
            </a:r>
            <a:endParaRPr/>
          </a:p>
        </p:txBody>
      </p:sp>
      <p:sp>
        <p:nvSpPr>
          <p:cNvPr id="644" name="Google Shape;644;p41"/>
          <p:cNvSpPr txBox="1"/>
          <p:nvPr/>
        </p:nvSpPr>
        <p:spPr>
          <a:xfrm>
            <a:off x="972127" y="1377874"/>
            <a:ext cx="7495886" cy="413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7718" lvl="0" marL="319115" marR="606889" rtl="0" algn="l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create the SLR parsing tables for a grammar G, we will  create the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canonical LR(0) collection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grammar G’.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"/>
              </a:spcBef>
              <a:spcAft>
                <a:spcPts val="0"/>
              </a:spcAft>
              <a:buClr>
                <a:srgbClr val="CD3100"/>
              </a:buClr>
              <a:buSzPts val="2900"/>
              <a:buFont typeface="Arial"/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718" lvl="0" marL="319115" marR="0" rtl="0" algn="l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21118" marR="0" rtl="0" algn="l">
              <a:spcBef>
                <a:spcPts val="175"/>
              </a:spcBef>
              <a:spcAft>
                <a:spcPts val="0"/>
              </a:spcAft>
              <a:buNone/>
            </a:pPr>
            <a:r>
              <a:rPr b="1"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{ closure({S'</a:t>
            </a:r>
            <a:r>
              <a:rPr lang="en-US" sz="2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S}) }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572" lvl="0" marL="678690" marR="4559" rtl="0" algn="l">
              <a:lnSpc>
                <a:spcPct val="106045"/>
              </a:lnSpc>
              <a:spcBef>
                <a:spcPts val="359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followings until no more set of LR(0) items can  be added to </a:t>
            </a:r>
            <a:r>
              <a:rPr b="1"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0091" marR="0" rtl="0" algn="ctr">
              <a:lnSpc>
                <a:spcPct val="115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</a:t>
            </a:r>
            <a:r>
              <a:rPr b="1" i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1" i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each grammar symbol X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9300" marR="0" rtl="0" algn="ctr">
              <a:lnSpc>
                <a:spcPct val="117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GOTO(I,X) is not empty and not in </a:t>
            </a:r>
            <a:r>
              <a:rPr b="1" i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991" marR="0" rtl="0" algn="l">
              <a:lnSpc>
                <a:spcPct val="1193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GOTO(I,X) to </a:t>
            </a:r>
            <a:r>
              <a:rPr b="1" i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4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718" lvl="0" marL="319115" marR="0" rtl="0" algn="l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GOTO function is a DFA on the sets in C.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2"/>
          <p:cNvSpPr txBox="1"/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120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The Canonical LR(0) Collection -- Example</a:t>
            </a:r>
            <a:endParaRPr/>
          </a:p>
        </p:txBody>
      </p:sp>
      <p:graphicFrame>
        <p:nvGraphicFramePr>
          <p:cNvPr id="650" name="Google Shape;650;p42"/>
          <p:cNvGraphicFramePr/>
          <p:nvPr/>
        </p:nvGraphicFramePr>
        <p:xfrm>
          <a:off x="2634667" y="11934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{CC3FEE4A-7E93-4540-95AF-DA7BF589312D}</a:tableStyleId>
              </a:tblPr>
              <a:tblGrid>
                <a:gridCol w="1416000"/>
                <a:gridCol w="1662550"/>
                <a:gridCol w="1662550"/>
                <a:gridCol w="1387775"/>
              </a:tblGrid>
              <a:tr h="563500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baseline="-25000"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E’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.E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321945" marR="0" rtl="0" algn="l">
                        <a:lnSpc>
                          <a:spcPct val="10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E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.E+T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933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baseline="-25000"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E’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E.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593090" marR="0" rtl="0" algn="l">
                        <a:lnSpc>
                          <a:spcPct val="10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E.+T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933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baseline="-25000"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E+.T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593090" marR="0" rtl="0" algn="l">
                        <a:lnSpc>
                          <a:spcPct val="10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.T*F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933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baseline="-25000"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E+T.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593090" marR="0" rtl="0" algn="l">
                        <a:lnSpc>
                          <a:spcPct val="10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T.*F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75000">
                <a:tc>
                  <a:txBody>
                    <a:bodyPr/>
                    <a:lstStyle/>
                    <a:p>
                      <a:pPr indent="0" lvl="0" marL="321945" marR="0" rtl="0" algn="l">
                        <a:lnSpc>
                          <a:spcPct val="13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E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.T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593090" marR="0" rtl="0" algn="l">
                        <a:lnSpc>
                          <a:spcPct val="13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.F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549300">
                <a:tc>
                  <a:txBody>
                    <a:bodyPr/>
                    <a:lstStyle/>
                    <a:p>
                      <a:pPr indent="0" lvl="0" marL="321945" marR="0" rtl="0" algn="l">
                        <a:lnSpc>
                          <a:spcPct val="135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.T*F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321945" marR="0" rtl="0" algn="l">
                        <a:lnSpc>
                          <a:spcPct val="10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.F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93370" marR="0" rtl="0" algn="l">
                        <a:lnSpc>
                          <a:spcPct val="135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baseline="-25000"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T.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593090" marR="0" rtl="0" algn="l">
                        <a:lnSpc>
                          <a:spcPct val="10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T.*F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593090" marR="0" rtl="0" algn="l">
                        <a:lnSpc>
                          <a:spcPct val="135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.(E)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593090" marR="0" rtl="0" algn="l">
                        <a:lnSpc>
                          <a:spcPct val="10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.id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93370" marR="0" rtl="0" algn="l">
                        <a:lnSpc>
                          <a:spcPct val="135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baseline="-25000"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T*F.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74325">
                <a:tc>
                  <a:txBody>
                    <a:bodyPr/>
                    <a:lstStyle/>
                    <a:p>
                      <a:pPr indent="0" lvl="0" marL="321945" marR="0" rtl="0" algn="l">
                        <a:lnSpc>
                          <a:spcPct val="13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.(E)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321945" marR="0" rtl="0" algn="l">
                        <a:lnSpc>
                          <a:spcPct val="13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.id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93370" marR="0" rtl="0" algn="l">
                        <a:lnSpc>
                          <a:spcPct val="13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baseline="-25000"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F.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-300355" lvl="0" marL="593090" marR="0" rtl="0" algn="l">
                        <a:lnSpc>
                          <a:spcPct val="13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baseline="-25000"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T*.F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593090" marR="0" rtl="0" algn="l">
                        <a:lnSpc>
                          <a:spcPct val="10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.(E)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93370" marR="0" rtl="0" algn="l">
                        <a:lnSpc>
                          <a:spcPct val="13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baseline="-25000"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(E).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549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93370" marR="0" rtl="0" algn="l">
                        <a:lnSpc>
                          <a:spcPct val="13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baseline="-25000"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(.E)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593090" marR="0" rtl="0" algn="l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E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.E+T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593090" marR="0" rtl="0" algn="l">
                        <a:lnSpc>
                          <a:spcPct val="13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.id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593090" marR="0" rtl="0" algn="l">
                        <a:lnSpc>
                          <a:spcPct val="13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E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.T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593090" marR="0" rtl="0" algn="l">
                        <a:lnSpc>
                          <a:spcPct val="10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.T*F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93370" marR="0" rtl="0" algn="l">
                        <a:lnSpc>
                          <a:spcPct val="13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baseline="-25000" lang="en-US" sz="1500">
                          <a:solidFill>
                            <a:srgbClr val="CD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(E.)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593090" marR="0" rtl="0" algn="l">
                        <a:lnSpc>
                          <a:spcPct val="10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31319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E.+T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593090" marR="0" rtl="0" algn="l">
                        <a:lnSpc>
                          <a:spcPct val="13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.F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593090" marR="0" rtl="0" algn="l">
                        <a:lnSpc>
                          <a:spcPct val="13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.(E)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89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593090" marR="0" rtl="0" algn="l">
                        <a:lnSpc>
                          <a:spcPct val="13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r>
                        <a:rPr lang="en-US" sz="15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.id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651" name="Google Shape;651;p42"/>
          <p:cNvSpPr txBox="1"/>
          <p:nvPr/>
        </p:nvSpPr>
        <p:spPr>
          <a:xfrm>
            <a:off x="2634671" y="5775958"/>
            <a:ext cx="88842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aseline="-25000" lang="en-US" sz="1500">
                <a:solidFill>
                  <a:srgbClr val="CD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5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-US" sz="1500">
                <a:solidFill>
                  <a:srgbClr val="31319A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5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>
                <a:solidFill>
                  <a:srgbClr val="31319A"/>
                </a:solidFill>
                <a:latin typeface="Arial"/>
                <a:ea typeface="Arial"/>
                <a:cs typeface="Arial"/>
                <a:sym typeface="Arial"/>
              </a:rPr>
              <a:t>id.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2" name="Google Shape;652;p42"/>
          <p:cNvGraphicFramePr/>
          <p:nvPr/>
        </p:nvGraphicFramePr>
        <p:xfrm>
          <a:off x="222417" y="17569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{CC3FEE4A-7E93-4540-95AF-DA7BF589312D}</a:tableStyleId>
              </a:tblPr>
              <a:tblGrid>
                <a:gridCol w="2482175"/>
              </a:tblGrid>
              <a:tr h="348075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234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E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E+T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2.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E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3.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T*F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4.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T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5.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(E)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6.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F </a:t>
                      </a:r>
                      <a:r>
                        <a:rPr lang="en-US" sz="19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900"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3"/>
          <p:cNvSpPr txBox="1"/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120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Transition Diagram (DFA) of Goto Function</a:t>
            </a:r>
            <a:endParaRPr/>
          </a:p>
        </p:txBody>
      </p:sp>
      <p:sp>
        <p:nvSpPr>
          <p:cNvPr id="658" name="Google Shape;658;p43"/>
          <p:cNvSpPr txBox="1"/>
          <p:nvPr/>
        </p:nvSpPr>
        <p:spPr>
          <a:xfrm>
            <a:off x="985982" y="1748117"/>
            <a:ext cx="2083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aseline="-25000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9" name="Google Shape;659;p43"/>
          <p:cNvSpPr txBox="1"/>
          <p:nvPr/>
        </p:nvSpPr>
        <p:spPr>
          <a:xfrm>
            <a:off x="2213494" y="1779045"/>
            <a:ext cx="2083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0" name="Google Shape;660;p43"/>
          <p:cNvSpPr txBox="1"/>
          <p:nvPr/>
        </p:nvSpPr>
        <p:spPr>
          <a:xfrm>
            <a:off x="2213494" y="3067273"/>
            <a:ext cx="2083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-25000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1" name="Google Shape;661;p43"/>
          <p:cNvSpPr txBox="1"/>
          <p:nvPr/>
        </p:nvSpPr>
        <p:spPr>
          <a:xfrm>
            <a:off x="2213494" y="3711387"/>
            <a:ext cx="2083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aseline="-25000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2" name="Google Shape;662;p43"/>
          <p:cNvSpPr txBox="1"/>
          <p:nvPr/>
        </p:nvSpPr>
        <p:spPr>
          <a:xfrm>
            <a:off x="3366192" y="1779045"/>
            <a:ext cx="2083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aseline="-25000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3" name="Google Shape;663;p43"/>
          <p:cNvSpPr txBox="1"/>
          <p:nvPr/>
        </p:nvSpPr>
        <p:spPr>
          <a:xfrm>
            <a:off x="3366192" y="3067273"/>
            <a:ext cx="2083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aseline="-25000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4" name="Google Shape;664;p43"/>
          <p:cNvSpPr txBox="1"/>
          <p:nvPr/>
        </p:nvSpPr>
        <p:spPr>
          <a:xfrm>
            <a:off x="3366191" y="4355500"/>
            <a:ext cx="494145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aseline="-25000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97" marR="4559" rtl="0" algn="just">
              <a:lnSpc>
                <a:spcPct val="99800"/>
              </a:lnSpc>
              <a:spcBef>
                <a:spcPts val="4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</a:t>
            </a:r>
            <a:r>
              <a:rPr baseline="-25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</a:t>
            </a:r>
            <a:r>
              <a:rPr baseline="-25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</a:t>
            </a:r>
            <a:r>
              <a:rPr baseline="-25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aseline="-25000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5" name="Google Shape;665;p43"/>
          <p:cNvSpPr txBox="1"/>
          <p:nvPr/>
        </p:nvSpPr>
        <p:spPr>
          <a:xfrm>
            <a:off x="4772427" y="1779045"/>
            <a:ext cx="494145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lnSpc>
                <a:spcPct val="11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aseline="-25000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97" marR="0" rtl="0" algn="l">
              <a:lnSpc>
                <a:spcPct val="11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</a:t>
            </a:r>
            <a:r>
              <a:rPr baseline="-25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aseline="-25000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6" name="Google Shape;666;p43"/>
          <p:cNvSpPr txBox="1"/>
          <p:nvPr/>
        </p:nvSpPr>
        <p:spPr>
          <a:xfrm>
            <a:off x="4772427" y="3457238"/>
            <a:ext cx="494145" cy="928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lnSpc>
                <a:spcPct val="72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97" marR="0" rtl="0" algn="l">
              <a:lnSpc>
                <a:spcPct val="105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</a:t>
            </a:r>
            <a:r>
              <a:rPr baseline="-25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aseline="-25000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</a:t>
            </a:r>
            <a:r>
              <a:rPr baseline="-25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aseline="-25000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7" name="Google Shape;667;p43"/>
          <p:cNvSpPr txBox="1"/>
          <p:nvPr/>
        </p:nvSpPr>
        <p:spPr>
          <a:xfrm>
            <a:off x="4772427" y="4745465"/>
            <a:ext cx="494145" cy="589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lnSpc>
                <a:spcPct val="723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97" marR="0" rtl="0" algn="l">
              <a:lnSpc>
                <a:spcPct val="1052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</a:t>
            </a:r>
            <a:r>
              <a:rPr baseline="-25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aseline="-25000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8" name="Google Shape;668;p43"/>
          <p:cNvSpPr/>
          <p:nvPr/>
        </p:nvSpPr>
        <p:spPr>
          <a:xfrm>
            <a:off x="1179021" y="1916206"/>
            <a:ext cx="1028123" cy="67235"/>
          </a:xfrm>
          <a:custGeom>
            <a:rect b="b" l="l" r="r" t="t"/>
            <a:pathLst>
              <a:path extrusionOk="0" h="76200" w="1130935">
                <a:moveTo>
                  <a:pt x="1071371" y="38099"/>
                </a:moveTo>
                <a:lnTo>
                  <a:pt x="1069847" y="35051"/>
                </a:lnTo>
                <a:lnTo>
                  <a:pt x="1066799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1066799" y="42671"/>
                </a:lnTo>
                <a:lnTo>
                  <a:pt x="1069847" y="41147"/>
                </a:lnTo>
                <a:lnTo>
                  <a:pt x="1071371" y="38099"/>
                </a:lnTo>
                <a:close/>
              </a:path>
              <a:path extrusionOk="0" h="76200" w="1130935">
                <a:moveTo>
                  <a:pt x="1130807" y="38099"/>
                </a:moveTo>
                <a:lnTo>
                  <a:pt x="1054607" y="0"/>
                </a:lnTo>
                <a:lnTo>
                  <a:pt x="1054607" y="33527"/>
                </a:lnTo>
                <a:lnTo>
                  <a:pt x="1066799" y="33527"/>
                </a:lnTo>
                <a:lnTo>
                  <a:pt x="1069847" y="35051"/>
                </a:lnTo>
                <a:lnTo>
                  <a:pt x="1071371" y="38099"/>
                </a:lnTo>
                <a:lnTo>
                  <a:pt x="1071371" y="67817"/>
                </a:lnTo>
                <a:lnTo>
                  <a:pt x="1130807" y="38099"/>
                </a:lnTo>
                <a:close/>
              </a:path>
              <a:path extrusionOk="0" h="76200" w="1130935">
                <a:moveTo>
                  <a:pt x="1071371" y="67817"/>
                </a:moveTo>
                <a:lnTo>
                  <a:pt x="1071371" y="38099"/>
                </a:lnTo>
                <a:lnTo>
                  <a:pt x="1069847" y="41147"/>
                </a:lnTo>
                <a:lnTo>
                  <a:pt x="1066799" y="42671"/>
                </a:lnTo>
                <a:lnTo>
                  <a:pt x="1054607" y="42671"/>
                </a:lnTo>
                <a:lnTo>
                  <a:pt x="1054607" y="76199"/>
                </a:lnTo>
                <a:lnTo>
                  <a:pt x="1071371" y="678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69" name="Google Shape;669;p43"/>
          <p:cNvSpPr/>
          <p:nvPr/>
        </p:nvSpPr>
        <p:spPr>
          <a:xfrm>
            <a:off x="1179021" y="1945789"/>
            <a:ext cx="1028123" cy="1281953"/>
          </a:xfrm>
          <a:custGeom>
            <a:rect b="b" l="l" r="r" t="t"/>
            <a:pathLst>
              <a:path extrusionOk="0" h="1452879" w="1130935">
                <a:moveTo>
                  <a:pt x="1087844" y="1388856"/>
                </a:moveTo>
                <a:lnTo>
                  <a:pt x="9143" y="1523"/>
                </a:lnTo>
                <a:lnTo>
                  <a:pt x="6095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1080131" y="1394833"/>
                </a:lnTo>
                <a:lnTo>
                  <a:pt x="1087844" y="1388856"/>
                </a:lnTo>
                <a:close/>
              </a:path>
              <a:path extrusionOk="0" h="1452879" w="1130935">
                <a:moveTo>
                  <a:pt x="1095755" y="1435876"/>
                </a:moveTo>
                <a:lnTo>
                  <a:pt x="1095755" y="1403603"/>
                </a:lnTo>
                <a:lnTo>
                  <a:pt x="1094231" y="1406651"/>
                </a:lnTo>
                <a:lnTo>
                  <a:pt x="1091183" y="1406651"/>
                </a:lnTo>
                <a:lnTo>
                  <a:pt x="1088135" y="1405127"/>
                </a:lnTo>
                <a:lnTo>
                  <a:pt x="1080131" y="1394833"/>
                </a:lnTo>
                <a:lnTo>
                  <a:pt x="1053083" y="1415795"/>
                </a:lnTo>
                <a:lnTo>
                  <a:pt x="1095755" y="1435876"/>
                </a:lnTo>
                <a:close/>
              </a:path>
              <a:path extrusionOk="0" h="1452879" w="1130935">
                <a:moveTo>
                  <a:pt x="1095755" y="1403603"/>
                </a:moveTo>
                <a:lnTo>
                  <a:pt x="1095755" y="1399031"/>
                </a:lnTo>
                <a:lnTo>
                  <a:pt x="1087844" y="1388856"/>
                </a:lnTo>
                <a:lnTo>
                  <a:pt x="1080131" y="1394833"/>
                </a:lnTo>
                <a:lnTo>
                  <a:pt x="1088135" y="1405127"/>
                </a:lnTo>
                <a:lnTo>
                  <a:pt x="1091183" y="1406651"/>
                </a:lnTo>
                <a:lnTo>
                  <a:pt x="1094231" y="1406651"/>
                </a:lnTo>
                <a:lnTo>
                  <a:pt x="1095755" y="1403603"/>
                </a:lnTo>
                <a:close/>
              </a:path>
              <a:path extrusionOk="0" h="1452879" w="1130935">
                <a:moveTo>
                  <a:pt x="1130807" y="1452371"/>
                </a:moveTo>
                <a:lnTo>
                  <a:pt x="1114043" y="1368551"/>
                </a:lnTo>
                <a:lnTo>
                  <a:pt x="1087844" y="1388856"/>
                </a:lnTo>
                <a:lnTo>
                  <a:pt x="1095755" y="1399031"/>
                </a:lnTo>
                <a:lnTo>
                  <a:pt x="1095755" y="1435876"/>
                </a:lnTo>
                <a:lnTo>
                  <a:pt x="1130807" y="14523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0" name="Google Shape;670;p43"/>
          <p:cNvSpPr/>
          <p:nvPr/>
        </p:nvSpPr>
        <p:spPr>
          <a:xfrm>
            <a:off x="1179021" y="1945788"/>
            <a:ext cx="1028123" cy="1954306"/>
          </a:xfrm>
          <a:custGeom>
            <a:rect b="b" l="l" r="r" t="t"/>
            <a:pathLst>
              <a:path extrusionOk="0" h="2214879" w="1130935">
                <a:moveTo>
                  <a:pt x="1100804" y="2143915"/>
                </a:moveTo>
                <a:lnTo>
                  <a:pt x="9143" y="3047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1091747" y="2148649"/>
                </a:lnTo>
                <a:lnTo>
                  <a:pt x="1100804" y="2143915"/>
                </a:lnTo>
                <a:close/>
              </a:path>
              <a:path extrusionOk="0" h="2214879" w="1130935">
                <a:moveTo>
                  <a:pt x="1106423" y="2196490"/>
                </a:moveTo>
                <a:lnTo>
                  <a:pt x="1106423" y="2159507"/>
                </a:lnTo>
                <a:lnTo>
                  <a:pt x="1103375" y="2162555"/>
                </a:lnTo>
                <a:lnTo>
                  <a:pt x="1100327" y="2162555"/>
                </a:lnTo>
                <a:lnTo>
                  <a:pt x="1097279" y="2159507"/>
                </a:lnTo>
                <a:lnTo>
                  <a:pt x="1091747" y="2148649"/>
                </a:lnTo>
                <a:lnTo>
                  <a:pt x="1062227" y="2164079"/>
                </a:lnTo>
                <a:lnTo>
                  <a:pt x="1106423" y="2196490"/>
                </a:lnTo>
                <a:close/>
              </a:path>
              <a:path extrusionOk="0" h="2214879" w="1130935">
                <a:moveTo>
                  <a:pt x="1106423" y="2159507"/>
                </a:moveTo>
                <a:lnTo>
                  <a:pt x="1106423" y="2154935"/>
                </a:lnTo>
                <a:lnTo>
                  <a:pt x="1100804" y="2143915"/>
                </a:lnTo>
                <a:lnTo>
                  <a:pt x="1091747" y="2148649"/>
                </a:lnTo>
                <a:lnTo>
                  <a:pt x="1097279" y="2159507"/>
                </a:lnTo>
                <a:lnTo>
                  <a:pt x="1100327" y="2162555"/>
                </a:lnTo>
                <a:lnTo>
                  <a:pt x="1103375" y="2162555"/>
                </a:lnTo>
                <a:lnTo>
                  <a:pt x="1106423" y="2159507"/>
                </a:lnTo>
                <a:close/>
              </a:path>
              <a:path extrusionOk="0" h="2214879" w="1130935">
                <a:moveTo>
                  <a:pt x="1130807" y="2214371"/>
                </a:moveTo>
                <a:lnTo>
                  <a:pt x="1129283" y="2129027"/>
                </a:lnTo>
                <a:lnTo>
                  <a:pt x="1100804" y="2143915"/>
                </a:lnTo>
                <a:lnTo>
                  <a:pt x="1106423" y="2154935"/>
                </a:lnTo>
                <a:lnTo>
                  <a:pt x="1106423" y="2196490"/>
                </a:lnTo>
                <a:lnTo>
                  <a:pt x="1130807" y="22143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1" name="Google Shape;671;p43"/>
          <p:cNvSpPr/>
          <p:nvPr/>
        </p:nvSpPr>
        <p:spPr>
          <a:xfrm>
            <a:off x="1179021" y="1945788"/>
            <a:ext cx="1035050" cy="2626659"/>
          </a:xfrm>
          <a:custGeom>
            <a:rect b="b" l="l" r="r" t="t"/>
            <a:pathLst>
              <a:path extrusionOk="0" h="2976879" w="1138555">
                <a:moveTo>
                  <a:pt x="1107819" y="2903005"/>
                </a:moveTo>
                <a:lnTo>
                  <a:pt x="9143" y="3047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1098850" y="2906514"/>
                </a:lnTo>
                <a:lnTo>
                  <a:pt x="1107819" y="2903005"/>
                </a:lnTo>
                <a:close/>
              </a:path>
              <a:path extrusionOk="0" h="2976879" w="1138555">
                <a:moveTo>
                  <a:pt x="1112519" y="2959422"/>
                </a:moveTo>
                <a:lnTo>
                  <a:pt x="1112519" y="2918459"/>
                </a:lnTo>
                <a:lnTo>
                  <a:pt x="1109471" y="2921507"/>
                </a:lnTo>
                <a:lnTo>
                  <a:pt x="1106423" y="2921507"/>
                </a:lnTo>
                <a:lnTo>
                  <a:pt x="1103375" y="2918459"/>
                </a:lnTo>
                <a:lnTo>
                  <a:pt x="1098850" y="2906514"/>
                </a:lnTo>
                <a:lnTo>
                  <a:pt x="1068323" y="2918459"/>
                </a:lnTo>
                <a:lnTo>
                  <a:pt x="1112519" y="2959422"/>
                </a:lnTo>
                <a:close/>
              </a:path>
              <a:path extrusionOk="0" h="2976879" w="1138555">
                <a:moveTo>
                  <a:pt x="1112519" y="2918459"/>
                </a:moveTo>
                <a:lnTo>
                  <a:pt x="1112519" y="2915411"/>
                </a:lnTo>
                <a:lnTo>
                  <a:pt x="1107819" y="2903005"/>
                </a:lnTo>
                <a:lnTo>
                  <a:pt x="1098850" y="2906514"/>
                </a:lnTo>
                <a:lnTo>
                  <a:pt x="1103375" y="2918459"/>
                </a:lnTo>
                <a:lnTo>
                  <a:pt x="1106423" y="2921507"/>
                </a:lnTo>
                <a:lnTo>
                  <a:pt x="1109471" y="2921507"/>
                </a:lnTo>
                <a:lnTo>
                  <a:pt x="1112519" y="2918459"/>
                </a:lnTo>
                <a:close/>
              </a:path>
              <a:path extrusionOk="0" h="2976879" w="1138555">
                <a:moveTo>
                  <a:pt x="1138427" y="2891027"/>
                </a:moveTo>
                <a:lnTo>
                  <a:pt x="1107819" y="2903005"/>
                </a:lnTo>
                <a:lnTo>
                  <a:pt x="1112519" y="2915411"/>
                </a:lnTo>
                <a:lnTo>
                  <a:pt x="1112519" y="2959422"/>
                </a:lnTo>
                <a:lnTo>
                  <a:pt x="1130807" y="2976371"/>
                </a:lnTo>
                <a:lnTo>
                  <a:pt x="1138427" y="28910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2" name="Google Shape;672;p43"/>
          <p:cNvSpPr/>
          <p:nvPr/>
        </p:nvSpPr>
        <p:spPr>
          <a:xfrm>
            <a:off x="1179021" y="1945789"/>
            <a:ext cx="976745" cy="3231776"/>
          </a:xfrm>
          <a:custGeom>
            <a:rect b="b" l="l" r="r" t="t"/>
            <a:pathLst>
              <a:path extrusionOk="0" h="3662679" w="1074420">
                <a:moveTo>
                  <a:pt x="1042037" y="3587796"/>
                </a:moveTo>
                <a:lnTo>
                  <a:pt x="9143" y="3047"/>
                </a:lnTo>
                <a:lnTo>
                  <a:pt x="7619" y="0"/>
                </a:lnTo>
                <a:lnTo>
                  <a:pt x="3047" y="0"/>
                </a:lnTo>
                <a:lnTo>
                  <a:pt x="0" y="1523"/>
                </a:lnTo>
                <a:lnTo>
                  <a:pt x="0" y="6095"/>
                </a:lnTo>
                <a:lnTo>
                  <a:pt x="1032792" y="3590493"/>
                </a:lnTo>
                <a:lnTo>
                  <a:pt x="1042037" y="3587796"/>
                </a:lnTo>
                <a:close/>
              </a:path>
              <a:path extrusionOk="0" h="3662679" w="1074420">
                <a:moveTo>
                  <a:pt x="1045463" y="3647373"/>
                </a:moveTo>
                <a:lnTo>
                  <a:pt x="1045463" y="3602735"/>
                </a:lnTo>
                <a:lnTo>
                  <a:pt x="1042415" y="3605783"/>
                </a:lnTo>
                <a:lnTo>
                  <a:pt x="1039367" y="3605783"/>
                </a:lnTo>
                <a:lnTo>
                  <a:pt x="1036319" y="3602735"/>
                </a:lnTo>
                <a:lnTo>
                  <a:pt x="1032792" y="3590493"/>
                </a:lnTo>
                <a:lnTo>
                  <a:pt x="1001267" y="3599687"/>
                </a:lnTo>
                <a:lnTo>
                  <a:pt x="1045463" y="3647373"/>
                </a:lnTo>
                <a:close/>
              </a:path>
              <a:path extrusionOk="0" h="3662679" w="1074420">
                <a:moveTo>
                  <a:pt x="1045463" y="3602735"/>
                </a:moveTo>
                <a:lnTo>
                  <a:pt x="1045463" y="3599687"/>
                </a:lnTo>
                <a:lnTo>
                  <a:pt x="1042037" y="3587796"/>
                </a:lnTo>
                <a:lnTo>
                  <a:pt x="1032792" y="3590493"/>
                </a:lnTo>
                <a:lnTo>
                  <a:pt x="1036319" y="3602735"/>
                </a:lnTo>
                <a:lnTo>
                  <a:pt x="1039367" y="3605783"/>
                </a:lnTo>
                <a:lnTo>
                  <a:pt x="1042415" y="3605783"/>
                </a:lnTo>
                <a:lnTo>
                  <a:pt x="1045463" y="3602735"/>
                </a:lnTo>
                <a:close/>
              </a:path>
              <a:path extrusionOk="0" h="3662679" w="1074420">
                <a:moveTo>
                  <a:pt x="1074419" y="3578351"/>
                </a:moveTo>
                <a:lnTo>
                  <a:pt x="1042037" y="3587796"/>
                </a:lnTo>
                <a:lnTo>
                  <a:pt x="1045463" y="3599687"/>
                </a:lnTo>
                <a:lnTo>
                  <a:pt x="1045463" y="3647373"/>
                </a:lnTo>
                <a:lnTo>
                  <a:pt x="1059179" y="3662171"/>
                </a:lnTo>
                <a:lnTo>
                  <a:pt x="1074419" y="35783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3" name="Google Shape;673;p43"/>
          <p:cNvSpPr/>
          <p:nvPr/>
        </p:nvSpPr>
        <p:spPr>
          <a:xfrm>
            <a:off x="2394065" y="1916206"/>
            <a:ext cx="962891" cy="67235"/>
          </a:xfrm>
          <a:custGeom>
            <a:rect b="b" l="l" r="r" t="t"/>
            <a:pathLst>
              <a:path extrusionOk="0" h="76200" w="1059179">
                <a:moveTo>
                  <a:pt x="999743" y="38099"/>
                </a:moveTo>
                <a:lnTo>
                  <a:pt x="998219" y="35051"/>
                </a:lnTo>
                <a:lnTo>
                  <a:pt x="995171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995171" y="42671"/>
                </a:lnTo>
                <a:lnTo>
                  <a:pt x="998219" y="41147"/>
                </a:lnTo>
                <a:lnTo>
                  <a:pt x="999743" y="38099"/>
                </a:lnTo>
                <a:close/>
              </a:path>
              <a:path extrusionOk="0" h="76200" w="1059179">
                <a:moveTo>
                  <a:pt x="1059179" y="38099"/>
                </a:moveTo>
                <a:lnTo>
                  <a:pt x="982979" y="0"/>
                </a:lnTo>
                <a:lnTo>
                  <a:pt x="982979" y="33527"/>
                </a:lnTo>
                <a:lnTo>
                  <a:pt x="995171" y="33527"/>
                </a:lnTo>
                <a:lnTo>
                  <a:pt x="998219" y="35051"/>
                </a:lnTo>
                <a:lnTo>
                  <a:pt x="999743" y="38099"/>
                </a:lnTo>
                <a:lnTo>
                  <a:pt x="999743" y="67817"/>
                </a:lnTo>
                <a:lnTo>
                  <a:pt x="1059179" y="38099"/>
                </a:lnTo>
                <a:close/>
              </a:path>
              <a:path extrusionOk="0" h="76200" w="1059179">
                <a:moveTo>
                  <a:pt x="999743" y="67817"/>
                </a:moveTo>
                <a:lnTo>
                  <a:pt x="999743" y="38099"/>
                </a:lnTo>
                <a:lnTo>
                  <a:pt x="998219" y="41147"/>
                </a:lnTo>
                <a:lnTo>
                  <a:pt x="995171" y="42671"/>
                </a:lnTo>
                <a:lnTo>
                  <a:pt x="982979" y="42671"/>
                </a:lnTo>
                <a:lnTo>
                  <a:pt x="982979" y="76199"/>
                </a:lnTo>
                <a:lnTo>
                  <a:pt x="999743" y="678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4" name="Google Shape;674;p43"/>
          <p:cNvSpPr/>
          <p:nvPr/>
        </p:nvSpPr>
        <p:spPr>
          <a:xfrm>
            <a:off x="2394065" y="3193677"/>
            <a:ext cx="962891" cy="67235"/>
          </a:xfrm>
          <a:custGeom>
            <a:rect b="b" l="l" r="r" t="t"/>
            <a:pathLst>
              <a:path extrusionOk="0" h="76200" w="1059179">
                <a:moveTo>
                  <a:pt x="999743" y="38099"/>
                </a:moveTo>
                <a:lnTo>
                  <a:pt x="998219" y="35051"/>
                </a:lnTo>
                <a:lnTo>
                  <a:pt x="995171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995171" y="42671"/>
                </a:lnTo>
                <a:lnTo>
                  <a:pt x="998219" y="41147"/>
                </a:lnTo>
                <a:lnTo>
                  <a:pt x="999743" y="38099"/>
                </a:lnTo>
                <a:close/>
              </a:path>
              <a:path extrusionOk="0" h="76200" w="1059179">
                <a:moveTo>
                  <a:pt x="1059179" y="38099"/>
                </a:moveTo>
                <a:lnTo>
                  <a:pt x="982979" y="0"/>
                </a:lnTo>
                <a:lnTo>
                  <a:pt x="982979" y="33527"/>
                </a:lnTo>
                <a:lnTo>
                  <a:pt x="995171" y="33527"/>
                </a:lnTo>
                <a:lnTo>
                  <a:pt x="998219" y="35051"/>
                </a:lnTo>
                <a:lnTo>
                  <a:pt x="999743" y="38099"/>
                </a:lnTo>
                <a:lnTo>
                  <a:pt x="999743" y="67817"/>
                </a:lnTo>
                <a:lnTo>
                  <a:pt x="1059179" y="38099"/>
                </a:lnTo>
                <a:close/>
              </a:path>
              <a:path extrusionOk="0" h="76200" w="1059179">
                <a:moveTo>
                  <a:pt x="999743" y="67817"/>
                </a:moveTo>
                <a:lnTo>
                  <a:pt x="999743" y="38099"/>
                </a:lnTo>
                <a:lnTo>
                  <a:pt x="998219" y="41147"/>
                </a:lnTo>
                <a:lnTo>
                  <a:pt x="995171" y="42671"/>
                </a:lnTo>
                <a:lnTo>
                  <a:pt x="982979" y="42671"/>
                </a:lnTo>
                <a:lnTo>
                  <a:pt x="982979" y="76199"/>
                </a:lnTo>
                <a:lnTo>
                  <a:pt x="999743" y="678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5" name="Google Shape;675;p43"/>
          <p:cNvSpPr/>
          <p:nvPr/>
        </p:nvSpPr>
        <p:spPr>
          <a:xfrm>
            <a:off x="2394065" y="4538383"/>
            <a:ext cx="962891" cy="67235"/>
          </a:xfrm>
          <a:custGeom>
            <a:rect b="b" l="l" r="r" t="t"/>
            <a:pathLst>
              <a:path extrusionOk="0" h="76200" w="1059179">
                <a:moveTo>
                  <a:pt x="999743" y="38099"/>
                </a:moveTo>
                <a:lnTo>
                  <a:pt x="998219" y="35051"/>
                </a:lnTo>
                <a:lnTo>
                  <a:pt x="995171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995171" y="42671"/>
                </a:lnTo>
                <a:lnTo>
                  <a:pt x="998219" y="41147"/>
                </a:lnTo>
                <a:lnTo>
                  <a:pt x="999743" y="38099"/>
                </a:lnTo>
                <a:close/>
              </a:path>
              <a:path extrusionOk="0" h="76200" w="1059179">
                <a:moveTo>
                  <a:pt x="1059179" y="38099"/>
                </a:moveTo>
                <a:lnTo>
                  <a:pt x="982979" y="0"/>
                </a:lnTo>
                <a:lnTo>
                  <a:pt x="982979" y="33527"/>
                </a:lnTo>
                <a:lnTo>
                  <a:pt x="995171" y="33527"/>
                </a:lnTo>
                <a:lnTo>
                  <a:pt x="998219" y="35051"/>
                </a:lnTo>
                <a:lnTo>
                  <a:pt x="999743" y="38099"/>
                </a:lnTo>
                <a:lnTo>
                  <a:pt x="999743" y="67817"/>
                </a:lnTo>
                <a:lnTo>
                  <a:pt x="1059179" y="38099"/>
                </a:lnTo>
                <a:close/>
              </a:path>
              <a:path extrusionOk="0" h="76200" w="1059179">
                <a:moveTo>
                  <a:pt x="999743" y="67817"/>
                </a:moveTo>
                <a:lnTo>
                  <a:pt x="999743" y="38099"/>
                </a:lnTo>
                <a:lnTo>
                  <a:pt x="998219" y="41147"/>
                </a:lnTo>
                <a:lnTo>
                  <a:pt x="995171" y="42671"/>
                </a:lnTo>
                <a:lnTo>
                  <a:pt x="982979" y="42671"/>
                </a:lnTo>
                <a:lnTo>
                  <a:pt x="982979" y="76199"/>
                </a:lnTo>
                <a:lnTo>
                  <a:pt x="999743" y="678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6" name="Google Shape;676;p43"/>
          <p:cNvSpPr/>
          <p:nvPr/>
        </p:nvSpPr>
        <p:spPr>
          <a:xfrm>
            <a:off x="2394065" y="4567965"/>
            <a:ext cx="962891" cy="349624"/>
          </a:xfrm>
          <a:custGeom>
            <a:rect b="b" l="l" r="r" t="t"/>
            <a:pathLst>
              <a:path extrusionOk="0" h="396239" w="1059179">
                <a:moveTo>
                  <a:pt x="988432" y="355025"/>
                </a:move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3047" y="9143"/>
                </a:lnTo>
                <a:lnTo>
                  <a:pt x="985215" y="364108"/>
                </a:lnTo>
                <a:lnTo>
                  <a:pt x="988432" y="355025"/>
                </a:lnTo>
                <a:close/>
              </a:path>
              <a:path extrusionOk="0" h="396239" w="1059179">
                <a:moveTo>
                  <a:pt x="1004315" y="392429"/>
                </a:moveTo>
                <a:lnTo>
                  <a:pt x="1004315" y="365759"/>
                </a:lnTo>
                <a:lnTo>
                  <a:pt x="1001267" y="368807"/>
                </a:lnTo>
                <a:lnTo>
                  <a:pt x="998219" y="368807"/>
                </a:lnTo>
                <a:lnTo>
                  <a:pt x="985215" y="364108"/>
                </a:lnTo>
                <a:lnTo>
                  <a:pt x="973835" y="396239"/>
                </a:lnTo>
                <a:lnTo>
                  <a:pt x="1004315" y="392429"/>
                </a:lnTo>
                <a:close/>
              </a:path>
              <a:path extrusionOk="0" h="396239" w="1059179">
                <a:moveTo>
                  <a:pt x="1004315" y="365759"/>
                </a:moveTo>
                <a:lnTo>
                  <a:pt x="1004315" y="362711"/>
                </a:lnTo>
                <a:lnTo>
                  <a:pt x="1001267" y="359663"/>
                </a:lnTo>
                <a:lnTo>
                  <a:pt x="988432" y="355025"/>
                </a:lnTo>
                <a:lnTo>
                  <a:pt x="985215" y="364108"/>
                </a:lnTo>
                <a:lnTo>
                  <a:pt x="998219" y="368807"/>
                </a:lnTo>
                <a:lnTo>
                  <a:pt x="1001267" y="368807"/>
                </a:lnTo>
                <a:lnTo>
                  <a:pt x="1004315" y="365759"/>
                </a:lnTo>
                <a:close/>
              </a:path>
              <a:path extrusionOk="0" h="396239" w="1059179">
                <a:moveTo>
                  <a:pt x="1059179" y="385571"/>
                </a:moveTo>
                <a:lnTo>
                  <a:pt x="999743" y="323087"/>
                </a:lnTo>
                <a:lnTo>
                  <a:pt x="988432" y="355025"/>
                </a:lnTo>
                <a:lnTo>
                  <a:pt x="1001267" y="359663"/>
                </a:lnTo>
                <a:lnTo>
                  <a:pt x="1004315" y="362711"/>
                </a:lnTo>
                <a:lnTo>
                  <a:pt x="1004315" y="392429"/>
                </a:lnTo>
                <a:lnTo>
                  <a:pt x="1059179" y="3855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7" name="Google Shape;677;p43"/>
          <p:cNvSpPr/>
          <p:nvPr/>
        </p:nvSpPr>
        <p:spPr>
          <a:xfrm>
            <a:off x="2394065" y="4567965"/>
            <a:ext cx="962891" cy="609600"/>
          </a:xfrm>
          <a:custGeom>
            <a:rect b="b" l="l" r="r" t="t"/>
            <a:pathLst>
              <a:path extrusionOk="0" h="690879" w="1059179">
                <a:moveTo>
                  <a:pt x="997908" y="645119"/>
                </a:moveTo>
                <a:lnTo>
                  <a:pt x="7619" y="0"/>
                </a:ln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3047" y="9143"/>
                </a:lnTo>
                <a:lnTo>
                  <a:pt x="992518" y="653204"/>
                </a:lnTo>
                <a:lnTo>
                  <a:pt x="997908" y="645119"/>
                </a:lnTo>
                <a:close/>
              </a:path>
              <a:path extrusionOk="0" h="690879" w="1059179">
                <a:moveTo>
                  <a:pt x="1010411" y="685146"/>
                </a:moveTo>
                <a:lnTo>
                  <a:pt x="1010411" y="658367"/>
                </a:lnTo>
                <a:lnTo>
                  <a:pt x="1007363" y="659891"/>
                </a:lnTo>
                <a:lnTo>
                  <a:pt x="1002791" y="659891"/>
                </a:lnTo>
                <a:lnTo>
                  <a:pt x="992518" y="653204"/>
                </a:lnTo>
                <a:lnTo>
                  <a:pt x="973835" y="681227"/>
                </a:lnTo>
                <a:lnTo>
                  <a:pt x="1010411" y="685146"/>
                </a:lnTo>
                <a:close/>
              </a:path>
              <a:path extrusionOk="0" h="690879" w="1059179">
                <a:moveTo>
                  <a:pt x="1010411" y="658367"/>
                </a:moveTo>
                <a:lnTo>
                  <a:pt x="1010411" y="655319"/>
                </a:lnTo>
                <a:lnTo>
                  <a:pt x="1008887" y="652271"/>
                </a:lnTo>
                <a:lnTo>
                  <a:pt x="997908" y="645119"/>
                </a:lnTo>
                <a:lnTo>
                  <a:pt x="992518" y="653204"/>
                </a:lnTo>
                <a:lnTo>
                  <a:pt x="1002791" y="659891"/>
                </a:lnTo>
                <a:lnTo>
                  <a:pt x="1007363" y="659891"/>
                </a:lnTo>
                <a:lnTo>
                  <a:pt x="1010411" y="658367"/>
                </a:lnTo>
                <a:close/>
              </a:path>
              <a:path extrusionOk="0" h="690879" w="1059179">
                <a:moveTo>
                  <a:pt x="1059179" y="690371"/>
                </a:moveTo>
                <a:lnTo>
                  <a:pt x="1016507" y="617219"/>
                </a:lnTo>
                <a:lnTo>
                  <a:pt x="997908" y="645119"/>
                </a:lnTo>
                <a:lnTo>
                  <a:pt x="1008887" y="652271"/>
                </a:lnTo>
                <a:lnTo>
                  <a:pt x="1010411" y="655319"/>
                </a:lnTo>
                <a:lnTo>
                  <a:pt x="1010411" y="685146"/>
                </a:lnTo>
                <a:lnTo>
                  <a:pt x="1059179" y="6903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8" name="Google Shape;678;p43"/>
          <p:cNvSpPr/>
          <p:nvPr/>
        </p:nvSpPr>
        <p:spPr>
          <a:xfrm>
            <a:off x="2394065" y="4567965"/>
            <a:ext cx="962891" cy="1013012"/>
          </a:xfrm>
          <a:custGeom>
            <a:rect b="b" l="l" r="r" t="t"/>
            <a:pathLst>
              <a:path extrusionOk="0" h="1148079" w="1059179">
                <a:moveTo>
                  <a:pt x="1010876" y="1087866"/>
                </a:moveTo>
                <a:lnTo>
                  <a:pt x="9143" y="1523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1003798" y="1094551"/>
                </a:lnTo>
                <a:lnTo>
                  <a:pt x="1010876" y="1087866"/>
                </a:lnTo>
                <a:close/>
              </a:path>
              <a:path extrusionOk="0" h="1148079" w="1059179">
                <a:moveTo>
                  <a:pt x="1021079" y="1132918"/>
                </a:moveTo>
                <a:lnTo>
                  <a:pt x="1021079" y="1100327"/>
                </a:lnTo>
                <a:lnTo>
                  <a:pt x="1019555" y="1104899"/>
                </a:lnTo>
                <a:lnTo>
                  <a:pt x="1016507" y="1106423"/>
                </a:lnTo>
                <a:lnTo>
                  <a:pt x="1011935" y="1103375"/>
                </a:lnTo>
                <a:lnTo>
                  <a:pt x="1003798" y="1094551"/>
                </a:lnTo>
                <a:lnTo>
                  <a:pt x="979931" y="1117091"/>
                </a:lnTo>
                <a:lnTo>
                  <a:pt x="1021079" y="1132918"/>
                </a:lnTo>
                <a:close/>
              </a:path>
              <a:path extrusionOk="0" h="1148079" w="1059179">
                <a:moveTo>
                  <a:pt x="1021079" y="1100327"/>
                </a:moveTo>
                <a:lnTo>
                  <a:pt x="1019555" y="1097279"/>
                </a:lnTo>
                <a:lnTo>
                  <a:pt x="1010876" y="1087866"/>
                </a:lnTo>
                <a:lnTo>
                  <a:pt x="1003798" y="1094551"/>
                </a:lnTo>
                <a:lnTo>
                  <a:pt x="1011935" y="1103375"/>
                </a:lnTo>
                <a:lnTo>
                  <a:pt x="1016507" y="1106423"/>
                </a:lnTo>
                <a:lnTo>
                  <a:pt x="1019555" y="1104899"/>
                </a:lnTo>
                <a:lnTo>
                  <a:pt x="1021079" y="1100327"/>
                </a:lnTo>
                <a:close/>
              </a:path>
              <a:path extrusionOk="0" h="1148079" w="1059179">
                <a:moveTo>
                  <a:pt x="1059179" y="1147571"/>
                </a:moveTo>
                <a:lnTo>
                  <a:pt x="1034795" y="1065275"/>
                </a:lnTo>
                <a:lnTo>
                  <a:pt x="1010876" y="1087866"/>
                </a:lnTo>
                <a:lnTo>
                  <a:pt x="1019555" y="1097279"/>
                </a:lnTo>
                <a:lnTo>
                  <a:pt x="1021079" y="1100327"/>
                </a:lnTo>
                <a:lnTo>
                  <a:pt x="1021079" y="1132918"/>
                </a:lnTo>
                <a:lnTo>
                  <a:pt x="1059179" y="11475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9" name="Google Shape;679;p43"/>
          <p:cNvSpPr/>
          <p:nvPr/>
        </p:nvSpPr>
        <p:spPr>
          <a:xfrm>
            <a:off x="2236123" y="4702436"/>
            <a:ext cx="69273" cy="340659"/>
          </a:xfrm>
          <a:custGeom>
            <a:rect b="b" l="l" r="r" t="t"/>
            <a:pathLst>
              <a:path extrusionOk="0" h="386079" w="76200">
                <a:moveTo>
                  <a:pt x="76199" y="309371"/>
                </a:moveTo>
                <a:lnTo>
                  <a:pt x="0" y="309371"/>
                </a:lnTo>
                <a:lnTo>
                  <a:pt x="32003" y="373379"/>
                </a:lnTo>
                <a:lnTo>
                  <a:pt x="32003" y="321563"/>
                </a:lnTo>
                <a:lnTo>
                  <a:pt x="33527" y="326135"/>
                </a:lnTo>
                <a:lnTo>
                  <a:pt x="41147" y="326135"/>
                </a:lnTo>
                <a:lnTo>
                  <a:pt x="42671" y="321563"/>
                </a:lnTo>
                <a:lnTo>
                  <a:pt x="42671" y="376427"/>
                </a:lnTo>
                <a:lnTo>
                  <a:pt x="76199" y="309371"/>
                </a:lnTo>
                <a:close/>
              </a:path>
              <a:path extrusionOk="0" h="386079" w="76200">
                <a:moveTo>
                  <a:pt x="42671" y="309371"/>
                </a:moveTo>
                <a:lnTo>
                  <a:pt x="42671" y="4571"/>
                </a:lnTo>
                <a:lnTo>
                  <a:pt x="41147" y="1523"/>
                </a:lnTo>
                <a:lnTo>
                  <a:pt x="38099" y="0"/>
                </a:lnTo>
                <a:lnTo>
                  <a:pt x="33527" y="1523"/>
                </a:lnTo>
                <a:lnTo>
                  <a:pt x="32003" y="4571"/>
                </a:lnTo>
                <a:lnTo>
                  <a:pt x="32003" y="309371"/>
                </a:lnTo>
                <a:lnTo>
                  <a:pt x="42671" y="309371"/>
                </a:lnTo>
                <a:close/>
              </a:path>
              <a:path extrusionOk="0" h="386079" w="76200">
                <a:moveTo>
                  <a:pt x="42671" y="376427"/>
                </a:moveTo>
                <a:lnTo>
                  <a:pt x="42671" y="321563"/>
                </a:lnTo>
                <a:lnTo>
                  <a:pt x="41147" y="326135"/>
                </a:lnTo>
                <a:lnTo>
                  <a:pt x="33527" y="326135"/>
                </a:lnTo>
                <a:lnTo>
                  <a:pt x="32003" y="321563"/>
                </a:lnTo>
                <a:lnTo>
                  <a:pt x="32003" y="373379"/>
                </a:lnTo>
                <a:lnTo>
                  <a:pt x="38099" y="385571"/>
                </a:lnTo>
                <a:lnTo>
                  <a:pt x="42671" y="3764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0" name="Google Shape;680;p43"/>
          <p:cNvSpPr/>
          <p:nvPr/>
        </p:nvSpPr>
        <p:spPr>
          <a:xfrm>
            <a:off x="3607723" y="1916206"/>
            <a:ext cx="1156855" cy="67235"/>
          </a:xfrm>
          <a:custGeom>
            <a:rect b="b" l="l" r="r" t="t"/>
            <a:pathLst>
              <a:path extrusionOk="0" h="76200" w="1272539">
                <a:moveTo>
                  <a:pt x="1213103" y="38099"/>
                </a:moveTo>
                <a:lnTo>
                  <a:pt x="1211579" y="35051"/>
                </a:lnTo>
                <a:lnTo>
                  <a:pt x="1208531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1208531" y="42671"/>
                </a:lnTo>
                <a:lnTo>
                  <a:pt x="1211579" y="41147"/>
                </a:lnTo>
                <a:lnTo>
                  <a:pt x="1213103" y="38099"/>
                </a:lnTo>
                <a:close/>
              </a:path>
              <a:path extrusionOk="0" h="76200" w="1272539">
                <a:moveTo>
                  <a:pt x="1272539" y="38099"/>
                </a:moveTo>
                <a:lnTo>
                  <a:pt x="1196339" y="0"/>
                </a:lnTo>
                <a:lnTo>
                  <a:pt x="1196339" y="33527"/>
                </a:lnTo>
                <a:lnTo>
                  <a:pt x="1208531" y="33527"/>
                </a:lnTo>
                <a:lnTo>
                  <a:pt x="1211579" y="35051"/>
                </a:lnTo>
                <a:lnTo>
                  <a:pt x="1213103" y="38099"/>
                </a:lnTo>
                <a:lnTo>
                  <a:pt x="1213103" y="67817"/>
                </a:lnTo>
                <a:lnTo>
                  <a:pt x="1272539" y="38099"/>
                </a:lnTo>
                <a:close/>
              </a:path>
              <a:path extrusionOk="0" h="76200" w="1272539">
                <a:moveTo>
                  <a:pt x="1213103" y="67817"/>
                </a:moveTo>
                <a:lnTo>
                  <a:pt x="1213103" y="38099"/>
                </a:lnTo>
                <a:lnTo>
                  <a:pt x="1211579" y="41147"/>
                </a:lnTo>
                <a:lnTo>
                  <a:pt x="1208531" y="42671"/>
                </a:lnTo>
                <a:lnTo>
                  <a:pt x="1196339" y="42671"/>
                </a:lnTo>
                <a:lnTo>
                  <a:pt x="1196339" y="76199"/>
                </a:lnTo>
                <a:lnTo>
                  <a:pt x="1213103" y="678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1" name="Google Shape;681;p43"/>
          <p:cNvSpPr/>
          <p:nvPr/>
        </p:nvSpPr>
        <p:spPr>
          <a:xfrm>
            <a:off x="3607723" y="1945789"/>
            <a:ext cx="1093355" cy="352425"/>
          </a:xfrm>
          <a:custGeom>
            <a:rect b="b" l="l" r="r" t="t"/>
            <a:pathLst>
              <a:path extrusionOk="0" h="399414" w="1202689">
                <a:moveTo>
                  <a:pt x="1131056" y="357393"/>
                </a:move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3047" y="9143"/>
                </a:lnTo>
                <a:lnTo>
                  <a:pt x="1128008" y="366537"/>
                </a:lnTo>
                <a:lnTo>
                  <a:pt x="1131056" y="357393"/>
                </a:lnTo>
                <a:close/>
              </a:path>
              <a:path extrusionOk="0" h="399414" w="1202689">
                <a:moveTo>
                  <a:pt x="1146047" y="394634"/>
                </a:moveTo>
                <a:lnTo>
                  <a:pt x="1146047" y="367283"/>
                </a:lnTo>
                <a:lnTo>
                  <a:pt x="1142999" y="370331"/>
                </a:lnTo>
                <a:lnTo>
                  <a:pt x="1139951" y="370331"/>
                </a:lnTo>
                <a:lnTo>
                  <a:pt x="1128008" y="366537"/>
                </a:lnTo>
                <a:lnTo>
                  <a:pt x="1117091" y="399287"/>
                </a:lnTo>
                <a:lnTo>
                  <a:pt x="1146047" y="394634"/>
                </a:lnTo>
                <a:close/>
              </a:path>
              <a:path extrusionOk="0" h="399414" w="1202689">
                <a:moveTo>
                  <a:pt x="1146047" y="367283"/>
                </a:moveTo>
                <a:lnTo>
                  <a:pt x="1146047" y="364235"/>
                </a:lnTo>
                <a:lnTo>
                  <a:pt x="1142999" y="361187"/>
                </a:lnTo>
                <a:lnTo>
                  <a:pt x="1131056" y="357393"/>
                </a:lnTo>
                <a:lnTo>
                  <a:pt x="1128008" y="366537"/>
                </a:lnTo>
                <a:lnTo>
                  <a:pt x="1139951" y="370331"/>
                </a:lnTo>
                <a:lnTo>
                  <a:pt x="1142999" y="370331"/>
                </a:lnTo>
                <a:lnTo>
                  <a:pt x="1146047" y="367283"/>
                </a:lnTo>
                <a:close/>
              </a:path>
              <a:path extrusionOk="0" h="399414" w="1202689">
                <a:moveTo>
                  <a:pt x="1202435" y="385571"/>
                </a:moveTo>
                <a:lnTo>
                  <a:pt x="1141475" y="326135"/>
                </a:lnTo>
                <a:lnTo>
                  <a:pt x="1131056" y="357393"/>
                </a:lnTo>
                <a:lnTo>
                  <a:pt x="1142999" y="361187"/>
                </a:lnTo>
                <a:lnTo>
                  <a:pt x="1146047" y="364235"/>
                </a:lnTo>
                <a:lnTo>
                  <a:pt x="1146047" y="394634"/>
                </a:lnTo>
                <a:lnTo>
                  <a:pt x="1202435" y="3855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2" name="Google Shape;682;p43"/>
          <p:cNvSpPr/>
          <p:nvPr/>
        </p:nvSpPr>
        <p:spPr>
          <a:xfrm>
            <a:off x="3607723" y="1945789"/>
            <a:ext cx="1093355" cy="676835"/>
          </a:xfrm>
          <a:custGeom>
            <a:rect b="b" l="l" r="r" t="t"/>
            <a:pathLst>
              <a:path extrusionOk="0" h="767080" w="1202689">
                <a:moveTo>
                  <a:pt x="1140040" y="721729"/>
                </a:moveTo>
                <a:lnTo>
                  <a:pt x="7619" y="0"/>
                </a:ln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3047" y="9143"/>
                </a:lnTo>
                <a:lnTo>
                  <a:pt x="1135230" y="729212"/>
                </a:lnTo>
                <a:lnTo>
                  <a:pt x="1140040" y="721729"/>
                </a:lnTo>
                <a:close/>
              </a:path>
              <a:path extrusionOk="0" h="767080" w="1202689">
                <a:moveTo>
                  <a:pt x="1153667" y="761346"/>
                </a:moveTo>
                <a:lnTo>
                  <a:pt x="1153667" y="731519"/>
                </a:lnTo>
                <a:lnTo>
                  <a:pt x="1152143" y="734567"/>
                </a:lnTo>
                <a:lnTo>
                  <a:pt x="1149095" y="737615"/>
                </a:lnTo>
                <a:lnTo>
                  <a:pt x="1146047" y="736091"/>
                </a:lnTo>
                <a:lnTo>
                  <a:pt x="1135230" y="729212"/>
                </a:lnTo>
                <a:lnTo>
                  <a:pt x="1117091" y="757427"/>
                </a:lnTo>
                <a:lnTo>
                  <a:pt x="1153667" y="761346"/>
                </a:lnTo>
                <a:close/>
              </a:path>
              <a:path extrusionOk="0" h="767080" w="1202689">
                <a:moveTo>
                  <a:pt x="1153667" y="731519"/>
                </a:moveTo>
                <a:lnTo>
                  <a:pt x="1150619" y="728471"/>
                </a:lnTo>
                <a:lnTo>
                  <a:pt x="1140040" y="721729"/>
                </a:lnTo>
                <a:lnTo>
                  <a:pt x="1135230" y="729212"/>
                </a:lnTo>
                <a:lnTo>
                  <a:pt x="1146047" y="736091"/>
                </a:lnTo>
                <a:lnTo>
                  <a:pt x="1149095" y="737615"/>
                </a:lnTo>
                <a:lnTo>
                  <a:pt x="1152143" y="734567"/>
                </a:lnTo>
                <a:lnTo>
                  <a:pt x="1153667" y="731519"/>
                </a:lnTo>
                <a:close/>
              </a:path>
              <a:path extrusionOk="0" h="767080" w="1202689">
                <a:moveTo>
                  <a:pt x="1202435" y="766571"/>
                </a:moveTo>
                <a:lnTo>
                  <a:pt x="1158239" y="693419"/>
                </a:lnTo>
                <a:lnTo>
                  <a:pt x="1140040" y="721729"/>
                </a:lnTo>
                <a:lnTo>
                  <a:pt x="1150619" y="728471"/>
                </a:lnTo>
                <a:lnTo>
                  <a:pt x="1153667" y="731519"/>
                </a:lnTo>
                <a:lnTo>
                  <a:pt x="1153667" y="761346"/>
                </a:lnTo>
                <a:lnTo>
                  <a:pt x="1202435" y="7665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3" name="Google Shape;683;p43"/>
          <p:cNvSpPr/>
          <p:nvPr/>
        </p:nvSpPr>
        <p:spPr>
          <a:xfrm>
            <a:off x="3607723" y="1945788"/>
            <a:ext cx="1156855" cy="1013012"/>
          </a:xfrm>
          <a:custGeom>
            <a:rect b="b" l="l" r="r" t="t"/>
            <a:pathLst>
              <a:path extrusionOk="0" h="1148079" w="1272539">
                <a:moveTo>
                  <a:pt x="1218525" y="1093002"/>
                </a:moveTo>
                <a:lnTo>
                  <a:pt x="7619" y="1523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1212795" y="1099427"/>
                </a:lnTo>
                <a:lnTo>
                  <a:pt x="1218525" y="1093002"/>
                </a:lnTo>
                <a:close/>
              </a:path>
              <a:path extrusionOk="0" h="1148079" w="1272539">
                <a:moveTo>
                  <a:pt x="1229867" y="1135718"/>
                </a:moveTo>
                <a:lnTo>
                  <a:pt x="1229867" y="1104899"/>
                </a:lnTo>
                <a:lnTo>
                  <a:pt x="1228343" y="1107947"/>
                </a:lnTo>
                <a:lnTo>
                  <a:pt x="1225295" y="1109471"/>
                </a:lnTo>
                <a:lnTo>
                  <a:pt x="1222247" y="1107947"/>
                </a:lnTo>
                <a:lnTo>
                  <a:pt x="1212795" y="1099427"/>
                </a:lnTo>
                <a:lnTo>
                  <a:pt x="1190243" y="1124711"/>
                </a:lnTo>
                <a:lnTo>
                  <a:pt x="1229867" y="1135718"/>
                </a:lnTo>
                <a:close/>
              </a:path>
              <a:path extrusionOk="0" h="1148079" w="1272539">
                <a:moveTo>
                  <a:pt x="1229867" y="1104899"/>
                </a:moveTo>
                <a:lnTo>
                  <a:pt x="1228343" y="1101851"/>
                </a:lnTo>
                <a:lnTo>
                  <a:pt x="1218525" y="1093002"/>
                </a:lnTo>
                <a:lnTo>
                  <a:pt x="1212795" y="1099427"/>
                </a:lnTo>
                <a:lnTo>
                  <a:pt x="1222247" y="1107947"/>
                </a:lnTo>
                <a:lnTo>
                  <a:pt x="1225295" y="1109471"/>
                </a:lnTo>
                <a:lnTo>
                  <a:pt x="1228343" y="1107947"/>
                </a:lnTo>
                <a:lnTo>
                  <a:pt x="1229867" y="1104899"/>
                </a:lnTo>
                <a:close/>
              </a:path>
              <a:path extrusionOk="0" h="1148079" w="1272539">
                <a:moveTo>
                  <a:pt x="1272539" y="1147571"/>
                </a:moveTo>
                <a:lnTo>
                  <a:pt x="1240535" y="1068323"/>
                </a:lnTo>
                <a:lnTo>
                  <a:pt x="1218525" y="1093002"/>
                </a:lnTo>
                <a:lnTo>
                  <a:pt x="1228343" y="1101851"/>
                </a:lnTo>
                <a:lnTo>
                  <a:pt x="1229867" y="1104899"/>
                </a:lnTo>
                <a:lnTo>
                  <a:pt x="1229867" y="1135718"/>
                </a:lnTo>
                <a:lnTo>
                  <a:pt x="1272539" y="11475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4" name="Google Shape;684;p43"/>
          <p:cNvSpPr/>
          <p:nvPr/>
        </p:nvSpPr>
        <p:spPr>
          <a:xfrm>
            <a:off x="3543992" y="3290495"/>
            <a:ext cx="1220932" cy="290793"/>
          </a:xfrm>
          <a:custGeom>
            <a:rect b="b" l="l" r="r" t="t"/>
            <a:pathLst>
              <a:path extrusionOk="0" h="329564" w="1343025">
                <a:moveTo>
                  <a:pt x="1284731" y="295655"/>
                </a:moveTo>
                <a:lnTo>
                  <a:pt x="1284731" y="292607"/>
                </a:lnTo>
                <a:lnTo>
                  <a:pt x="1281683" y="291083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1523" y="7619"/>
                </a:lnTo>
                <a:lnTo>
                  <a:pt x="4571" y="9143"/>
                </a:lnTo>
                <a:lnTo>
                  <a:pt x="1266115" y="297367"/>
                </a:lnTo>
                <a:lnTo>
                  <a:pt x="1268257" y="288020"/>
                </a:lnTo>
                <a:lnTo>
                  <a:pt x="1268257" y="297856"/>
                </a:lnTo>
                <a:lnTo>
                  <a:pt x="1278635" y="300227"/>
                </a:lnTo>
                <a:lnTo>
                  <a:pt x="1283207" y="298703"/>
                </a:lnTo>
                <a:lnTo>
                  <a:pt x="1284731" y="295655"/>
                </a:lnTo>
                <a:close/>
              </a:path>
              <a:path extrusionOk="0" h="329564" w="1343025">
                <a:moveTo>
                  <a:pt x="1284731" y="323060"/>
                </a:moveTo>
                <a:lnTo>
                  <a:pt x="1284731" y="295655"/>
                </a:lnTo>
                <a:lnTo>
                  <a:pt x="1283207" y="298703"/>
                </a:lnTo>
                <a:lnTo>
                  <a:pt x="1278635" y="300227"/>
                </a:lnTo>
                <a:lnTo>
                  <a:pt x="1266115" y="297367"/>
                </a:lnTo>
                <a:lnTo>
                  <a:pt x="1258823" y="329183"/>
                </a:lnTo>
                <a:lnTo>
                  <a:pt x="1284731" y="323060"/>
                </a:lnTo>
                <a:close/>
              </a:path>
              <a:path extrusionOk="0" h="329564" w="1343025">
                <a:moveTo>
                  <a:pt x="1268257" y="297856"/>
                </a:moveTo>
                <a:lnTo>
                  <a:pt x="1268257" y="288020"/>
                </a:lnTo>
                <a:lnTo>
                  <a:pt x="1266115" y="297367"/>
                </a:lnTo>
                <a:lnTo>
                  <a:pt x="1268257" y="297856"/>
                </a:lnTo>
                <a:close/>
              </a:path>
              <a:path extrusionOk="0" h="329564" w="1343025">
                <a:moveTo>
                  <a:pt x="1342643" y="309371"/>
                </a:moveTo>
                <a:lnTo>
                  <a:pt x="1275587" y="256031"/>
                </a:lnTo>
                <a:lnTo>
                  <a:pt x="1268257" y="288020"/>
                </a:lnTo>
                <a:lnTo>
                  <a:pt x="1281683" y="291083"/>
                </a:lnTo>
                <a:lnTo>
                  <a:pt x="1284731" y="292607"/>
                </a:lnTo>
                <a:lnTo>
                  <a:pt x="1284731" y="323060"/>
                </a:lnTo>
                <a:lnTo>
                  <a:pt x="1342643" y="3093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5" name="Google Shape;685;p43"/>
          <p:cNvSpPr/>
          <p:nvPr/>
        </p:nvSpPr>
        <p:spPr>
          <a:xfrm>
            <a:off x="3543992" y="3290494"/>
            <a:ext cx="1156855" cy="609600"/>
          </a:xfrm>
          <a:custGeom>
            <a:rect b="b" l="l" r="r" t="t"/>
            <a:pathLst>
              <a:path extrusionOk="0" h="690879" w="1272539">
                <a:moveTo>
                  <a:pt x="1207966" y="649244"/>
                </a:moveTo>
                <a:lnTo>
                  <a:pt x="7619" y="0"/>
                </a:lnTo>
                <a:lnTo>
                  <a:pt x="4571" y="0"/>
                </a:lnTo>
                <a:lnTo>
                  <a:pt x="1523" y="3047"/>
                </a:lnTo>
                <a:lnTo>
                  <a:pt x="0" y="6095"/>
                </a:lnTo>
                <a:lnTo>
                  <a:pt x="3047" y="9143"/>
                </a:lnTo>
                <a:lnTo>
                  <a:pt x="1203073" y="658214"/>
                </a:lnTo>
                <a:lnTo>
                  <a:pt x="1207966" y="649244"/>
                </a:lnTo>
                <a:close/>
              </a:path>
              <a:path extrusionOk="0" h="690879" w="1272539">
                <a:moveTo>
                  <a:pt x="1220723" y="688521"/>
                </a:moveTo>
                <a:lnTo>
                  <a:pt x="1220723" y="662939"/>
                </a:lnTo>
                <a:lnTo>
                  <a:pt x="1217675" y="664463"/>
                </a:lnTo>
                <a:lnTo>
                  <a:pt x="1214627" y="664463"/>
                </a:lnTo>
                <a:lnTo>
                  <a:pt x="1203073" y="658214"/>
                </a:lnTo>
                <a:lnTo>
                  <a:pt x="1187195" y="687323"/>
                </a:lnTo>
                <a:lnTo>
                  <a:pt x="1220723" y="688521"/>
                </a:lnTo>
                <a:close/>
              </a:path>
              <a:path extrusionOk="0" h="690879" w="1272539">
                <a:moveTo>
                  <a:pt x="1220723" y="662939"/>
                </a:moveTo>
                <a:lnTo>
                  <a:pt x="1220723" y="658367"/>
                </a:lnTo>
                <a:lnTo>
                  <a:pt x="1219199" y="655319"/>
                </a:lnTo>
                <a:lnTo>
                  <a:pt x="1207966" y="649244"/>
                </a:lnTo>
                <a:lnTo>
                  <a:pt x="1203073" y="658214"/>
                </a:lnTo>
                <a:lnTo>
                  <a:pt x="1214627" y="664463"/>
                </a:lnTo>
                <a:lnTo>
                  <a:pt x="1217675" y="664463"/>
                </a:lnTo>
                <a:lnTo>
                  <a:pt x="1220723" y="662939"/>
                </a:lnTo>
                <a:close/>
              </a:path>
              <a:path extrusionOk="0" h="690879" w="1272539">
                <a:moveTo>
                  <a:pt x="1272539" y="690371"/>
                </a:moveTo>
                <a:lnTo>
                  <a:pt x="1223771" y="620267"/>
                </a:lnTo>
                <a:lnTo>
                  <a:pt x="1207966" y="649244"/>
                </a:lnTo>
                <a:lnTo>
                  <a:pt x="1219199" y="655319"/>
                </a:lnTo>
                <a:lnTo>
                  <a:pt x="1220723" y="658367"/>
                </a:lnTo>
                <a:lnTo>
                  <a:pt x="1220723" y="688521"/>
                </a:lnTo>
                <a:lnTo>
                  <a:pt x="1272539" y="6903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6" name="Google Shape;686;p43"/>
          <p:cNvSpPr/>
          <p:nvPr/>
        </p:nvSpPr>
        <p:spPr>
          <a:xfrm>
            <a:off x="3543992" y="3290495"/>
            <a:ext cx="1156855" cy="945776"/>
          </a:xfrm>
          <a:custGeom>
            <a:rect b="b" l="l" r="r" t="t"/>
            <a:pathLst>
              <a:path extrusionOk="0" h="1071879" w="1272539">
                <a:moveTo>
                  <a:pt x="1217040" y="1018948"/>
                </a:moveTo>
                <a:lnTo>
                  <a:pt x="7619" y="1523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1210649" y="1026308"/>
                </a:lnTo>
                <a:lnTo>
                  <a:pt x="1217040" y="1018948"/>
                </a:lnTo>
                <a:close/>
              </a:path>
              <a:path extrusionOk="0" h="1071879" w="1272539">
                <a:moveTo>
                  <a:pt x="1228343" y="1060925"/>
                </a:moveTo>
                <a:lnTo>
                  <a:pt x="1228343" y="1030223"/>
                </a:lnTo>
                <a:lnTo>
                  <a:pt x="1226819" y="1033271"/>
                </a:lnTo>
                <a:lnTo>
                  <a:pt x="1223771" y="1034795"/>
                </a:lnTo>
                <a:lnTo>
                  <a:pt x="1220723" y="1034795"/>
                </a:lnTo>
                <a:lnTo>
                  <a:pt x="1210649" y="1026308"/>
                </a:lnTo>
                <a:lnTo>
                  <a:pt x="1188719" y="1051559"/>
                </a:lnTo>
                <a:lnTo>
                  <a:pt x="1228343" y="1060925"/>
                </a:lnTo>
                <a:close/>
              </a:path>
              <a:path extrusionOk="0" h="1071879" w="1272539">
                <a:moveTo>
                  <a:pt x="1228343" y="1030223"/>
                </a:moveTo>
                <a:lnTo>
                  <a:pt x="1226819" y="1027175"/>
                </a:lnTo>
                <a:lnTo>
                  <a:pt x="1217040" y="1018948"/>
                </a:lnTo>
                <a:lnTo>
                  <a:pt x="1210649" y="1026308"/>
                </a:lnTo>
                <a:lnTo>
                  <a:pt x="1220723" y="1034795"/>
                </a:lnTo>
                <a:lnTo>
                  <a:pt x="1223771" y="1034795"/>
                </a:lnTo>
                <a:lnTo>
                  <a:pt x="1226819" y="1033271"/>
                </a:lnTo>
                <a:lnTo>
                  <a:pt x="1228343" y="1030223"/>
                </a:lnTo>
                <a:close/>
              </a:path>
              <a:path extrusionOk="0" h="1071879" w="1272539">
                <a:moveTo>
                  <a:pt x="1272539" y="1071371"/>
                </a:moveTo>
                <a:lnTo>
                  <a:pt x="1239011" y="993647"/>
                </a:lnTo>
                <a:lnTo>
                  <a:pt x="1217040" y="1018948"/>
                </a:lnTo>
                <a:lnTo>
                  <a:pt x="1226819" y="1027175"/>
                </a:lnTo>
                <a:lnTo>
                  <a:pt x="1228343" y="1030223"/>
                </a:lnTo>
                <a:lnTo>
                  <a:pt x="1228343" y="1060925"/>
                </a:lnTo>
                <a:lnTo>
                  <a:pt x="1272539" y="10713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7" name="Google Shape;687;p43"/>
          <p:cNvSpPr/>
          <p:nvPr/>
        </p:nvSpPr>
        <p:spPr>
          <a:xfrm>
            <a:off x="3607723" y="4567965"/>
            <a:ext cx="1093355" cy="226359"/>
          </a:xfrm>
          <a:custGeom>
            <a:rect b="b" l="l" r="r" t="t"/>
            <a:pathLst>
              <a:path extrusionOk="0" h="256539" w="1202689">
                <a:moveTo>
                  <a:pt x="1127842" y="214096"/>
                </a:move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1523" y="7619"/>
                </a:lnTo>
                <a:lnTo>
                  <a:pt x="4571" y="9143"/>
                </a:lnTo>
                <a:lnTo>
                  <a:pt x="1126168" y="223212"/>
                </a:lnTo>
                <a:lnTo>
                  <a:pt x="1127842" y="214096"/>
                </a:lnTo>
                <a:close/>
              </a:path>
              <a:path extrusionOk="0" h="256539" w="1202689">
                <a:moveTo>
                  <a:pt x="1144523" y="249258"/>
                </a:moveTo>
                <a:lnTo>
                  <a:pt x="1144523" y="222503"/>
                </a:lnTo>
                <a:lnTo>
                  <a:pt x="1142999" y="225551"/>
                </a:lnTo>
                <a:lnTo>
                  <a:pt x="1138427" y="225551"/>
                </a:lnTo>
                <a:lnTo>
                  <a:pt x="1126168" y="223212"/>
                </a:lnTo>
                <a:lnTo>
                  <a:pt x="1120139" y="256031"/>
                </a:lnTo>
                <a:lnTo>
                  <a:pt x="1144523" y="249258"/>
                </a:lnTo>
                <a:close/>
              </a:path>
              <a:path extrusionOk="0" h="256539" w="1202689">
                <a:moveTo>
                  <a:pt x="1144523" y="222503"/>
                </a:moveTo>
                <a:lnTo>
                  <a:pt x="1142999" y="217931"/>
                </a:lnTo>
                <a:lnTo>
                  <a:pt x="1139951" y="216407"/>
                </a:lnTo>
                <a:lnTo>
                  <a:pt x="1127842" y="214096"/>
                </a:lnTo>
                <a:lnTo>
                  <a:pt x="1126168" y="223212"/>
                </a:lnTo>
                <a:lnTo>
                  <a:pt x="1138427" y="225551"/>
                </a:lnTo>
                <a:lnTo>
                  <a:pt x="1142999" y="225551"/>
                </a:lnTo>
                <a:lnTo>
                  <a:pt x="1144523" y="222503"/>
                </a:lnTo>
                <a:close/>
              </a:path>
              <a:path extrusionOk="0" h="256539" w="1202689">
                <a:moveTo>
                  <a:pt x="1202435" y="233171"/>
                </a:moveTo>
                <a:lnTo>
                  <a:pt x="1133855" y="181355"/>
                </a:lnTo>
                <a:lnTo>
                  <a:pt x="1127842" y="214096"/>
                </a:lnTo>
                <a:lnTo>
                  <a:pt x="1139951" y="216407"/>
                </a:lnTo>
                <a:lnTo>
                  <a:pt x="1142999" y="217931"/>
                </a:lnTo>
                <a:lnTo>
                  <a:pt x="1144523" y="222503"/>
                </a:lnTo>
                <a:lnTo>
                  <a:pt x="1144523" y="249258"/>
                </a:lnTo>
                <a:lnTo>
                  <a:pt x="1202435" y="2331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8" name="Google Shape;688;p43"/>
          <p:cNvSpPr/>
          <p:nvPr/>
        </p:nvSpPr>
        <p:spPr>
          <a:xfrm>
            <a:off x="3607723" y="4567965"/>
            <a:ext cx="1093355" cy="676835"/>
          </a:xfrm>
          <a:custGeom>
            <a:rect b="b" l="l" r="r" t="t"/>
            <a:pathLst>
              <a:path extrusionOk="0" h="767079" w="1202689">
                <a:moveTo>
                  <a:pt x="1140040" y="721729"/>
                </a:moveTo>
                <a:lnTo>
                  <a:pt x="7619" y="0"/>
                </a:lnTo>
                <a:lnTo>
                  <a:pt x="4571" y="0"/>
                </a:lnTo>
                <a:lnTo>
                  <a:pt x="1523" y="1523"/>
                </a:lnTo>
                <a:lnTo>
                  <a:pt x="0" y="6095"/>
                </a:lnTo>
                <a:lnTo>
                  <a:pt x="3047" y="9143"/>
                </a:lnTo>
                <a:lnTo>
                  <a:pt x="1135230" y="729212"/>
                </a:lnTo>
                <a:lnTo>
                  <a:pt x="1140040" y="721729"/>
                </a:lnTo>
                <a:close/>
              </a:path>
              <a:path extrusionOk="0" h="767079" w="1202689">
                <a:moveTo>
                  <a:pt x="1153667" y="761346"/>
                </a:moveTo>
                <a:lnTo>
                  <a:pt x="1153667" y="731519"/>
                </a:lnTo>
                <a:lnTo>
                  <a:pt x="1152143" y="734567"/>
                </a:lnTo>
                <a:lnTo>
                  <a:pt x="1149095" y="737615"/>
                </a:lnTo>
                <a:lnTo>
                  <a:pt x="1146047" y="736091"/>
                </a:lnTo>
                <a:lnTo>
                  <a:pt x="1135230" y="729212"/>
                </a:lnTo>
                <a:lnTo>
                  <a:pt x="1117091" y="757427"/>
                </a:lnTo>
                <a:lnTo>
                  <a:pt x="1153667" y="761346"/>
                </a:lnTo>
                <a:close/>
              </a:path>
              <a:path extrusionOk="0" h="767079" w="1202689">
                <a:moveTo>
                  <a:pt x="1153667" y="731519"/>
                </a:moveTo>
                <a:lnTo>
                  <a:pt x="1150619" y="728471"/>
                </a:lnTo>
                <a:lnTo>
                  <a:pt x="1140040" y="721729"/>
                </a:lnTo>
                <a:lnTo>
                  <a:pt x="1135230" y="729212"/>
                </a:lnTo>
                <a:lnTo>
                  <a:pt x="1146047" y="736091"/>
                </a:lnTo>
                <a:lnTo>
                  <a:pt x="1149095" y="737615"/>
                </a:lnTo>
                <a:lnTo>
                  <a:pt x="1152143" y="734567"/>
                </a:lnTo>
                <a:lnTo>
                  <a:pt x="1153667" y="731519"/>
                </a:lnTo>
                <a:close/>
              </a:path>
              <a:path extrusionOk="0" h="767079" w="1202689">
                <a:moveTo>
                  <a:pt x="1202435" y="766571"/>
                </a:moveTo>
                <a:lnTo>
                  <a:pt x="1158239" y="693419"/>
                </a:lnTo>
                <a:lnTo>
                  <a:pt x="1140040" y="721729"/>
                </a:lnTo>
                <a:lnTo>
                  <a:pt x="1150619" y="728471"/>
                </a:lnTo>
                <a:lnTo>
                  <a:pt x="1153667" y="731519"/>
                </a:lnTo>
                <a:lnTo>
                  <a:pt x="1153667" y="761346"/>
                </a:lnTo>
                <a:lnTo>
                  <a:pt x="1202435" y="7665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9" name="Google Shape;689;p43"/>
          <p:cNvSpPr txBox="1"/>
          <p:nvPr/>
        </p:nvSpPr>
        <p:spPr>
          <a:xfrm>
            <a:off x="6178663" y="1779045"/>
            <a:ext cx="4941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</a:t>
            </a:r>
            <a:r>
              <a:rPr baseline="-25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aseline="-25000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0" name="Google Shape;690;p43"/>
          <p:cNvSpPr/>
          <p:nvPr/>
        </p:nvSpPr>
        <p:spPr>
          <a:xfrm>
            <a:off x="4951615" y="1916206"/>
            <a:ext cx="1154545" cy="67235"/>
          </a:xfrm>
          <a:custGeom>
            <a:rect b="b" l="l" r="r" t="t"/>
            <a:pathLst>
              <a:path extrusionOk="0" h="76200" w="1270000">
                <a:moveTo>
                  <a:pt x="1211579" y="38099"/>
                </a:moveTo>
                <a:lnTo>
                  <a:pt x="1210055" y="35051"/>
                </a:lnTo>
                <a:lnTo>
                  <a:pt x="1207007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1207007" y="42671"/>
                </a:lnTo>
                <a:lnTo>
                  <a:pt x="1210055" y="41147"/>
                </a:lnTo>
                <a:lnTo>
                  <a:pt x="1211579" y="38099"/>
                </a:lnTo>
                <a:close/>
              </a:path>
              <a:path extrusionOk="0" h="76200" w="1270000">
                <a:moveTo>
                  <a:pt x="1269491" y="38099"/>
                </a:moveTo>
                <a:lnTo>
                  <a:pt x="1193291" y="0"/>
                </a:lnTo>
                <a:lnTo>
                  <a:pt x="1193291" y="33527"/>
                </a:lnTo>
                <a:lnTo>
                  <a:pt x="1207007" y="33527"/>
                </a:lnTo>
                <a:lnTo>
                  <a:pt x="1210055" y="35051"/>
                </a:lnTo>
                <a:lnTo>
                  <a:pt x="1211579" y="38099"/>
                </a:lnTo>
                <a:lnTo>
                  <a:pt x="1211579" y="67055"/>
                </a:lnTo>
                <a:lnTo>
                  <a:pt x="1269491" y="38099"/>
                </a:lnTo>
                <a:close/>
              </a:path>
              <a:path extrusionOk="0" h="76200" w="1270000">
                <a:moveTo>
                  <a:pt x="1211579" y="67055"/>
                </a:moveTo>
                <a:lnTo>
                  <a:pt x="1211579" y="38099"/>
                </a:lnTo>
                <a:lnTo>
                  <a:pt x="1210055" y="41147"/>
                </a:lnTo>
                <a:lnTo>
                  <a:pt x="1207007" y="42671"/>
                </a:lnTo>
                <a:lnTo>
                  <a:pt x="1193291" y="42671"/>
                </a:lnTo>
                <a:lnTo>
                  <a:pt x="1193291" y="76199"/>
                </a:lnTo>
                <a:lnTo>
                  <a:pt x="1211579" y="670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91" name="Google Shape;691;p43"/>
          <p:cNvSpPr txBox="1"/>
          <p:nvPr/>
        </p:nvSpPr>
        <p:spPr>
          <a:xfrm>
            <a:off x="4516118" y="2423159"/>
            <a:ext cx="750455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24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 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</a:t>
            </a:r>
            <a:r>
              <a:rPr baseline="-25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aseline="-25000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6384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</a:t>
            </a:r>
            <a:r>
              <a:rPr baseline="-25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aseline="-25000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2" name="Google Shape;692;p43"/>
          <p:cNvSpPr txBox="1"/>
          <p:nvPr/>
        </p:nvSpPr>
        <p:spPr>
          <a:xfrm>
            <a:off x="4516119" y="2252381"/>
            <a:ext cx="9294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3" name="Google Shape;693;p43"/>
          <p:cNvSpPr txBox="1"/>
          <p:nvPr/>
        </p:nvSpPr>
        <p:spPr>
          <a:xfrm>
            <a:off x="4452387" y="1983440"/>
            <a:ext cx="13912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4" name="Google Shape;694;p43"/>
          <p:cNvSpPr txBox="1"/>
          <p:nvPr/>
        </p:nvSpPr>
        <p:spPr>
          <a:xfrm>
            <a:off x="2789842" y="3059204"/>
            <a:ext cx="12757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5" name="Google Shape;695;p43"/>
          <p:cNvSpPr txBox="1"/>
          <p:nvPr/>
        </p:nvSpPr>
        <p:spPr>
          <a:xfrm>
            <a:off x="2853573" y="4336674"/>
            <a:ext cx="1506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6" name="Google Shape;696;p43"/>
          <p:cNvSpPr txBox="1"/>
          <p:nvPr/>
        </p:nvSpPr>
        <p:spPr>
          <a:xfrm>
            <a:off x="1574800" y="1714499"/>
            <a:ext cx="1506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7" name="Google Shape;697;p43"/>
          <p:cNvSpPr txBox="1"/>
          <p:nvPr/>
        </p:nvSpPr>
        <p:spPr>
          <a:xfrm>
            <a:off x="4197452" y="1714499"/>
            <a:ext cx="1506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8" name="Google Shape;698;p43"/>
          <p:cNvSpPr txBox="1"/>
          <p:nvPr/>
        </p:nvSpPr>
        <p:spPr>
          <a:xfrm>
            <a:off x="1703635" y="2454087"/>
            <a:ext cx="1506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9" name="Google Shape;699;p43"/>
          <p:cNvSpPr txBox="1"/>
          <p:nvPr/>
        </p:nvSpPr>
        <p:spPr>
          <a:xfrm>
            <a:off x="4259797" y="4471144"/>
            <a:ext cx="140855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97" marR="0" rtl="0" algn="l">
              <a:spcBef>
                <a:spcPts val="754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0" name="Google Shape;700;p43"/>
          <p:cNvSpPr txBox="1"/>
          <p:nvPr/>
        </p:nvSpPr>
        <p:spPr>
          <a:xfrm>
            <a:off x="1894816" y="3126440"/>
            <a:ext cx="13912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1" name="Google Shape;701;p43"/>
          <p:cNvSpPr txBox="1"/>
          <p:nvPr/>
        </p:nvSpPr>
        <p:spPr>
          <a:xfrm>
            <a:off x="3044754" y="4605604"/>
            <a:ext cx="221673" cy="866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727" marR="0" rtl="0" algn="ctr"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76" marR="0" rtl="0" algn="ctr">
              <a:spcBef>
                <a:spcPts val="754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2" name="Google Shape;702;p43"/>
          <p:cNvSpPr txBox="1"/>
          <p:nvPr/>
        </p:nvSpPr>
        <p:spPr>
          <a:xfrm>
            <a:off x="2213494" y="4355500"/>
            <a:ext cx="250536" cy="10438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34761" rtl="0" algn="ctr">
              <a:lnSpc>
                <a:spcPct val="116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aseline="-25000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823" marR="0" rtl="0" algn="ctr">
              <a:lnSpc>
                <a:spcPct val="119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4761" rtl="0" algn="ctr">
              <a:spcBef>
                <a:spcPts val="687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aseline="-25000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3" name="Google Shape;703;p43"/>
          <p:cNvSpPr txBox="1"/>
          <p:nvPr/>
        </p:nvSpPr>
        <p:spPr>
          <a:xfrm>
            <a:off x="1958546" y="4605605"/>
            <a:ext cx="18588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4" name="Google Shape;704;p43"/>
          <p:cNvSpPr txBox="1"/>
          <p:nvPr/>
        </p:nvSpPr>
        <p:spPr>
          <a:xfrm>
            <a:off x="2087394" y="4000487"/>
            <a:ext cx="9294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5" name="Google Shape;705;p43"/>
          <p:cNvSpPr txBox="1"/>
          <p:nvPr/>
        </p:nvSpPr>
        <p:spPr>
          <a:xfrm>
            <a:off x="5474830" y="1781723"/>
            <a:ext cx="12757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6" name="Google Shape;706;p43"/>
          <p:cNvSpPr txBox="1"/>
          <p:nvPr/>
        </p:nvSpPr>
        <p:spPr>
          <a:xfrm>
            <a:off x="4388644" y="3166753"/>
            <a:ext cx="249382" cy="9564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3253" lvl="0" marL="74080" marR="96304" rtl="0" algn="l">
              <a:lnSpc>
                <a:spcPct val="13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 (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4080" marR="0" rtl="0" algn="l"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7" name="Google Shape;707;p43"/>
          <p:cNvSpPr txBox="1"/>
          <p:nvPr/>
        </p:nvSpPr>
        <p:spPr>
          <a:xfrm>
            <a:off x="2789819" y="1714488"/>
            <a:ext cx="14085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1319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4"/>
          <p:cNvSpPr txBox="1"/>
          <p:nvPr>
            <p:ph type="title"/>
          </p:nvPr>
        </p:nvSpPr>
        <p:spPr>
          <a:xfrm>
            <a:off x="457200" y="274638"/>
            <a:ext cx="7467600" cy="6617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Constructing SLR Parsing Table</a:t>
            </a:r>
            <a:endParaRPr/>
          </a:p>
          <a:p>
            <a:pPr indent="0" lvl="0" marL="11397" rtl="0" algn="l">
              <a:spcBef>
                <a:spcPts val="27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entury Schoolbook"/>
              <a:buNone/>
            </a:pPr>
            <a:r>
              <a:rPr lang="en-US" sz="1300"/>
              <a:t>(of an augumented grammar G’)</a:t>
            </a:r>
            <a:endParaRPr sz="1300"/>
          </a:p>
        </p:txBody>
      </p:sp>
      <p:sp>
        <p:nvSpPr>
          <p:cNvPr id="713" name="Google Shape;713;p44"/>
          <p:cNvSpPr txBox="1"/>
          <p:nvPr>
            <p:ph idx="1" type="body"/>
          </p:nvPr>
        </p:nvSpPr>
        <p:spPr>
          <a:xfrm>
            <a:off x="228600" y="1143000"/>
            <a:ext cx="8001000" cy="5014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820013" lvl="0" marL="1095250" marR="577257" rtl="0" algn="l">
              <a:lnSpc>
                <a:spcPct val="98700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1400"/>
              <a:buFont typeface="Century Schoolbook"/>
              <a:buAutoNum type="arabicPeriod"/>
            </a:pPr>
            <a:r>
              <a:rPr lang="en-US" sz="2000"/>
              <a:t>Construct the canonical collection of sets of  LR(0) items for G’.  C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lang="en-US" sz="2000"/>
              <a:t>{I</a:t>
            </a:r>
            <a:r>
              <a:rPr baseline="-25000" lang="en-US" sz="2000"/>
              <a:t>0</a:t>
            </a:r>
            <a:r>
              <a:rPr lang="en-US" sz="2000"/>
              <a:t>,...,I</a:t>
            </a:r>
            <a:r>
              <a:rPr baseline="-25000" lang="en-US" sz="2000"/>
              <a:t>n</a:t>
            </a:r>
            <a:r>
              <a:rPr lang="en-US" sz="2000"/>
              <a:t>}</a:t>
            </a:r>
            <a:endParaRPr sz="20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410291" lvl="0" marL="685528" rtl="0" algn="l">
              <a:spcBef>
                <a:spcPts val="1203"/>
              </a:spcBef>
              <a:spcAft>
                <a:spcPts val="0"/>
              </a:spcAft>
              <a:buClr>
                <a:srgbClr val="CD3100"/>
              </a:buClr>
              <a:buSzPts val="1400"/>
              <a:buAutoNum type="arabicPeriod"/>
            </a:pPr>
            <a:r>
              <a:rPr lang="en-US" sz="2000"/>
              <a:t>Create the parsing action table as follows:</a:t>
            </a:r>
            <a:endParaRPr sz="2000"/>
          </a:p>
          <a:p>
            <a:pPr indent="-307718" lvl="1" marL="993247" rtl="0" algn="l">
              <a:lnSpc>
                <a:spcPct val="101850"/>
              </a:lnSpc>
              <a:spcBef>
                <a:spcPts val="233"/>
              </a:spcBef>
              <a:spcAft>
                <a:spcPts val="0"/>
              </a:spcAft>
              <a:buClr>
                <a:srgbClr val="CD3100"/>
              </a:buClr>
              <a:buSzPts val="16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If	</a:t>
            </a:r>
            <a:r>
              <a:rPr lang="en-US" sz="2000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is a terminal, A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→α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in I</a:t>
            </a:r>
            <a:r>
              <a:rPr baseline="-25000" lang="en-US" sz="2000">
                <a:latin typeface="Arial"/>
                <a:ea typeface="Arial"/>
                <a:cs typeface="Arial"/>
                <a:sym typeface="Arial"/>
              </a:rPr>
              <a:t>i   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and goto(I</a:t>
            </a:r>
            <a:r>
              <a:rPr baseline="-25000" lang="en-US" sz="2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)=I</a:t>
            </a:r>
            <a:r>
              <a:rPr baseline="-25000" lang="en-US" sz="2000">
                <a:latin typeface="Arial"/>
                <a:ea typeface="Arial"/>
                <a:cs typeface="Arial"/>
                <a:sym typeface="Arial"/>
              </a:rPr>
              <a:t>j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then action[i,</a:t>
            </a:r>
            <a:r>
              <a:rPr lang="en-US" sz="2000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] is </a:t>
            </a: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shift j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07718" lvl="1" marL="993247" marR="653617" rtl="0" algn="l">
              <a:lnSpc>
                <a:spcPct val="96900"/>
              </a:lnSpc>
              <a:spcBef>
                <a:spcPts val="480"/>
              </a:spcBef>
              <a:spcAft>
                <a:spcPts val="0"/>
              </a:spcAft>
              <a:buClr>
                <a:srgbClr val="CD3100"/>
              </a:buClr>
              <a:buSzPts val="16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If	A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→α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.	is in I</a:t>
            </a:r>
            <a:r>
              <a:rPr baseline="-25000" lang="en-US" sz="200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, then  action[i,a] is </a:t>
            </a: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reduce   A</a:t>
            </a:r>
            <a:r>
              <a:rPr i="1"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→α</a:t>
            </a:r>
            <a:r>
              <a:rPr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for all a in  FOLLOW(A) where A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S’.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7718" lvl="1" marL="993247" rtl="0" algn="l">
              <a:spcBef>
                <a:spcPts val="183"/>
              </a:spcBef>
              <a:spcAft>
                <a:spcPts val="0"/>
              </a:spcAft>
              <a:buClr>
                <a:srgbClr val="CD3100"/>
              </a:buClr>
              <a:buSzPts val="16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If	S’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S.	is in I</a:t>
            </a:r>
            <a:r>
              <a:rPr baseline="-25000" lang="en-US" sz="200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, then  action[i,$] is </a:t>
            </a: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accept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7718" lvl="1" marL="993247" marR="4559" rtl="0" algn="l">
              <a:lnSpc>
                <a:spcPct val="96900"/>
              </a:lnSpc>
              <a:spcBef>
                <a:spcPts val="434"/>
              </a:spcBef>
              <a:spcAft>
                <a:spcPts val="0"/>
              </a:spcAft>
              <a:buClr>
                <a:srgbClr val="CD3100"/>
              </a:buClr>
              <a:buSzPts val="16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If any conflicting actions generated by these rules, the grammar is  not SLR(1).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10291" lvl="0" marL="685528" rtl="0" algn="l">
              <a:spcBef>
                <a:spcPts val="1238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2000"/>
              <a:t>Create the parsing goto table</a:t>
            </a:r>
            <a:endParaRPr/>
          </a:p>
          <a:p>
            <a:pPr indent="-307718" lvl="1" marL="993247" rtl="0" algn="l">
              <a:spcBef>
                <a:spcPts val="215"/>
              </a:spcBef>
              <a:spcAft>
                <a:spcPts val="0"/>
              </a:spcAft>
              <a:buClr>
                <a:srgbClr val="CD3100"/>
              </a:buClr>
              <a:buSzPts val="16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for  all non-terminals A,	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7718" lvl="2" marL="1267567" rtl="0" algn="l">
              <a:spcBef>
                <a:spcPts val="215"/>
              </a:spcBef>
              <a:spcAft>
                <a:spcPts val="0"/>
              </a:spcAft>
              <a:buClr>
                <a:srgbClr val="CD3100"/>
              </a:buClr>
              <a:buSzPts val="12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if   goto(I</a:t>
            </a:r>
            <a:r>
              <a:rPr baseline="-25000" lang="en-US" sz="2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,A)=I</a:t>
            </a:r>
            <a:r>
              <a:rPr baseline="-25000" lang="en-US" sz="2000">
                <a:latin typeface="Arial"/>
                <a:ea typeface="Arial"/>
                <a:cs typeface="Arial"/>
                <a:sym typeface="Arial"/>
              </a:rPr>
              <a:t>j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then goto[i,A]=j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10291" lvl="0" marL="685528" rtl="0" algn="l">
              <a:spcBef>
                <a:spcPts val="1256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2000"/>
              <a:t>All entries not defined by (2) and (3) are errors.</a:t>
            </a:r>
            <a:endParaRPr/>
          </a:p>
          <a:p>
            <a:pPr indent="-410291" lvl="0" marL="685528" rtl="0" algn="l">
              <a:spcBef>
                <a:spcPts val="1292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2000"/>
              <a:t>Initial state of the  parser contains	S’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000"/>
              <a:t>.S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5"/>
          <p:cNvSpPr txBox="1"/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120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Parsing Tables of Expression Grammar</a:t>
            </a:r>
            <a:endParaRPr/>
          </a:p>
        </p:txBody>
      </p:sp>
      <p:graphicFrame>
        <p:nvGraphicFramePr>
          <p:cNvPr id="719" name="Google Shape;719;p45"/>
          <p:cNvGraphicFramePr/>
          <p:nvPr/>
        </p:nvGraphicFramePr>
        <p:xfrm>
          <a:off x="2550102" y="16682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{CC3FEE4A-7E93-4540-95AF-DA7BF589312D}</a:tableStyleId>
              </a:tblPr>
              <a:tblGrid>
                <a:gridCol w="616525"/>
                <a:gridCol w="498775"/>
                <a:gridCol w="504300"/>
                <a:gridCol w="500150"/>
                <a:gridCol w="500150"/>
                <a:gridCol w="500150"/>
                <a:gridCol w="498775"/>
                <a:gridCol w="178725"/>
                <a:gridCol w="505700"/>
                <a:gridCol w="484900"/>
                <a:gridCol w="417025"/>
              </a:tblGrid>
              <a:tr h="303900">
                <a:tc>
                  <a:txBody>
                    <a:bodyPr/>
                    <a:lstStyle/>
                    <a:p>
                      <a:pPr indent="0" lvl="0" marL="0" marR="127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state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77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1145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0383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50">
                <a:tc>
                  <a:txBody>
                    <a:bodyPr/>
                    <a:lstStyle/>
                    <a:p>
                      <a:pPr indent="0" lvl="0" marL="0" marR="127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93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1462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52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00">
                <a:tc>
                  <a:txBody>
                    <a:bodyPr/>
                    <a:lstStyle/>
                    <a:p>
                      <a:pPr indent="0" lvl="0" marL="0" marR="127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3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s6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acc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50">
                <a:tc>
                  <a:txBody>
                    <a:bodyPr/>
                    <a:lstStyle/>
                    <a:p>
                      <a:pPr indent="0" lvl="0" marL="0" marR="127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09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r2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s7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r2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r2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00">
                <a:tc>
                  <a:txBody>
                    <a:bodyPr/>
                    <a:lstStyle/>
                    <a:p>
                      <a:pPr indent="0" lvl="0" marL="0" marR="127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09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50">
                <a:tc>
                  <a:txBody>
                    <a:bodyPr/>
                    <a:lstStyle/>
                    <a:p>
                      <a:pPr indent="0" lvl="0" marL="0" marR="127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93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1462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52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00">
                <a:tc>
                  <a:txBody>
                    <a:bodyPr/>
                    <a:lstStyle/>
                    <a:p>
                      <a:pPr indent="0" lvl="0" marL="0" marR="127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09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r6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r6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r6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r6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50">
                <a:tc>
                  <a:txBody>
                    <a:bodyPr/>
                    <a:lstStyle/>
                    <a:p>
                      <a:pPr indent="0" lvl="0" marL="0" marR="127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93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52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50">
                <a:tc>
                  <a:txBody>
                    <a:bodyPr/>
                    <a:lstStyle/>
                    <a:p>
                      <a:pPr indent="0" lvl="0" marL="0" marR="127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93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52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50">
                <a:tc>
                  <a:txBody>
                    <a:bodyPr/>
                    <a:lstStyle/>
                    <a:p>
                      <a:pPr indent="0" lvl="0" marL="0" marR="127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3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s6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s11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00">
                <a:tc>
                  <a:txBody>
                    <a:bodyPr/>
                    <a:lstStyle/>
                    <a:p>
                      <a:pPr indent="0" lvl="0" marL="0" marR="127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09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s7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50">
                <a:tc>
                  <a:txBody>
                    <a:bodyPr/>
                    <a:lstStyle/>
                    <a:p>
                      <a:pPr indent="0" lvl="0" marL="0" marR="127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09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r3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r3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r3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r3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825">
                <a:tc>
                  <a:txBody>
                    <a:bodyPr/>
                    <a:lstStyle/>
                    <a:p>
                      <a:pPr indent="0" lvl="0" marL="0" marR="127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09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0" name="Google Shape;720;p45"/>
          <p:cNvSpPr txBox="1"/>
          <p:nvPr/>
        </p:nvSpPr>
        <p:spPr>
          <a:xfrm>
            <a:off x="3535216" y="1308398"/>
            <a:ext cx="147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 Table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1" name="Google Shape;721;p45"/>
          <p:cNvSpPr txBox="1"/>
          <p:nvPr/>
        </p:nvSpPr>
        <p:spPr>
          <a:xfrm>
            <a:off x="6479307" y="1308398"/>
            <a:ext cx="127692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Goto Table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6"/>
          <p:cNvSpPr txBox="1"/>
          <p:nvPr>
            <p:ph type="title"/>
          </p:nvPr>
        </p:nvSpPr>
        <p:spPr>
          <a:xfrm>
            <a:off x="457200" y="274638"/>
            <a:ext cx="7467600" cy="102552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120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(SLR) Parsing Tables for Expression Grammar</a:t>
            </a:r>
            <a:endParaRPr/>
          </a:p>
        </p:txBody>
      </p:sp>
      <p:graphicFrame>
        <p:nvGraphicFramePr>
          <p:cNvPr id="727" name="Google Shape;727;p46"/>
          <p:cNvGraphicFramePr/>
          <p:nvPr/>
        </p:nvGraphicFramePr>
        <p:xfrm>
          <a:off x="3047480" y="20596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{CC3FEE4A-7E93-4540-95AF-DA7BF589312D}</a:tableStyleId>
              </a:tblPr>
              <a:tblGrid>
                <a:gridCol w="666400"/>
                <a:gridCol w="537550"/>
                <a:gridCol w="541700"/>
                <a:gridCol w="538950"/>
                <a:gridCol w="538950"/>
                <a:gridCol w="538950"/>
                <a:gridCol w="538950"/>
                <a:gridCol w="192575"/>
                <a:gridCol w="545875"/>
                <a:gridCol w="520925"/>
                <a:gridCol w="450275"/>
              </a:tblGrid>
              <a:tr h="32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state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171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s5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s4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98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s6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acc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r2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s7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r2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r2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r4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r4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r4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r4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s5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s4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298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r6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r6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r6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r6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s5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s4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s5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s4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s6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s11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s7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r1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725">
                <a:tc>
                  <a:txBody>
                    <a:bodyPr/>
                    <a:lstStyle/>
                    <a:p>
                      <a:pPr indent="0" lvl="0" marL="0" marR="63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r3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r3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r3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r3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725">
                <a:tc>
                  <a:txBody>
                    <a:bodyPr/>
                    <a:lstStyle/>
                    <a:p>
                      <a:pPr indent="0" lvl="0" marL="0" marR="63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r5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r5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r5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r5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8" name="Google Shape;728;p46"/>
          <p:cNvSpPr txBox="1"/>
          <p:nvPr/>
        </p:nvSpPr>
        <p:spPr>
          <a:xfrm>
            <a:off x="4197464" y="1308398"/>
            <a:ext cx="147550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 Table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9" name="Google Shape;729;p46"/>
          <p:cNvSpPr txBox="1"/>
          <p:nvPr/>
        </p:nvSpPr>
        <p:spPr>
          <a:xfrm>
            <a:off x="7102761" y="1308398"/>
            <a:ext cx="127692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Goto Table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0" name="Google Shape;730;p46"/>
          <p:cNvSpPr/>
          <p:nvPr/>
        </p:nvSpPr>
        <p:spPr>
          <a:xfrm>
            <a:off x="762001" y="1546412"/>
            <a:ext cx="1759526" cy="13958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31" name="Google Shape;731;p46"/>
          <p:cNvSpPr txBox="1"/>
          <p:nvPr/>
        </p:nvSpPr>
        <p:spPr>
          <a:xfrm>
            <a:off x="625763" y="3174849"/>
            <a:ext cx="2337377" cy="1769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to Notation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9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0218" lvl="0" marL="241046" marR="2678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S4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=“Shift input symbol  and push state 4”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397" marR="4559" rtl="0" algn="l">
              <a:spcBef>
                <a:spcPts val="9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R5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“Reduce by rule 5”  </a:t>
            </a:r>
            <a:r>
              <a:rPr b="1" lang="en-US" sz="1600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Acc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=Accept  </a:t>
            </a:r>
            <a:r>
              <a:rPr b="1" lang="en-US" sz="1600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(blank)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=Syntax Error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7"/>
          <p:cNvSpPr txBox="1"/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120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Example LR Parse: (id+id)*id</a:t>
            </a:r>
            <a:endParaRPr/>
          </a:p>
        </p:txBody>
      </p:sp>
      <p:sp>
        <p:nvSpPr>
          <p:cNvPr id="737" name="Google Shape;737;p47"/>
          <p:cNvSpPr/>
          <p:nvPr/>
        </p:nvSpPr>
        <p:spPr>
          <a:xfrm>
            <a:off x="831273" y="1344706"/>
            <a:ext cx="5237018" cy="6683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38" name="Google Shape;738;p47"/>
          <p:cNvSpPr/>
          <p:nvPr/>
        </p:nvSpPr>
        <p:spPr>
          <a:xfrm>
            <a:off x="6580909" y="739589"/>
            <a:ext cx="2147454" cy="167281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8"/>
          <p:cNvSpPr txBox="1"/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120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Example LR Parse: (id+id)*id</a:t>
            </a:r>
            <a:endParaRPr/>
          </a:p>
        </p:txBody>
      </p:sp>
      <p:sp>
        <p:nvSpPr>
          <p:cNvPr id="744" name="Google Shape;744;p48"/>
          <p:cNvSpPr/>
          <p:nvPr/>
        </p:nvSpPr>
        <p:spPr>
          <a:xfrm>
            <a:off x="900546" y="1344706"/>
            <a:ext cx="5264727" cy="9722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45" name="Google Shape;745;p48"/>
          <p:cNvSpPr/>
          <p:nvPr/>
        </p:nvSpPr>
        <p:spPr>
          <a:xfrm>
            <a:off x="6580909" y="739589"/>
            <a:ext cx="2147454" cy="167281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9"/>
          <p:cNvSpPr txBox="1"/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120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Example LR Parse: (id+id)*id</a:t>
            </a:r>
            <a:endParaRPr/>
          </a:p>
        </p:txBody>
      </p:sp>
      <p:sp>
        <p:nvSpPr>
          <p:cNvPr id="751" name="Google Shape;751;p49"/>
          <p:cNvSpPr/>
          <p:nvPr/>
        </p:nvSpPr>
        <p:spPr>
          <a:xfrm>
            <a:off x="900546" y="1344705"/>
            <a:ext cx="5637300" cy="5099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52" name="Google Shape;752;p49"/>
          <p:cNvSpPr/>
          <p:nvPr/>
        </p:nvSpPr>
        <p:spPr>
          <a:xfrm>
            <a:off x="6303818" y="739589"/>
            <a:ext cx="2147455" cy="167281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Rightmost Derivation In reverse</a:t>
            </a:r>
            <a:endParaRPr/>
          </a:p>
        </p:txBody>
      </p:sp>
      <p:sp>
        <p:nvSpPr>
          <p:cNvPr id="170" name="Google Shape;170;p5"/>
          <p:cNvSpPr/>
          <p:nvPr/>
        </p:nvSpPr>
        <p:spPr>
          <a:xfrm>
            <a:off x="900545" y="1071731"/>
            <a:ext cx="6650182" cy="47777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6858000" y="466612"/>
            <a:ext cx="1731818" cy="14173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929179" y="5961530"/>
            <a:ext cx="765752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LR parsing corresponds to rightmost derivation in reverse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0"/>
          <p:cNvSpPr txBox="1"/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120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Actions of A (S)LR-Parser -- Example</a:t>
            </a:r>
            <a:endParaRPr/>
          </a:p>
        </p:txBody>
      </p:sp>
      <p:graphicFrame>
        <p:nvGraphicFramePr>
          <p:cNvPr id="758" name="Google Shape;758;p50"/>
          <p:cNvGraphicFramePr/>
          <p:nvPr/>
        </p:nvGraphicFramePr>
        <p:xfrm>
          <a:off x="963464" y="13700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{CC3FEE4A-7E93-4540-95AF-DA7BF589312D}</a:tableStyleId>
              </a:tblPr>
              <a:tblGrid>
                <a:gridCol w="1256100"/>
                <a:gridCol w="1614750"/>
                <a:gridCol w="2476750"/>
                <a:gridCol w="1160725"/>
              </a:tblGrid>
              <a:tr h="531725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sng">
                          <a:latin typeface="Arial"/>
                          <a:ea typeface="Arial"/>
                          <a:cs typeface="Arial"/>
                          <a:sym typeface="Arial"/>
                        </a:rPr>
                        <a:t>stack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692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sng"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469265" marR="0" rtl="0" algn="l">
                        <a:lnSpc>
                          <a:spcPct val="10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id*id+id$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52133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sng">
                          <a:latin typeface="Arial"/>
                          <a:ea typeface="Arial"/>
                          <a:cs typeface="Arial"/>
                          <a:sym typeface="Arial"/>
                        </a:rPr>
                        <a:t>action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521334" marR="0" rtl="0" algn="l">
                        <a:lnSpc>
                          <a:spcPct val="10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shift 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5403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sng"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60875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0id5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692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*id+id$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52133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reduce by F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5403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775900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36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0F3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359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0T2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3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0T2*7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69265" marR="0" rtl="0" algn="l">
                        <a:lnSpc>
                          <a:spcPct val="136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*id+id$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469265" marR="672465" rtl="0" algn="l">
                        <a:lnSpc>
                          <a:spcPct val="165714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*id+id$  id+id$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521334" marR="0" rtl="0" algn="l">
                        <a:lnSpc>
                          <a:spcPct val="136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reduce by T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521334" marR="0" rtl="0" algn="l">
                        <a:lnSpc>
                          <a:spcPct val="100000"/>
                        </a:lnSpc>
                        <a:spcBef>
                          <a:spcPts val="359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shift 7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521334" marR="0" rtl="0" algn="l">
                        <a:lnSpc>
                          <a:spcPct val="100000"/>
                        </a:lnSpc>
                        <a:spcBef>
                          <a:spcPts val="3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shift 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540385" marR="0" rtl="0" algn="l">
                        <a:lnSpc>
                          <a:spcPct val="136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60875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0T2*7id5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692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+id$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52133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reduce by F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5403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58850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36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0T2*7F10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69265" marR="0" rtl="0" algn="l">
                        <a:lnSpc>
                          <a:spcPct val="136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+id$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521334" marR="0" rtl="0" algn="l">
                        <a:lnSpc>
                          <a:spcPct val="136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reduce by T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T*F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540385" marR="0" rtl="0" algn="l">
                        <a:lnSpc>
                          <a:spcPct val="136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T*F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1036100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360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0T2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3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0E1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3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0E1+6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0E1+6id5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69265" marR="0" rtl="0" algn="l">
                        <a:lnSpc>
                          <a:spcPct val="1360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+id$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469265" marR="908685" rtl="0" algn="l">
                        <a:lnSpc>
                          <a:spcPct val="165714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+id$  id$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469265" marR="0" rtl="0" algn="l">
                        <a:lnSpc>
                          <a:spcPct val="10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521334" marR="0" rtl="0" algn="l">
                        <a:lnSpc>
                          <a:spcPct val="1360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reduce by E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521334" marR="0" rtl="0" algn="l">
                        <a:lnSpc>
                          <a:spcPct val="100000"/>
                        </a:lnSpc>
                        <a:spcBef>
                          <a:spcPts val="3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shift 6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521334" marR="0" rtl="0" algn="l">
                        <a:lnSpc>
                          <a:spcPct val="100000"/>
                        </a:lnSpc>
                        <a:spcBef>
                          <a:spcPts val="3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shift 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521334" marR="0" rtl="0" algn="l">
                        <a:lnSpc>
                          <a:spcPct val="100000"/>
                        </a:lnSpc>
                        <a:spcBef>
                          <a:spcPts val="4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reduce by F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540385" marR="0" rtl="0" algn="l">
                        <a:lnSpc>
                          <a:spcPct val="1360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540385" marR="0" rtl="0" algn="l">
                        <a:lnSpc>
                          <a:spcPct val="100000"/>
                        </a:lnSpc>
                        <a:spcBef>
                          <a:spcPts val="13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259525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36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0E1+6F3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69265" marR="0" rtl="0" algn="l">
                        <a:lnSpc>
                          <a:spcPct val="136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521334" marR="0" rtl="0" algn="l">
                        <a:lnSpc>
                          <a:spcPct val="136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reduce by T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540385" marR="0" rtl="0" algn="l">
                        <a:lnSpc>
                          <a:spcPct val="136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  <a:tr h="532525">
                <a:tc>
                  <a:txBody>
                    <a:bodyPr/>
                    <a:lstStyle/>
                    <a:p>
                      <a:pPr indent="0" lvl="0" marL="22225" marR="0" rtl="0" algn="l">
                        <a:lnSpc>
                          <a:spcPct val="136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0E1+6T9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22225" marR="0" rtl="0" algn="l">
                        <a:lnSpc>
                          <a:spcPct val="100000"/>
                        </a:lnSpc>
                        <a:spcBef>
                          <a:spcPts val="3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0E1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69265" marR="0" rtl="0" algn="l">
                        <a:lnSpc>
                          <a:spcPct val="136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469265" marR="0" rtl="0" algn="l">
                        <a:lnSpc>
                          <a:spcPct val="100000"/>
                        </a:lnSpc>
                        <a:spcBef>
                          <a:spcPts val="3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521334" marR="0" rtl="0" algn="l">
                        <a:lnSpc>
                          <a:spcPct val="136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reduce by E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E+T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521334" marR="0" rtl="0" algn="l">
                        <a:lnSpc>
                          <a:spcPct val="100000"/>
                        </a:lnSpc>
                        <a:spcBef>
                          <a:spcPts val="3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accept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540385" marR="0" rtl="0" algn="l">
                        <a:lnSpc>
                          <a:spcPct val="136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lang="en-US" sz="14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E+T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1"/>
          <p:cNvSpPr txBox="1"/>
          <p:nvPr>
            <p:ph type="title"/>
          </p:nvPr>
        </p:nvSpPr>
        <p:spPr>
          <a:xfrm>
            <a:off x="457200" y="274638"/>
            <a:ext cx="7467600" cy="56385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0120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LR Parsing Algorithm</a:t>
            </a:r>
            <a:endParaRPr/>
          </a:p>
        </p:txBody>
      </p:sp>
      <p:sp>
        <p:nvSpPr>
          <p:cNvPr id="764" name="Google Shape;764;p51"/>
          <p:cNvSpPr/>
          <p:nvPr/>
        </p:nvSpPr>
        <p:spPr>
          <a:xfrm>
            <a:off x="900545" y="1344706"/>
            <a:ext cx="7689273" cy="49754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SLR Grammar: Review</a:t>
            </a:r>
            <a:endParaRPr/>
          </a:p>
        </p:txBody>
      </p:sp>
      <p:sp>
        <p:nvSpPr>
          <p:cNvPr id="770" name="Google Shape;770;p52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An LR parser using SLR parsing tables for a grammar G is called as the SLR parser for G.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If a grammar G has an SLR parsing table, it is called SLR grammar (or SLR grammar in short).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Every SLR grammar is unambiguous, but every unambiguous grammar is not a SLR grammar.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If the SLR parsing table of a grammar G has a conflict, we say that that grammar is not SLR grammar.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Conflict Example</a:t>
            </a:r>
            <a:endParaRPr/>
          </a:p>
        </p:txBody>
      </p:sp>
      <p:pic>
        <p:nvPicPr>
          <p:cNvPr id="776" name="Google Shape;77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600200"/>
            <a:ext cx="79632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Conflict Example2</a:t>
            </a:r>
            <a:endParaRPr/>
          </a:p>
        </p:txBody>
      </p:sp>
      <p:pic>
        <p:nvPicPr>
          <p:cNvPr id="782" name="Google Shape;78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524000"/>
            <a:ext cx="7727187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Conflict</a:t>
            </a:r>
            <a:endParaRPr/>
          </a:p>
        </p:txBody>
      </p:sp>
      <p:pic>
        <p:nvPicPr>
          <p:cNvPr id="788" name="Google Shape;78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47799"/>
            <a:ext cx="8334071" cy="39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6"/>
          <p:cNvSpPr txBox="1"/>
          <p:nvPr>
            <p:ph idx="1" type="body"/>
          </p:nvPr>
        </p:nvSpPr>
        <p:spPr>
          <a:xfrm>
            <a:off x="2209800" y="2819400"/>
            <a:ext cx="5715000" cy="3654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/>
              <a:t>Any Questions ?</a:t>
            </a:r>
            <a:endParaRPr sz="4000"/>
          </a:p>
        </p:txBody>
      </p:sp>
      <p:sp>
        <p:nvSpPr>
          <p:cNvPr id="794" name="Google Shape;794;p5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/>
        </p:nvSpPr>
        <p:spPr>
          <a:xfrm>
            <a:off x="765002" y="704401"/>
            <a:ext cx="6575713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8288" lvl="0" marL="524261" marR="4559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reduction step replaces a specific substring  (matching the body of a production)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972807" y="4669928"/>
            <a:ext cx="7395440" cy="1187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7718" lvl="0" marL="319115" marR="0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Reduction is the opposite of derivation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718" lvl="0" marL="319115" marR="0" rtl="0" algn="l">
              <a:lnSpc>
                <a:spcPct val="121347"/>
              </a:lnSpc>
              <a:spcBef>
                <a:spcPts val="588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Bottom up parsing is a process of </a:t>
            </a:r>
            <a:r>
              <a:rPr lang="en-US" sz="23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reducing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string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endParaRPr sz="23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319115" marR="0" rtl="0" algn="l">
              <a:lnSpc>
                <a:spcPct val="1213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start symbol S of the grammar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1454727" y="2554941"/>
            <a:ext cx="1839884" cy="19525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6373091" y="2689412"/>
            <a:ext cx="1731818" cy="14173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4156363" y="2622177"/>
            <a:ext cx="1839884" cy="210782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457200" y="274638"/>
            <a:ext cx="746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Reduction</a:t>
            </a:r>
            <a:endParaRPr b="0" i="0" sz="3000" u="none" cap="small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4" name="Google Shape;184;p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/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Handle</a:t>
            </a:r>
            <a:endParaRPr/>
          </a:p>
        </p:txBody>
      </p:sp>
      <p:sp>
        <p:nvSpPr>
          <p:cNvPr id="190" name="Google Shape;190;p7"/>
          <p:cNvSpPr txBox="1"/>
          <p:nvPr/>
        </p:nvSpPr>
        <p:spPr>
          <a:xfrm>
            <a:off x="533400" y="1378100"/>
            <a:ext cx="7961847" cy="4132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7718" lvl="0" marL="319115" marR="4559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Informally, a </a:t>
            </a:r>
            <a:r>
              <a:rPr b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substring (in the parsing  string) that matches the </a:t>
            </a:r>
            <a:r>
              <a:rPr lang="en-US" sz="2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right side of a production rule.</a:t>
            </a:r>
            <a:endParaRPr sz="23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6431" lvl="0" marL="678120" marR="659885" rtl="0" algn="l">
              <a:spcBef>
                <a:spcPts val="507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not every substring matches the right side of a  production rule is handle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55033" lvl="0" marL="566430" marR="859902" rtl="0" algn="l">
              <a:lnSpc>
                <a:spcPct val="120200"/>
              </a:lnSpc>
              <a:spcBef>
                <a:spcPts val="1710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right sentential form	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≡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αβω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	is  a production rule A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 position of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endParaRPr sz="23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512863" lvl="0" marL="319115" marR="151010" rtl="0" algn="l">
              <a:lnSpc>
                <a:spcPct val="120956"/>
              </a:lnSpc>
              <a:spcBef>
                <a:spcPts val="673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the string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found and replaced by  A to produce the previous right-sentential form in a rightmost derivation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 .</a:t>
            </a:r>
            <a:endParaRPr/>
          </a:p>
          <a:p>
            <a:pPr indent="512863" lvl="0" marL="319115" marR="151010" rtl="0" algn="l">
              <a:lnSpc>
                <a:spcPct val="120956"/>
              </a:lnSpc>
              <a:spcBef>
                <a:spcPts val="673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αβω</a:t>
            </a:r>
            <a:endParaRPr sz="23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91" name="Google Shape;191;p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 txBox="1"/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Handle Pruning</a:t>
            </a:r>
            <a:endParaRPr/>
          </a:p>
        </p:txBody>
      </p:sp>
      <p:sp>
        <p:nvSpPr>
          <p:cNvPr id="197" name="Google Shape;197;p8"/>
          <p:cNvSpPr txBox="1"/>
          <p:nvPr/>
        </p:nvSpPr>
        <p:spPr>
          <a:xfrm>
            <a:off x="972807" y="1378100"/>
            <a:ext cx="737292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7718" lvl="0" marL="319115" marR="0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right-most derivation in reverse can be obtained by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1284548" y="1728384"/>
            <a:ext cx="229235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handle-pruning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6026728" y="2821866"/>
            <a:ext cx="452005" cy="207869"/>
          </a:xfrm>
          <a:custGeom>
            <a:rect b="b" l="l" r="r" t="t"/>
            <a:pathLst>
              <a:path extrusionOk="0" h="235585" w="497204">
                <a:moveTo>
                  <a:pt x="85344" y="0"/>
                </a:moveTo>
                <a:lnTo>
                  <a:pt x="0" y="2286"/>
                </a:lnTo>
                <a:lnTo>
                  <a:pt x="53340" y="68580"/>
                </a:lnTo>
                <a:lnTo>
                  <a:pt x="53340" y="26670"/>
                </a:lnTo>
                <a:lnTo>
                  <a:pt x="55625" y="24384"/>
                </a:lnTo>
                <a:lnTo>
                  <a:pt x="59435" y="24384"/>
                </a:lnTo>
                <a:lnTo>
                  <a:pt x="71374" y="29934"/>
                </a:lnTo>
                <a:lnTo>
                  <a:pt x="85344" y="0"/>
                </a:lnTo>
                <a:close/>
              </a:path>
              <a:path extrusionOk="0" h="235585" w="497204">
                <a:moveTo>
                  <a:pt x="71374" y="29934"/>
                </a:moveTo>
                <a:lnTo>
                  <a:pt x="59435" y="24384"/>
                </a:lnTo>
                <a:lnTo>
                  <a:pt x="55625" y="24384"/>
                </a:lnTo>
                <a:lnTo>
                  <a:pt x="53340" y="26670"/>
                </a:lnTo>
                <a:lnTo>
                  <a:pt x="53340" y="30480"/>
                </a:lnTo>
                <a:lnTo>
                  <a:pt x="55625" y="33528"/>
                </a:lnTo>
                <a:lnTo>
                  <a:pt x="67188" y="38903"/>
                </a:lnTo>
                <a:lnTo>
                  <a:pt x="71374" y="29934"/>
                </a:lnTo>
                <a:close/>
              </a:path>
              <a:path extrusionOk="0" h="235585" w="497204">
                <a:moveTo>
                  <a:pt x="67188" y="38903"/>
                </a:moveTo>
                <a:lnTo>
                  <a:pt x="55625" y="33528"/>
                </a:lnTo>
                <a:lnTo>
                  <a:pt x="53340" y="30480"/>
                </a:lnTo>
                <a:lnTo>
                  <a:pt x="53340" y="68580"/>
                </a:lnTo>
                <a:lnTo>
                  <a:pt x="67188" y="38903"/>
                </a:lnTo>
                <a:close/>
              </a:path>
              <a:path extrusionOk="0" h="235585" w="497204">
                <a:moveTo>
                  <a:pt x="496824" y="229362"/>
                </a:moveTo>
                <a:lnTo>
                  <a:pt x="493775" y="226313"/>
                </a:lnTo>
                <a:lnTo>
                  <a:pt x="71374" y="29934"/>
                </a:lnTo>
                <a:lnTo>
                  <a:pt x="67188" y="38903"/>
                </a:lnTo>
                <a:lnTo>
                  <a:pt x="489966" y="235458"/>
                </a:lnTo>
                <a:lnTo>
                  <a:pt x="493775" y="235458"/>
                </a:lnTo>
                <a:lnTo>
                  <a:pt x="496061" y="233172"/>
                </a:lnTo>
                <a:lnTo>
                  <a:pt x="496824" y="2293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0" name="Google Shape;200;p8"/>
          <p:cNvSpPr txBox="1"/>
          <p:nvPr/>
        </p:nvSpPr>
        <p:spPr>
          <a:xfrm>
            <a:off x="972816" y="2454984"/>
            <a:ext cx="6570983" cy="3339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69003" marR="0" rtl="0" algn="l">
              <a:lnSpc>
                <a:spcPct val="94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	rm	rm	rm	rm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19115" marR="0" rtl="0" algn="l">
              <a:lnSpc>
                <a:spcPct val="1045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S=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endParaRPr sz="23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4559" rtl="0" algn="r">
              <a:spcBef>
                <a:spcPts val="543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string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1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718" lvl="0" marL="319115" marR="928284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from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find a handle A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→β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and replace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by A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get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718" lvl="0" marL="319115" marR="1328888" rtl="0" algn="l">
              <a:spcBef>
                <a:spcPts val="565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find a handle A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→β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and replace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 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by A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 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get </a:t>
            </a:r>
            <a:r>
              <a:rPr lang="en-US" sz="2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baseline="-25000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n-2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718" lvl="0" marL="319115" marR="0" rtl="0" algn="l">
              <a:spcBef>
                <a:spcPts val="543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this, until we reach S.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6135024" y="1984562"/>
            <a:ext cx="25221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n-th right-sentential form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5390110" y="2214730"/>
            <a:ext cx="697345" cy="475129"/>
          </a:xfrm>
          <a:custGeom>
            <a:rect b="b" l="l" r="r" t="t"/>
            <a:pathLst>
              <a:path extrusionOk="0" h="538480" w="767079">
                <a:moveTo>
                  <a:pt x="59638" y="490514"/>
                </a:moveTo>
                <a:lnTo>
                  <a:pt x="40386" y="463295"/>
                </a:lnTo>
                <a:lnTo>
                  <a:pt x="0" y="537971"/>
                </a:lnTo>
                <a:lnTo>
                  <a:pt x="47243" y="531162"/>
                </a:lnTo>
                <a:lnTo>
                  <a:pt x="47243" y="500633"/>
                </a:lnTo>
                <a:lnTo>
                  <a:pt x="49529" y="497585"/>
                </a:lnTo>
                <a:lnTo>
                  <a:pt x="59638" y="490514"/>
                </a:lnTo>
                <a:close/>
              </a:path>
              <a:path extrusionOk="0" h="538480" w="767079">
                <a:moveTo>
                  <a:pt x="65009" y="498108"/>
                </a:moveTo>
                <a:lnTo>
                  <a:pt x="59638" y="490514"/>
                </a:lnTo>
                <a:lnTo>
                  <a:pt x="49529" y="497585"/>
                </a:lnTo>
                <a:lnTo>
                  <a:pt x="47243" y="500633"/>
                </a:lnTo>
                <a:lnTo>
                  <a:pt x="48005" y="504444"/>
                </a:lnTo>
                <a:lnTo>
                  <a:pt x="51053" y="505967"/>
                </a:lnTo>
                <a:lnTo>
                  <a:pt x="54863" y="505205"/>
                </a:lnTo>
                <a:lnTo>
                  <a:pt x="65009" y="498108"/>
                </a:lnTo>
                <a:close/>
              </a:path>
              <a:path extrusionOk="0" h="538480" w="767079">
                <a:moveTo>
                  <a:pt x="84581" y="525779"/>
                </a:moveTo>
                <a:lnTo>
                  <a:pt x="65009" y="498108"/>
                </a:lnTo>
                <a:lnTo>
                  <a:pt x="54863" y="505205"/>
                </a:lnTo>
                <a:lnTo>
                  <a:pt x="51053" y="505967"/>
                </a:lnTo>
                <a:lnTo>
                  <a:pt x="48005" y="504444"/>
                </a:lnTo>
                <a:lnTo>
                  <a:pt x="47243" y="500633"/>
                </a:lnTo>
                <a:lnTo>
                  <a:pt x="47243" y="531162"/>
                </a:lnTo>
                <a:lnTo>
                  <a:pt x="84581" y="525779"/>
                </a:lnTo>
                <a:close/>
              </a:path>
              <a:path extrusionOk="0" h="538480" w="767079">
                <a:moveTo>
                  <a:pt x="766572" y="5333"/>
                </a:moveTo>
                <a:lnTo>
                  <a:pt x="765809" y="1523"/>
                </a:lnTo>
                <a:lnTo>
                  <a:pt x="762761" y="0"/>
                </a:lnTo>
                <a:lnTo>
                  <a:pt x="759713" y="761"/>
                </a:lnTo>
                <a:lnTo>
                  <a:pt x="59638" y="490514"/>
                </a:lnTo>
                <a:lnTo>
                  <a:pt x="65009" y="498108"/>
                </a:lnTo>
                <a:lnTo>
                  <a:pt x="765048" y="8381"/>
                </a:lnTo>
                <a:lnTo>
                  <a:pt x="766572" y="53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3" name="Google Shape;203;p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/>
          <p:nvPr>
            <p:ph type="title"/>
          </p:nvPr>
        </p:nvSpPr>
        <p:spPr>
          <a:xfrm>
            <a:off x="457200" y="274638"/>
            <a:ext cx="746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1139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Shift-Reduce Parsing</a:t>
            </a:r>
            <a:endParaRPr/>
          </a:p>
        </p:txBody>
      </p:sp>
      <p:sp>
        <p:nvSpPr>
          <p:cNvPr id="209" name="Google Shape;209;p9"/>
          <p:cNvSpPr txBox="1"/>
          <p:nvPr/>
        </p:nvSpPr>
        <p:spPr>
          <a:xfrm>
            <a:off x="609601" y="1295400"/>
            <a:ext cx="7718816" cy="5053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7718" lvl="0" marL="319115" marR="267259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Bottom-up parsing is also known as </a:t>
            </a:r>
            <a:r>
              <a:rPr b="1" lang="en-US" sz="23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shift-reduce  parsing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its two main actions are shift and  reduce.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718" lvl="0" marL="319115" marR="0" rtl="0" algn="l">
              <a:spcBef>
                <a:spcPts val="565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structures: </a:t>
            </a:r>
            <a:r>
              <a:rPr lang="en-US" sz="23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input-string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3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sz="23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718" lvl="0" marL="319115" marR="0" rtl="0" algn="l">
              <a:spcBef>
                <a:spcPts val="565"/>
              </a:spcBef>
              <a:spcAft>
                <a:spcPts val="0"/>
              </a:spcAft>
              <a:buClr>
                <a:srgbClr val="CC33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6431" lvl="1" marL="678120" marR="450750" rtl="0" algn="l">
              <a:spcBef>
                <a:spcPts val="507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each </a:t>
            </a:r>
            <a:r>
              <a:rPr b="0" i="0" lang="en-US" sz="2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shift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action, the current symbol in the input  string is pushed to a stack.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6431" lvl="1" marL="678120" marR="4559" rtl="0" algn="l">
              <a:spcBef>
                <a:spcPts val="512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each </a:t>
            </a:r>
            <a:r>
              <a:rPr b="0" i="0" lang="en-US" sz="2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reduction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step, the symbols at the top of the  stack (this symbol sequence is the right side of a  production) will replaced by the non-terminal at the left  side of that production.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5862" lvl="1" marL="677550" marR="0" rtl="0" algn="l">
              <a:spcBef>
                <a:spcPts val="512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Accept: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Announce successful completion of parsing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5862" lvl="1" marL="677550" marR="0" rtl="0" algn="l">
              <a:spcBef>
                <a:spcPts val="512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Error: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 a syntax error and call error recovery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el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2015-10-08T13:38:03Z</dcterms:created>
  <dc:creator>iffat</dc:creator>
</cp:coreProperties>
</file>