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IMP1NAxmQjOPqzmESno8zKjp9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A90E99-A8CF-488A-84FA-D0F091234A5E}">
  <a:tblStyle styleId="{4EA90E99-A8CF-488A-84FA-D0F091234A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1828800" y="2133601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 </a:t>
            </a:r>
            <a:endParaRPr sz="4800"/>
          </a:p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828800" y="1851025"/>
            <a:ext cx="792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35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500"/>
              <a:t>Intermediate Code Generation</a:t>
            </a:r>
            <a:endParaRPr sz="2700"/>
          </a:p>
          <a:p>
            <a:pPr indent="0" lvl="0" marL="635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828800" y="710263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Three-Address Code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2133600" y="1377950"/>
            <a:ext cx="7837488" cy="4865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388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three-address code is:</a:t>
            </a:r>
            <a:endParaRPr/>
          </a:p>
          <a:p>
            <a:pPr indent="-306388" lvl="0" marL="317500" marR="0" rtl="0" algn="l">
              <a:spcBef>
                <a:spcPts val="338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i="1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/>
          </a:p>
          <a:p>
            <a:pPr indent="-306388" lvl="0" marL="317500" marR="0" rtl="0" algn="l">
              <a:lnSpc>
                <a:spcPct val="10113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x, y and z are names, constants or compiler-generated  temporaries;	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any operator.</a:t>
            </a:r>
            <a:endParaRPr/>
          </a:p>
          <a:p>
            <a:pPr indent="-306388" lvl="0" marL="317500" marR="0" rtl="0" algn="l">
              <a:spcBef>
                <a:spcPts val="38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8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may also the following notation for three-address code  (it looks like a machine code instruction)</a:t>
            </a:r>
            <a:endParaRPr/>
          </a:p>
          <a:p>
            <a:pPr indent="-306388" lvl="0" marL="317500" marR="0" rtl="0" algn="l">
              <a:spcBef>
                <a:spcPts val="325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	y,z,x</a:t>
            </a:r>
            <a:endParaRPr/>
          </a:p>
          <a:p>
            <a:pPr indent="-306388" lvl="0" marL="317500" marR="0" rtl="0" algn="l">
              <a:spcBef>
                <a:spcPts val="475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operator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store the result in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6388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8" lvl="0" marL="317500" marR="0" rtl="0" algn="just">
              <a:spcBef>
                <a:spcPts val="117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the term “three-address code” because each statement  usually contains three addresses (two for operands, one for the  result).</a:t>
            </a:r>
            <a:endParaRPr/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905000" y="723814"/>
            <a:ext cx="7615238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1" lang="en-US" sz="2500"/>
              <a:t>Linearized Representation of DAG/AST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2495550" y="1377951"/>
            <a:ext cx="2598738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1118" marR="0" rtl="0" algn="l">
              <a:spcBef>
                <a:spcPts val="434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b * -c + b * -c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718" lvl="0" marL="319115" marR="0" rtl="0" algn="l">
              <a:spcBef>
                <a:spcPts val="453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address code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495550" y="4179889"/>
            <a:ext cx="26543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319115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Representation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3255964" y="2420938"/>
            <a:ext cx="5233987" cy="16938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3325814" y="4514851"/>
            <a:ext cx="2655887" cy="19018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880226" y="4605339"/>
            <a:ext cx="2817813" cy="18113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2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2147889" y="427688"/>
            <a:ext cx="76152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Statements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2216151" y="1209675"/>
            <a:ext cx="7427913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388" lvl="0" marL="319088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Operator: 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y,z,result 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</a:t>
            </a:r>
            <a:endParaRPr/>
          </a:p>
          <a:p>
            <a:pPr indent="-306388" lvl="0" marL="319088" marR="0" rtl="0" algn="l">
              <a:lnSpc>
                <a:spcPct val="108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 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:=  y op z</a:t>
            </a:r>
            <a:endParaRPr/>
          </a:p>
          <a:p>
            <a:pPr indent="-306388" lvl="0" marL="31908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binary arithmetic or logical operator. This binary  operator is applied to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result of the operation is  stored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2528889" y="2719389"/>
            <a:ext cx="38893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879851" y="2890838"/>
            <a:ext cx="1552575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a,b,c</a:t>
            </a:r>
            <a:endParaRPr/>
          </a:p>
          <a:p>
            <a:pPr indent="0" lvl="0" marL="11113" marR="0" rtl="0" algn="l">
              <a:lnSpc>
                <a:spcPct val="129400"/>
              </a:lnSpc>
              <a:spcBef>
                <a:spcPts val="113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gt	a,b,c  addr a,b,c</a:t>
            </a:r>
            <a:endParaRPr/>
          </a:p>
          <a:p>
            <a:pPr indent="0" lvl="0" marL="11113" marR="0" rtl="0" algn="l">
              <a:spcBef>
                <a:spcPts val="113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 a,b,c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2216150" y="4387851"/>
            <a:ext cx="7488238" cy="1846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388" lvl="0" marL="317500" marR="0" rtl="0" algn="l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Unary   Operator: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y,,result  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	</a:t>
            </a:r>
            <a:endParaRPr/>
          </a:p>
          <a:p>
            <a:pPr indent="-306388" lvl="0" marL="317500" marR="0" rtl="0" algn="l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:=  op y</a:t>
            </a:r>
            <a:endParaRPr/>
          </a:p>
          <a:p>
            <a:pPr indent="-306388" lvl="0" marL="317500" marR="0" rtl="0" algn="l">
              <a:lnSpc>
                <a:spcPct val="106900"/>
              </a:lnSpc>
              <a:spcBef>
                <a:spcPts val="463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unary arithmetic or logical operator. This unary  operator is applied to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result of the operation is stored 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06388" lvl="0" marL="31750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uminus	a,,c</a:t>
            </a:r>
            <a:endParaRPr/>
          </a:p>
        </p:txBody>
      </p: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2147889" y="562626"/>
            <a:ext cx="76152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Code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2260600" y="1379539"/>
            <a:ext cx="7670800" cy="3370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5510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/>
              <a:t>Two concepts</a:t>
            </a:r>
            <a:endParaRPr/>
          </a:p>
          <a:p>
            <a:pPr indent="-257002" lvl="1" marL="910619" rtl="0" algn="l">
              <a:lnSpc>
                <a:spcPct val="90000"/>
              </a:lnSpc>
              <a:spcBef>
                <a:spcPts val="50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Address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57002" lvl="1" marL="910619" rtl="0" algn="l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Instruction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17302" lvl="1" marL="910619" rtl="0" algn="l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7718" lvl="0" marL="551044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/>
              <a:t>Address</a:t>
            </a:r>
            <a:endParaRPr/>
          </a:p>
          <a:p>
            <a:pPr indent="-257002" lvl="1" marL="910619" rtl="0" algn="l">
              <a:lnSpc>
                <a:spcPct val="90000"/>
              </a:lnSpc>
              <a:spcBef>
                <a:spcPts val="512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Name: source-program names to appear as addresses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57002" lvl="1" marL="910619" rtl="0" algn="l">
              <a:lnSpc>
                <a:spcPct val="90000"/>
              </a:lnSpc>
              <a:spcBef>
                <a:spcPts val="507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Constant: Different types of constants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57002" lvl="1" marL="910619" rtl="0" algn="l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Compiler Generated temporary: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2216150" y="629301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Instruction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495550" y="1338263"/>
            <a:ext cx="7480300" cy="3738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 Type 1: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b="0" i="0" lang="en-US" sz="22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:= y op z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9115" marR="0" rtl="0" algn="l">
              <a:spcBef>
                <a:spcPts val="363"/>
              </a:spcBef>
              <a:spcAft>
                <a:spcPts val="0"/>
              </a:spcAft>
              <a:buNone/>
            </a:pP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op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binary arithmetic or logical operation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9115" marR="0" rtl="0" algn="l">
              <a:spcBef>
                <a:spcPts val="224"/>
              </a:spcBef>
              <a:spcAft>
                <a:spcPts val="0"/>
              </a:spcAft>
              <a:buNone/>
            </a:pP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addresses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1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 Type 2: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b="0" i="0" lang="en-US" sz="22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:= op z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8546" marR="0" rtl="0" algn="l">
              <a:spcBef>
                <a:spcPts val="354"/>
              </a:spcBef>
              <a:spcAft>
                <a:spcPts val="0"/>
              </a:spcAft>
              <a:buNone/>
            </a:pP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op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unary arithmetic or logical operation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9115" marR="0" rtl="0" algn="l">
              <a:spcBef>
                <a:spcPts val="233"/>
              </a:spcBef>
              <a:spcAft>
                <a:spcPts val="0"/>
              </a:spcAft>
              <a:buNone/>
            </a:pP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addresses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  Instruction:	</a:t>
            </a:r>
            <a:r>
              <a:rPr b="0" i="0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b="0" i="0" lang="en-US" sz="22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:= y</a:t>
            </a:r>
            <a:endParaRPr b="0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9115" marR="0" rtl="0" algn="l">
              <a:spcBef>
                <a:spcPts val="363"/>
              </a:spcBef>
              <a:spcAft>
                <a:spcPts val="0"/>
              </a:spcAft>
              <a:buNone/>
            </a:pP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addresses and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assigned the value of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2147889" y="561039"/>
            <a:ext cx="7615237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Instructions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2241550" y="1338264"/>
            <a:ext cx="7088188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Unconditional  Jump: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goto L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113" marR="0" rtl="0" algn="l">
              <a:lnSpc>
                <a:spcPct val="113888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jump to the three-address code with the label L, and the  execution continues from that statement.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2286000" y="2173288"/>
            <a:ext cx="295275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31913" lvl="0" marL="1651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	goto		L1  jmp	   7</a:t>
            </a:r>
            <a:endParaRPr/>
          </a:p>
          <a:p>
            <a:pPr indent="-1331913" lvl="0" marL="1651000" marR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1913" lvl="0" marL="1651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Jump 1: </a:t>
            </a:r>
            <a:r>
              <a:rPr b="0" i="0" lang="en-US" sz="18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5357813" y="2200275"/>
            <a:ext cx="3198812" cy="1208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5558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jump to L1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55586" marR="0" rtl="0" algn="l">
              <a:spcBef>
                <a:spcPts val="21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jump to the statement 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131FF"/>
                </a:solidFill>
                <a:latin typeface="Calibri"/>
                <a:ea typeface="Calibri"/>
                <a:cs typeface="Calibri"/>
                <a:sym typeface="Calibri"/>
              </a:rPr>
              <a:t>x goto 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1800" u="none" cap="none" strike="noStrike">
                <a:solidFill>
                  <a:srgbClr val="3131FF"/>
                </a:solidFill>
                <a:latin typeface="Calibri"/>
                <a:ea typeface="Calibri"/>
                <a:cs typeface="Calibri"/>
                <a:sym typeface="Calibri"/>
              </a:rPr>
              <a:t>if False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8639176" y="3087689"/>
            <a:ext cx="12938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131FF"/>
                </a:solidFill>
                <a:latin typeface="Calibri"/>
                <a:ea typeface="Calibri"/>
                <a:cs typeface="Calibri"/>
                <a:sym typeface="Calibri"/>
              </a:rPr>
              <a:t>x goto 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2216150" y="3432175"/>
            <a:ext cx="7804150" cy="2670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75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jump to the three-address code with the label  L if	x is TRUE</a:t>
            </a:r>
            <a:endParaRPr/>
          </a:p>
          <a:p>
            <a:pPr indent="0" lvl="0" marL="317500" marR="0" rtl="0" algn="l">
              <a:lnSpc>
                <a:spcPct val="107666"/>
              </a:lnSpc>
              <a:spcBef>
                <a:spcPts val="188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FALSE, respectively. Otherwise, the following three-address  instruction in sequence is executed next.</a:t>
            </a:r>
            <a:endParaRPr/>
          </a:p>
          <a:p>
            <a:pPr indent="0" lvl="0" marL="317500" marR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 Jump  2:	</a:t>
            </a:r>
            <a:r>
              <a:rPr b="0" i="0" lang="en-US" sz="18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x </a:t>
            </a:r>
            <a:r>
              <a:rPr b="1" i="1" lang="en-US" sz="18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relop </a:t>
            </a:r>
            <a:r>
              <a:rPr b="0" i="0" lang="en-US" sz="18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goto L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00" marR="0" rtl="0" algn="l">
              <a:lnSpc>
                <a:spcPct val="92000"/>
              </a:lnSpc>
              <a:spcBef>
                <a:spcPts val="413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jump to the three-address code with the label  L if	the result of  y relop z is true, and the execution continues from that statement.  If the result is false, the execution continues from the statement  following this conditional jump statement.</a:t>
            </a:r>
            <a:endParaRPr/>
          </a:p>
        </p:txBody>
      </p:sp>
      <p:sp>
        <p:nvSpPr>
          <p:cNvPr id="250" name="Google Shape;250;p26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2216150" y="562626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Statements (cont.)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2495551" y="1357314"/>
            <a:ext cx="7497763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   Parameters:</a:t>
            </a:r>
            <a:r>
              <a:rPr b="1" i="1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param x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397" marR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 Calls: </a:t>
            </a:r>
            <a:r>
              <a:rPr b="0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call p,n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8546" marR="0" rtl="0" algn="l">
              <a:lnSpc>
                <a:spcPct val="118250"/>
              </a:lnSpc>
              <a:spcBef>
                <a:spcPts val="507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actual parameter, we invoke the procedure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8546" marR="0" rtl="0" algn="l">
              <a:lnSpc>
                <a:spcPct val="11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4" y="2959100"/>
            <a:ext cx="7038975" cy="336073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2216150" y="562626"/>
            <a:ext cx="7615238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Three-Address Statements (cont.)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495550" y="1350963"/>
            <a:ext cx="8172450" cy="334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 Assignments: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:= y[i]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25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value in location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units beyond location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13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y[i] := x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8636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contents of the location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units beyond location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 value of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5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and Pointer Assignments: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:= &amp;y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13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</a:t>
            </a:r>
            <a:r>
              <a:rPr b="0" i="0" lang="en-US" sz="2200" u="none" cap="none" strike="noStrik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0" i="0" lang="en-US" sz="2200" u="none" cap="none" strike="noStrik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l-value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y</a:t>
            </a:r>
            <a:endParaRPr/>
          </a:p>
        </p:txBody>
      </p:sp>
      <p:sp>
        <p:nvSpPr>
          <p:cNvPr id="265" name="Google Shape;265;p28"/>
          <p:cNvSpPr txBox="1"/>
          <p:nvPr/>
        </p:nvSpPr>
        <p:spPr>
          <a:xfrm>
            <a:off x="3327400" y="4562476"/>
            <a:ext cx="1284288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:= *y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5129214" y="4629150"/>
            <a:ext cx="5538787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y is a pointer whose </a:t>
            </a:r>
            <a:r>
              <a:rPr b="0" i="0" lang="en-US" sz="2200" u="none" cap="none" strike="noStrik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location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3327400" y="5013326"/>
            <a:ext cx="7062788" cy="1165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</a:t>
            </a:r>
            <a:r>
              <a:rPr b="0" i="0" lang="en-US" sz="2200" u="none" cap="none" strike="noStrik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 to the contents of that location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97" marR="0" rtl="0" algn="l">
              <a:spcBef>
                <a:spcPts val="395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*x := y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397" marR="0" rtl="0" algn="l">
              <a:spcBef>
                <a:spcPts val="395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sets the </a:t>
            </a:r>
            <a:r>
              <a:rPr b="0" i="0" lang="en-US" sz="2200" u="none" cap="none" strike="noStrik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object pointed by </a:t>
            </a:r>
            <a:r>
              <a:rPr b="0" i="0" lang="en-US" sz="2200" u="none" cap="none" strike="noStrike">
                <a:solidFill>
                  <a:srgbClr val="313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</a:t>
            </a:r>
            <a:r>
              <a:rPr b="0" i="0" lang="en-US" sz="2200" u="none" cap="none" strike="noStrike">
                <a:solidFill>
                  <a:srgbClr val="CD3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r-value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y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2287589" y="492913"/>
            <a:ext cx="7616825" cy="401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Representing 3-Address Statements</a:t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2355851" y="1277938"/>
            <a:ext cx="7966075" cy="1276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2495551" y="2738438"/>
            <a:ext cx="6577013" cy="3636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op, arg1, arg2, result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0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Courier New"/>
              <a:buChar char="•"/>
            </a:pPr>
            <a:r>
              <a:rPr b="1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= minus y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1" marL="677863" marR="0" rtl="0" algn="l">
              <a:spcBef>
                <a:spcPts val="238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use arg2</a:t>
            </a:r>
            <a:endParaRPr/>
          </a:p>
          <a:p>
            <a:pPr indent="-146050" lvl="0" marL="0" marR="0" rtl="0" algn="l">
              <a:spcBef>
                <a:spcPts val="288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Courier New"/>
              <a:buChar char="•"/>
            </a:pPr>
            <a:r>
              <a:rPr b="1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x = y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1" marL="677863" marR="0" rtl="0" algn="l">
              <a:spcBef>
                <a:spcPts val="25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is =</a:t>
            </a:r>
            <a:endParaRPr/>
          </a:p>
          <a:p>
            <a:pPr indent="-146050" lvl="0" marL="0" marR="0" rtl="0" algn="l">
              <a:spcBef>
                <a:spcPts val="288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Courier New"/>
              <a:buChar char="•"/>
            </a:pPr>
            <a:r>
              <a:rPr b="1" i="0" lang="en-US" sz="2300" u="none" cap="none" strike="noStrike">
                <a:solidFill>
                  <a:srgbClr val="3131FF"/>
                </a:solidFill>
                <a:latin typeface="Courier New"/>
                <a:ea typeface="Courier New"/>
                <a:cs typeface="Courier New"/>
                <a:sym typeface="Courier New"/>
              </a:rPr>
              <a:t>param a1</a:t>
            </a:r>
            <a:endParaRPr b="0" i="0" sz="2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1" marL="677863" marR="0" rtl="0" algn="l">
              <a:spcBef>
                <a:spcPts val="25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neither arg2 nor result</a:t>
            </a:r>
            <a:endParaRPr/>
          </a:p>
          <a:p>
            <a:pPr indent="-146050" lvl="0" marL="0" marR="0" rtl="0" algn="l">
              <a:spcBef>
                <a:spcPts val="30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Conditional/Unconditional jumps</a:t>
            </a:r>
            <a:endParaRPr/>
          </a:p>
          <a:p>
            <a:pPr indent="0" lvl="0" marL="0" marR="0" rtl="0" algn="l">
              <a:spcBef>
                <a:spcPts val="238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the target label in result</a:t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8104189" y="2079626"/>
            <a:ext cx="420687" cy="677863"/>
          </a:xfrm>
          <a:custGeom>
            <a:rect b="b" l="l" r="r" t="t"/>
            <a:pathLst>
              <a:path extrusionOk="0" h="767080" w="462279">
                <a:moveTo>
                  <a:pt x="35601" y="699068"/>
                </a:moveTo>
                <a:lnTo>
                  <a:pt x="6095" y="681227"/>
                </a:lnTo>
                <a:lnTo>
                  <a:pt x="0" y="766571"/>
                </a:lnTo>
                <a:lnTo>
                  <a:pt x="27431" y="749062"/>
                </a:lnTo>
                <a:lnTo>
                  <a:pt x="27431" y="713231"/>
                </a:lnTo>
                <a:lnTo>
                  <a:pt x="28955" y="710183"/>
                </a:lnTo>
                <a:lnTo>
                  <a:pt x="35601" y="699068"/>
                </a:lnTo>
                <a:close/>
              </a:path>
              <a:path extrusionOk="0" h="767080" w="462279">
                <a:moveTo>
                  <a:pt x="43233" y="703683"/>
                </a:moveTo>
                <a:lnTo>
                  <a:pt x="35601" y="699068"/>
                </a:lnTo>
                <a:lnTo>
                  <a:pt x="28955" y="710183"/>
                </a:lnTo>
                <a:lnTo>
                  <a:pt x="27431" y="713231"/>
                </a:lnTo>
                <a:lnTo>
                  <a:pt x="30479" y="716279"/>
                </a:lnTo>
                <a:lnTo>
                  <a:pt x="33527" y="716279"/>
                </a:lnTo>
                <a:lnTo>
                  <a:pt x="36575" y="714755"/>
                </a:lnTo>
                <a:lnTo>
                  <a:pt x="43233" y="703683"/>
                </a:lnTo>
                <a:close/>
              </a:path>
              <a:path extrusionOk="0" h="767080" w="462279">
                <a:moveTo>
                  <a:pt x="71627" y="720851"/>
                </a:moveTo>
                <a:lnTo>
                  <a:pt x="43233" y="703683"/>
                </a:lnTo>
                <a:lnTo>
                  <a:pt x="36575" y="714755"/>
                </a:lnTo>
                <a:lnTo>
                  <a:pt x="33527" y="716279"/>
                </a:lnTo>
                <a:lnTo>
                  <a:pt x="30479" y="716279"/>
                </a:lnTo>
                <a:lnTo>
                  <a:pt x="27431" y="713231"/>
                </a:lnTo>
                <a:lnTo>
                  <a:pt x="27431" y="749062"/>
                </a:lnTo>
                <a:lnTo>
                  <a:pt x="71627" y="720851"/>
                </a:lnTo>
                <a:close/>
              </a:path>
              <a:path extrusionOk="0" h="767080" w="462279">
                <a:moveTo>
                  <a:pt x="461771" y="7619"/>
                </a:moveTo>
                <a:lnTo>
                  <a:pt x="461771" y="3047"/>
                </a:lnTo>
                <a:lnTo>
                  <a:pt x="460247" y="0"/>
                </a:lnTo>
                <a:lnTo>
                  <a:pt x="455675" y="0"/>
                </a:lnTo>
                <a:lnTo>
                  <a:pt x="452627" y="1523"/>
                </a:lnTo>
                <a:lnTo>
                  <a:pt x="35601" y="699068"/>
                </a:lnTo>
                <a:lnTo>
                  <a:pt x="43233" y="703683"/>
                </a:lnTo>
                <a:lnTo>
                  <a:pt x="461771" y="7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7100888" y="2012951"/>
            <a:ext cx="1223962" cy="811213"/>
          </a:xfrm>
          <a:custGeom>
            <a:rect b="b" l="l" r="r" t="t"/>
            <a:pathLst>
              <a:path extrusionOk="0" h="919480" w="1347470">
                <a:moveTo>
                  <a:pt x="44195" y="900874"/>
                </a:moveTo>
                <a:lnTo>
                  <a:pt x="44195" y="865631"/>
                </a:lnTo>
                <a:lnTo>
                  <a:pt x="42671" y="868679"/>
                </a:lnTo>
                <a:lnTo>
                  <a:pt x="38099" y="868679"/>
                </a:lnTo>
                <a:lnTo>
                  <a:pt x="35051" y="867155"/>
                </a:lnTo>
                <a:lnTo>
                  <a:pt x="29828" y="855216"/>
                </a:lnTo>
                <a:lnTo>
                  <a:pt x="0" y="873251"/>
                </a:lnTo>
                <a:lnTo>
                  <a:pt x="44195" y="900874"/>
                </a:lnTo>
                <a:close/>
              </a:path>
              <a:path extrusionOk="0" h="919480" w="1347470">
                <a:moveTo>
                  <a:pt x="1336547" y="242315"/>
                </a:moveTo>
                <a:lnTo>
                  <a:pt x="1336547" y="173735"/>
                </a:lnTo>
                <a:lnTo>
                  <a:pt x="1335023" y="201167"/>
                </a:lnTo>
                <a:lnTo>
                  <a:pt x="1333499" y="213359"/>
                </a:lnTo>
                <a:lnTo>
                  <a:pt x="1327403" y="240791"/>
                </a:lnTo>
                <a:lnTo>
                  <a:pt x="1318259" y="265175"/>
                </a:lnTo>
                <a:lnTo>
                  <a:pt x="1313687" y="278891"/>
                </a:lnTo>
                <a:lnTo>
                  <a:pt x="1292351" y="315467"/>
                </a:lnTo>
                <a:lnTo>
                  <a:pt x="1263395" y="350519"/>
                </a:lnTo>
                <a:lnTo>
                  <a:pt x="1225295" y="384047"/>
                </a:lnTo>
                <a:lnTo>
                  <a:pt x="1176527" y="416051"/>
                </a:lnTo>
                <a:lnTo>
                  <a:pt x="1165859" y="420623"/>
                </a:lnTo>
                <a:lnTo>
                  <a:pt x="1156715" y="426719"/>
                </a:lnTo>
                <a:lnTo>
                  <a:pt x="1146047" y="431291"/>
                </a:lnTo>
                <a:lnTo>
                  <a:pt x="1133855" y="435863"/>
                </a:lnTo>
                <a:lnTo>
                  <a:pt x="1123187" y="440435"/>
                </a:lnTo>
                <a:lnTo>
                  <a:pt x="1109471" y="445007"/>
                </a:lnTo>
                <a:lnTo>
                  <a:pt x="1083563" y="454151"/>
                </a:lnTo>
                <a:lnTo>
                  <a:pt x="1054607" y="463295"/>
                </a:lnTo>
                <a:lnTo>
                  <a:pt x="1024127" y="472439"/>
                </a:lnTo>
                <a:lnTo>
                  <a:pt x="992123" y="481583"/>
                </a:lnTo>
                <a:lnTo>
                  <a:pt x="958595" y="489203"/>
                </a:lnTo>
                <a:lnTo>
                  <a:pt x="923543" y="498347"/>
                </a:lnTo>
                <a:lnTo>
                  <a:pt x="888491" y="505967"/>
                </a:lnTo>
                <a:lnTo>
                  <a:pt x="736091" y="536447"/>
                </a:lnTo>
                <a:lnTo>
                  <a:pt x="656843" y="550163"/>
                </a:lnTo>
                <a:lnTo>
                  <a:pt x="577595" y="565403"/>
                </a:lnTo>
                <a:lnTo>
                  <a:pt x="539495" y="571499"/>
                </a:lnTo>
                <a:lnTo>
                  <a:pt x="501395" y="579119"/>
                </a:lnTo>
                <a:lnTo>
                  <a:pt x="463295" y="585215"/>
                </a:lnTo>
                <a:lnTo>
                  <a:pt x="426719" y="592835"/>
                </a:lnTo>
                <a:lnTo>
                  <a:pt x="391667" y="598931"/>
                </a:lnTo>
                <a:lnTo>
                  <a:pt x="356615" y="606551"/>
                </a:lnTo>
                <a:lnTo>
                  <a:pt x="323087" y="612647"/>
                </a:lnTo>
                <a:lnTo>
                  <a:pt x="291083" y="620267"/>
                </a:lnTo>
                <a:lnTo>
                  <a:pt x="262127" y="627887"/>
                </a:lnTo>
                <a:lnTo>
                  <a:pt x="234695" y="635507"/>
                </a:lnTo>
                <a:lnTo>
                  <a:pt x="208787" y="641603"/>
                </a:lnTo>
                <a:lnTo>
                  <a:pt x="196595" y="646175"/>
                </a:lnTo>
                <a:lnTo>
                  <a:pt x="184403" y="649223"/>
                </a:lnTo>
                <a:lnTo>
                  <a:pt x="173735" y="653795"/>
                </a:lnTo>
                <a:lnTo>
                  <a:pt x="163067" y="656843"/>
                </a:lnTo>
                <a:lnTo>
                  <a:pt x="152399" y="661415"/>
                </a:lnTo>
                <a:lnTo>
                  <a:pt x="143255" y="664463"/>
                </a:lnTo>
                <a:lnTo>
                  <a:pt x="128015" y="673607"/>
                </a:lnTo>
                <a:lnTo>
                  <a:pt x="97535" y="688847"/>
                </a:lnTo>
                <a:lnTo>
                  <a:pt x="73151" y="704087"/>
                </a:lnTo>
                <a:lnTo>
                  <a:pt x="64007" y="713231"/>
                </a:lnTo>
                <a:lnTo>
                  <a:pt x="53339" y="720851"/>
                </a:lnTo>
                <a:lnTo>
                  <a:pt x="38099" y="736091"/>
                </a:lnTo>
                <a:lnTo>
                  <a:pt x="32003" y="745235"/>
                </a:lnTo>
                <a:lnTo>
                  <a:pt x="22859" y="760475"/>
                </a:lnTo>
                <a:lnTo>
                  <a:pt x="19811" y="769619"/>
                </a:lnTo>
                <a:lnTo>
                  <a:pt x="16763" y="777239"/>
                </a:lnTo>
                <a:lnTo>
                  <a:pt x="15239" y="786383"/>
                </a:lnTo>
                <a:lnTo>
                  <a:pt x="15239" y="810767"/>
                </a:lnTo>
                <a:lnTo>
                  <a:pt x="18287" y="826007"/>
                </a:lnTo>
                <a:lnTo>
                  <a:pt x="22859" y="842771"/>
                </a:lnTo>
                <a:lnTo>
                  <a:pt x="24383" y="842771"/>
                </a:lnTo>
                <a:lnTo>
                  <a:pt x="24383" y="787907"/>
                </a:lnTo>
                <a:lnTo>
                  <a:pt x="25907" y="780287"/>
                </a:lnTo>
                <a:lnTo>
                  <a:pt x="35051" y="757427"/>
                </a:lnTo>
                <a:lnTo>
                  <a:pt x="39623" y="749807"/>
                </a:lnTo>
                <a:lnTo>
                  <a:pt x="45719" y="743711"/>
                </a:lnTo>
                <a:lnTo>
                  <a:pt x="51815" y="736091"/>
                </a:lnTo>
                <a:lnTo>
                  <a:pt x="60959" y="728471"/>
                </a:lnTo>
                <a:lnTo>
                  <a:pt x="68579" y="720851"/>
                </a:lnTo>
                <a:lnTo>
                  <a:pt x="79247" y="713231"/>
                </a:lnTo>
                <a:lnTo>
                  <a:pt x="115823" y="688847"/>
                </a:lnTo>
                <a:lnTo>
                  <a:pt x="156971" y="670559"/>
                </a:lnTo>
                <a:lnTo>
                  <a:pt x="166115" y="665987"/>
                </a:lnTo>
                <a:lnTo>
                  <a:pt x="176783" y="662939"/>
                </a:lnTo>
                <a:lnTo>
                  <a:pt x="187451" y="658367"/>
                </a:lnTo>
                <a:lnTo>
                  <a:pt x="198119" y="655319"/>
                </a:lnTo>
                <a:lnTo>
                  <a:pt x="210311" y="650747"/>
                </a:lnTo>
                <a:lnTo>
                  <a:pt x="236219" y="644651"/>
                </a:lnTo>
                <a:lnTo>
                  <a:pt x="263651" y="637031"/>
                </a:lnTo>
                <a:lnTo>
                  <a:pt x="294131" y="629411"/>
                </a:lnTo>
                <a:lnTo>
                  <a:pt x="324611" y="623315"/>
                </a:lnTo>
                <a:lnTo>
                  <a:pt x="358139" y="615695"/>
                </a:lnTo>
                <a:lnTo>
                  <a:pt x="393191" y="608075"/>
                </a:lnTo>
                <a:lnTo>
                  <a:pt x="428243" y="601979"/>
                </a:lnTo>
                <a:lnTo>
                  <a:pt x="464819" y="594359"/>
                </a:lnTo>
                <a:lnTo>
                  <a:pt x="502919" y="588263"/>
                </a:lnTo>
                <a:lnTo>
                  <a:pt x="541019" y="580643"/>
                </a:lnTo>
                <a:lnTo>
                  <a:pt x="579119" y="574547"/>
                </a:lnTo>
                <a:lnTo>
                  <a:pt x="658367" y="559307"/>
                </a:lnTo>
                <a:lnTo>
                  <a:pt x="737615" y="545591"/>
                </a:lnTo>
                <a:lnTo>
                  <a:pt x="775715" y="537971"/>
                </a:lnTo>
                <a:lnTo>
                  <a:pt x="815339" y="530351"/>
                </a:lnTo>
                <a:lnTo>
                  <a:pt x="853439" y="522731"/>
                </a:lnTo>
                <a:lnTo>
                  <a:pt x="926591" y="507491"/>
                </a:lnTo>
                <a:lnTo>
                  <a:pt x="961643" y="498347"/>
                </a:lnTo>
                <a:lnTo>
                  <a:pt x="995171" y="490727"/>
                </a:lnTo>
                <a:lnTo>
                  <a:pt x="1057655" y="472439"/>
                </a:lnTo>
                <a:lnTo>
                  <a:pt x="1114043" y="454151"/>
                </a:lnTo>
                <a:lnTo>
                  <a:pt x="1170431" y="429767"/>
                </a:lnTo>
                <a:lnTo>
                  <a:pt x="1214627" y="402335"/>
                </a:lnTo>
                <a:lnTo>
                  <a:pt x="1231391" y="391667"/>
                </a:lnTo>
                <a:lnTo>
                  <a:pt x="1271015" y="356615"/>
                </a:lnTo>
                <a:lnTo>
                  <a:pt x="1309115" y="307847"/>
                </a:lnTo>
                <a:lnTo>
                  <a:pt x="1315211" y="295655"/>
                </a:lnTo>
                <a:lnTo>
                  <a:pt x="1322831" y="281939"/>
                </a:lnTo>
                <a:lnTo>
                  <a:pt x="1327403" y="268223"/>
                </a:lnTo>
                <a:lnTo>
                  <a:pt x="1331975" y="256031"/>
                </a:lnTo>
                <a:lnTo>
                  <a:pt x="1336547" y="242315"/>
                </a:lnTo>
                <a:close/>
              </a:path>
              <a:path extrusionOk="0" h="919480" w="1347470">
                <a:moveTo>
                  <a:pt x="38031" y="850255"/>
                </a:moveTo>
                <a:lnTo>
                  <a:pt x="32003" y="838199"/>
                </a:lnTo>
                <a:lnTo>
                  <a:pt x="32003" y="839723"/>
                </a:lnTo>
                <a:lnTo>
                  <a:pt x="27431" y="824483"/>
                </a:lnTo>
                <a:lnTo>
                  <a:pt x="24383" y="809243"/>
                </a:lnTo>
                <a:lnTo>
                  <a:pt x="24383" y="842771"/>
                </a:lnTo>
                <a:lnTo>
                  <a:pt x="29828" y="855216"/>
                </a:lnTo>
                <a:lnTo>
                  <a:pt x="38031" y="850255"/>
                </a:lnTo>
                <a:close/>
              </a:path>
              <a:path extrusionOk="0" h="919480" w="1347470">
                <a:moveTo>
                  <a:pt x="44195" y="865631"/>
                </a:moveTo>
                <a:lnTo>
                  <a:pt x="44195" y="862583"/>
                </a:lnTo>
                <a:lnTo>
                  <a:pt x="38031" y="850255"/>
                </a:lnTo>
                <a:lnTo>
                  <a:pt x="29828" y="855216"/>
                </a:lnTo>
                <a:lnTo>
                  <a:pt x="35051" y="867155"/>
                </a:lnTo>
                <a:lnTo>
                  <a:pt x="38099" y="868679"/>
                </a:lnTo>
                <a:lnTo>
                  <a:pt x="42671" y="868679"/>
                </a:lnTo>
                <a:lnTo>
                  <a:pt x="44195" y="865631"/>
                </a:lnTo>
                <a:close/>
              </a:path>
              <a:path extrusionOk="0" h="919480" w="1347470">
                <a:moveTo>
                  <a:pt x="73151" y="918971"/>
                </a:moveTo>
                <a:lnTo>
                  <a:pt x="65531" y="833627"/>
                </a:lnTo>
                <a:lnTo>
                  <a:pt x="38031" y="850255"/>
                </a:lnTo>
                <a:lnTo>
                  <a:pt x="44195" y="862583"/>
                </a:lnTo>
                <a:lnTo>
                  <a:pt x="44195" y="900874"/>
                </a:lnTo>
                <a:lnTo>
                  <a:pt x="73151" y="918971"/>
                </a:lnTo>
                <a:close/>
              </a:path>
              <a:path extrusionOk="0" h="919480" w="1347470">
                <a:moveTo>
                  <a:pt x="1347215" y="146303"/>
                </a:moveTo>
                <a:lnTo>
                  <a:pt x="1345691" y="117347"/>
                </a:lnTo>
                <a:lnTo>
                  <a:pt x="1339595" y="60959"/>
                </a:lnTo>
                <a:lnTo>
                  <a:pt x="1330451" y="3047"/>
                </a:lnTo>
                <a:lnTo>
                  <a:pt x="1328927" y="0"/>
                </a:lnTo>
                <a:lnTo>
                  <a:pt x="1324355" y="0"/>
                </a:lnTo>
                <a:lnTo>
                  <a:pt x="1321307" y="1523"/>
                </a:lnTo>
                <a:lnTo>
                  <a:pt x="1321307" y="4571"/>
                </a:lnTo>
                <a:lnTo>
                  <a:pt x="1330451" y="62483"/>
                </a:lnTo>
                <a:lnTo>
                  <a:pt x="1336547" y="118871"/>
                </a:lnTo>
                <a:lnTo>
                  <a:pt x="1336547" y="242315"/>
                </a:lnTo>
                <a:lnTo>
                  <a:pt x="1342643" y="214883"/>
                </a:lnTo>
                <a:lnTo>
                  <a:pt x="1344167" y="201167"/>
                </a:lnTo>
                <a:lnTo>
                  <a:pt x="1347215" y="146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7689851" y="2079625"/>
            <a:ext cx="441325" cy="693738"/>
          </a:xfrm>
          <a:custGeom>
            <a:rect b="b" l="l" r="r" t="t"/>
            <a:pathLst>
              <a:path extrusionOk="0" h="784860" w="486409">
                <a:moveTo>
                  <a:pt x="72444" y="741983"/>
                </a:moveTo>
                <a:lnTo>
                  <a:pt x="64007" y="710183"/>
                </a:lnTo>
                <a:lnTo>
                  <a:pt x="0" y="766571"/>
                </a:lnTo>
                <a:lnTo>
                  <a:pt x="56387" y="778874"/>
                </a:lnTo>
                <a:lnTo>
                  <a:pt x="56387" y="751331"/>
                </a:lnTo>
                <a:lnTo>
                  <a:pt x="59435" y="745235"/>
                </a:lnTo>
                <a:lnTo>
                  <a:pt x="72444" y="741983"/>
                </a:lnTo>
                <a:close/>
              </a:path>
              <a:path extrusionOk="0" h="784860" w="486409">
                <a:moveTo>
                  <a:pt x="74909" y="751273"/>
                </a:moveTo>
                <a:lnTo>
                  <a:pt x="72444" y="741983"/>
                </a:lnTo>
                <a:lnTo>
                  <a:pt x="59435" y="745235"/>
                </a:lnTo>
                <a:lnTo>
                  <a:pt x="56387" y="751331"/>
                </a:lnTo>
                <a:lnTo>
                  <a:pt x="59435" y="754379"/>
                </a:lnTo>
                <a:lnTo>
                  <a:pt x="62483" y="754379"/>
                </a:lnTo>
                <a:lnTo>
                  <a:pt x="74909" y="751273"/>
                </a:lnTo>
                <a:close/>
              </a:path>
              <a:path extrusionOk="0" h="784860" w="486409">
                <a:moveTo>
                  <a:pt x="83819" y="784859"/>
                </a:moveTo>
                <a:lnTo>
                  <a:pt x="74909" y="751273"/>
                </a:lnTo>
                <a:lnTo>
                  <a:pt x="62483" y="754379"/>
                </a:lnTo>
                <a:lnTo>
                  <a:pt x="59435" y="754379"/>
                </a:lnTo>
                <a:lnTo>
                  <a:pt x="56387" y="751331"/>
                </a:lnTo>
                <a:lnTo>
                  <a:pt x="56387" y="778874"/>
                </a:lnTo>
                <a:lnTo>
                  <a:pt x="83819" y="784859"/>
                </a:lnTo>
                <a:close/>
              </a:path>
              <a:path extrusionOk="0" h="784860" w="486409">
                <a:moveTo>
                  <a:pt x="477011" y="501395"/>
                </a:moveTo>
                <a:lnTo>
                  <a:pt x="477011" y="443483"/>
                </a:lnTo>
                <a:lnTo>
                  <a:pt x="475487" y="458723"/>
                </a:lnTo>
                <a:lnTo>
                  <a:pt x="472439" y="472439"/>
                </a:lnTo>
                <a:lnTo>
                  <a:pt x="470915" y="486155"/>
                </a:lnTo>
                <a:lnTo>
                  <a:pt x="466343" y="499871"/>
                </a:lnTo>
                <a:lnTo>
                  <a:pt x="463295" y="512063"/>
                </a:lnTo>
                <a:lnTo>
                  <a:pt x="440435" y="557783"/>
                </a:lnTo>
                <a:lnTo>
                  <a:pt x="414527" y="589787"/>
                </a:lnTo>
                <a:lnTo>
                  <a:pt x="384047" y="617219"/>
                </a:lnTo>
                <a:lnTo>
                  <a:pt x="359663" y="632459"/>
                </a:lnTo>
                <a:lnTo>
                  <a:pt x="333755" y="649223"/>
                </a:lnTo>
                <a:lnTo>
                  <a:pt x="306323" y="662939"/>
                </a:lnTo>
                <a:lnTo>
                  <a:pt x="277367" y="676655"/>
                </a:lnTo>
                <a:lnTo>
                  <a:pt x="213359" y="701039"/>
                </a:lnTo>
                <a:lnTo>
                  <a:pt x="178307" y="711707"/>
                </a:lnTo>
                <a:lnTo>
                  <a:pt x="144779" y="722375"/>
                </a:lnTo>
                <a:lnTo>
                  <a:pt x="108203" y="733043"/>
                </a:lnTo>
                <a:lnTo>
                  <a:pt x="72444" y="741983"/>
                </a:lnTo>
                <a:lnTo>
                  <a:pt x="74909" y="751273"/>
                </a:lnTo>
                <a:lnTo>
                  <a:pt x="216407" y="710183"/>
                </a:lnTo>
                <a:lnTo>
                  <a:pt x="280415" y="685799"/>
                </a:lnTo>
                <a:lnTo>
                  <a:pt x="365759" y="641603"/>
                </a:lnTo>
                <a:lnTo>
                  <a:pt x="422147" y="595883"/>
                </a:lnTo>
                <a:lnTo>
                  <a:pt x="448055" y="563879"/>
                </a:lnTo>
                <a:lnTo>
                  <a:pt x="467867" y="527303"/>
                </a:lnTo>
                <a:lnTo>
                  <a:pt x="472439" y="515111"/>
                </a:lnTo>
                <a:lnTo>
                  <a:pt x="477011" y="501395"/>
                </a:lnTo>
                <a:close/>
              </a:path>
              <a:path extrusionOk="0" h="784860" w="486409">
                <a:moveTo>
                  <a:pt x="486155" y="445007"/>
                </a:moveTo>
                <a:lnTo>
                  <a:pt x="486155" y="399287"/>
                </a:lnTo>
                <a:lnTo>
                  <a:pt x="484631" y="365759"/>
                </a:lnTo>
                <a:lnTo>
                  <a:pt x="473963" y="298703"/>
                </a:lnTo>
                <a:lnTo>
                  <a:pt x="457199" y="228599"/>
                </a:lnTo>
                <a:lnTo>
                  <a:pt x="446531" y="192023"/>
                </a:lnTo>
                <a:lnTo>
                  <a:pt x="435863" y="153923"/>
                </a:lnTo>
                <a:lnTo>
                  <a:pt x="423671" y="117347"/>
                </a:lnTo>
                <a:lnTo>
                  <a:pt x="411479" y="79247"/>
                </a:lnTo>
                <a:lnTo>
                  <a:pt x="385571" y="3047"/>
                </a:lnTo>
                <a:lnTo>
                  <a:pt x="382523" y="0"/>
                </a:lnTo>
                <a:lnTo>
                  <a:pt x="379475" y="0"/>
                </a:lnTo>
                <a:lnTo>
                  <a:pt x="376427" y="3047"/>
                </a:lnTo>
                <a:lnTo>
                  <a:pt x="376427" y="6095"/>
                </a:lnTo>
                <a:lnTo>
                  <a:pt x="402335" y="82295"/>
                </a:lnTo>
                <a:lnTo>
                  <a:pt x="414527" y="120395"/>
                </a:lnTo>
                <a:lnTo>
                  <a:pt x="426719" y="156971"/>
                </a:lnTo>
                <a:lnTo>
                  <a:pt x="448055" y="230123"/>
                </a:lnTo>
                <a:lnTo>
                  <a:pt x="464819" y="300227"/>
                </a:lnTo>
                <a:lnTo>
                  <a:pt x="475487" y="367283"/>
                </a:lnTo>
                <a:lnTo>
                  <a:pt x="477011" y="399287"/>
                </a:lnTo>
                <a:lnTo>
                  <a:pt x="477011" y="501395"/>
                </a:lnTo>
                <a:lnTo>
                  <a:pt x="483107" y="473963"/>
                </a:lnTo>
                <a:lnTo>
                  <a:pt x="484631" y="458723"/>
                </a:lnTo>
                <a:lnTo>
                  <a:pt x="486155" y="4450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7070725" y="2062164"/>
            <a:ext cx="1665288" cy="701675"/>
          </a:xfrm>
          <a:custGeom>
            <a:rect b="b" l="l" r="r" t="t"/>
            <a:pathLst>
              <a:path extrusionOk="0" h="794385" w="1831975">
                <a:moveTo>
                  <a:pt x="324611" y="6095"/>
                </a:moveTo>
                <a:lnTo>
                  <a:pt x="324611" y="3047"/>
                </a:lnTo>
                <a:lnTo>
                  <a:pt x="321563" y="0"/>
                </a:lnTo>
                <a:lnTo>
                  <a:pt x="274319" y="28955"/>
                </a:lnTo>
                <a:lnTo>
                  <a:pt x="233171" y="54863"/>
                </a:lnTo>
                <a:lnTo>
                  <a:pt x="192023" y="82295"/>
                </a:lnTo>
                <a:lnTo>
                  <a:pt x="135635" y="123443"/>
                </a:lnTo>
                <a:lnTo>
                  <a:pt x="117347" y="135635"/>
                </a:lnTo>
                <a:lnTo>
                  <a:pt x="70103" y="176783"/>
                </a:lnTo>
                <a:lnTo>
                  <a:pt x="22859" y="230123"/>
                </a:lnTo>
                <a:lnTo>
                  <a:pt x="3047" y="269747"/>
                </a:lnTo>
                <a:lnTo>
                  <a:pt x="0" y="283463"/>
                </a:lnTo>
                <a:lnTo>
                  <a:pt x="0" y="310895"/>
                </a:lnTo>
                <a:lnTo>
                  <a:pt x="3047" y="323087"/>
                </a:lnTo>
                <a:lnTo>
                  <a:pt x="3047" y="324611"/>
                </a:lnTo>
                <a:lnTo>
                  <a:pt x="7619" y="336803"/>
                </a:lnTo>
                <a:lnTo>
                  <a:pt x="9143" y="339343"/>
                </a:lnTo>
                <a:lnTo>
                  <a:pt x="9143" y="284987"/>
                </a:lnTo>
                <a:lnTo>
                  <a:pt x="12191" y="272795"/>
                </a:lnTo>
                <a:lnTo>
                  <a:pt x="30479" y="236219"/>
                </a:lnTo>
                <a:lnTo>
                  <a:pt x="51815" y="210311"/>
                </a:lnTo>
                <a:lnTo>
                  <a:pt x="62483" y="196595"/>
                </a:lnTo>
                <a:lnTo>
                  <a:pt x="76199" y="182879"/>
                </a:lnTo>
                <a:lnTo>
                  <a:pt x="91439" y="170687"/>
                </a:lnTo>
                <a:lnTo>
                  <a:pt x="106679" y="156971"/>
                </a:lnTo>
                <a:lnTo>
                  <a:pt x="123443" y="143255"/>
                </a:lnTo>
                <a:lnTo>
                  <a:pt x="140207" y="131063"/>
                </a:lnTo>
                <a:lnTo>
                  <a:pt x="158495" y="117347"/>
                </a:lnTo>
                <a:lnTo>
                  <a:pt x="178307" y="103631"/>
                </a:lnTo>
                <a:lnTo>
                  <a:pt x="196595" y="89915"/>
                </a:lnTo>
                <a:lnTo>
                  <a:pt x="237743" y="64007"/>
                </a:lnTo>
                <a:lnTo>
                  <a:pt x="323087" y="9143"/>
                </a:lnTo>
                <a:lnTo>
                  <a:pt x="324611" y="6095"/>
                </a:lnTo>
                <a:close/>
              </a:path>
              <a:path extrusionOk="0" h="794385" w="1831975">
                <a:moveTo>
                  <a:pt x="1757971" y="750904"/>
                </a:moveTo>
                <a:lnTo>
                  <a:pt x="1559051" y="720851"/>
                </a:lnTo>
                <a:lnTo>
                  <a:pt x="1423415" y="701039"/>
                </a:lnTo>
                <a:lnTo>
                  <a:pt x="1290827" y="679703"/>
                </a:lnTo>
                <a:lnTo>
                  <a:pt x="1159763" y="659891"/>
                </a:lnTo>
                <a:lnTo>
                  <a:pt x="1033271" y="638555"/>
                </a:lnTo>
                <a:lnTo>
                  <a:pt x="911351" y="617219"/>
                </a:lnTo>
                <a:lnTo>
                  <a:pt x="794003" y="595883"/>
                </a:lnTo>
                <a:lnTo>
                  <a:pt x="681227" y="574547"/>
                </a:lnTo>
                <a:lnTo>
                  <a:pt x="627887" y="563879"/>
                </a:lnTo>
                <a:lnTo>
                  <a:pt x="576071" y="553211"/>
                </a:lnTo>
                <a:lnTo>
                  <a:pt x="525779" y="542543"/>
                </a:lnTo>
                <a:lnTo>
                  <a:pt x="477011" y="530351"/>
                </a:lnTo>
                <a:lnTo>
                  <a:pt x="431291" y="519683"/>
                </a:lnTo>
                <a:lnTo>
                  <a:pt x="387095" y="509015"/>
                </a:lnTo>
                <a:lnTo>
                  <a:pt x="344423" y="496823"/>
                </a:lnTo>
                <a:lnTo>
                  <a:pt x="304799" y="486155"/>
                </a:lnTo>
                <a:lnTo>
                  <a:pt x="266699" y="475487"/>
                </a:lnTo>
                <a:lnTo>
                  <a:pt x="231647" y="463295"/>
                </a:lnTo>
                <a:lnTo>
                  <a:pt x="199643" y="451103"/>
                </a:lnTo>
                <a:lnTo>
                  <a:pt x="169163" y="440435"/>
                </a:lnTo>
                <a:lnTo>
                  <a:pt x="141731" y="428243"/>
                </a:lnTo>
                <a:lnTo>
                  <a:pt x="115823" y="416051"/>
                </a:lnTo>
                <a:lnTo>
                  <a:pt x="105155" y="411479"/>
                </a:lnTo>
                <a:lnTo>
                  <a:pt x="83819" y="399287"/>
                </a:lnTo>
                <a:lnTo>
                  <a:pt x="74675" y="393191"/>
                </a:lnTo>
                <a:lnTo>
                  <a:pt x="67055" y="387095"/>
                </a:lnTo>
                <a:lnTo>
                  <a:pt x="57911" y="380999"/>
                </a:lnTo>
                <a:lnTo>
                  <a:pt x="51815" y="374903"/>
                </a:lnTo>
                <a:lnTo>
                  <a:pt x="44195" y="368807"/>
                </a:lnTo>
                <a:lnTo>
                  <a:pt x="38099" y="362711"/>
                </a:lnTo>
                <a:lnTo>
                  <a:pt x="28955" y="350519"/>
                </a:lnTo>
                <a:lnTo>
                  <a:pt x="24383" y="345947"/>
                </a:lnTo>
                <a:lnTo>
                  <a:pt x="19811" y="339851"/>
                </a:lnTo>
                <a:lnTo>
                  <a:pt x="16763" y="333755"/>
                </a:lnTo>
                <a:lnTo>
                  <a:pt x="12191" y="321563"/>
                </a:lnTo>
                <a:lnTo>
                  <a:pt x="9143" y="309371"/>
                </a:lnTo>
                <a:lnTo>
                  <a:pt x="9143" y="339343"/>
                </a:lnTo>
                <a:lnTo>
                  <a:pt x="12191" y="344423"/>
                </a:lnTo>
                <a:lnTo>
                  <a:pt x="15239" y="350519"/>
                </a:lnTo>
                <a:lnTo>
                  <a:pt x="19811" y="356615"/>
                </a:lnTo>
                <a:lnTo>
                  <a:pt x="25907" y="362711"/>
                </a:lnTo>
                <a:lnTo>
                  <a:pt x="32003" y="370331"/>
                </a:lnTo>
                <a:lnTo>
                  <a:pt x="44195" y="382523"/>
                </a:lnTo>
                <a:lnTo>
                  <a:pt x="79247" y="406907"/>
                </a:lnTo>
                <a:lnTo>
                  <a:pt x="137159" y="437387"/>
                </a:lnTo>
                <a:lnTo>
                  <a:pt x="195071" y="460247"/>
                </a:lnTo>
                <a:lnTo>
                  <a:pt x="228599" y="472439"/>
                </a:lnTo>
                <a:lnTo>
                  <a:pt x="263651" y="483107"/>
                </a:lnTo>
                <a:lnTo>
                  <a:pt x="301751" y="495299"/>
                </a:lnTo>
                <a:lnTo>
                  <a:pt x="342899" y="505967"/>
                </a:lnTo>
                <a:lnTo>
                  <a:pt x="384047" y="518159"/>
                </a:lnTo>
                <a:lnTo>
                  <a:pt x="475487" y="539495"/>
                </a:lnTo>
                <a:lnTo>
                  <a:pt x="524255" y="551687"/>
                </a:lnTo>
                <a:lnTo>
                  <a:pt x="574547" y="562355"/>
                </a:lnTo>
                <a:lnTo>
                  <a:pt x="626363" y="573023"/>
                </a:lnTo>
                <a:lnTo>
                  <a:pt x="679703" y="583691"/>
                </a:lnTo>
                <a:lnTo>
                  <a:pt x="734567" y="594359"/>
                </a:lnTo>
                <a:lnTo>
                  <a:pt x="792479" y="605027"/>
                </a:lnTo>
                <a:lnTo>
                  <a:pt x="909827" y="626363"/>
                </a:lnTo>
                <a:lnTo>
                  <a:pt x="1031747" y="647699"/>
                </a:lnTo>
                <a:lnTo>
                  <a:pt x="1158239" y="669035"/>
                </a:lnTo>
                <a:lnTo>
                  <a:pt x="1289303" y="688847"/>
                </a:lnTo>
                <a:lnTo>
                  <a:pt x="1421891" y="710183"/>
                </a:lnTo>
                <a:lnTo>
                  <a:pt x="1557527" y="731519"/>
                </a:lnTo>
                <a:lnTo>
                  <a:pt x="1756492" y="760148"/>
                </a:lnTo>
                <a:lnTo>
                  <a:pt x="1757971" y="750904"/>
                </a:lnTo>
                <a:close/>
              </a:path>
              <a:path extrusionOk="0" h="794385" w="1831975">
                <a:moveTo>
                  <a:pt x="1773935" y="786240"/>
                </a:moveTo>
                <a:lnTo>
                  <a:pt x="1773935" y="758951"/>
                </a:lnTo>
                <a:lnTo>
                  <a:pt x="1772411" y="761999"/>
                </a:lnTo>
                <a:lnTo>
                  <a:pt x="1769363" y="761999"/>
                </a:lnTo>
                <a:lnTo>
                  <a:pt x="1756492" y="760148"/>
                </a:lnTo>
                <a:lnTo>
                  <a:pt x="1751075" y="794003"/>
                </a:lnTo>
                <a:lnTo>
                  <a:pt x="1773935" y="786240"/>
                </a:lnTo>
                <a:close/>
              </a:path>
              <a:path extrusionOk="0" h="794385" w="1831975">
                <a:moveTo>
                  <a:pt x="1773935" y="758951"/>
                </a:moveTo>
                <a:lnTo>
                  <a:pt x="1773935" y="754379"/>
                </a:lnTo>
                <a:lnTo>
                  <a:pt x="1770887" y="752855"/>
                </a:lnTo>
                <a:lnTo>
                  <a:pt x="1757971" y="750904"/>
                </a:lnTo>
                <a:lnTo>
                  <a:pt x="1756492" y="760148"/>
                </a:lnTo>
                <a:lnTo>
                  <a:pt x="1769363" y="761999"/>
                </a:lnTo>
                <a:lnTo>
                  <a:pt x="1772411" y="761999"/>
                </a:lnTo>
                <a:lnTo>
                  <a:pt x="1773935" y="758951"/>
                </a:lnTo>
                <a:close/>
              </a:path>
              <a:path extrusionOk="0" h="794385" w="1831975">
                <a:moveTo>
                  <a:pt x="1831847" y="766571"/>
                </a:moveTo>
                <a:lnTo>
                  <a:pt x="1763267" y="717803"/>
                </a:lnTo>
                <a:lnTo>
                  <a:pt x="1757971" y="750904"/>
                </a:lnTo>
                <a:lnTo>
                  <a:pt x="1770887" y="752855"/>
                </a:lnTo>
                <a:lnTo>
                  <a:pt x="1773935" y="754379"/>
                </a:lnTo>
                <a:lnTo>
                  <a:pt x="1773935" y="786240"/>
                </a:lnTo>
                <a:lnTo>
                  <a:pt x="1831847" y="7665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4400"/>
              <a:buFont typeface="Arial"/>
              <a:buNone/>
            </a:pPr>
            <a:r>
              <a:rPr lang="en-US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Quadruples</a:t>
            </a:r>
            <a:endParaRPr/>
          </a:p>
        </p:txBody>
      </p:sp>
      <p:sp>
        <p:nvSpPr>
          <p:cNvPr id="286" name="Google Shape;286;p31"/>
          <p:cNvSpPr txBox="1"/>
          <p:nvPr/>
        </p:nvSpPr>
        <p:spPr>
          <a:xfrm>
            <a:off x="1960564" y="2543176"/>
            <a:ext cx="2632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•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b * -c + b * -c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1752601" y="3316288"/>
            <a:ext cx="3089275" cy="22463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4606925" y="3517900"/>
            <a:ext cx="5568950" cy="21145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2287589" y="729313"/>
            <a:ext cx="761682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Compiler Architecture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2701926" y="1949450"/>
            <a:ext cx="830263" cy="393700"/>
          </a:xfrm>
          <a:prstGeom prst="rect">
            <a:avLst/>
          </a:prstGeom>
          <a:solidFill>
            <a:srgbClr val="BADFE2"/>
          </a:solidFill>
          <a:ln cap="flat" cmpd="sng" w="28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525">
            <a:spAutoFit/>
          </a:bodyPr>
          <a:lstStyle/>
          <a:p>
            <a:pPr indent="0" lvl="0" marL="1128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Parser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364038" y="1949451"/>
            <a:ext cx="831850" cy="500063"/>
          </a:xfrm>
          <a:prstGeom prst="rect">
            <a:avLst/>
          </a:prstGeom>
          <a:solidFill>
            <a:srgbClr val="BADFE2"/>
          </a:solidFill>
          <a:ln cap="flat" cmpd="sng" w="28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7400">
            <a:spAutoFit/>
          </a:bodyPr>
          <a:lstStyle/>
          <a:p>
            <a:pPr indent="106363" lvl="0" marL="53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Checker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3532188" y="2181225"/>
            <a:ext cx="831850" cy="76200"/>
          </a:xfrm>
          <a:custGeom>
            <a:rect b="b" l="l" r="r" t="t"/>
            <a:pathLst>
              <a:path extrusionOk="0" h="85725" w="914400">
                <a:moveTo>
                  <a:pt x="842771" y="56387"/>
                </a:moveTo>
                <a:lnTo>
                  <a:pt x="8427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842771" y="56387"/>
                </a:lnTo>
                <a:close/>
              </a:path>
              <a:path extrusionOk="0" h="85725" w="914400">
                <a:moveTo>
                  <a:pt x="914399" y="42671"/>
                </a:moveTo>
                <a:lnTo>
                  <a:pt x="829055" y="0"/>
                </a:lnTo>
                <a:lnTo>
                  <a:pt x="829055" y="28955"/>
                </a:lnTo>
                <a:lnTo>
                  <a:pt x="842771" y="28955"/>
                </a:lnTo>
                <a:lnTo>
                  <a:pt x="842771" y="78485"/>
                </a:lnTo>
                <a:lnTo>
                  <a:pt x="914399" y="42671"/>
                </a:lnTo>
                <a:close/>
              </a:path>
              <a:path extrusionOk="0" h="85725" w="914400">
                <a:moveTo>
                  <a:pt x="842771" y="78485"/>
                </a:moveTo>
                <a:lnTo>
                  <a:pt x="842771" y="56387"/>
                </a:lnTo>
                <a:lnTo>
                  <a:pt x="829055" y="56387"/>
                </a:lnTo>
                <a:lnTo>
                  <a:pt x="829055" y="85343"/>
                </a:lnTo>
                <a:lnTo>
                  <a:pt x="8427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5195888" y="2181225"/>
            <a:ext cx="900112" cy="76200"/>
          </a:xfrm>
          <a:custGeom>
            <a:rect b="b" l="l" r="r" t="t"/>
            <a:pathLst>
              <a:path extrusionOk="0" h="85725" w="990600">
                <a:moveTo>
                  <a:pt x="918971" y="56387"/>
                </a:moveTo>
                <a:lnTo>
                  <a:pt x="9189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918971" y="56387"/>
                </a:lnTo>
                <a:close/>
              </a:path>
              <a:path extrusionOk="0" h="85725" w="990600">
                <a:moveTo>
                  <a:pt x="990599" y="42671"/>
                </a:moveTo>
                <a:lnTo>
                  <a:pt x="905255" y="0"/>
                </a:lnTo>
                <a:lnTo>
                  <a:pt x="905255" y="28955"/>
                </a:lnTo>
                <a:lnTo>
                  <a:pt x="918971" y="28955"/>
                </a:lnTo>
                <a:lnTo>
                  <a:pt x="918971" y="78485"/>
                </a:lnTo>
                <a:lnTo>
                  <a:pt x="990599" y="42671"/>
                </a:lnTo>
                <a:close/>
              </a:path>
              <a:path extrusionOk="0" h="85725" w="990600">
                <a:moveTo>
                  <a:pt x="918971" y="78485"/>
                </a:moveTo>
                <a:lnTo>
                  <a:pt x="918971" y="56387"/>
                </a:lnTo>
                <a:lnTo>
                  <a:pt x="905255" y="56387"/>
                </a:lnTo>
                <a:lnTo>
                  <a:pt x="905255" y="85343"/>
                </a:lnTo>
                <a:lnTo>
                  <a:pt x="9189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096000" y="1949450"/>
            <a:ext cx="1385888" cy="534988"/>
          </a:xfrm>
          <a:prstGeom prst="rect">
            <a:avLst/>
          </a:prstGeom>
          <a:solidFill>
            <a:srgbClr val="BADFE2"/>
          </a:solidFill>
          <a:ln cap="flat" cmpd="sng" w="28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41575">
            <a:spAutoFit/>
          </a:bodyPr>
          <a:lstStyle/>
          <a:p>
            <a:pPr indent="84138" lvl="0" marL="412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Code generator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8104188" y="1949450"/>
            <a:ext cx="969962" cy="534988"/>
          </a:xfrm>
          <a:prstGeom prst="rect">
            <a:avLst/>
          </a:prstGeom>
          <a:solidFill>
            <a:srgbClr val="BADFE2"/>
          </a:solidFill>
          <a:ln cap="flat" cmpd="sng" w="28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41575">
            <a:spAutoFit/>
          </a:bodyPr>
          <a:lstStyle/>
          <a:p>
            <a:pPr indent="193675" lvl="0" marL="539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 Generator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481888" y="2181225"/>
            <a:ext cx="622300" cy="76200"/>
          </a:xfrm>
          <a:custGeom>
            <a:rect b="b" l="l" r="r" t="t"/>
            <a:pathLst>
              <a:path extrusionOk="0" h="85725" w="685800">
                <a:moveTo>
                  <a:pt x="614171" y="56387"/>
                </a:moveTo>
                <a:lnTo>
                  <a:pt x="6141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614171" y="56387"/>
                </a:lnTo>
                <a:close/>
              </a:path>
              <a:path extrusionOk="0" h="85725" w="685800">
                <a:moveTo>
                  <a:pt x="685799" y="42671"/>
                </a:moveTo>
                <a:lnTo>
                  <a:pt x="600455" y="0"/>
                </a:lnTo>
                <a:lnTo>
                  <a:pt x="600455" y="28955"/>
                </a:lnTo>
                <a:lnTo>
                  <a:pt x="614171" y="28955"/>
                </a:lnTo>
                <a:lnTo>
                  <a:pt x="614171" y="78485"/>
                </a:lnTo>
                <a:lnTo>
                  <a:pt x="685799" y="42671"/>
                </a:lnTo>
                <a:close/>
              </a:path>
              <a:path extrusionOk="0" h="85725" w="685800">
                <a:moveTo>
                  <a:pt x="614171" y="78485"/>
                </a:moveTo>
                <a:lnTo>
                  <a:pt x="614171" y="56387"/>
                </a:lnTo>
                <a:lnTo>
                  <a:pt x="600455" y="56387"/>
                </a:lnTo>
                <a:lnTo>
                  <a:pt x="600455" y="85343"/>
                </a:lnTo>
                <a:lnTo>
                  <a:pt x="6141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2355851" y="2181225"/>
            <a:ext cx="346075" cy="76200"/>
          </a:xfrm>
          <a:custGeom>
            <a:rect b="b" l="l" r="r" t="t"/>
            <a:pathLst>
              <a:path extrusionOk="0" h="85725" w="381000">
                <a:moveTo>
                  <a:pt x="309371" y="56387"/>
                </a:moveTo>
                <a:lnTo>
                  <a:pt x="3093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309371" y="56387"/>
                </a:lnTo>
                <a:close/>
              </a:path>
              <a:path extrusionOk="0" h="85725" w="381000">
                <a:moveTo>
                  <a:pt x="380999" y="42671"/>
                </a:moveTo>
                <a:lnTo>
                  <a:pt x="295655" y="0"/>
                </a:lnTo>
                <a:lnTo>
                  <a:pt x="295655" y="28955"/>
                </a:lnTo>
                <a:lnTo>
                  <a:pt x="309371" y="28955"/>
                </a:lnTo>
                <a:lnTo>
                  <a:pt x="309371" y="78485"/>
                </a:lnTo>
                <a:lnTo>
                  <a:pt x="380999" y="42671"/>
                </a:lnTo>
                <a:close/>
              </a:path>
              <a:path extrusionOk="0" h="85725" w="381000">
                <a:moveTo>
                  <a:pt x="309371" y="78485"/>
                </a:moveTo>
                <a:lnTo>
                  <a:pt x="309371" y="56387"/>
                </a:lnTo>
                <a:lnTo>
                  <a:pt x="295655" y="56387"/>
                </a:lnTo>
                <a:lnTo>
                  <a:pt x="295655" y="85343"/>
                </a:lnTo>
                <a:lnTo>
                  <a:pt x="309371" y="7848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9063039" y="2181225"/>
            <a:ext cx="276225" cy="76200"/>
          </a:xfrm>
          <a:custGeom>
            <a:rect b="b" l="l" r="r" t="t"/>
            <a:pathLst>
              <a:path extrusionOk="0" h="85725" w="304800">
                <a:moveTo>
                  <a:pt x="233171" y="56387"/>
                </a:moveTo>
                <a:lnTo>
                  <a:pt x="233171" y="28955"/>
                </a:lnTo>
                <a:lnTo>
                  <a:pt x="0" y="28955"/>
                </a:lnTo>
                <a:lnTo>
                  <a:pt x="0" y="56387"/>
                </a:lnTo>
                <a:lnTo>
                  <a:pt x="233171" y="56387"/>
                </a:lnTo>
                <a:close/>
              </a:path>
              <a:path extrusionOk="0" h="85725" w="304800">
                <a:moveTo>
                  <a:pt x="304799" y="42671"/>
                </a:moveTo>
                <a:lnTo>
                  <a:pt x="217931" y="0"/>
                </a:lnTo>
                <a:lnTo>
                  <a:pt x="217931" y="28955"/>
                </a:lnTo>
                <a:lnTo>
                  <a:pt x="233171" y="28955"/>
                </a:lnTo>
                <a:lnTo>
                  <a:pt x="233171" y="77857"/>
                </a:lnTo>
                <a:lnTo>
                  <a:pt x="304799" y="42671"/>
                </a:lnTo>
                <a:close/>
              </a:path>
              <a:path extrusionOk="0" h="85725" w="304800">
                <a:moveTo>
                  <a:pt x="233171" y="77857"/>
                </a:moveTo>
                <a:lnTo>
                  <a:pt x="233171" y="56387"/>
                </a:lnTo>
                <a:lnTo>
                  <a:pt x="217931" y="56387"/>
                </a:lnTo>
                <a:lnTo>
                  <a:pt x="217931" y="85343"/>
                </a:lnTo>
                <a:lnTo>
                  <a:pt x="233171" y="778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335839" y="1446213"/>
            <a:ext cx="1074737" cy="519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25">
            <a:spAutoFit/>
          </a:bodyPr>
          <a:lstStyle/>
          <a:p>
            <a:pPr indent="-301625" lvl="0" marL="312738" marR="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Code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9280525" y="2038351"/>
            <a:ext cx="6921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90488" lvl="0" marL="11113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 language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493963" y="2816226"/>
            <a:ext cx="5264150" cy="150813"/>
          </a:xfrm>
          <a:custGeom>
            <a:rect b="b" l="l" r="r" t="t"/>
            <a:pathLst>
              <a:path extrusionOk="0" h="170814" w="5791200">
                <a:moveTo>
                  <a:pt x="5647943" y="114299"/>
                </a:moveTo>
                <a:lnTo>
                  <a:pt x="5647943" y="56387"/>
                </a:lnTo>
                <a:lnTo>
                  <a:pt x="0" y="56387"/>
                </a:lnTo>
                <a:lnTo>
                  <a:pt x="0" y="114299"/>
                </a:lnTo>
                <a:lnTo>
                  <a:pt x="5647943" y="114299"/>
                </a:lnTo>
                <a:close/>
              </a:path>
              <a:path extrusionOk="0" h="170814" w="5791200">
                <a:moveTo>
                  <a:pt x="5791199" y="85343"/>
                </a:moveTo>
                <a:lnTo>
                  <a:pt x="5618987" y="0"/>
                </a:lnTo>
                <a:lnTo>
                  <a:pt x="5618987" y="56387"/>
                </a:lnTo>
                <a:lnTo>
                  <a:pt x="5647943" y="56387"/>
                </a:lnTo>
                <a:lnTo>
                  <a:pt x="5647943" y="156338"/>
                </a:lnTo>
                <a:lnTo>
                  <a:pt x="5791199" y="85343"/>
                </a:lnTo>
                <a:close/>
              </a:path>
              <a:path extrusionOk="0" h="170814" w="5791200">
                <a:moveTo>
                  <a:pt x="5647943" y="156338"/>
                </a:moveTo>
                <a:lnTo>
                  <a:pt x="5647943" y="114299"/>
                </a:lnTo>
                <a:lnTo>
                  <a:pt x="5618987" y="114299"/>
                </a:lnTo>
                <a:lnTo>
                  <a:pt x="5618987" y="170687"/>
                </a:lnTo>
                <a:lnTo>
                  <a:pt x="5647943" y="1563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785100" y="2816226"/>
            <a:ext cx="2147888" cy="150813"/>
          </a:xfrm>
          <a:custGeom>
            <a:rect b="b" l="l" r="r" t="t"/>
            <a:pathLst>
              <a:path extrusionOk="0" h="170814" w="2362200">
                <a:moveTo>
                  <a:pt x="170687" y="56387"/>
                </a:moveTo>
                <a:lnTo>
                  <a:pt x="170687" y="0"/>
                </a:lnTo>
                <a:lnTo>
                  <a:pt x="0" y="85343"/>
                </a:lnTo>
                <a:lnTo>
                  <a:pt x="141731" y="156209"/>
                </a:lnTo>
                <a:lnTo>
                  <a:pt x="141731" y="56387"/>
                </a:lnTo>
                <a:lnTo>
                  <a:pt x="170687" y="56387"/>
                </a:lnTo>
                <a:close/>
              </a:path>
              <a:path extrusionOk="0" h="170814" w="2362200">
                <a:moveTo>
                  <a:pt x="2362199" y="114299"/>
                </a:moveTo>
                <a:lnTo>
                  <a:pt x="2362199" y="56387"/>
                </a:lnTo>
                <a:lnTo>
                  <a:pt x="141731" y="56387"/>
                </a:lnTo>
                <a:lnTo>
                  <a:pt x="141731" y="114299"/>
                </a:lnTo>
                <a:lnTo>
                  <a:pt x="2362199" y="114299"/>
                </a:lnTo>
                <a:close/>
              </a:path>
              <a:path extrusionOk="0" h="170814" w="2362200">
                <a:moveTo>
                  <a:pt x="170687" y="170687"/>
                </a:moveTo>
                <a:lnTo>
                  <a:pt x="170687" y="114299"/>
                </a:lnTo>
                <a:lnTo>
                  <a:pt x="141731" y="114299"/>
                </a:lnTo>
                <a:lnTo>
                  <a:pt x="141731" y="156209"/>
                </a:lnTo>
                <a:lnTo>
                  <a:pt x="170687" y="1706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785100" y="2719388"/>
            <a:ext cx="0" cy="336550"/>
          </a:xfrm>
          <a:custGeom>
            <a:rect b="b" l="l" r="r" t="t"/>
            <a:pathLst>
              <a:path extrusionOk="0" h="381000" w="120000">
                <a:moveTo>
                  <a:pt x="0" y="0"/>
                </a:moveTo>
                <a:lnTo>
                  <a:pt x="0" y="380999"/>
                </a:lnTo>
              </a:path>
            </a:pathLst>
          </a:custGeom>
          <a:noFill/>
          <a:ln cap="flat" cmpd="sng" w="7617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489450" y="2720975"/>
            <a:ext cx="1079500" cy="325438"/>
          </a:xfrm>
          <a:custGeom>
            <a:rect b="b" l="l" r="r" t="t"/>
            <a:pathLst>
              <a:path extrusionOk="0" h="367664" w="1187450">
                <a:moveTo>
                  <a:pt x="0" y="0"/>
                </a:moveTo>
                <a:lnTo>
                  <a:pt x="0" y="367283"/>
                </a:lnTo>
                <a:lnTo>
                  <a:pt x="1187195" y="367283"/>
                </a:lnTo>
                <a:lnTo>
                  <a:pt x="11871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560889" y="2755900"/>
            <a:ext cx="935037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02625" y="2719388"/>
            <a:ext cx="1055688" cy="323850"/>
          </a:xfrm>
          <a:custGeom>
            <a:rect b="b" l="l" r="r" t="t"/>
            <a:pathLst>
              <a:path extrusionOk="0" h="367664" w="1161415">
                <a:moveTo>
                  <a:pt x="0" y="0"/>
                </a:moveTo>
                <a:lnTo>
                  <a:pt x="0" y="367283"/>
                </a:lnTo>
                <a:lnTo>
                  <a:pt x="1161287" y="367283"/>
                </a:lnTo>
                <a:lnTo>
                  <a:pt x="11612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8374063" y="2754313"/>
            <a:ext cx="9128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End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2495550" y="3344863"/>
            <a:ext cx="7493000" cy="314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388" lvl="0" marL="319088" marR="0" rtl="0" algn="l">
              <a:lnSpc>
                <a:spcPct val="121217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b="0" i="0" lang="en-US" sz="23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compliers can be built by writing m front ends  and n back ends – save considerable amount of effort</a:t>
            </a:r>
            <a:endParaRPr/>
          </a:p>
          <a:p>
            <a:pPr indent="-306388" lvl="0" marL="319088" marR="0" rtl="0" algn="l">
              <a:spcBef>
                <a:spcPts val="4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assume parsing, static checking and IC  generation is done sequentially</a:t>
            </a:r>
            <a:endParaRPr/>
          </a:p>
          <a:p>
            <a:pPr indent="-255587" lvl="1" marL="677863" marR="0" rtl="0" algn="l">
              <a:spcBef>
                <a:spcPts val="50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can be combined and done during parsing</a:t>
            </a:r>
            <a:endParaRPr/>
          </a:p>
          <a:p>
            <a:pPr indent="-306388" lvl="0" marL="319088" marR="0" rtl="0" algn="l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checking</a:t>
            </a:r>
            <a:endParaRPr/>
          </a:p>
          <a:p>
            <a:pPr indent="-255587" lvl="1" marL="677863" marR="0" rtl="0" algn="l">
              <a:spcBef>
                <a:spcPts val="50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operand compatibility</a:t>
            </a:r>
            <a:endParaRPr/>
          </a:p>
          <a:p>
            <a:pPr indent="-255587" lvl="1" marL="677863" marR="0" rtl="0" algn="l">
              <a:spcBef>
                <a:spcPts val="51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 placement of break/continue keywords etc.</a:t>
            </a:r>
            <a:endParaRPr/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/>
        </p:nvSpPr>
        <p:spPr>
          <a:xfrm>
            <a:off x="2287589" y="704851"/>
            <a:ext cx="3819525" cy="1185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Quadruples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718" lvl="0" marL="524261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each fields directly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216151" y="2352676"/>
            <a:ext cx="8035925" cy="3832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2008189" y="426101"/>
            <a:ext cx="789622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Triples</a:t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1905000" y="1143000"/>
            <a:ext cx="8001000" cy="5240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2" name="Google Shape;302;p33"/>
          <p:cNvGraphicFramePr/>
          <p:nvPr/>
        </p:nvGraphicFramePr>
        <p:xfrm>
          <a:off x="7572376" y="4911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{4EA90E99-A8CF-488A-84FA-D0F091234A5E}</a:tableStyleId>
              </a:tblPr>
              <a:tblGrid>
                <a:gridCol w="727600"/>
                <a:gridCol w="727600"/>
                <a:gridCol w="727600"/>
              </a:tblGrid>
              <a:tr h="376600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op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arg1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arg2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 ]=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250">
                <a:tc>
                  <a:txBody>
                    <a:bodyPr/>
                    <a:lstStyle/>
                    <a:p>
                      <a:pPr indent="0" lvl="0" marL="768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:=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CD31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44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33"/>
          <p:cNvSpPr txBox="1"/>
          <p:nvPr/>
        </p:nvSpPr>
        <p:spPr>
          <a:xfrm>
            <a:off x="7310438" y="5324476"/>
            <a:ext cx="1524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9A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13" marR="0" rtl="0" algn="l">
              <a:spcBef>
                <a:spcPts val="863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9A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2147889" y="560382"/>
            <a:ext cx="7615237" cy="401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/>
              <a:t>Indirect Triples</a:t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2078038" y="1344613"/>
            <a:ext cx="7897812" cy="51101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/>
        </p:nvSpPr>
        <p:spPr>
          <a:xfrm>
            <a:off x="2286001" y="941388"/>
            <a:ext cx="7750175" cy="454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Intermediate Code (IC)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13" marR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6050" lvl="0" marL="11113" marR="0" rtl="0" algn="just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program in a source language is converted  to an equivalent program in an intermediate language  by the IC generator.</a:t>
            </a:r>
            <a:endParaRPr/>
          </a:p>
          <a:p>
            <a:pPr indent="-146050" lvl="0" marL="11113" marR="0" rtl="0" algn="l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the front and back ends together</a:t>
            </a:r>
            <a:endParaRPr/>
          </a:p>
          <a:p>
            <a:pPr indent="-146050" lvl="0" marL="11113" marR="0" rtl="0" algn="l">
              <a:spcBef>
                <a:spcPts val="55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and Machine neutral</a:t>
            </a:r>
            <a:endParaRPr/>
          </a:p>
          <a:p>
            <a:pPr indent="-146050" lvl="0" marL="11113" marR="0" rtl="0" algn="l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forms</a:t>
            </a:r>
            <a:endParaRPr/>
          </a:p>
          <a:p>
            <a:pPr indent="-146050" lvl="0" marL="11113" marR="0" rtl="0" algn="l">
              <a:spcBef>
                <a:spcPts val="55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depends on how being processed</a:t>
            </a:r>
            <a:endParaRPr/>
          </a:p>
          <a:p>
            <a:pPr indent="-146050" lvl="0" marL="11113" marR="0" rtl="0" algn="l">
              <a:spcBef>
                <a:spcPts val="575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one intermediate language may be used by  a compiler</a:t>
            </a:r>
            <a:endParaRPr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1870076" y="1042295"/>
            <a:ext cx="8797925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06388" lvl="0" marL="317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Calibri"/>
              <a:buChar char="•"/>
            </a:pPr>
            <a:r>
              <a:rPr lang="en-US" sz="2200">
                <a:solidFill>
                  <a:srgbClr val="000000"/>
                </a:solidFill>
              </a:rPr>
              <a:t>Intermediate language can be many different languages, and  the designer of the compiler decides this intermediate language.</a:t>
            </a:r>
            <a:endParaRPr sz="2200"/>
          </a:p>
        </p:txBody>
      </p:sp>
      <p:sp>
        <p:nvSpPr>
          <p:cNvPr id="126" name="Google Shape;126;p15"/>
          <p:cNvSpPr txBox="1"/>
          <p:nvPr/>
        </p:nvSpPr>
        <p:spPr>
          <a:xfrm>
            <a:off x="1676400" y="2003425"/>
            <a:ext cx="8839200" cy="408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5588" lvl="0" marL="268288" marR="0" rtl="0" algn="l"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trees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an intermediate language.</a:t>
            </a:r>
            <a:endParaRPr/>
          </a:p>
          <a:p>
            <a:pPr indent="-255588" lvl="0" marL="268288" marR="0" rtl="0" algn="l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postfix notation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an intermediate language.</a:t>
            </a:r>
            <a:endParaRPr/>
          </a:p>
          <a:p>
            <a:pPr indent="-255588" lvl="0" marL="268288" marR="0" rtl="0" algn="l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three-address code (Quadraples)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as an intermediate  language</a:t>
            </a:r>
            <a:endParaRPr/>
          </a:p>
          <a:p>
            <a:pPr indent="-204787" lvl="1" marL="625475" marR="0" rtl="0" algn="l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quadraples are close to machine instructions, but they are not  actual machine instructions.</a:t>
            </a:r>
            <a:endParaRPr/>
          </a:p>
          <a:p>
            <a:pPr indent="-255588" lvl="0" marL="268288" marR="0" rtl="0" algn="l">
              <a:spcBef>
                <a:spcPts val="41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programming languages have well defined intermediate languages.</a:t>
            </a:r>
            <a:endParaRPr/>
          </a:p>
          <a:p>
            <a:pPr indent="-204787" lvl="1" marL="625475" marR="0" rtl="0" algn="l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  <a:p>
            <a:pPr indent="-204787" lvl="1" marL="625475" marR="0" rtl="0" algn="l">
              <a:spcBef>
                <a:spcPts val="41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prolog</a:t>
            </a:r>
            <a:endParaRPr/>
          </a:p>
          <a:p>
            <a:pPr indent="-204787" lvl="1" marL="625475" marR="0" rtl="0" algn="l">
              <a:spcBef>
                <a:spcPts val="425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byte-code emulators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801814" y="403226"/>
            <a:ext cx="5818187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50" spcFirstLastPara="1" rIns="82050" wrap="square" tIns="41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Intermediate Code (IC)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2287589" y="729313"/>
            <a:ext cx="761682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Intermediate language levels</a:t>
            </a:r>
            <a:endParaRPr/>
          </a:p>
        </p:txBody>
      </p:sp>
      <p:sp>
        <p:nvSpPr>
          <p:cNvPr id="134" name="Google Shape;134;p16"/>
          <p:cNvSpPr txBox="1"/>
          <p:nvPr>
            <p:ph idx="4294967295" type="body"/>
          </p:nvPr>
        </p:nvSpPr>
        <p:spPr>
          <a:xfrm>
            <a:off x="7415214" y="1914526"/>
            <a:ext cx="2009775" cy="40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50" spcFirstLastPara="1" rIns="82050" wrap="square" tIns="41025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1" y="1747838"/>
            <a:ext cx="7610475" cy="4303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87589" y="729313"/>
            <a:ext cx="7616825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Intermediate Languages Types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981200" y="2249488"/>
            <a:ext cx="8229600" cy="269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7718" lvl="0" marL="5510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/>
              <a:t>Graphical IRs:</a:t>
            </a:r>
            <a:endParaRPr/>
          </a:p>
          <a:p>
            <a:pPr indent="-257002" lvl="1" marL="910619" rtl="0" algn="l">
              <a:lnSpc>
                <a:spcPct val="90000"/>
              </a:lnSpc>
              <a:spcBef>
                <a:spcPts val="50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Abstract Syntax trees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57002" lvl="1" marL="910619" rtl="0" algn="l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Directed Acyclic Graphs (DAGs)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57002" lvl="1" marL="910619" rtl="0" algn="l">
              <a:lnSpc>
                <a:spcPct val="90000"/>
              </a:lnSpc>
              <a:spcBef>
                <a:spcPts val="507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Control Flow Graphs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7718" lvl="0" marL="551044" rtl="0" algn="l">
              <a:lnSpc>
                <a:spcPct val="90000"/>
              </a:lnSpc>
              <a:spcBef>
                <a:spcPts val="574"/>
              </a:spcBef>
              <a:spcAft>
                <a:spcPts val="0"/>
              </a:spcAft>
              <a:buClr>
                <a:srgbClr val="CD3100"/>
              </a:buClr>
              <a:buSzPts val="2800"/>
              <a:buChar char="•"/>
            </a:pPr>
            <a:r>
              <a:rPr lang="en-US"/>
              <a:t>Linear IRs:</a:t>
            </a:r>
            <a:endParaRPr/>
          </a:p>
          <a:p>
            <a:pPr indent="-257002" lvl="1" marL="910619" rtl="0" algn="l">
              <a:lnSpc>
                <a:spcPct val="90000"/>
              </a:lnSpc>
              <a:spcBef>
                <a:spcPts val="503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Stack based (postfix)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57002" lvl="1" marL="910619" rtl="0" algn="l">
              <a:lnSpc>
                <a:spcPct val="90000"/>
              </a:lnSpc>
              <a:spcBef>
                <a:spcPts val="516"/>
              </a:spcBef>
              <a:spcAft>
                <a:spcPts val="0"/>
              </a:spcAft>
              <a:buClr>
                <a:srgbClr val="CD3100"/>
              </a:buClr>
              <a:buSzPts val="2200"/>
              <a:buFont typeface="Georgia"/>
              <a:buChar char="–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Three address code (quadruples)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828800" y="710263"/>
            <a:ext cx="8229600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1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Graphical IRs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495550" y="1390651"/>
            <a:ext cx="7283450" cy="319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6388" lvl="0" marL="319088" marR="0" rtl="0" algn="l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Syntax Trees (AST) – retain essential  structure of the parse tree, eliminating unneeded  nodes.</a:t>
            </a:r>
            <a:endParaRPr/>
          </a:p>
          <a:p>
            <a:pPr indent="-109538" lvl="0" marL="319088" marR="0" rtl="0" algn="l">
              <a:spcBef>
                <a:spcPts val="25"/>
              </a:spcBef>
              <a:spcAft>
                <a:spcPts val="0"/>
              </a:spcAft>
              <a:buClr>
                <a:srgbClr val="CD31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8" lvl="0" marL="319088" marR="0" rtl="0" algn="l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Acyclic Graphs (DAG) – compacted AST to  avoid duplication – smaller footprint as well</a:t>
            </a:r>
            <a:endParaRPr/>
          </a:p>
          <a:p>
            <a:pPr indent="-109538" lvl="0" marL="319088" marR="0" rtl="0" algn="l">
              <a:spcBef>
                <a:spcPts val="38"/>
              </a:spcBef>
              <a:spcAft>
                <a:spcPts val="0"/>
              </a:spcAft>
              <a:buClr>
                <a:srgbClr val="CD31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8" lvl="0" marL="319088" marR="0" rtl="0" algn="l">
              <a:lnSpc>
                <a:spcPct val="109782"/>
              </a:lnSpc>
              <a:spcBef>
                <a:spcPts val="0"/>
              </a:spcBef>
              <a:spcAft>
                <a:spcPts val="0"/>
              </a:spcAft>
              <a:buClr>
                <a:srgbClr val="CD31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flow graphs (CFG) – explicitly model control  flow</a:t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2287588" y="731838"/>
            <a:ext cx="42926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D3100"/>
                </a:solidFill>
                <a:latin typeface="Arial"/>
                <a:ea typeface="Arial"/>
                <a:cs typeface="Arial"/>
                <a:sym typeface="Arial"/>
              </a:rPr>
              <a:t>ASTs and DAGs: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690939" y="2219325"/>
            <a:ext cx="257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3257550" y="2720975"/>
            <a:ext cx="1476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4089400" y="2720975"/>
            <a:ext cx="1793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4297364" y="3257550"/>
            <a:ext cx="16192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3119438" y="3257550"/>
            <a:ext cx="1001712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57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1185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- (uni)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059363" y="4468813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7431089" y="2249488"/>
            <a:ext cx="2571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:=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6999288" y="2720975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7969250" y="2720975"/>
            <a:ext cx="17938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3394076" y="2554289"/>
            <a:ext cx="277813" cy="269875"/>
          </a:xfrm>
          <a:custGeom>
            <a:rect b="b" l="l" r="r" t="t"/>
            <a:pathLst>
              <a:path extrusionOk="0" h="304800" w="304800">
                <a:moveTo>
                  <a:pt x="304799" y="0"/>
                </a:moveTo>
                <a:lnTo>
                  <a:pt x="0" y="3047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879851" y="2554289"/>
            <a:ext cx="207963" cy="269875"/>
          </a:xfrm>
          <a:custGeom>
            <a:rect b="b" l="l" r="r" t="t"/>
            <a:pathLst>
              <a:path extrusionOk="0" h="304800" w="228600">
                <a:moveTo>
                  <a:pt x="0" y="0"/>
                </a:moveTo>
                <a:lnTo>
                  <a:pt x="228599" y="3047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204076" y="2554289"/>
            <a:ext cx="277813" cy="269875"/>
          </a:xfrm>
          <a:custGeom>
            <a:rect b="b" l="l" r="r" t="t"/>
            <a:pathLst>
              <a:path extrusionOk="0" h="304800" w="304800">
                <a:moveTo>
                  <a:pt x="304799" y="0"/>
                </a:moveTo>
                <a:lnTo>
                  <a:pt x="0" y="3047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7620001" y="2554289"/>
            <a:ext cx="346075" cy="269875"/>
          </a:xfrm>
          <a:custGeom>
            <a:rect b="b" l="l" r="r" t="t"/>
            <a:pathLst>
              <a:path extrusionOk="0" h="304800" w="381000">
                <a:moveTo>
                  <a:pt x="0" y="0"/>
                </a:moveTo>
                <a:lnTo>
                  <a:pt x="380999" y="3047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297364" y="3729039"/>
            <a:ext cx="10699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- (uni)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621588" y="3795713"/>
            <a:ext cx="1635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7969251" y="3325813"/>
            <a:ext cx="862013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7591" marR="0" rtl="0" algn="l">
              <a:spcBef>
                <a:spcPts val="646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(uni)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743325" y="4400550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8523288" y="4400550"/>
            <a:ext cx="1460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740151" y="2959101"/>
            <a:ext cx="347663" cy="334963"/>
          </a:xfrm>
          <a:custGeom>
            <a:rect b="b" l="l" r="r" t="t"/>
            <a:pathLst>
              <a:path extrusionOk="0" h="381000" w="381000">
                <a:moveTo>
                  <a:pt x="380999" y="0"/>
                </a:moveTo>
                <a:lnTo>
                  <a:pt x="0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4225926" y="2959101"/>
            <a:ext cx="138113" cy="334963"/>
          </a:xfrm>
          <a:custGeom>
            <a:rect b="b" l="l" r="r" t="t"/>
            <a:pathLst>
              <a:path extrusionOk="0" h="381000" w="152400">
                <a:moveTo>
                  <a:pt x="0" y="0"/>
                </a:moveTo>
                <a:lnTo>
                  <a:pt x="152399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3255964" y="3429000"/>
            <a:ext cx="346075" cy="336550"/>
          </a:xfrm>
          <a:custGeom>
            <a:rect b="b" l="l" r="r" t="t"/>
            <a:pathLst>
              <a:path extrusionOk="0" h="381000" w="381000">
                <a:moveTo>
                  <a:pt x="380999" y="0"/>
                </a:moveTo>
                <a:lnTo>
                  <a:pt x="0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3602038" y="3495676"/>
            <a:ext cx="138112" cy="269875"/>
          </a:xfrm>
          <a:custGeom>
            <a:rect b="b" l="l" r="r" t="t"/>
            <a:pathLst>
              <a:path extrusionOk="0" h="304800" w="152400">
                <a:moveTo>
                  <a:pt x="0" y="0"/>
                </a:moveTo>
                <a:lnTo>
                  <a:pt x="152399" y="3047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4364038" y="3429000"/>
            <a:ext cx="0" cy="336550"/>
          </a:xfrm>
          <a:custGeom>
            <a:rect b="b" l="l" r="r" t="t"/>
            <a:pathLst>
              <a:path extrusionOk="0" h="381000" w="120000">
                <a:moveTo>
                  <a:pt x="0" y="0"/>
                </a:moveTo>
                <a:lnTo>
                  <a:pt x="0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433889" y="3495675"/>
            <a:ext cx="484187" cy="336550"/>
          </a:xfrm>
          <a:custGeom>
            <a:rect b="b" l="l" r="r" t="t"/>
            <a:pathLst>
              <a:path extrusionOk="0" h="381000" w="533400">
                <a:moveTo>
                  <a:pt x="0" y="0"/>
                </a:moveTo>
                <a:lnTo>
                  <a:pt x="533399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3810000" y="4033839"/>
            <a:ext cx="0" cy="471487"/>
          </a:xfrm>
          <a:custGeom>
            <a:rect b="b" l="l" r="r" t="t"/>
            <a:pathLst>
              <a:path extrusionOk="0" h="533400" w="1200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126038" y="4033838"/>
            <a:ext cx="0" cy="538162"/>
          </a:xfrm>
          <a:custGeom>
            <a:rect b="b" l="l" r="r" t="t"/>
            <a:pathLst>
              <a:path extrusionOk="0" h="609600" w="120000">
                <a:moveTo>
                  <a:pt x="0" y="0"/>
                </a:moveTo>
                <a:lnTo>
                  <a:pt x="0" y="6095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8589963" y="4033839"/>
            <a:ext cx="0" cy="471487"/>
          </a:xfrm>
          <a:custGeom>
            <a:rect b="b" l="l" r="r" t="t"/>
            <a:pathLst>
              <a:path extrusionOk="0" h="533400" w="1200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7758113" y="3495675"/>
            <a:ext cx="207962" cy="336550"/>
          </a:xfrm>
          <a:custGeom>
            <a:rect b="b" l="l" r="r" t="t"/>
            <a:pathLst>
              <a:path extrusionOk="0" h="381000" w="228600">
                <a:moveTo>
                  <a:pt x="228599" y="0"/>
                </a:moveTo>
                <a:lnTo>
                  <a:pt x="0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8104188" y="3495675"/>
            <a:ext cx="347662" cy="336550"/>
          </a:xfrm>
          <a:custGeom>
            <a:rect b="b" l="l" r="r" t="t"/>
            <a:pathLst>
              <a:path extrusionOk="0" h="381000" w="381000">
                <a:moveTo>
                  <a:pt x="0" y="0"/>
                </a:moveTo>
                <a:lnTo>
                  <a:pt x="380999" y="3809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758113" y="2959100"/>
            <a:ext cx="207962" cy="469900"/>
          </a:xfrm>
          <a:custGeom>
            <a:rect b="b" l="l" r="r" t="t"/>
            <a:pathLst>
              <a:path extrusionOk="0" h="533400" w="228600">
                <a:moveTo>
                  <a:pt x="228599" y="0"/>
                </a:moveTo>
                <a:lnTo>
                  <a:pt x="197513" y="29495"/>
                </a:lnTo>
                <a:lnTo>
                  <a:pt x="166941" y="58901"/>
                </a:lnTo>
                <a:lnTo>
                  <a:pt x="137400" y="88128"/>
                </a:lnTo>
                <a:lnTo>
                  <a:pt x="109405" y="117088"/>
                </a:lnTo>
                <a:lnTo>
                  <a:pt x="83470" y="145690"/>
                </a:lnTo>
                <a:lnTo>
                  <a:pt x="56506" y="178488"/>
                </a:lnTo>
                <a:lnTo>
                  <a:pt x="33866" y="210537"/>
                </a:lnTo>
                <a:lnTo>
                  <a:pt x="14337" y="246065"/>
                </a:lnTo>
                <a:lnTo>
                  <a:pt x="1918" y="284378"/>
                </a:lnTo>
                <a:lnTo>
                  <a:pt x="0" y="304799"/>
                </a:lnTo>
                <a:lnTo>
                  <a:pt x="101" y="309355"/>
                </a:lnTo>
                <a:lnTo>
                  <a:pt x="9607" y="348982"/>
                </a:lnTo>
                <a:lnTo>
                  <a:pt x="29609" y="382358"/>
                </a:lnTo>
                <a:lnTo>
                  <a:pt x="58609" y="414294"/>
                </a:lnTo>
                <a:lnTo>
                  <a:pt x="89951" y="441283"/>
                </a:lnTo>
                <a:lnTo>
                  <a:pt x="125599" y="467584"/>
                </a:lnTo>
                <a:lnTo>
                  <a:pt x="158667" y="489725"/>
                </a:lnTo>
                <a:lnTo>
                  <a:pt x="193254" y="511623"/>
                </a:lnTo>
                <a:lnTo>
                  <a:pt x="222688" y="529773"/>
                </a:lnTo>
                <a:lnTo>
                  <a:pt x="228599" y="5333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8104188" y="2959100"/>
            <a:ext cx="207962" cy="469900"/>
          </a:xfrm>
          <a:custGeom>
            <a:rect b="b" l="l" r="r" t="t"/>
            <a:pathLst>
              <a:path extrusionOk="0" h="533400" w="228600">
                <a:moveTo>
                  <a:pt x="0" y="0"/>
                </a:moveTo>
                <a:lnTo>
                  <a:pt x="35345" y="21776"/>
                </a:lnTo>
                <a:lnTo>
                  <a:pt x="69932" y="43674"/>
                </a:lnTo>
                <a:lnTo>
                  <a:pt x="103000" y="65815"/>
                </a:lnTo>
                <a:lnTo>
                  <a:pt x="133791" y="88321"/>
                </a:lnTo>
                <a:lnTo>
                  <a:pt x="165822" y="115200"/>
                </a:lnTo>
                <a:lnTo>
                  <a:pt x="192513" y="142933"/>
                </a:lnTo>
                <a:lnTo>
                  <a:pt x="214934" y="175922"/>
                </a:lnTo>
                <a:lnTo>
                  <a:pt x="227698" y="215028"/>
                </a:lnTo>
                <a:lnTo>
                  <a:pt x="228599" y="228599"/>
                </a:lnTo>
                <a:lnTo>
                  <a:pt x="228469" y="232670"/>
                </a:lnTo>
                <a:lnTo>
                  <a:pt x="216672" y="273457"/>
                </a:lnTo>
                <a:lnTo>
                  <a:pt x="196543" y="309065"/>
                </a:lnTo>
                <a:lnTo>
                  <a:pt x="173707" y="341135"/>
                </a:lnTo>
                <a:lnTo>
                  <a:pt x="147351" y="373715"/>
                </a:lnTo>
                <a:lnTo>
                  <a:pt x="119019" y="405932"/>
                </a:lnTo>
                <a:lnTo>
                  <a:pt x="90258" y="436913"/>
                </a:lnTo>
                <a:lnTo>
                  <a:pt x="62613" y="465787"/>
                </a:lnTo>
                <a:lnTo>
                  <a:pt x="53914" y="474792"/>
                </a:lnTo>
                <a:lnTo>
                  <a:pt x="49693" y="479160"/>
                </a:lnTo>
                <a:lnTo>
                  <a:pt x="23218" y="506855"/>
                </a:lnTo>
                <a:lnTo>
                  <a:pt x="1835" y="531034"/>
                </a:lnTo>
                <a:lnTo>
                  <a:pt x="0" y="53339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9"/>
          <p:cNvSpPr txBox="1"/>
          <p:nvPr>
            <p:ph type="title"/>
          </p:nvPr>
        </p:nvSpPr>
        <p:spPr>
          <a:xfrm>
            <a:off x="4584701" y="1588208"/>
            <a:ext cx="2271713" cy="34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1FF"/>
              </a:buClr>
              <a:buSzPts val="2500"/>
              <a:buFont typeface="Calibri"/>
              <a:buNone/>
            </a:pPr>
            <a:r>
              <a:rPr lang="en-US" sz="2500">
                <a:solidFill>
                  <a:srgbClr val="3131FF"/>
                </a:solidFill>
              </a:rPr>
              <a:t>a := b *-c + b*-c</a:t>
            </a:r>
            <a:endParaRPr sz="2500"/>
          </a:p>
        </p:txBody>
      </p:sp>
      <p:sp>
        <p:nvSpPr>
          <p:cNvPr id="188" name="Google Shape;188;p19"/>
          <p:cNvSpPr txBox="1"/>
          <p:nvPr/>
        </p:nvSpPr>
        <p:spPr>
          <a:xfrm>
            <a:off x="3640139" y="5154613"/>
            <a:ext cx="6508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AST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7312026" y="5154613"/>
            <a:ext cx="722313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3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3131FF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524000" y="657876"/>
            <a:ext cx="9074150" cy="443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Implementation of DAG/AST: Value Number Method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133601" y="1344614"/>
            <a:ext cx="7980363" cy="5513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107364" y="6378575"/>
            <a:ext cx="21034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2016-12-08T05:04:38Z</dcterms:created>
  <dc:creator>DIU</dc:creator>
</cp:coreProperties>
</file>