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y="6858000" cx="12192000"/>
  <p:notesSz cx="6858000" cy="9144000"/>
  <p:embeddedFontLst>
    <p:embeddedFont>
      <p:font typeface="Arial Narrow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7" roundtripDataSignature="AMtx7mhBMOH08T66/OwPzuWvFqdhlujh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ArialNarrow-bold.fntdata"/><Relationship Id="rId63" Type="http://schemas.openxmlformats.org/officeDocument/2006/relationships/font" Target="fonts/ArialNarrow-regular.fntdata"/><Relationship Id="rId22" Type="http://schemas.openxmlformats.org/officeDocument/2006/relationships/slide" Target="slides/slide18.xml"/><Relationship Id="rId66" Type="http://schemas.openxmlformats.org/officeDocument/2006/relationships/font" Target="fonts/ArialNarrow-boldItalic.fntdata"/><Relationship Id="rId21" Type="http://schemas.openxmlformats.org/officeDocument/2006/relationships/slide" Target="slides/slide17.xml"/><Relationship Id="rId65" Type="http://schemas.openxmlformats.org/officeDocument/2006/relationships/font" Target="fonts/ArialNarrow-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7" Type="http://customschemas.google.com/relationships/presentationmetadata" Target="meta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1" name="Google Shape;331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8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other common subexpression?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87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472" name="Google Shape;472;p8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5" name="Google Shape;485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a[t1] in B1 and in B6 common subexpression?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88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487" name="Google Shape;487;p8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a图中：为了消除d+e，需要引入t变量，并产生a=t,b=t,以及c=t,如图b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但是我们不应该用c=a，或者c=b，因为不一定走a还是b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当有u=v赋值时，后面究竟用v还是u，应该用v，因为可能可以消除u=v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89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498" name="Google Shape;498;p8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9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Google Shape;539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9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7" name="Google Shape;547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6" name="Google Shape;566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7" name="Google Shape;567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4" name="Google Shape;574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2" name="Google Shape;582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/>
          <p:nvPr>
            <p:ph type="ctrTitle"/>
          </p:nvPr>
        </p:nvSpPr>
        <p:spPr>
          <a:xfrm>
            <a:off x="1785582" y="2362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5300"/>
              <a:t>Code Generation</a:t>
            </a:r>
            <a:br>
              <a:rPr lang="en-US" sz="4300"/>
            </a:br>
            <a:r>
              <a:rPr lang="en-US" sz="4300"/>
              <a:t> 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1"/>
          <p:cNvSpPr txBox="1"/>
          <p:nvPr>
            <p:ph type="title"/>
          </p:nvPr>
        </p:nvSpPr>
        <p:spPr>
          <a:xfrm>
            <a:off x="1981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 Allocation</a:t>
            </a:r>
            <a:endParaRPr/>
          </a:p>
        </p:txBody>
      </p:sp>
      <p:sp>
        <p:nvSpPr>
          <p:cNvPr id="166" name="Google Shape;166;p51"/>
          <p:cNvSpPr txBox="1"/>
          <p:nvPr>
            <p:ph idx="1" type="body"/>
          </p:nvPr>
        </p:nvSpPr>
        <p:spPr>
          <a:xfrm>
            <a:off x="2057400" y="1066800"/>
            <a:ext cx="8382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best use the bounded number of registers.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or registers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3300"/>
              </a:buClr>
              <a:buSzPts val="2400"/>
              <a:buChar char="•"/>
            </a:pPr>
            <a:r>
              <a:rPr lang="en-US">
                <a:solidFill>
                  <a:srgbClr val="CC3300"/>
                </a:solidFill>
              </a:rPr>
              <a:t>Register allocation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select a set of variables that will reside in registers at each point in the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C3300"/>
              </a:buClr>
              <a:buSzPts val="2400"/>
              <a:buChar char="•"/>
            </a:pPr>
            <a:r>
              <a:rPr lang="en-US">
                <a:solidFill>
                  <a:srgbClr val="CC3300"/>
                </a:solidFill>
              </a:rPr>
              <a:t>Register assignment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We pick the specific register that a variable will reside 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Complications: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special purpose registers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operators requiring multiple registers.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Optimal assignment is NP-complete</a:t>
            </a:r>
            <a:endParaRPr/>
          </a:p>
        </p:txBody>
      </p:sp>
      <p:sp>
        <p:nvSpPr>
          <p:cNvPr id="167" name="Google Shape;167;p51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Register Allocation</a:t>
            </a:r>
            <a:endParaRPr/>
          </a:p>
        </p:txBody>
      </p:sp>
      <p:pic>
        <p:nvPicPr>
          <p:cNvPr id="174" name="Google Shape;17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778000"/>
            <a:ext cx="8458200" cy="38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2"/>
          <p:cNvSpPr/>
          <p:nvPr/>
        </p:nvSpPr>
        <p:spPr>
          <a:xfrm>
            <a:off x="6324600" y="2463800"/>
            <a:ext cx="304800" cy="228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2"/>
          <p:cNvSpPr txBox="1"/>
          <p:nvPr/>
        </p:nvSpPr>
        <p:spPr>
          <a:xfrm>
            <a:off x="6305551" y="2368550"/>
            <a:ext cx="417513" cy="427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r4</a:t>
            </a:r>
            <a:endParaRPr/>
          </a:p>
        </p:txBody>
      </p:sp>
      <p:sp>
        <p:nvSpPr>
          <p:cNvPr id="177" name="Google Shape;177;p52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3"/>
          <p:cNvSpPr txBox="1"/>
          <p:nvPr>
            <p:ph type="title"/>
          </p:nvPr>
        </p:nvSpPr>
        <p:spPr>
          <a:xfrm>
            <a:off x="1981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Register Allocation</a:t>
            </a:r>
            <a:endParaRPr/>
          </a:p>
        </p:txBody>
      </p:sp>
      <p:sp>
        <p:nvSpPr>
          <p:cNvPr id="184" name="Google Shape;184;p53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85" name="Google Shape;18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143000"/>
            <a:ext cx="7391400" cy="5399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3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4"/>
          <p:cNvSpPr txBox="1"/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Evaluation Order</a:t>
            </a:r>
            <a:endParaRPr/>
          </a:p>
        </p:txBody>
      </p:sp>
      <p:sp>
        <p:nvSpPr>
          <p:cNvPr id="193" name="Google Shape;193;p54"/>
          <p:cNvSpPr txBox="1"/>
          <p:nvPr>
            <p:ph idx="1" type="body"/>
          </p:nvPr>
        </p:nvSpPr>
        <p:spPr>
          <a:xfrm>
            <a:off x="1905000" y="1066801"/>
            <a:ext cx="79248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Choosing the order of instructions to best utilize resources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Picking the optimal order is NP-complete problem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Simplest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Don’t mess with re-ordering.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Target code will perform all operations in the same order as the IR code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Trickier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Consider re-ordering operations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May produce better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	... Get operands into registers just before they are needed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/>
              <a:t>		... May use registers more efficiently</a:t>
            </a:r>
            <a:endParaRPr/>
          </a:p>
        </p:txBody>
      </p:sp>
      <p:sp>
        <p:nvSpPr>
          <p:cNvPr id="194" name="Google Shape;194;p54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Evaluating A Potential Code Sequence</a:t>
            </a:r>
            <a:endParaRPr/>
          </a:p>
        </p:txBody>
      </p:sp>
      <p:sp>
        <p:nvSpPr>
          <p:cNvPr id="201" name="Google Shape;201;p55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instruction has a “</a:t>
            </a:r>
            <a:r>
              <a:rPr i="1" lang="en-US"/>
              <a:t>cost”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</a:t>
            </a:r>
            <a:r>
              <a:rPr b="1" lang="en-US">
                <a:solidFill>
                  <a:srgbClr val="FF0000"/>
                </a:solidFill>
              </a:rPr>
              <a:t>Cost = Execution Time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Execution Time is difficult to predict.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Pipelining, Branches, Delay Slots, etc.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Goal: </a:t>
            </a:r>
            <a:r>
              <a:rPr lang="en-US"/>
              <a:t>Approximate the real cost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		A “</a:t>
            </a:r>
            <a:r>
              <a:rPr b="1" i="1" lang="en-US"/>
              <a:t>Cost Model</a:t>
            </a:r>
            <a:r>
              <a:rPr lang="en-US"/>
              <a:t>”</a:t>
            </a:r>
            <a:endParaRPr/>
          </a:p>
        </p:txBody>
      </p:sp>
      <p:pic>
        <p:nvPicPr>
          <p:cNvPr id="202" name="Google Shape;20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4440238"/>
            <a:ext cx="5029200" cy="157956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5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6"/>
          <p:cNvSpPr txBox="1"/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A Better Cost Model</a:t>
            </a:r>
            <a:endParaRPr/>
          </a:p>
        </p:txBody>
      </p:sp>
      <p:sp>
        <p:nvSpPr>
          <p:cNvPr id="210" name="Google Shape;210;p56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11" name="Google Shape;2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0"/>
            <a:ext cx="8382000" cy="56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6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7"/>
          <p:cNvSpPr txBox="1"/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Cost Generation Example</a:t>
            </a:r>
            <a:endParaRPr/>
          </a:p>
        </p:txBody>
      </p:sp>
      <p:sp>
        <p:nvSpPr>
          <p:cNvPr id="219" name="Google Shape;219;p57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20" name="Google Shape;22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066801"/>
            <a:ext cx="8382000" cy="540226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7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8"/>
          <p:cNvSpPr txBox="1"/>
          <p:nvPr>
            <p:ph type="title"/>
          </p:nvPr>
        </p:nvSpPr>
        <p:spPr>
          <a:xfrm>
            <a:off x="1981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Basic Blocks</a:t>
            </a:r>
            <a:endParaRPr/>
          </a:p>
        </p:txBody>
      </p:sp>
      <p:sp>
        <p:nvSpPr>
          <p:cNvPr id="228" name="Google Shape;228;p58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9" name="Google Shape;22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1"/>
            <a:ext cx="8229600" cy="478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58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9"/>
          <p:cNvSpPr txBox="1"/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Basic Blocks</a:t>
            </a:r>
            <a:endParaRPr/>
          </a:p>
        </p:txBody>
      </p:sp>
      <p:sp>
        <p:nvSpPr>
          <p:cNvPr id="237" name="Google Shape;237;p59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38" name="Google Shape;23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0"/>
            <a:ext cx="5715000" cy="51768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59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Algorithm to Partition Instructions into Basic Blocks</a:t>
            </a:r>
            <a:endParaRPr/>
          </a:p>
        </p:txBody>
      </p:sp>
      <p:sp>
        <p:nvSpPr>
          <p:cNvPr id="246" name="Google Shape;246;p60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7" name="Google Shape;24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592264"/>
            <a:ext cx="8382000" cy="4884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60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Code Generation</a:t>
            </a:r>
            <a:endParaRPr/>
          </a:p>
        </p:txBody>
      </p:sp>
      <p:sp>
        <p:nvSpPr>
          <p:cNvPr id="96" name="Google Shape;96;p43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The code generation problem is the task of mapping intermediate code to machine code.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/>
              <a:t>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/>
              <a:t>Requirements: </a:t>
            </a:r>
            <a:r>
              <a:rPr lang="en-US"/>
              <a:t>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Correctness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preserve semantic meaning of source program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Efficiency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effective use of available resources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Code Generator itself must run efficiently</a:t>
            </a:r>
            <a:endParaRPr/>
          </a:p>
        </p:txBody>
      </p:sp>
      <p:sp>
        <p:nvSpPr>
          <p:cNvPr id="97" name="Google Shape;97;p43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Identify Leaders – Example 1:</a:t>
            </a:r>
            <a:endParaRPr/>
          </a:p>
        </p:txBody>
      </p:sp>
      <p:sp>
        <p:nvSpPr>
          <p:cNvPr id="255" name="Google Shape;255;p61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56" name="Google Shape;25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990601"/>
            <a:ext cx="5943600" cy="564356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61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2"/>
          <p:cNvSpPr txBox="1"/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Identify Leaders – Example 1:</a:t>
            </a:r>
            <a:endParaRPr/>
          </a:p>
        </p:txBody>
      </p:sp>
      <p:sp>
        <p:nvSpPr>
          <p:cNvPr id="264" name="Google Shape;264;p62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65" name="Google Shape;265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1"/>
            <a:ext cx="8229600" cy="5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2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3"/>
          <p:cNvSpPr txBox="1"/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Identify Leaders – Example 1:</a:t>
            </a:r>
            <a:endParaRPr/>
          </a:p>
        </p:txBody>
      </p:sp>
      <p:sp>
        <p:nvSpPr>
          <p:cNvPr id="273" name="Google Shape;273;p63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74" name="Google Shape;27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0"/>
            <a:ext cx="7772400" cy="555783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63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4"/>
          <p:cNvSpPr txBox="1"/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Identify Leaders</a:t>
            </a:r>
            <a:endParaRPr/>
          </a:p>
        </p:txBody>
      </p:sp>
      <p:sp>
        <p:nvSpPr>
          <p:cNvPr id="282" name="Google Shape;282;p64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3" name="Google Shape;28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0"/>
            <a:ext cx="7315200" cy="561498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64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5"/>
          <p:cNvSpPr txBox="1"/>
          <p:nvPr>
            <p:ph type="title"/>
          </p:nvPr>
        </p:nvSpPr>
        <p:spPr>
          <a:xfrm>
            <a:off x="1981200" y="274638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Flow Graph</a:t>
            </a:r>
            <a:endParaRPr/>
          </a:p>
        </p:txBody>
      </p:sp>
      <p:sp>
        <p:nvSpPr>
          <p:cNvPr id="291" name="Google Shape;291;p65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92" name="Google Shape;29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1"/>
            <a:ext cx="5943600" cy="559276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65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6"/>
          <p:cNvSpPr txBox="1"/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Identify Leaders – Example 2:</a:t>
            </a:r>
            <a:endParaRPr/>
          </a:p>
        </p:txBody>
      </p:sp>
      <p:pic>
        <p:nvPicPr>
          <p:cNvPr id="300" name="Google Shape;300;p66"/>
          <p:cNvPicPr preferRelativeResize="0"/>
          <p:nvPr/>
        </p:nvPicPr>
        <p:blipFill rotWithShape="1">
          <a:blip r:embed="rId3">
            <a:alphaModFix/>
          </a:blip>
          <a:srcRect b="4270" l="0" r="0" t="0"/>
          <a:stretch/>
        </p:blipFill>
        <p:spPr>
          <a:xfrm>
            <a:off x="4419600" y="1066800"/>
            <a:ext cx="3684588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66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7"/>
          <p:cNvSpPr txBox="1"/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/>
              <a:t>Identify Leaders – Example 2:</a:t>
            </a:r>
            <a:endParaRPr/>
          </a:p>
        </p:txBody>
      </p:sp>
      <p:sp>
        <p:nvSpPr>
          <p:cNvPr id="308" name="Google Shape;308;p67"/>
          <p:cNvSpPr txBox="1"/>
          <p:nvPr>
            <p:ph idx="1" type="body"/>
          </p:nvPr>
        </p:nvSpPr>
        <p:spPr>
          <a:xfrm>
            <a:off x="6477000" y="1066800"/>
            <a:ext cx="4038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000"/>
              <a:buChar char="•"/>
            </a:pPr>
            <a:r>
              <a:rPr lang="en-US" sz="2000">
                <a:solidFill>
                  <a:srgbClr val="3333FF"/>
                </a:solidFill>
              </a:rPr>
              <a:t>According to rule 1 :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ts val="2000"/>
              <a:buChar char="•"/>
            </a:pPr>
            <a:r>
              <a:rPr lang="en-US" sz="2000">
                <a:solidFill>
                  <a:srgbClr val="3333FF"/>
                </a:solidFill>
              </a:rPr>
              <a:t>According to rule 2 : 3, 2, 13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FF"/>
              </a:buClr>
              <a:buSzPts val="2000"/>
              <a:buChar char="•"/>
            </a:pPr>
            <a:r>
              <a:rPr lang="en-US" sz="2000">
                <a:solidFill>
                  <a:srgbClr val="3333FF"/>
                </a:solidFill>
              </a:rPr>
              <a:t>According to rule 3 : 10, 12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3333FF"/>
              </a:solidFill>
            </a:endParaRPr>
          </a:p>
        </p:txBody>
      </p:sp>
      <p:pic>
        <p:nvPicPr>
          <p:cNvPr id="309" name="Google Shape;309;p67"/>
          <p:cNvPicPr preferRelativeResize="0"/>
          <p:nvPr/>
        </p:nvPicPr>
        <p:blipFill rotWithShape="1">
          <a:blip r:embed="rId3">
            <a:alphaModFix/>
          </a:blip>
          <a:srcRect b="4270" l="0" r="0" t="0"/>
          <a:stretch/>
        </p:blipFill>
        <p:spPr>
          <a:xfrm>
            <a:off x="2362200" y="990600"/>
            <a:ext cx="3684588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7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8"/>
          <p:cNvSpPr txBox="1"/>
          <p:nvPr>
            <p:ph type="title"/>
          </p:nvPr>
        </p:nvSpPr>
        <p:spPr>
          <a:xfrm>
            <a:off x="1981200" y="274638"/>
            <a:ext cx="81534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Common Sub-Expression Elimination</a:t>
            </a:r>
            <a:endParaRPr/>
          </a:p>
        </p:txBody>
      </p:sp>
      <p:sp>
        <p:nvSpPr>
          <p:cNvPr id="317" name="Google Shape;317;p68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18" name="Google Shape;31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1"/>
            <a:ext cx="8229600" cy="431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68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9"/>
          <p:cNvSpPr txBox="1"/>
          <p:nvPr>
            <p:ph type="title"/>
          </p:nvPr>
        </p:nvSpPr>
        <p:spPr>
          <a:xfrm>
            <a:off x="1981200" y="274638"/>
            <a:ext cx="86868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Common Sub-Expression Elimination</a:t>
            </a:r>
            <a:endParaRPr/>
          </a:p>
        </p:txBody>
      </p:sp>
      <p:sp>
        <p:nvSpPr>
          <p:cNvPr id="326" name="Google Shape;326;p69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7" name="Google Shape;327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1"/>
            <a:ext cx="8382000" cy="4760913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69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0"/>
          <p:cNvSpPr txBox="1"/>
          <p:nvPr>
            <p:ph type="title"/>
          </p:nvPr>
        </p:nvSpPr>
        <p:spPr>
          <a:xfrm>
            <a:off x="1828800" y="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Reordering Instructions in a Basic Block</a:t>
            </a:r>
            <a:endParaRPr/>
          </a:p>
        </p:txBody>
      </p:sp>
      <p:sp>
        <p:nvSpPr>
          <p:cNvPr id="335" name="Google Shape;335;p70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36" name="Google Shape;33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066800"/>
            <a:ext cx="8382000" cy="508158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0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4"/>
          <p:cNvSpPr txBox="1"/>
          <p:nvPr>
            <p:ph type="title"/>
          </p:nvPr>
        </p:nvSpPr>
        <p:spPr>
          <a:xfrm>
            <a:off x="1981200" y="274638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Input to the Code Generator</a:t>
            </a:r>
            <a:endParaRPr/>
          </a:p>
        </p:txBody>
      </p:sp>
      <p:sp>
        <p:nvSpPr>
          <p:cNvPr id="104" name="Google Shape;104;p44"/>
          <p:cNvSpPr txBox="1"/>
          <p:nvPr>
            <p:ph idx="1" type="body"/>
          </p:nvPr>
        </p:nvSpPr>
        <p:spPr>
          <a:xfrm>
            <a:off x="1752600" y="1066800"/>
            <a:ext cx="8610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assume, front end has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Scanned, parsed and translate the source program into a reasonably detailed intermediate representations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Type checking, type conversion and obvious semantic errors have already been detected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Symbol table is able to provide run-time address of the data objects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Intermediate representations may be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Postfix notations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Three address representations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Syntax tree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DAG</a:t>
            </a:r>
            <a:endParaRPr/>
          </a:p>
        </p:txBody>
      </p:sp>
      <p:sp>
        <p:nvSpPr>
          <p:cNvPr id="105" name="Google Shape;105;p44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1"/>
          <p:cNvSpPr txBox="1"/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Algebraic Transformation</a:t>
            </a:r>
            <a:endParaRPr/>
          </a:p>
        </p:txBody>
      </p:sp>
      <p:sp>
        <p:nvSpPr>
          <p:cNvPr id="343" name="Google Shape;343;p71"/>
          <p:cNvSpPr/>
          <p:nvPr/>
        </p:nvSpPr>
        <p:spPr>
          <a:xfrm>
            <a:off x="2424113" y="1316038"/>
            <a:ext cx="7135812" cy="4735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1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2"/>
          <p:cNvSpPr txBox="1"/>
          <p:nvPr>
            <p:ph type="title"/>
          </p:nvPr>
        </p:nvSpPr>
        <p:spPr>
          <a:xfrm>
            <a:off x="1828800" y="-15240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Look at Each Basic Block in Isolation</a:t>
            </a:r>
            <a:endParaRPr/>
          </a:p>
        </p:txBody>
      </p:sp>
      <p:sp>
        <p:nvSpPr>
          <p:cNvPr id="351" name="Google Shape;351;p72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2" name="Google Shape;352;p72"/>
          <p:cNvPicPr preferRelativeResize="0"/>
          <p:nvPr/>
        </p:nvPicPr>
        <p:blipFill rotWithShape="1">
          <a:blip r:embed="rId3">
            <a:alphaModFix/>
          </a:blip>
          <a:srcRect b="14696" l="0" r="0" t="0"/>
          <a:stretch/>
        </p:blipFill>
        <p:spPr>
          <a:xfrm>
            <a:off x="1905000" y="1066800"/>
            <a:ext cx="7848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72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3"/>
          <p:cNvSpPr txBox="1"/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Definition and Use of variables</a:t>
            </a:r>
            <a:endParaRPr/>
          </a:p>
        </p:txBody>
      </p:sp>
      <p:sp>
        <p:nvSpPr>
          <p:cNvPr id="359" name="Google Shape;359;p73"/>
          <p:cNvSpPr/>
          <p:nvPr/>
        </p:nvSpPr>
        <p:spPr>
          <a:xfrm>
            <a:off x="2424114" y="1344614"/>
            <a:ext cx="7343775" cy="44910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73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4"/>
          <p:cNvSpPr txBox="1"/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Live Variables</a:t>
            </a:r>
            <a:endParaRPr/>
          </a:p>
        </p:txBody>
      </p:sp>
      <p:sp>
        <p:nvSpPr>
          <p:cNvPr id="366" name="Google Shape;366;p74"/>
          <p:cNvSpPr/>
          <p:nvPr/>
        </p:nvSpPr>
        <p:spPr>
          <a:xfrm>
            <a:off x="1981200" y="1143000"/>
            <a:ext cx="7827962" cy="492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74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5"/>
          <p:cNvSpPr txBox="1"/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Dead Variables</a:t>
            </a:r>
            <a:endParaRPr/>
          </a:p>
        </p:txBody>
      </p:sp>
      <p:sp>
        <p:nvSpPr>
          <p:cNvPr id="373" name="Google Shape;373;p75"/>
          <p:cNvSpPr/>
          <p:nvPr/>
        </p:nvSpPr>
        <p:spPr>
          <a:xfrm>
            <a:off x="2424113" y="1344614"/>
            <a:ext cx="6303962" cy="27781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75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6"/>
          <p:cNvSpPr txBox="1"/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Liveness Example</a:t>
            </a:r>
            <a:endParaRPr/>
          </a:p>
        </p:txBody>
      </p:sp>
      <p:sp>
        <p:nvSpPr>
          <p:cNvPr id="380" name="Google Shape;380;p76"/>
          <p:cNvSpPr/>
          <p:nvPr/>
        </p:nvSpPr>
        <p:spPr>
          <a:xfrm>
            <a:off x="2424113" y="1344614"/>
            <a:ext cx="6927850" cy="2225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76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7"/>
          <p:cNvSpPr txBox="1"/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Liveness Example</a:t>
            </a:r>
            <a:endParaRPr/>
          </a:p>
        </p:txBody>
      </p:sp>
      <p:sp>
        <p:nvSpPr>
          <p:cNvPr id="387" name="Google Shape;387;p77"/>
          <p:cNvSpPr/>
          <p:nvPr/>
        </p:nvSpPr>
        <p:spPr>
          <a:xfrm>
            <a:off x="2036762" y="1173162"/>
            <a:ext cx="7716838" cy="4313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77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78"/>
          <p:cNvSpPr txBox="1"/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 Code</a:t>
            </a:r>
            <a:endParaRPr/>
          </a:p>
        </p:txBody>
      </p:sp>
      <p:sp>
        <p:nvSpPr>
          <p:cNvPr id="394" name="Google Shape;394;p78"/>
          <p:cNvSpPr/>
          <p:nvPr/>
        </p:nvSpPr>
        <p:spPr>
          <a:xfrm>
            <a:off x="2424113" y="1344613"/>
            <a:ext cx="7620000" cy="46466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78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9"/>
          <p:cNvSpPr txBox="1"/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Temporaries</a:t>
            </a:r>
            <a:endParaRPr/>
          </a:p>
        </p:txBody>
      </p:sp>
      <p:sp>
        <p:nvSpPr>
          <p:cNvPr id="401" name="Google Shape;401;p79"/>
          <p:cNvSpPr/>
          <p:nvPr/>
        </p:nvSpPr>
        <p:spPr>
          <a:xfrm>
            <a:off x="2424114" y="1344614"/>
            <a:ext cx="7481887" cy="41306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79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80"/>
          <p:cNvSpPr txBox="1"/>
          <p:nvPr>
            <p:ph type="title"/>
          </p:nvPr>
        </p:nvSpPr>
        <p:spPr>
          <a:xfrm>
            <a:off x="1981200" y="200920"/>
            <a:ext cx="7467600" cy="609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139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Control Flow Graphs</a:t>
            </a:r>
            <a:endParaRPr/>
          </a:p>
        </p:txBody>
      </p:sp>
      <p:sp>
        <p:nvSpPr>
          <p:cNvPr id="408" name="Google Shape;408;p80"/>
          <p:cNvSpPr/>
          <p:nvPr/>
        </p:nvSpPr>
        <p:spPr>
          <a:xfrm>
            <a:off x="2514601" y="1344613"/>
            <a:ext cx="6907213" cy="46751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0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5"/>
          <p:cNvSpPr txBox="1"/>
          <p:nvPr>
            <p:ph type="title"/>
          </p:nvPr>
        </p:nvSpPr>
        <p:spPr>
          <a:xfrm>
            <a:off x="1828800" y="76201"/>
            <a:ext cx="74676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Target Programs</a:t>
            </a:r>
            <a:endParaRPr/>
          </a:p>
        </p:txBody>
      </p:sp>
      <p:sp>
        <p:nvSpPr>
          <p:cNvPr id="112" name="Google Shape;112;p45"/>
          <p:cNvSpPr txBox="1"/>
          <p:nvPr>
            <p:ph idx="1" type="body"/>
          </p:nvPr>
        </p:nvSpPr>
        <p:spPr>
          <a:xfrm>
            <a:off x="1752600" y="990601"/>
            <a:ext cx="85344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🞆"/>
            </a:pPr>
            <a:r>
              <a:rPr lang="en-US"/>
              <a:t>The output of the code generator is the target program.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🞆"/>
            </a:pPr>
            <a:r>
              <a:rPr lang="en-US"/>
              <a:t>Target architecture: must be </a:t>
            </a:r>
            <a:r>
              <a:rPr b="1" lang="en-US"/>
              <a:t>well</a:t>
            </a:r>
            <a:r>
              <a:rPr lang="en-US"/>
              <a:t> understood 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/>
              <a:t>Significantly influences the difficulty of code generation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/>
              <a:t>RISC, CISC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🞆"/>
            </a:pPr>
            <a:r>
              <a:rPr lang="en-US"/>
              <a:t>Target program may be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/>
              <a:t>Absolute machine language</a:t>
            </a:r>
            <a:endParaRPr/>
          </a:p>
          <a:p>
            <a:pPr indent="-18288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88BA"/>
              </a:buClr>
              <a:buSzPts val="2000"/>
              <a:buFont typeface="Noto Sans Symbols"/>
              <a:buChar char="🞆"/>
            </a:pPr>
            <a:r>
              <a:rPr lang="en-US"/>
              <a:t>It can be placed in a fixed location of memory and immediately executed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⚫"/>
            </a:pPr>
            <a:r>
              <a:rPr lang="en-US"/>
              <a:t>Re-locatable machine language</a:t>
            </a:r>
            <a:endParaRPr/>
          </a:p>
          <a:p>
            <a:pPr indent="-18288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88BA"/>
              </a:buClr>
              <a:buSzPts val="2000"/>
              <a:buFont typeface="Noto Sans Symbols"/>
              <a:buChar char="🞆"/>
            </a:pPr>
            <a:r>
              <a:rPr lang="en-US"/>
              <a:t>Subprograms to be compiled separately</a:t>
            </a:r>
            <a:endParaRPr/>
          </a:p>
          <a:p>
            <a:pPr indent="-18288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88BA"/>
              </a:buClr>
              <a:buSzPts val="2000"/>
              <a:buFont typeface="Noto Sans Symbols"/>
              <a:buChar char="🞆"/>
            </a:pPr>
            <a:r>
              <a:rPr lang="en-US"/>
              <a:t>A set of re-locatable object modules can be linked together and loaded for execution by a linker</a:t>
            </a:r>
            <a:endParaRPr/>
          </a:p>
        </p:txBody>
      </p:sp>
      <p:sp>
        <p:nvSpPr>
          <p:cNvPr id="113" name="Google Shape;113;p45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81"/>
          <p:cNvSpPr txBox="1"/>
          <p:nvPr>
            <p:ph type="ctrTitle"/>
          </p:nvPr>
        </p:nvSpPr>
        <p:spPr>
          <a:xfrm>
            <a:off x="3619500" y="3124200"/>
            <a:ext cx="6686550" cy="1893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Machine-Independent Optimizations </a:t>
            </a:r>
            <a:br>
              <a:rPr lang="en-US"/>
            </a:br>
            <a:endParaRPr/>
          </a:p>
        </p:txBody>
      </p:sp>
      <p:sp>
        <p:nvSpPr>
          <p:cNvPr id="415" name="Google Shape;415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optimization</a:t>
            </a:r>
            <a:endParaRPr/>
          </a:p>
        </p:txBody>
      </p:sp>
      <p:sp>
        <p:nvSpPr>
          <p:cNvPr id="421" name="Google Shape;421;p82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Elimination of unnecessary instructions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Replacement of one sequence of instructions by a faster sequence of instructions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optimization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optimizations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data flow analyses</a:t>
            </a:r>
            <a:endParaRPr/>
          </a:p>
        </p:txBody>
      </p:sp>
      <p:sp>
        <p:nvSpPr>
          <p:cNvPr id="422" name="Google Shape;422;p82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3"/>
          <p:cNvSpPr txBox="1"/>
          <p:nvPr>
            <p:ph type="title"/>
          </p:nvPr>
        </p:nvSpPr>
        <p:spPr>
          <a:xfrm>
            <a:off x="1638300" y="274638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429" name="Google Shape;429;p83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83"/>
          <p:cNvSpPr txBox="1"/>
          <p:nvPr>
            <p:ph idx="1" type="body"/>
          </p:nvPr>
        </p:nvSpPr>
        <p:spPr>
          <a:xfrm>
            <a:off x="1638300" y="1981201"/>
            <a:ext cx="89154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Organization of an optimizing compiler</a:t>
            </a:r>
            <a:endParaRPr/>
          </a:p>
        </p:txBody>
      </p:sp>
      <p:grpSp>
        <p:nvGrpSpPr>
          <p:cNvPr id="431" name="Google Shape;431;p83"/>
          <p:cNvGrpSpPr/>
          <p:nvPr/>
        </p:nvGrpSpPr>
        <p:grpSpPr>
          <a:xfrm>
            <a:off x="2628900" y="3200400"/>
            <a:ext cx="6934200" cy="2362200"/>
            <a:chOff x="864" y="2016"/>
            <a:chExt cx="4032" cy="1488"/>
          </a:xfrm>
        </p:grpSpPr>
        <p:sp>
          <p:nvSpPr>
            <p:cNvPr id="432" name="Google Shape;432;p83"/>
            <p:cNvSpPr/>
            <p:nvPr/>
          </p:nvSpPr>
          <p:spPr>
            <a:xfrm>
              <a:off x="864" y="2016"/>
              <a:ext cx="4032" cy="1488"/>
            </a:xfrm>
            <a:prstGeom prst="rect">
              <a:avLst/>
            </a:prstGeom>
            <a:solidFill>
              <a:srgbClr val="C0C0C0">
                <a:alpha val="59607"/>
              </a:srgbClr>
            </a:solidFill>
            <a:ln cap="rnd" cmpd="sng" w="9525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3" name="Google Shape;433;p83"/>
            <p:cNvSpPr txBox="1"/>
            <p:nvPr/>
          </p:nvSpPr>
          <p:spPr>
            <a:xfrm>
              <a:off x="960" y="2112"/>
              <a:ext cx="912" cy="75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flow analysis</a:t>
              </a:r>
              <a:endParaRPr/>
            </a:p>
          </p:txBody>
        </p:sp>
        <p:sp>
          <p:nvSpPr>
            <p:cNvPr id="434" name="Google Shape;434;p83"/>
            <p:cNvSpPr txBox="1"/>
            <p:nvPr/>
          </p:nvSpPr>
          <p:spPr>
            <a:xfrm>
              <a:off x="2160" y="2230"/>
              <a:ext cx="912" cy="52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flow analysis</a:t>
              </a:r>
              <a:endParaRPr/>
            </a:p>
          </p:txBody>
        </p:sp>
        <p:sp>
          <p:nvSpPr>
            <p:cNvPr id="435" name="Google Shape;435;p83"/>
            <p:cNvSpPr txBox="1"/>
            <p:nvPr/>
          </p:nvSpPr>
          <p:spPr>
            <a:xfrm>
              <a:off x="3360" y="2343"/>
              <a:ext cx="1440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Transformation</a:t>
              </a:r>
              <a:endParaRPr/>
            </a:p>
          </p:txBody>
        </p:sp>
        <p:cxnSp>
          <p:nvCxnSpPr>
            <p:cNvPr id="436" name="Google Shape;436;p83"/>
            <p:cNvCxnSpPr>
              <a:stCxn id="433" idx="3"/>
              <a:endCxn id="434" idx="1"/>
            </p:cNvCxnSpPr>
            <p:nvPr/>
          </p:nvCxnSpPr>
          <p:spPr>
            <a:xfrm>
              <a:off x="1872" y="2489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7" name="Google Shape;437;p83"/>
            <p:cNvCxnSpPr>
              <a:stCxn id="434" idx="3"/>
              <a:endCxn id="435" idx="1"/>
            </p:cNvCxnSpPr>
            <p:nvPr/>
          </p:nvCxnSpPr>
          <p:spPr>
            <a:xfrm>
              <a:off x="3072" y="2492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8" name="Google Shape;438;p83"/>
            <p:cNvSpPr txBox="1"/>
            <p:nvPr/>
          </p:nvSpPr>
          <p:spPr>
            <a:xfrm>
              <a:off x="2400" y="3072"/>
              <a:ext cx="13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optimizer</a:t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4"/>
          <p:cNvSpPr txBox="1"/>
          <p:nvPr>
            <p:ph type="title"/>
          </p:nvPr>
        </p:nvSpPr>
        <p:spPr>
          <a:xfrm>
            <a:off x="1473200" y="274638"/>
            <a:ext cx="908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Themes behind Optimization Techniques</a:t>
            </a:r>
            <a:endParaRPr/>
          </a:p>
        </p:txBody>
      </p:sp>
      <p:sp>
        <p:nvSpPr>
          <p:cNvPr id="445" name="Google Shape;445;p84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84"/>
          <p:cNvSpPr txBox="1"/>
          <p:nvPr>
            <p:ph idx="1" type="body"/>
          </p:nvPr>
        </p:nvSpPr>
        <p:spPr>
          <a:xfrm>
            <a:off x="1803400" y="1676400"/>
            <a:ext cx="842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 redundancy: </a:t>
            </a:r>
            <a:r>
              <a:rPr lang="en-US">
                <a:solidFill>
                  <a:srgbClr val="7030A0"/>
                </a:solidFill>
              </a:rPr>
              <a:t>something already computed need not be computed again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Smaller code: </a:t>
            </a:r>
            <a:r>
              <a:rPr lang="en-US">
                <a:solidFill>
                  <a:srgbClr val="7030A0"/>
                </a:solidFill>
              </a:rPr>
              <a:t>less work for CPU, cache, and memory!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Less jumps</a:t>
            </a:r>
            <a:r>
              <a:rPr lang="en-US">
                <a:solidFill>
                  <a:srgbClr val="7030A0"/>
                </a:solidFill>
              </a:rPr>
              <a:t>: jumps interfere with code pre-fetch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locality: </a:t>
            </a:r>
            <a:r>
              <a:rPr lang="en-US">
                <a:solidFill>
                  <a:srgbClr val="7030A0"/>
                </a:solidFill>
              </a:rPr>
              <a:t>codes executed close together in time is generated close together in memory – increase locality of reference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Extract more information about code: </a:t>
            </a:r>
            <a:r>
              <a:rPr lang="en-US">
                <a:solidFill>
                  <a:srgbClr val="7030A0"/>
                </a:solidFill>
              </a:rPr>
              <a:t>More info – better code generation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Semantics-Preserving Transformations</a:t>
            </a:r>
            <a:endParaRPr/>
          </a:p>
        </p:txBody>
      </p:sp>
      <p:sp>
        <p:nvSpPr>
          <p:cNvPr id="452" name="Google Shape;452;p85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ways in which a compiler can improve a program without changing the function it computes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Common-sub expression elimination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Copy propagation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Dead-code elimination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Constant folding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53" name="Google Shape;453;p85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Subexpressions</a:t>
            </a:r>
            <a:endParaRPr/>
          </a:p>
        </p:txBody>
      </p:sp>
      <p:sp>
        <p:nvSpPr>
          <p:cNvPr id="459" name="Google Shape;459;p86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subexpression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Previously computed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values of the variables not changed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Local:</a:t>
            </a:r>
            <a:endParaRPr/>
          </a:p>
        </p:txBody>
      </p:sp>
      <p:sp>
        <p:nvSpPr>
          <p:cNvPr id="460" name="Google Shape;460;p86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1" name="Google Shape;46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0" y="3143251"/>
            <a:ext cx="5295900" cy="305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86"/>
          <p:cNvCxnSpPr/>
          <p:nvPr/>
        </p:nvCxnSpPr>
        <p:spPr>
          <a:xfrm>
            <a:off x="3738564" y="3571875"/>
            <a:ext cx="1000125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86"/>
          <p:cNvCxnSpPr/>
          <p:nvPr/>
        </p:nvCxnSpPr>
        <p:spPr>
          <a:xfrm>
            <a:off x="3738564" y="4000500"/>
            <a:ext cx="1000125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86"/>
          <p:cNvCxnSpPr/>
          <p:nvPr/>
        </p:nvCxnSpPr>
        <p:spPr>
          <a:xfrm>
            <a:off x="6738939" y="3643314"/>
            <a:ext cx="1000125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86"/>
          <p:cNvCxnSpPr/>
          <p:nvPr/>
        </p:nvCxnSpPr>
        <p:spPr>
          <a:xfrm>
            <a:off x="3711576" y="4268789"/>
            <a:ext cx="1000125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86"/>
          <p:cNvCxnSpPr/>
          <p:nvPr/>
        </p:nvCxnSpPr>
        <p:spPr>
          <a:xfrm>
            <a:off x="3667126" y="4929189"/>
            <a:ext cx="1000125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86"/>
          <p:cNvCxnSpPr/>
          <p:nvPr/>
        </p:nvCxnSpPr>
        <p:spPr>
          <a:xfrm>
            <a:off x="6810376" y="4071939"/>
            <a:ext cx="1000125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87"/>
          <p:cNvSpPr txBox="1"/>
          <p:nvPr>
            <p:ph type="title"/>
          </p:nvPr>
        </p:nvSpPr>
        <p:spPr>
          <a:xfrm>
            <a:off x="1071563" y="274638"/>
            <a:ext cx="3238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Common Subexpressions</a:t>
            </a:r>
            <a:endParaRPr/>
          </a:p>
        </p:txBody>
      </p:sp>
      <p:sp>
        <p:nvSpPr>
          <p:cNvPr id="476" name="Google Shape;476;p87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</a:t>
            </a:r>
            <a:endParaRPr/>
          </a:p>
        </p:txBody>
      </p:sp>
      <p:sp>
        <p:nvSpPr>
          <p:cNvPr id="477" name="Google Shape;477;p87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8" name="Google Shape;478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950" y="133350"/>
            <a:ext cx="5353050" cy="659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87"/>
          <p:cNvCxnSpPr/>
          <p:nvPr/>
        </p:nvCxnSpPr>
        <p:spPr>
          <a:xfrm>
            <a:off x="2667000" y="3143250"/>
            <a:ext cx="4357688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87"/>
          <p:cNvCxnSpPr/>
          <p:nvPr/>
        </p:nvCxnSpPr>
        <p:spPr>
          <a:xfrm>
            <a:off x="2667000" y="5468939"/>
            <a:ext cx="2857500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87"/>
          <p:cNvCxnSpPr/>
          <p:nvPr/>
        </p:nvCxnSpPr>
        <p:spPr>
          <a:xfrm>
            <a:off x="1738314" y="3357564"/>
            <a:ext cx="5286375" cy="15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2" name="Google Shape;482;p87"/>
          <p:cNvCxnSpPr/>
          <p:nvPr/>
        </p:nvCxnSpPr>
        <p:spPr>
          <a:xfrm>
            <a:off x="1666875" y="5643564"/>
            <a:ext cx="3786188" cy="15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1" name="Google Shape;491;p88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92" name="Google Shape;492;p88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3" name="Google Shape;493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689" y="571500"/>
            <a:ext cx="5330825" cy="567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Copy Propagation</a:t>
            </a:r>
            <a:endParaRPr/>
          </a:p>
        </p:txBody>
      </p:sp>
      <p:sp>
        <p:nvSpPr>
          <p:cNvPr id="502" name="Google Shape;502;p89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Copy statements </a:t>
            </a:r>
            <a:r>
              <a:rPr lang="en-US"/>
              <a:t>or </a:t>
            </a:r>
            <a:r>
              <a:rPr i="1" lang="en-US"/>
              <a:t>Copies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 = v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</p:txBody>
      </p:sp>
      <p:sp>
        <p:nvSpPr>
          <p:cNvPr id="503" name="Google Shape;503;p89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4" name="Google Shape;50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939" y="3071813"/>
            <a:ext cx="54959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Dead-Code Elimination</a:t>
            </a:r>
            <a:endParaRPr/>
          </a:p>
        </p:txBody>
      </p:sp>
      <p:sp>
        <p:nvSpPr>
          <p:cNvPr id="510" name="Google Shape;510;p90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Live</a:t>
            </a:r>
            <a:r>
              <a:rPr lang="en-US"/>
              <a:t>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variable is live at a point in a program if its value can be used subsequently;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otherwise, it is </a:t>
            </a:r>
            <a:r>
              <a:rPr i="1" lang="en-US"/>
              <a:t>dead</a:t>
            </a:r>
            <a:r>
              <a:rPr lang="en-US"/>
              <a:t> at that point.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Constant folding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Deducing at compile time that the value of an expression is a constant and using the constant instead</a:t>
            </a:r>
            <a:endParaRPr i="1"/>
          </a:p>
        </p:txBody>
      </p:sp>
      <p:sp>
        <p:nvSpPr>
          <p:cNvPr id="511" name="Google Shape;511;p90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Issues in the Design of a Code Generator</a:t>
            </a:r>
            <a:endParaRPr/>
          </a:p>
        </p:txBody>
      </p:sp>
      <p:sp>
        <p:nvSpPr>
          <p:cNvPr id="120" name="Google Shape;120;p46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Instruction Selection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Register Allocation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Evaluation Order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46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518" name="Google Shape;518;p91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9" name="Google Shape;519;p91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Moving code from one part of the program to other without modifying the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size of the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execution frequency of the code subjected to movement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 Code Elimination</a:t>
            </a:r>
            <a:endParaRPr/>
          </a:p>
        </p:txBody>
      </p:sp>
      <p:sp>
        <p:nvSpPr>
          <p:cNvPr id="525" name="Google Shape;525;p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 foo(void) {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int a = 24; int b = 25; /* Assignment to dead variable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int c;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c = a * 4;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return c;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 = 24; /* Unreachable code */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 0;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532" name="Google Shape;532;p93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93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i="1" lang="en-US"/>
              <a:t>Code Space reduction</a:t>
            </a:r>
            <a:r>
              <a:rPr lang="en-US"/>
              <a:t>: Similar to common sub-expression elimination but with the objective to reduce code size.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	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Example: Code hoisting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1800"/>
              <a:t>					</a:t>
            </a:r>
            <a:r>
              <a:rPr lang="en-US" sz="1800">
                <a:solidFill>
                  <a:srgbClr val="CC3300"/>
                </a:solidFill>
              </a:rPr>
              <a:t>temp : = x ** 2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if (a&lt; b) then			</a:t>
            </a:r>
            <a:r>
              <a:rPr lang="en-US" sz="1800">
                <a:solidFill>
                  <a:srgbClr val="CC3300"/>
                </a:solidFill>
              </a:rPr>
              <a:t>if (a&lt; b) then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z := x ** 2			   </a:t>
            </a:r>
            <a:r>
              <a:rPr lang="en-US" sz="1800">
                <a:solidFill>
                  <a:srgbClr val="CC3300"/>
                </a:solidFill>
              </a:rPr>
              <a:t>z := temp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else				</a:t>
            </a:r>
            <a:r>
              <a:rPr lang="en-US" sz="1800">
                <a:solidFill>
                  <a:srgbClr val="CC3300"/>
                </a:solidFill>
              </a:rPr>
              <a:t>else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y := x ** 2 + 10			  </a:t>
            </a:r>
            <a:r>
              <a:rPr lang="en-US" sz="1800">
                <a:solidFill>
                  <a:srgbClr val="CC3300"/>
                </a:solidFill>
              </a:rPr>
              <a:t>y := temp + 10</a:t>
            </a:r>
            <a:endParaRPr/>
          </a:p>
        </p:txBody>
      </p:sp>
      <p:cxnSp>
        <p:nvCxnSpPr>
          <p:cNvPr id="534" name="Google Shape;534;p93"/>
          <p:cNvCxnSpPr/>
          <p:nvPr/>
        </p:nvCxnSpPr>
        <p:spPr>
          <a:xfrm>
            <a:off x="5187950" y="4724400"/>
            <a:ext cx="660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5" name="Google Shape;535;p93"/>
          <p:cNvSpPr txBox="1"/>
          <p:nvPr/>
        </p:nvSpPr>
        <p:spPr>
          <a:xfrm>
            <a:off x="2298700" y="5638801"/>
            <a:ext cx="784225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“x ** 2“ is computed once in both cases, but the code size in the second case reduces.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542" name="Google Shape;542;p94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94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lain" startAt="2"/>
            </a:pPr>
            <a:r>
              <a:rPr i="1" lang="en-US"/>
              <a:t>Execution frequency reduction</a:t>
            </a:r>
            <a:r>
              <a:rPr lang="en-US"/>
              <a:t>: reduce execution frequency of partially available expressions (expressions available atleast in one path)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33400" lvl="1" marL="990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Example: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if (a&lt;b) then		</a:t>
            </a:r>
            <a:r>
              <a:rPr lang="en-US" sz="1800">
                <a:solidFill>
                  <a:srgbClr val="CC3300"/>
                </a:solidFill>
              </a:rPr>
              <a:t>if (a&lt;b) then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z = x * 2		   </a:t>
            </a:r>
            <a:r>
              <a:rPr lang="en-US" sz="1800">
                <a:solidFill>
                  <a:srgbClr val="CC3300"/>
                </a:solidFill>
              </a:rPr>
              <a:t>temp = x * 2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   </a:t>
            </a:r>
            <a:r>
              <a:rPr lang="en-US" sz="1800">
                <a:solidFill>
                  <a:srgbClr val="CC3300"/>
                </a:solidFill>
              </a:rPr>
              <a:t>z = temp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else				</a:t>
            </a:r>
            <a:r>
              <a:rPr lang="en-US" sz="1800">
                <a:solidFill>
                  <a:srgbClr val="CC3300"/>
                </a:solidFill>
              </a:rPr>
              <a:t>else 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y = 10 			   </a:t>
            </a:r>
            <a:r>
              <a:rPr lang="en-US" sz="1800">
                <a:solidFill>
                  <a:srgbClr val="CC3300"/>
                </a:solidFill>
              </a:rPr>
              <a:t>y = 10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   </a:t>
            </a:r>
            <a:r>
              <a:rPr lang="en-US" sz="1800">
                <a:solidFill>
                  <a:srgbClr val="CC3300"/>
                </a:solidFill>
              </a:rPr>
              <a:t>temp = x * 2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g = x * 2 			</a:t>
            </a:r>
            <a:r>
              <a:rPr lang="en-US" sz="1800">
                <a:solidFill>
                  <a:srgbClr val="CC3300"/>
                </a:solidFill>
              </a:rPr>
              <a:t>g = temp;</a:t>
            </a:r>
            <a:endParaRPr/>
          </a:p>
        </p:txBody>
      </p:sp>
      <p:cxnSp>
        <p:nvCxnSpPr>
          <p:cNvPr id="544" name="Google Shape;544;p94"/>
          <p:cNvCxnSpPr/>
          <p:nvPr/>
        </p:nvCxnSpPr>
        <p:spPr>
          <a:xfrm>
            <a:off x="4445000" y="4495800"/>
            <a:ext cx="5778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551" name="Google Shape;551;p95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95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Move expression out of a loop if the evaluation does not change inside the loop.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while ( i &lt; (max-2) )</a:t>
            </a:r>
            <a:r>
              <a:rPr lang="en-US"/>
              <a:t> …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Equivalent to: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t :=  max - 2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while ( i &lt; t )</a:t>
            </a:r>
            <a:r>
              <a:rPr lang="en-US"/>
              <a:t> …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Redundant instruction elimination</a:t>
            </a:r>
            <a:endParaRPr/>
          </a:p>
        </p:txBody>
      </p:sp>
      <p:sp>
        <p:nvSpPr>
          <p:cNvPr id="559" name="Google Shape;559;p96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96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Redundant load/store: see if an obvious replacement is possible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	MOV  R0, a</a:t>
            </a:r>
            <a:b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MOV a, R0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Can eliminate the second instruction without needing any global knowledge of </a:t>
            </a:r>
            <a:r>
              <a:rPr b="1" i="1" lang="en-US" sz="1800"/>
              <a:t>a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Unreachable code: identify code which will never be executed: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#define DEBUG 0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if( DEBUG) {			if (0 != 1) goto L2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print debugging info		print debugging info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21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					L2:</a:t>
            </a:r>
            <a:endParaRPr/>
          </a:p>
        </p:txBody>
      </p:sp>
      <p:grpSp>
        <p:nvGrpSpPr>
          <p:cNvPr id="561" name="Google Shape;561;p96"/>
          <p:cNvGrpSpPr/>
          <p:nvPr/>
        </p:nvGrpSpPr>
        <p:grpSpPr>
          <a:xfrm>
            <a:off x="5022850" y="4038600"/>
            <a:ext cx="330200" cy="1676400"/>
            <a:chOff x="2256" y="2544"/>
            <a:chExt cx="192" cy="1056"/>
          </a:xfrm>
        </p:grpSpPr>
        <p:cxnSp>
          <p:nvCxnSpPr>
            <p:cNvPr id="562" name="Google Shape;562;p96"/>
            <p:cNvCxnSpPr/>
            <p:nvPr/>
          </p:nvCxnSpPr>
          <p:spPr>
            <a:xfrm>
              <a:off x="2352" y="2544"/>
              <a:ext cx="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96"/>
            <p:cNvCxnSpPr/>
            <p:nvPr/>
          </p:nvCxnSpPr>
          <p:spPr>
            <a:xfrm>
              <a:off x="2256" y="3072"/>
              <a:ext cx="19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Algebraic identities</a:t>
            </a:r>
            <a:endParaRPr/>
          </a:p>
        </p:txBody>
      </p:sp>
      <p:sp>
        <p:nvSpPr>
          <p:cNvPr id="570" name="Google Shape;570;p97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97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Worth recognizing single instructions with a constant operand: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* 1 = 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* 0 = 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/ 1 = 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A * 2 = A + 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More delicate with floating-point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Strength reduction: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A ^ 2 = A * A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Replace Multiply by Shift</a:t>
            </a:r>
            <a:endParaRPr/>
          </a:p>
        </p:txBody>
      </p:sp>
      <p:sp>
        <p:nvSpPr>
          <p:cNvPr id="578" name="Google Shape;578;p98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98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A := A * 4;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Can be replaced by 2-bit left shift (signed/unsigned)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But must worry about overflow if language does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A := A / 4;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If unsigned, can replace with shift right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But shift right arithmetic is a well-known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Language may allow it anyway (traditional C)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Usage of Machine idioms</a:t>
            </a:r>
            <a:endParaRPr/>
          </a:p>
        </p:txBody>
      </p:sp>
      <p:sp>
        <p:nvSpPr>
          <p:cNvPr id="586" name="Google Shape;586;p99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99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machine specific hardware instruction which may be less costly.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		i := i + 1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ADD i, #1  		INC i</a:t>
            </a:r>
            <a:endParaRPr/>
          </a:p>
        </p:txBody>
      </p:sp>
      <p:cxnSp>
        <p:nvCxnSpPr>
          <p:cNvPr id="588" name="Google Shape;588;p99"/>
          <p:cNvCxnSpPr/>
          <p:nvPr/>
        </p:nvCxnSpPr>
        <p:spPr>
          <a:xfrm>
            <a:off x="5353050" y="4495800"/>
            <a:ext cx="660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Instruction Selection</a:t>
            </a:r>
            <a:endParaRPr/>
          </a:p>
        </p:txBody>
      </p:sp>
      <p:sp>
        <p:nvSpPr>
          <p:cNvPr id="128" name="Google Shape;128;p47"/>
          <p:cNvSpPr txBox="1"/>
          <p:nvPr>
            <p:ph idx="1" type="body"/>
          </p:nvPr>
        </p:nvSpPr>
        <p:spPr>
          <a:xfrm>
            <a:off x="1981200" y="1600201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may be a </a:t>
            </a:r>
            <a:r>
              <a:rPr i="1" lang="en-US"/>
              <a:t>large number of ‘candidate’ </a:t>
            </a:r>
            <a:r>
              <a:rPr lang="en-US"/>
              <a:t>machine instructions for a given IR instruction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Level of IR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High: Each IR translates into many machine instructions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Low: Reflects many low-level details of machine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Nature of the instruction set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Uniformity and completeness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has own cost and constraints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Accurate cost information is difficult to obtain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Cost may be influenced by surrounding context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9" name="Google Shape;129;p47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8"/>
          <p:cNvSpPr txBox="1"/>
          <p:nvPr>
            <p:ph type="title"/>
          </p:nvPr>
        </p:nvSpPr>
        <p:spPr>
          <a:xfrm>
            <a:off x="1981200" y="274638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Instruction Selection</a:t>
            </a:r>
            <a:endParaRPr/>
          </a:p>
        </p:txBody>
      </p:sp>
      <p:sp>
        <p:nvSpPr>
          <p:cNvPr id="136" name="Google Shape;136;p48"/>
          <p:cNvSpPr txBox="1"/>
          <p:nvPr>
            <p:ph idx="1" type="body"/>
          </p:nvPr>
        </p:nvSpPr>
        <p:spPr>
          <a:xfrm>
            <a:off x="2057400" y="1066801"/>
            <a:ext cx="8458200" cy="394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each type of three-address statement, </a:t>
            </a:r>
            <a:r>
              <a:rPr i="1" lang="en-US"/>
              <a:t>a code skeleton</a:t>
            </a:r>
            <a:r>
              <a:rPr lang="en-US"/>
              <a:t> can be designed that outlines the target code to be generated for that construct.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Say, x := y + z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Mov y, R0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Add z, R0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Mov R0, x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/>
          </a:p>
        </p:txBody>
      </p:sp>
      <p:sp>
        <p:nvSpPr>
          <p:cNvPr id="137" name="Google Shape;137;p48"/>
          <p:cNvSpPr txBox="1"/>
          <p:nvPr/>
        </p:nvSpPr>
        <p:spPr>
          <a:xfrm>
            <a:off x="1905000" y="4572001"/>
            <a:ext cx="8077200" cy="955675"/>
          </a:xfrm>
          <a:prstGeom prst="rect">
            <a:avLst/>
          </a:prstGeom>
          <a:solidFill>
            <a:srgbClr val="EAEAE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rPr>
              <a:t>Statement by statement code generation often produces poor code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8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9"/>
          <p:cNvSpPr txBox="1"/>
          <p:nvPr>
            <p:ph type="title"/>
          </p:nvPr>
        </p:nvSpPr>
        <p:spPr>
          <a:xfrm>
            <a:off x="1905000" y="274638"/>
            <a:ext cx="75438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Instruction Selection</a:t>
            </a:r>
            <a:endParaRPr/>
          </a:p>
        </p:txBody>
      </p:sp>
      <p:sp>
        <p:nvSpPr>
          <p:cNvPr id="145" name="Google Shape;145;p49"/>
          <p:cNvSpPr txBox="1"/>
          <p:nvPr/>
        </p:nvSpPr>
        <p:spPr>
          <a:xfrm>
            <a:off x="4572000" y="1371600"/>
            <a:ext cx="2514600" cy="7889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:= b + c</a:t>
            </a:r>
            <a:endParaRPr/>
          </a:p>
          <a:p>
            <a:pPr indent="0" lvl="0" marL="0" marR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:= a + e</a:t>
            </a:r>
            <a:endParaRPr/>
          </a:p>
        </p:txBody>
      </p:sp>
      <p:sp>
        <p:nvSpPr>
          <p:cNvPr id="146" name="Google Shape;146;p49"/>
          <p:cNvSpPr txBox="1"/>
          <p:nvPr/>
        </p:nvSpPr>
        <p:spPr>
          <a:xfrm>
            <a:off x="5029200" y="2590801"/>
            <a:ext cx="1524000" cy="268287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b, R0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c, R0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R0, a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a, R0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e, R0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R0, d</a:t>
            </a:r>
            <a:endParaRPr/>
          </a:p>
        </p:txBody>
      </p:sp>
      <p:sp>
        <p:nvSpPr>
          <p:cNvPr id="147" name="Google Shape;147;p49"/>
          <p:cNvSpPr/>
          <p:nvPr/>
        </p:nvSpPr>
        <p:spPr>
          <a:xfrm>
            <a:off x="3962400" y="3962400"/>
            <a:ext cx="34290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a, R0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9"/>
          <p:cNvSpPr/>
          <p:nvPr/>
        </p:nvSpPr>
        <p:spPr>
          <a:xfrm>
            <a:off x="3962400" y="3505200"/>
            <a:ext cx="34290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 R0, 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9"/>
          <p:cNvSpPr txBox="1"/>
          <p:nvPr/>
        </p:nvSpPr>
        <p:spPr>
          <a:xfrm>
            <a:off x="8001000" y="3505200"/>
            <a:ext cx="2362200" cy="64135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is subsequently used</a:t>
            </a:r>
            <a:endParaRPr/>
          </a:p>
        </p:txBody>
      </p:sp>
      <p:cxnSp>
        <p:nvCxnSpPr>
          <p:cNvPr id="150" name="Google Shape;150;p49"/>
          <p:cNvCxnSpPr/>
          <p:nvPr/>
        </p:nvCxnSpPr>
        <p:spPr>
          <a:xfrm>
            <a:off x="7391400" y="3733800"/>
            <a:ext cx="6096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49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Instruction selection: Machine Idioms</a:t>
            </a:r>
            <a:endParaRPr/>
          </a:p>
        </p:txBody>
      </p:sp>
      <p:pic>
        <p:nvPicPr>
          <p:cNvPr id="158" name="Google Shape;15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990601"/>
            <a:ext cx="7924800" cy="506571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0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2016-12-08T05:04:38Z</dcterms:created>
  <dc:creator>DIU</dc:creator>
</cp:coreProperties>
</file>