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8LVMrEFn0wCbM62nLr0wz/cxj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Any other common subexpression?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87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lec08-memoryorg</a:t>
            </a:r>
            <a:endParaRPr/>
          </a:p>
        </p:txBody>
      </p:sp>
      <p:sp>
        <p:nvSpPr>
          <p:cNvPr id="144" name="Google Shape;144;p87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8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a[t1] in B1 and in B6 common subexpression?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88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lec08-memoryorg</a:t>
            </a:r>
            <a:endParaRPr/>
          </a:p>
        </p:txBody>
      </p:sp>
      <p:sp>
        <p:nvSpPr>
          <p:cNvPr id="159" name="Google Shape;159;p88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8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a图中：为了消除d+e，需要引入t变量，并产生a=t,b=t,以及c=t,如图b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但是我们不应该用c=a，或者c=b，因为不一定走a还是b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当有u=v赋值时，后面究竟用v还是u，应该用v，因为可能可以消除u=v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89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lec08-memoryorg</a:t>
            </a:r>
            <a:endParaRPr/>
          </a:p>
        </p:txBody>
      </p:sp>
      <p:sp>
        <p:nvSpPr>
          <p:cNvPr id="170" name="Google Shape;170;p89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December 5, 2018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8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0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0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0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0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1"/>
          <p:cNvSpPr txBox="1"/>
          <p:nvPr>
            <p:ph type="ctrTitle"/>
          </p:nvPr>
        </p:nvSpPr>
        <p:spPr>
          <a:xfrm>
            <a:off x="3619500" y="3124200"/>
            <a:ext cx="6686550" cy="18938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Machine-Independent Optimizations </a:t>
            </a:r>
            <a:br>
              <a:rPr lang="en-US"/>
            </a:br>
            <a:endParaRPr/>
          </a:p>
        </p:txBody>
      </p:sp>
      <p:sp>
        <p:nvSpPr>
          <p:cNvPr id="89" name="Google Shape;89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Dead-Code Elimination</a:t>
            </a:r>
            <a:endParaRPr/>
          </a:p>
        </p:txBody>
      </p:sp>
      <p:sp>
        <p:nvSpPr>
          <p:cNvPr id="182" name="Google Shape;182;p90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Live</a:t>
            </a:r>
            <a:r>
              <a:rPr lang="en-US"/>
              <a:t>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variable is live at a point in a program if its value can be used subsequently;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otherwise, it is </a:t>
            </a:r>
            <a:r>
              <a:rPr i="1" lang="en-US"/>
              <a:t>dead</a:t>
            </a:r>
            <a:r>
              <a:rPr lang="en-US"/>
              <a:t> at that point.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Constant folding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Deducing at compile time that the value of an expression is a constant and using the constant instead</a:t>
            </a:r>
            <a:endParaRPr i="1"/>
          </a:p>
        </p:txBody>
      </p:sp>
      <p:sp>
        <p:nvSpPr>
          <p:cNvPr id="183" name="Google Shape;183;p90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190" name="Google Shape;190;p91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Moving code from one part of the program to other without modifying the algorithm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 size of the program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Reduce execution frequency of the code subjected to movement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Dead Code Elimination</a:t>
            </a:r>
            <a:endParaRPr/>
          </a:p>
        </p:txBody>
      </p:sp>
      <p:sp>
        <p:nvSpPr>
          <p:cNvPr id="196" name="Google Shape;196;p9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 foo(void) {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int a = 24; int b = 25; /* Assignment to dead variable */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int c;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c = a * 4;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return c;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b = 24; /* Unreachable code */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return 0;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203" name="Google Shape;203;p93"/>
          <p:cNvSpPr txBox="1"/>
          <p:nvPr>
            <p:ph idx="12" type="sldNum"/>
          </p:nvPr>
        </p:nvSpPr>
        <p:spPr>
          <a:xfrm rot="5400000">
            <a:off x="8848726" y="3721101"/>
            <a:ext cx="3200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93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i="1" lang="en-US"/>
              <a:t>Code Space reduction</a:t>
            </a:r>
            <a:r>
              <a:rPr lang="en-US"/>
              <a:t>: Similar to common sub-expression elimination but with the objective to reduce code size.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/>
              <a:t>	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Example: Code hoisting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</a:t>
            </a:r>
            <a:r>
              <a:rPr lang="en-US" sz="1800"/>
              <a:t>					</a:t>
            </a:r>
            <a:r>
              <a:rPr lang="en-US" sz="1800">
                <a:solidFill>
                  <a:srgbClr val="CC3300"/>
                </a:solidFill>
              </a:rPr>
              <a:t>temp : = x ** 2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if (a&lt; b) then			</a:t>
            </a:r>
            <a:r>
              <a:rPr lang="en-US" sz="1800">
                <a:solidFill>
                  <a:srgbClr val="CC3300"/>
                </a:solidFill>
              </a:rPr>
              <a:t>if (a&lt; b) then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z := x ** 2			   </a:t>
            </a:r>
            <a:r>
              <a:rPr lang="en-US" sz="1800">
                <a:solidFill>
                  <a:srgbClr val="CC3300"/>
                </a:solidFill>
              </a:rPr>
              <a:t>z := temp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else				</a:t>
            </a:r>
            <a:r>
              <a:rPr lang="en-US" sz="1800">
                <a:solidFill>
                  <a:srgbClr val="CC3300"/>
                </a:solidFill>
              </a:rPr>
              <a:t>else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y := x ** 2 + 10			  </a:t>
            </a:r>
            <a:r>
              <a:rPr lang="en-US" sz="1800">
                <a:solidFill>
                  <a:srgbClr val="CC3300"/>
                </a:solidFill>
              </a:rPr>
              <a:t>y := temp + 10</a:t>
            </a:r>
            <a:endParaRPr/>
          </a:p>
        </p:txBody>
      </p:sp>
      <p:cxnSp>
        <p:nvCxnSpPr>
          <p:cNvPr id="205" name="Google Shape;205;p93"/>
          <p:cNvCxnSpPr/>
          <p:nvPr/>
        </p:nvCxnSpPr>
        <p:spPr>
          <a:xfrm>
            <a:off x="5187950" y="4724400"/>
            <a:ext cx="6604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6" name="Google Shape;206;p93"/>
          <p:cNvSpPr txBox="1"/>
          <p:nvPr/>
        </p:nvSpPr>
        <p:spPr>
          <a:xfrm>
            <a:off x="2298700" y="5638801"/>
            <a:ext cx="784225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“x ** 2“ is computed once in both cases, but the code size in the second case reduces.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213" name="Google Shape;213;p94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09600" lvl="0" marL="609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lain" startAt="2"/>
            </a:pPr>
            <a:r>
              <a:rPr i="1" lang="en-US"/>
              <a:t>Execution frequency reduction</a:t>
            </a:r>
            <a:r>
              <a:rPr lang="en-US"/>
              <a:t>: reduce execution frequency of partially available expressions (expressions available at least in one path)</a:t>
            </a:r>
            <a:endParaRPr/>
          </a:p>
          <a:p>
            <a:pPr indent="-609600" lvl="0" marL="609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33400" lvl="1" marL="990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Example: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if (a&lt;b) then		</a:t>
            </a:r>
            <a:r>
              <a:rPr lang="en-US" sz="1800">
                <a:solidFill>
                  <a:srgbClr val="CC3300"/>
                </a:solidFill>
              </a:rPr>
              <a:t>if (a&lt;b) then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z = x * 2		   </a:t>
            </a:r>
            <a:r>
              <a:rPr lang="en-US" sz="1800">
                <a:solidFill>
                  <a:srgbClr val="CC3300"/>
                </a:solidFill>
              </a:rPr>
              <a:t>temp = x * 2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		   </a:t>
            </a:r>
            <a:r>
              <a:rPr lang="en-US" sz="1800">
                <a:solidFill>
                  <a:srgbClr val="CC3300"/>
                </a:solidFill>
              </a:rPr>
              <a:t>z = temp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else				</a:t>
            </a:r>
            <a:r>
              <a:rPr lang="en-US" sz="1800">
                <a:solidFill>
                  <a:srgbClr val="CC3300"/>
                </a:solidFill>
              </a:rPr>
              <a:t>else 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y = 10 			   </a:t>
            </a:r>
            <a:r>
              <a:rPr lang="en-US" sz="1800">
                <a:solidFill>
                  <a:srgbClr val="CC3300"/>
                </a:solidFill>
              </a:rPr>
              <a:t>y = 10</a:t>
            </a:r>
            <a:endParaRPr/>
          </a:p>
          <a:p>
            <a:pPr indent="-457200" lvl="2" marL="1371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g = x * 2 			</a:t>
            </a:r>
            <a:r>
              <a:rPr lang="en-US" sz="1800">
                <a:solidFill>
                  <a:srgbClr val="CC3300"/>
                </a:solidFill>
              </a:rPr>
              <a:t>g = temp</a:t>
            </a:r>
            <a:endParaRPr/>
          </a:p>
        </p:txBody>
      </p:sp>
      <p:cxnSp>
        <p:nvCxnSpPr>
          <p:cNvPr id="214" name="Google Shape;214;p94"/>
          <p:cNvCxnSpPr/>
          <p:nvPr/>
        </p:nvCxnSpPr>
        <p:spPr>
          <a:xfrm>
            <a:off x="3528350" y="4541050"/>
            <a:ext cx="577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Motion</a:t>
            </a:r>
            <a:endParaRPr/>
          </a:p>
        </p:txBody>
      </p:sp>
      <p:sp>
        <p:nvSpPr>
          <p:cNvPr id="221" name="Google Shape;221;p95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Move expression out of a loop if the evaluation does not change inside the loop.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while ( i &lt; (max-2) )</a:t>
            </a:r>
            <a:r>
              <a:rPr lang="en-US"/>
              <a:t> …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/>
              <a:t>Equivalent to: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t :=  max - 2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while ( i &lt; t )</a:t>
            </a:r>
            <a:r>
              <a:rPr lang="en-US"/>
              <a:t> …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Redundant instruction elimination</a:t>
            </a:r>
            <a:endParaRPr/>
          </a:p>
        </p:txBody>
      </p:sp>
      <p:sp>
        <p:nvSpPr>
          <p:cNvPr id="228" name="Google Shape;228;p96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Redundant load/store: see if an obvious replacement is possible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	MOV  R0, a</a:t>
            </a:r>
            <a:b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900">
                <a:latin typeface="Courier New"/>
                <a:ea typeface="Courier New"/>
                <a:cs typeface="Courier New"/>
                <a:sym typeface="Courier New"/>
              </a:rPr>
              <a:t>MOV a, R0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Can eliminate the second instruction without needing any global knowledge of </a:t>
            </a:r>
            <a:r>
              <a:rPr b="1" i="1" lang="en-US" sz="1800"/>
              <a:t>a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Unreachable code: identify code which will never be executed: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#define DEBUG 0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if( DEBUG) {			                  if (0 != 1) goto L2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print debugging info		            print debugging info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212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					L2:</a:t>
            </a:r>
            <a:endParaRPr/>
          </a:p>
        </p:txBody>
      </p:sp>
      <p:grpSp>
        <p:nvGrpSpPr>
          <p:cNvPr id="229" name="Google Shape;229;p96"/>
          <p:cNvGrpSpPr/>
          <p:nvPr/>
        </p:nvGrpSpPr>
        <p:grpSpPr>
          <a:xfrm>
            <a:off x="4864425" y="4061225"/>
            <a:ext cx="330200" cy="1676400"/>
            <a:chOff x="2256" y="2544"/>
            <a:chExt cx="192" cy="1056"/>
          </a:xfrm>
        </p:grpSpPr>
        <p:cxnSp>
          <p:nvCxnSpPr>
            <p:cNvPr id="230" name="Google Shape;230;p96"/>
            <p:cNvCxnSpPr/>
            <p:nvPr/>
          </p:nvCxnSpPr>
          <p:spPr>
            <a:xfrm>
              <a:off x="2352" y="2544"/>
              <a:ext cx="0" cy="10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96"/>
            <p:cNvCxnSpPr/>
            <p:nvPr/>
          </p:nvCxnSpPr>
          <p:spPr>
            <a:xfrm>
              <a:off x="2256" y="3072"/>
              <a:ext cx="19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Algebraic identities</a:t>
            </a:r>
            <a:endParaRPr/>
          </a:p>
        </p:txBody>
      </p:sp>
      <p:sp>
        <p:nvSpPr>
          <p:cNvPr id="238" name="Google Shape;238;p97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Worth recognizing single instructions with a constant operand: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* 1 = 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* 0 = 0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/ 1 = 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	A * 2 = A + 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More delicate with floating-point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Strength reduction: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Courier New"/>
                <a:ea typeface="Courier New"/>
                <a:cs typeface="Courier New"/>
                <a:sym typeface="Courier New"/>
              </a:rPr>
              <a:t>	A ^ 2 = A * 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Replace Multiply by Shift</a:t>
            </a:r>
            <a:endParaRPr/>
          </a:p>
        </p:txBody>
      </p:sp>
      <p:sp>
        <p:nvSpPr>
          <p:cNvPr id="245" name="Google Shape;245;p98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A := A * 4;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Can be replaced by 2-bit left shift (signed/unsigned)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But must worry about overflow if language does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b="1" lang="en-US" sz="2700">
                <a:latin typeface="Courier New"/>
                <a:ea typeface="Courier New"/>
                <a:cs typeface="Courier New"/>
                <a:sym typeface="Courier New"/>
              </a:rPr>
              <a:t>A := A / 4;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4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If unsigned, can replace with shift right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But shift right arithmetic is a well-known problem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125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/>
              <a:t>Language may allow it anyway (traditional C)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Usage of Machine idioms</a:t>
            </a:r>
            <a:endParaRPr/>
          </a:p>
        </p:txBody>
      </p:sp>
      <p:sp>
        <p:nvSpPr>
          <p:cNvPr id="252" name="Google Shape;252;p99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machine specific hardware instruction which may be less costly.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		i := i + 1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		ADD i, #1  		                      INC i</a:t>
            </a:r>
            <a:endParaRPr/>
          </a:p>
        </p:txBody>
      </p:sp>
      <p:cxnSp>
        <p:nvCxnSpPr>
          <p:cNvPr id="253" name="Google Shape;253;p99"/>
          <p:cNvCxnSpPr/>
          <p:nvPr/>
        </p:nvCxnSpPr>
        <p:spPr>
          <a:xfrm>
            <a:off x="4775875" y="3771525"/>
            <a:ext cx="660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optimization</a:t>
            </a:r>
            <a:endParaRPr/>
          </a:p>
        </p:txBody>
      </p:sp>
      <p:sp>
        <p:nvSpPr>
          <p:cNvPr id="95" name="Google Shape;95;p82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Elimination of unnecessary instructions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Replacement of one sequence of instructions by a faster sequence of instructions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 optimization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 optimizations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based on data flow analyses</a:t>
            </a:r>
            <a:endParaRPr/>
          </a:p>
        </p:txBody>
      </p:sp>
      <p:sp>
        <p:nvSpPr>
          <p:cNvPr id="96" name="Google Shape;96;p82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3"/>
          <p:cNvSpPr txBox="1"/>
          <p:nvPr>
            <p:ph type="title"/>
          </p:nvPr>
        </p:nvSpPr>
        <p:spPr>
          <a:xfrm>
            <a:off x="1638300" y="274638"/>
            <a:ext cx="8420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03" name="Google Shape;103;p83"/>
          <p:cNvSpPr txBox="1"/>
          <p:nvPr>
            <p:ph idx="1" type="body"/>
          </p:nvPr>
        </p:nvSpPr>
        <p:spPr>
          <a:xfrm>
            <a:off x="1638300" y="1981201"/>
            <a:ext cx="89154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Organization of an optimizing compiler</a:t>
            </a:r>
            <a:endParaRPr/>
          </a:p>
        </p:txBody>
      </p:sp>
      <p:grpSp>
        <p:nvGrpSpPr>
          <p:cNvPr id="104" name="Google Shape;104;p83"/>
          <p:cNvGrpSpPr/>
          <p:nvPr/>
        </p:nvGrpSpPr>
        <p:grpSpPr>
          <a:xfrm>
            <a:off x="2628900" y="3200400"/>
            <a:ext cx="6934200" cy="2362200"/>
            <a:chOff x="864" y="2016"/>
            <a:chExt cx="4032" cy="1488"/>
          </a:xfrm>
        </p:grpSpPr>
        <p:sp>
          <p:nvSpPr>
            <p:cNvPr id="105" name="Google Shape;105;p83"/>
            <p:cNvSpPr/>
            <p:nvPr/>
          </p:nvSpPr>
          <p:spPr>
            <a:xfrm>
              <a:off x="864" y="2016"/>
              <a:ext cx="4032" cy="1488"/>
            </a:xfrm>
            <a:prstGeom prst="rect">
              <a:avLst/>
            </a:prstGeom>
            <a:solidFill>
              <a:srgbClr val="C0C0C0">
                <a:alpha val="59215"/>
              </a:srgbClr>
            </a:solidFill>
            <a:ln cap="rnd" cmpd="sng" w="9525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" name="Google Shape;106;p83"/>
            <p:cNvSpPr txBox="1"/>
            <p:nvPr/>
          </p:nvSpPr>
          <p:spPr>
            <a:xfrm>
              <a:off x="960" y="2112"/>
              <a:ext cx="912" cy="75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 flow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83"/>
            <p:cNvSpPr txBox="1"/>
            <p:nvPr/>
          </p:nvSpPr>
          <p:spPr>
            <a:xfrm>
              <a:off x="2160" y="2230"/>
              <a:ext cx="912" cy="52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flow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3"/>
            <p:cNvSpPr txBox="1"/>
            <p:nvPr/>
          </p:nvSpPr>
          <p:spPr>
            <a:xfrm>
              <a:off x="3360" y="2343"/>
              <a:ext cx="1440" cy="294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Transformation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83"/>
            <p:cNvCxnSpPr>
              <a:stCxn id="106" idx="3"/>
              <a:endCxn id="107" idx="1"/>
            </p:cNvCxnSpPr>
            <p:nvPr/>
          </p:nvCxnSpPr>
          <p:spPr>
            <a:xfrm>
              <a:off x="1872" y="2489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" name="Google Shape;110;p83"/>
            <p:cNvCxnSpPr>
              <a:stCxn id="107" idx="3"/>
              <a:endCxn id="108" idx="1"/>
            </p:cNvCxnSpPr>
            <p:nvPr/>
          </p:nvCxnSpPr>
          <p:spPr>
            <a:xfrm>
              <a:off x="3072" y="2492"/>
              <a:ext cx="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1" name="Google Shape;111;p83"/>
            <p:cNvSpPr txBox="1"/>
            <p:nvPr/>
          </p:nvSpPr>
          <p:spPr>
            <a:xfrm>
              <a:off x="2400" y="3072"/>
              <a:ext cx="134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optimizer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4"/>
          <p:cNvSpPr txBox="1"/>
          <p:nvPr>
            <p:ph type="title"/>
          </p:nvPr>
        </p:nvSpPr>
        <p:spPr>
          <a:xfrm>
            <a:off x="1473200" y="274638"/>
            <a:ext cx="9080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Themes behind Optimization Techniques</a:t>
            </a:r>
            <a:endParaRPr/>
          </a:p>
        </p:txBody>
      </p:sp>
      <p:sp>
        <p:nvSpPr>
          <p:cNvPr id="118" name="Google Shape;118;p84"/>
          <p:cNvSpPr txBox="1"/>
          <p:nvPr>
            <p:ph idx="1" type="body"/>
          </p:nvPr>
        </p:nvSpPr>
        <p:spPr>
          <a:xfrm>
            <a:off x="1803400" y="1676400"/>
            <a:ext cx="84201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Avoid redundancy: </a:t>
            </a:r>
            <a:r>
              <a:rPr lang="en-US">
                <a:solidFill>
                  <a:srgbClr val="7030A0"/>
                </a:solidFill>
              </a:rPr>
              <a:t>something already computed need not be computed again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Smaller code: </a:t>
            </a:r>
            <a:r>
              <a:rPr lang="en-US">
                <a:solidFill>
                  <a:srgbClr val="7030A0"/>
                </a:solidFill>
              </a:rPr>
              <a:t>less work for CPU, cache, and memory!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Less jumps</a:t>
            </a:r>
            <a:r>
              <a:rPr lang="en-US">
                <a:solidFill>
                  <a:srgbClr val="7030A0"/>
                </a:solidFill>
              </a:rPr>
              <a:t>: jumps interfere with code pre-fetch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locality: </a:t>
            </a:r>
            <a:r>
              <a:rPr lang="en-US">
                <a:solidFill>
                  <a:srgbClr val="7030A0"/>
                </a:solidFill>
              </a:rPr>
              <a:t>codes executed close together in time is generated close together in memory – increase locality of reference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Extract more information about code: </a:t>
            </a:r>
            <a:r>
              <a:rPr lang="en-US">
                <a:solidFill>
                  <a:srgbClr val="7030A0"/>
                </a:solidFill>
              </a:rPr>
              <a:t>More info – better code generation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Semantics-Preserving Transformations</a:t>
            </a:r>
            <a:endParaRPr/>
          </a:p>
        </p:txBody>
      </p:sp>
      <p:sp>
        <p:nvSpPr>
          <p:cNvPr id="124" name="Google Shape;124;p85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number of ways in which a compiler can improve a program without changing the function it computes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Common-sub expression elimination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Copy propagation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Dead-code elimination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Constant folding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5" name="Google Shape;125;p85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Common Subexpressions</a:t>
            </a:r>
            <a:endParaRPr/>
          </a:p>
        </p:txBody>
      </p:sp>
      <p:sp>
        <p:nvSpPr>
          <p:cNvPr id="131" name="Google Shape;131;p86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Common subexpression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Previously computed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values of the variables not changed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Local:</a:t>
            </a:r>
            <a:endParaRPr/>
          </a:p>
        </p:txBody>
      </p:sp>
      <p:sp>
        <p:nvSpPr>
          <p:cNvPr id="132" name="Google Shape;132;p86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50" y="3143251"/>
            <a:ext cx="5295900" cy="3057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86"/>
          <p:cNvCxnSpPr/>
          <p:nvPr/>
        </p:nvCxnSpPr>
        <p:spPr>
          <a:xfrm>
            <a:off x="3738564" y="3571875"/>
            <a:ext cx="1000125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86"/>
          <p:cNvCxnSpPr/>
          <p:nvPr/>
        </p:nvCxnSpPr>
        <p:spPr>
          <a:xfrm>
            <a:off x="3738564" y="4000500"/>
            <a:ext cx="1000125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86"/>
          <p:cNvCxnSpPr/>
          <p:nvPr/>
        </p:nvCxnSpPr>
        <p:spPr>
          <a:xfrm>
            <a:off x="6738939" y="3643314"/>
            <a:ext cx="1000125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86"/>
          <p:cNvCxnSpPr/>
          <p:nvPr/>
        </p:nvCxnSpPr>
        <p:spPr>
          <a:xfrm>
            <a:off x="3711576" y="4268789"/>
            <a:ext cx="1000125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86"/>
          <p:cNvCxnSpPr/>
          <p:nvPr/>
        </p:nvCxnSpPr>
        <p:spPr>
          <a:xfrm>
            <a:off x="3667126" y="4929189"/>
            <a:ext cx="1000125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86"/>
          <p:cNvCxnSpPr/>
          <p:nvPr/>
        </p:nvCxnSpPr>
        <p:spPr>
          <a:xfrm>
            <a:off x="6810376" y="4071939"/>
            <a:ext cx="1000125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7"/>
          <p:cNvSpPr txBox="1"/>
          <p:nvPr>
            <p:ph type="title"/>
          </p:nvPr>
        </p:nvSpPr>
        <p:spPr>
          <a:xfrm>
            <a:off x="1071563" y="274638"/>
            <a:ext cx="323850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Common Subexpressions</a:t>
            </a:r>
            <a:endParaRPr/>
          </a:p>
        </p:txBody>
      </p:sp>
      <p:sp>
        <p:nvSpPr>
          <p:cNvPr id="148" name="Google Shape;148;p87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Global </a:t>
            </a:r>
            <a:endParaRPr/>
          </a:p>
        </p:txBody>
      </p:sp>
      <p:sp>
        <p:nvSpPr>
          <p:cNvPr id="149" name="Google Shape;149;p87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950" y="133350"/>
            <a:ext cx="5353050" cy="659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87"/>
          <p:cNvCxnSpPr/>
          <p:nvPr/>
        </p:nvCxnSpPr>
        <p:spPr>
          <a:xfrm>
            <a:off x="2667000" y="3143250"/>
            <a:ext cx="4357688" cy="1588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87"/>
          <p:cNvCxnSpPr/>
          <p:nvPr/>
        </p:nvCxnSpPr>
        <p:spPr>
          <a:xfrm>
            <a:off x="2667000" y="5468939"/>
            <a:ext cx="2857500" cy="158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87"/>
          <p:cNvCxnSpPr/>
          <p:nvPr/>
        </p:nvCxnSpPr>
        <p:spPr>
          <a:xfrm>
            <a:off x="1738314" y="3357564"/>
            <a:ext cx="5286375" cy="15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87"/>
          <p:cNvCxnSpPr/>
          <p:nvPr/>
        </p:nvCxnSpPr>
        <p:spPr>
          <a:xfrm>
            <a:off x="1666875" y="5643564"/>
            <a:ext cx="3786188" cy="1587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3" name="Google Shape;163;p88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4" name="Google Shape;164;p88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689" y="571500"/>
            <a:ext cx="5330825" cy="5672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Copy Propagation</a:t>
            </a:r>
            <a:endParaRPr/>
          </a:p>
        </p:txBody>
      </p:sp>
      <p:sp>
        <p:nvSpPr>
          <p:cNvPr id="174" name="Google Shape;174;p89"/>
          <p:cNvSpPr txBox="1"/>
          <p:nvPr>
            <p:ph idx="1" type="body"/>
          </p:nvPr>
        </p:nvSpPr>
        <p:spPr>
          <a:xfrm>
            <a:off x="1638300" y="1600201"/>
            <a:ext cx="80899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Copy statements </a:t>
            </a:r>
            <a:r>
              <a:rPr lang="en-US"/>
              <a:t>or </a:t>
            </a:r>
            <a:r>
              <a:rPr i="1" lang="en-US"/>
              <a:t>Copies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 = v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</p:txBody>
      </p:sp>
      <p:sp>
        <p:nvSpPr>
          <p:cNvPr id="175" name="Google Shape;175;p89"/>
          <p:cNvSpPr txBox="1"/>
          <p:nvPr>
            <p:ph idx="12" type="sldNum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9939" y="3071813"/>
            <a:ext cx="54959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2016-12-08T05:04:38Z</dcterms:created>
  <dc:creator>DIU</dc:creator>
</cp:coreProperties>
</file>