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A57A-F6D8-4C51-9830-89B297E3A40B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F58B-2FB1-4414-82CA-BFFA74E89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EF48-0573-4D9E-9F3B-2FFE541ABDF4}" type="slidenum">
              <a:rPr lang="en-US"/>
              <a:pPr/>
              <a:t>3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4321E-05B7-48C1-B77E-CA179EE626B4}" type="slidenum">
              <a:rPr lang="en-US"/>
              <a:pPr/>
              <a:t>4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3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8D6DF-4F2D-4192-B720-8A246F941BFA}" type="slidenum">
              <a:rPr lang="en-US"/>
              <a:pPr/>
              <a:t>5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CBB3-F947-4CCF-832C-FAD45ECEE6F5}" type="slidenum">
              <a:rPr lang="en-US"/>
              <a:pPr/>
              <a:t>6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9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B23F2-9D3A-4591-B08B-E041C9CE7DE9}" type="slidenum">
              <a:rPr lang="en-US"/>
              <a:pPr/>
              <a:t>10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5FD5A-6013-4F79-A930-ED7888D55DD4}" type="slidenum">
              <a:rPr lang="en-US"/>
              <a:pPr/>
              <a:t>11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5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649D3-CA49-4EF0-BEDE-C3E67603C591}" type="slidenum">
              <a:rPr lang="en-US"/>
              <a:pPr/>
              <a:t>12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2E0B-8CF5-486D-BFB0-9528D3CDFC54}" type="datetimeFigureOut">
              <a:rPr lang="en-US" smtClean="0"/>
              <a:t>03-Oct-16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DC68-EAED-419B-9908-8BEF7811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868362"/>
          </a:xfrm>
        </p:spPr>
        <p:txBody>
          <a:bodyPr/>
          <a:lstStyle/>
          <a:p>
            <a:pPr algn="r"/>
            <a:r>
              <a:rPr lang="en-US" sz="4800" b="1" dirty="0"/>
              <a:t>Lexical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79248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Basic Concepts &amp; Regular Expressions</a:t>
            </a:r>
          </a:p>
          <a:p>
            <a:pPr lvl="1"/>
            <a:r>
              <a:rPr lang="en-US" dirty="0"/>
              <a:t>What does a Lexical Analyzer do? </a:t>
            </a:r>
          </a:p>
          <a:p>
            <a:pPr lvl="1"/>
            <a:r>
              <a:rPr lang="en-US" dirty="0"/>
              <a:t>How does it Work? </a:t>
            </a:r>
          </a:p>
          <a:p>
            <a:pPr lvl="1"/>
            <a:r>
              <a:rPr lang="en-US" dirty="0"/>
              <a:t>Formalizing Token Definition &amp; Recognition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sz="2400" dirty="0">
                <a:solidFill>
                  <a:srgbClr val="0070C0"/>
                </a:solidFill>
              </a:rPr>
              <a:t>Reviewing Finite Automata Concepts</a:t>
            </a:r>
          </a:p>
          <a:p>
            <a:pPr lvl="1"/>
            <a:r>
              <a:rPr lang="en-US" dirty="0"/>
              <a:t>Non-Deterministic and Deterministic FA</a:t>
            </a:r>
          </a:p>
          <a:p>
            <a:pPr lvl="1"/>
            <a:r>
              <a:rPr lang="en-US" dirty="0"/>
              <a:t>Conversion Process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Regular Expressions to NFA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NFA to DFA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Relating NFAs/DFAs /Conversion to Lexical Analysis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924800" cy="944562"/>
          </a:xfrm>
        </p:spPr>
        <p:txBody>
          <a:bodyPr/>
          <a:lstStyle/>
          <a:p>
            <a:r>
              <a:rPr lang="en-US" b="1" dirty="0"/>
              <a:t>Handling Lexical Errors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8153400" cy="4876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5050"/>
                </a:solidFill>
              </a:rPr>
              <a:t>In </a:t>
            </a:r>
            <a:r>
              <a:rPr lang="en-US" sz="2400" b="1" dirty="0">
                <a:solidFill>
                  <a:srgbClr val="FF5050"/>
                </a:solidFill>
              </a:rPr>
              <a:t>what Situations do Errors Occur?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dirty="0"/>
              <a:t>Lexical analyzer is unable to proceed because none of the patterns for  tokens matches a prefix of remaining input.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Panic mode Recovery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dirty="0"/>
              <a:t>Delete successive characters from the remaining input until the analyzer can find a well-formed token.</a:t>
            </a:r>
          </a:p>
          <a:p>
            <a:pPr lvl="1">
              <a:lnSpc>
                <a:spcPct val="79000"/>
              </a:lnSpc>
              <a:spcBef>
                <a:spcPct val="50000"/>
              </a:spcBef>
            </a:pPr>
            <a:r>
              <a:rPr lang="en-US" dirty="0">
                <a:solidFill>
                  <a:schemeClr val="accent4"/>
                </a:solidFill>
              </a:rPr>
              <a:t>May confuse the parser – creating syntax error</a:t>
            </a:r>
          </a:p>
          <a:p>
            <a:pPr>
              <a:lnSpc>
                <a:spcPct val="79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996600"/>
                </a:solidFill>
              </a:rPr>
              <a:t>Possible error recovery actions: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Deleting or Inserting Input Characters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r>
              <a:rPr lang="en-US" dirty="0"/>
              <a:t>Replacing or Transposing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620000" cy="914400"/>
          </a:xfrm>
        </p:spPr>
        <p:txBody>
          <a:bodyPr/>
          <a:lstStyle/>
          <a:p>
            <a:r>
              <a:rPr lang="en-US" b="1" dirty="0">
                <a:solidFill>
                  <a:srgbClr val="0066FF"/>
                </a:solidFill>
              </a:rPr>
              <a:t>Buffer Pairs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077200" cy="2403764"/>
          </a:xfrm>
          <a:solidFill>
            <a:srgbClr val="DDDDDD"/>
          </a:solidFill>
        </p:spPr>
        <p:txBody>
          <a:bodyPr>
            <a:noAutofit/>
          </a:bodyPr>
          <a:lstStyle/>
          <a:p>
            <a:r>
              <a:rPr lang="en-US" sz="2400" dirty="0"/>
              <a:t>Lexical analyzer needs to </a:t>
            </a:r>
            <a:r>
              <a:rPr lang="en-US" sz="2400" dirty="0">
                <a:solidFill>
                  <a:srgbClr val="0070C0"/>
                </a:solidFill>
              </a:rPr>
              <a:t>look ahead </a:t>
            </a:r>
            <a:r>
              <a:rPr lang="en-US" sz="2400" dirty="0"/>
              <a:t>several characters beyond the lexeme for a pattern before a match can be announced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Use a function </a:t>
            </a:r>
            <a:r>
              <a:rPr lang="en-US" sz="2400" b="1" dirty="0" err="1"/>
              <a:t>ungetc</a:t>
            </a:r>
            <a:r>
              <a:rPr lang="en-US" sz="2400" dirty="0"/>
              <a:t> to push </a:t>
            </a:r>
            <a:r>
              <a:rPr lang="en-US" sz="2400" dirty="0"/>
              <a:t>look-ahead </a:t>
            </a:r>
            <a:r>
              <a:rPr lang="en-US" sz="2400" dirty="0"/>
              <a:t>characters back into the input stream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Large amount of time can be consumed moving characters.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2895600" y="3699164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Special Buffering Technique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2971800" y="4556126"/>
            <a:ext cx="7010400" cy="1954381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dirty="0"/>
              <a:t>Use a buffer divided into two N-character halves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dirty="0"/>
              <a:t>N = Number of characters on one disk block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dirty="0"/>
              <a:t>One system command read N characters</a:t>
            </a:r>
          </a:p>
          <a:p>
            <a:pPr algn="l">
              <a:spcBef>
                <a:spcPct val="50000"/>
              </a:spcBef>
              <a:buFont typeface="Wingdings" pitchFamily="2" charset="2"/>
              <a:buNone/>
            </a:pPr>
            <a:r>
              <a:rPr lang="en-US" sz="2200" dirty="0"/>
              <a:t>Fewer than N character  =&gt;  </a:t>
            </a:r>
            <a:r>
              <a:rPr lang="en-US" sz="2200" dirty="0" err="1"/>
              <a:t>eof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83" name="Rectangle 39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620000" cy="990600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rgbClr val="0066FF"/>
                </a:solidFill>
              </a:rPr>
              <a:t>Buffer Pairs (2)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38984" name="Text Box 40"/>
          <p:cNvSpPr txBox="1">
            <a:spLocks noChangeArrowheads="1"/>
          </p:cNvSpPr>
          <p:nvPr/>
        </p:nvSpPr>
        <p:spPr bwMode="auto">
          <a:xfrm>
            <a:off x="1600200" y="846753"/>
            <a:ext cx="838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Two pointers </a:t>
            </a:r>
            <a:r>
              <a:rPr lang="en-US" sz="2200" dirty="0"/>
              <a:t>lexeme </a:t>
            </a:r>
            <a:r>
              <a:rPr lang="en-US" sz="2200" u="sng" dirty="0"/>
              <a:t>beginning</a:t>
            </a:r>
            <a:r>
              <a:rPr lang="en-US" sz="2200" dirty="0"/>
              <a:t> </a:t>
            </a:r>
            <a:r>
              <a:rPr lang="en-US" sz="2200" dirty="0"/>
              <a:t>and </a:t>
            </a:r>
            <a:r>
              <a:rPr lang="en-US" sz="2200" u="sng" dirty="0"/>
              <a:t>forward</a:t>
            </a:r>
            <a:r>
              <a:rPr lang="en-US" sz="2200" dirty="0"/>
              <a:t> to the input buffer are maintained. 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/>
              <a:t>The string of characters between the pointers is the current lexeme.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/>
              <a:t>Initially both pointers point to first character of the next lexeme to be found. </a:t>
            </a:r>
            <a:r>
              <a:rPr lang="en-US" sz="2200" dirty="0">
                <a:solidFill>
                  <a:srgbClr val="7030A0"/>
                </a:solidFill>
              </a:rPr>
              <a:t>Forward pointer scans ahead until a match for a pattern is found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/>
              <a:t>Once the next lexeme is determined, the forward pointer is set to the character at its right end.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/>
              <a:t>After the lexeme is processed both pointers are set to the character </a:t>
            </a:r>
            <a:r>
              <a:rPr lang="en-US" sz="2200" dirty="0">
                <a:solidFill>
                  <a:srgbClr val="7030A0"/>
                </a:solidFill>
              </a:rPr>
              <a:t>immediately past the lexeme</a:t>
            </a:r>
          </a:p>
        </p:txBody>
      </p:sp>
      <p:sp>
        <p:nvSpPr>
          <p:cNvPr id="339048" name="Text Box 104"/>
          <p:cNvSpPr txBox="1">
            <a:spLocks noChangeArrowheads="1"/>
          </p:cNvSpPr>
          <p:nvPr/>
        </p:nvSpPr>
        <p:spPr bwMode="auto">
          <a:xfrm>
            <a:off x="3543300" y="5800726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Lexeme_beginning</a:t>
            </a:r>
          </a:p>
        </p:txBody>
      </p:sp>
      <p:sp>
        <p:nvSpPr>
          <p:cNvPr id="339051" name="Text Box 107"/>
          <p:cNvSpPr txBox="1">
            <a:spLocks noChangeArrowheads="1"/>
          </p:cNvSpPr>
          <p:nvPr/>
        </p:nvSpPr>
        <p:spPr bwMode="auto">
          <a:xfrm>
            <a:off x="6972300" y="57912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/>
              <a:t>forward </a:t>
            </a:r>
          </a:p>
        </p:txBody>
      </p:sp>
      <p:sp>
        <p:nvSpPr>
          <p:cNvPr id="339053" name="Text Box 109"/>
          <p:cNvSpPr txBox="1">
            <a:spLocks noChangeArrowheads="1"/>
          </p:cNvSpPr>
          <p:nvPr/>
        </p:nvSpPr>
        <p:spPr bwMode="auto">
          <a:xfrm>
            <a:off x="1828800" y="6286501"/>
            <a:ext cx="788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Comments and white space can be treated as patterns that yield no token</a:t>
            </a:r>
          </a:p>
        </p:txBody>
      </p:sp>
      <p:grpSp>
        <p:nvGrpSpPr>
          <p:cNvPr id="339055" name="Group 111"/>
          <p:cNvGrpSpPr>
            <a:grpSpLocks/>
          </p:cNvGrpSpPr>
          <p:nvPr/>
        </p:nvGrpSpPr>
        <p:grpSpPr bwMode="auto">
          <a:xfrm>
            <a:off x="2324100" y="5181600"/>
            <a:ext cx="6858000" cy="635000"/>
            <a:chOff x="912" y="2976"/>
            <a:chExt cx="4320" cy="400"/>
          </a:xfrm>
        </p:grpSpPr>
        <p:grpSp>
          <p:nvGrpSpPr>
            <p:cNvPr id="338985" name="Group 41"/>
            <p:cNvGrpSpPr>
              <a:grpSpLocks/>
            </p:cNvGrpSpPr>
            <p:nvPr/>
          </p:nvGrpSpPr>
          <p:grpSpPr bwMode="auto">
            <a:xfrm>
              <a:off x="912" y="2992"/>
              <a:ext cx="4320" cy="231"/>
              <a:chOff x="144" y="1344"/>
              <a:chExt cx="3936" cy="231"/>
            </a:xfrm>
          </p:grpSpPr>
          <p:grpSp>
            <p:nvGrpSpPr>
              <p:cNvPr id="338986" name="Group 42"/>
              <p:cNvGrpSpPr>
                <a:grpSpLocks/>
              </p:cNvGrpSpPr>
              <p:nvPr/>
            </p:nvGrpSpPr>
            <p:grpSpPr bwMode="auto">
              <a:xfrm>
                <a:off x="1872" y="1344"/>
                <a:ext cx="288" cy="231"/>
                <a:chOff x="624" y="1776"/>
                <a:chExt cx="288" cy="231"/>
              </a:xfrm>
            </p:grpSpPr>
            <p:sp>
              <p:nvSpPr>
                <p:cNvPr id="338987" name="Rectangle 4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8989" name="Group 45"/>
              <p:cNvGrpSpPr>
                <a:grpSpLocks/>
              </p:cNvGrpSpPr>
              <p:nvPr/>
            </p:nvGrpSpPr>
            <p:grpSpPr bwMode="auto">
              <a:xfrm>
                <a:off x="1680" y="1344"/>
                <a:ext cx="288" cy="231"/>
                <a:chOff x="624" y="1776"/>
                <a:chExt cx="288" cy="231"/>
              </a:xfrm>
            </p:grpSpPr>
            <p:sp>
              <p:nvSpPr>
                <p:cNvPr id="338990" name="Rectangle 4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8992" name="Group 48"/>
              <p:cNvGrpSpPr>
                <a:grpSpLocks/>
              </p:cNvGrpSpPr>
              <p:nvPr/>
            </p:nvGrpSpPr>
            <p:grpSpPr bwMode="auto">
              <a:xfrm>
                <a:off x="1488" y="1344"/>
                <a:ext cx="288" cy="231"/>
                <a:chOff x="624" y="1776"/>
                <a:chExt cx="288" cy="231"/>
              </a:xfrm>
            </p:grpSpPr>
            <p:sp>
              <p:nvSpPr>
                <p:cNvPr id="338993" name="Rectangle 4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M       </a:t>
                  </a:r>
                </a:p>
              </p:txBody>
            </p:sp>
          </p:grpSp>
          <p:grpSp>
            <p:nvGrpSpPr>
              <p:cNvPr id="338995" name="Group 51"/>
              <p:cNvGrpSpPr>
                <a:grpSpLocks/>
              </p:cNvGrpSpPr>
              <p:nvPr/>
            </p:nvGrpSpPr>
            <p:grpSpPr bwMode="auto">
              <a:xfrm>
                <a:off x="1296" y="1344"/>
                <a:ext cx="288" cy="231"/>
                <a:chOff x="624" y="1776"/>
                <a:chExt cx="288" cy="231"/>
              </a:xfrm>
            </p:grpSpPr>
            <p:sp>
              <p:nvSpPr>
                <p:cNvPr id="338996" name="Rectangle 5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99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8998" name="Group 54"/>
              <p:cNvGrpSpPr>
                <a:grpSpLocks/>
              </p:cNvGrpSpPr>
              <p:nvPr/>
            </p:nvGrpSpPr>
            <p:grpSpPr bwMode="auto">
              <a:xfrm>
                <a:off x="1104" y="1344"/>
                <a:ext cx="288" cy="231"/>
                <a:chOff x="624" y="1776"/>
                <a:chExt cx="288" cy="231"/>
              </a:xfrm>
            </p:grpSpPr>
            <p:sp>
              <p:nvSpPr>
                <p:cNvPr id="338999" name="Rectangle 5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=</a:t>
                  </a:r>
                </a:p>
              </p:txBody>
            </p:sp>
          </p:grpSp>
          <p:grpSp>
            <p:nvGrpSpPr>
              <p:cNvPr id="339001" name="Group 57"/>
              <p:cNvGrpSpPr>
                <a:grpSpLocks/>
              </p:cNvGrpSpPr>
              <p:nvPr/>
            </p:nvGrpSpPr>
            <p:grpSpPr bwMode="auto">
              <a:xfrm>
                <a:off x="912" y="1344"/>
                <a:ext cx="288" cy="231"/>
                <a:chOff x="624" y="1776"/>
                <a:chExt cx="288" cy="231"/>
              </a:xfrm>
            </p:grpSpPr>
            <p:sp>
              <p:nvSpPr>
                <p:cNvPr id="339002" name="Rectangle 5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04" name="Group 60"/>
              <p:cNvGrpSpPr>
                <a:grpSpLocks/>
              </p:cNvGrpSpPr>
              <p:nvPr/>
            </p:nvGrpSpPr>
            <p:grpSpPr bwMode="auto">
              <a:xfrm>
                <a:off x="720" y="1344"/>
                <a:ext cx="288" cy="231"/>
                <a:chOff x="624" y="1776"/>
                <a:chExt cx="288" cy="231"/>
              </a:xfrm>
            </p:grpSpPr>
            <p:sp>
              <p:nvSpPr>
                <p:cNvPr id="339005" name="Rectangle 6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E</a:t>
                  </a:r>
                </a:p>
              </p:txBody>
            </p:sp>
          </p:grpSp>
          <p:grpSp>
            <p:nvGrpSpPr>
              <p:cNvPr id="339007" name="Group 63"/>
              <p:cNvGrpSpPr>
                <a:grpSpLocks/>
              </p:cNvGrpSpPr>
              <p:nvPr/>
            </p:nvGrpSpPr>
            <p:grpSpPr bwMode="auto">
              <a:xfrm>
                <a:off x="528" y="1344"/>
                <a:ext cx="288" cy="231"/>
                <a:chOff x="624" y="1776"/>
                <a:chExt cx="288" cy="231"/>
              </a:xfrm>
            </p:grpSpPr>
            <p:sp>
              <p:nvSpPr>
                <p:cNvPr id="339008" name="Rectangle 6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10" name="Group 66"/>
              <p:cNvGrpSpPr>
                <a:grpSpLocks/>
              </p:cNvGrpSpPr>
              <p:nvPr/>
            </p:nvGrpSpPr>
            <p:grpSpPr bwMode="auto">
              <a:xfrm>
                <a:off x="336" y="1344"/>
                <a:ext cx="288" cy="231"/>
                <a:chOff x="624" y="1776"/>
                <a:chExt cx="288" cy="231"/>
              </a:xfrm>
            </p:grpSpPr>
            <p:sp>
              <p:nvSpPr>
                <p:cNvPr id="339011" name="Rectangle 6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13" name="Group 69"/>
              <p:cNvGrpSpPr>
                <a:grpSpLocks/>
              </p:cNvGrpSpPr>
              <p:nvPr/>
            </p:nvGrpSpPr>
            <p:grpSpPr bwMode="auto">
              <a:xfrm>
                <a:off x="144" y="1344"/>
                <a:ext cx="288" cy="231"/>
                <a:chOff x="624" y="1776"/>
                <a:chExt cx="288" cy="231"/>
              </a:xfrm>
            </p:grpSpPr>
            <p:sp>
              <p:nvSpPr>
                <p:cNvPr id="339014" name="Rectangle 7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sp>
            <p:nvSpPr>
              <p:cNvPr id="339016" name="Rectangle 72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017" name="Group 73"/>
              <p:cNvGrpSpPr>
                <a:grpSpLocks/>
              </p:cNvGrpSpPr>
              <p:nvPr/>
            </p:nvGrpSpPr>
            <p:grpSpPr bwMode="auto">
              <a:xfrm>
                <a:off x="3792" y="1344"/>
                <a:ext cx="288" cy="212"/>
                <a:chOff x="624" y="1776"/>
                <a:chExt cx="288" cy="212"/>
              </a:xfrm>
            </p:grpSpPr>
            <p:sp>
              <p:nvSpPr>
                <p:cNvPr id="33901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 sz="1600"/>
                    <a:t>eof</a:t>
                  </a:r>
                  <a:endParaRPr lang="en-US"/>
                </a:p>
              </p:txBody>
            </p:sp>
          </p:grpSp>
          <p:grpSp>
            <p:nvGrpSpPr>
              <p:cNvPr id="339020" name="Group 76"/>
              <p:cNvGrpSpPr>
                <a:grpSpLocks/>
              </p:cNvGrpSpPr>
              <p:nvPr/>
            </p:nvGrpSpPr>
            <p:grpSpPr bwMode="auto">
              <a:xfrm>
                <a:off x="3600" y="1344"/>
                <a:ext cx="288" cy="231"/>
                <a:chOff x="624" y="1776"/>
                <a:chExt cx="288" cy="231"/>
              </a:xfrm>
            </p:grpSpPr>
            <p:sp>
              <p:nvSpPr>
                <p:cNvPr id="339021" name="Rectangle 77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23" name="Group 79"/>
              <p:cNvGrpSpPr>
                <a:grpSpLocks/>
              </p:cNvGrpSpPr>
              <p:nvPr/>
            </p:nvGrpSpPr>
            <p:grpSpPr bwMode="auto">
              <a:xfrm>
                <a:off x="3408" y="1344"/>
                <a:ext cx="288" cy="231"/>
                <a:chOff x="624" y="1776"/>
                <a:chExt cx="288" cy="231"/>
              </a:xfrm>
            </p:grpSpPr>
            <p:sp>
              <p:nvSpPr>
                <p:cNvPr id="339024" name="Rectangle 80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26" name="Group 82"/>
              <p:cNvGrpSpPr>
                <a:grpSpLocks/>
              </p:cNvGrpSpPr>
              <p:nvPr/>
            </p:nvGrpSpPr>
            <p:grpSpPr bwMode="auto">
              <a:xfrm>
                <a:off x="3216" y="1344"/>
                <a:ext cx="288" cy="231"/>
                <a:chOff x="624" y="1776"/>
                <a:chExt cx="288" cy="231"/>
              </a:xfrm>
            </p:grpSpPr>
            <p:sp>
              <p:nvSpPr>
                <p:cNvPr id="339027" name="Rectangle 83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2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29" name="Group 85"/>
              <p:cNvGrpSpPr>
                <a:grpSpLocks/>
              </p:cNvGrpSpPr>
              <p:nvPr/>
            </p:nvGrpSpPr>
            <p:grpSpPr bwMode="auto">
              <a:xfrm>
                <a:off x="3024" y="1344"/>
                <a:ext cx="288" cy="231"/>
                <a:chOff x="624" y="1776"/>
                <a:chExt cx="288" cy="231"/>
              </a:xfrm>
            </p:grpSpPr>
            <p:sp>
              <p:nvSpPr>
                <p:cNvPr id="339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32" name="Group 88"/>
              <p:cNvGrpSpPr>
                <a:grpSpLocks/>
              </p:cNvGrpSpPr>
              <p:nvPr/>
            </p:nvGrpSpPr>
            <p:grpSpPr bwMode="auto">
              <a:xfrm>
                <a:off x="2832" y="1344"/>
                <a:ext cx="288" cy="231"/>
                <a:chOff x="624" y="1776"/>
                <a:chExt cx="288" cy="231"/>
              </a:xfrm>
            </p:grpSpPr>
            <p:sp>
              <p:nvSpPr>
                <p:cNvPr id="339033" name="Rectangle 89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endParaRPr lang="en-US"/>
                </a:p>
              </p:txBody>
            </p:sp>
          </p:grpSp>
          <p:grpSp>
            <p:nvGrpSpPr>
              <p:cNvPr id="339035" name="Group 91"/>
              <p:cNvGrpSpPr>
                <a:grpSpLocks/>
              </p:cNvGrpSpPr>
              <p:nvPr/>
            </p:nvGrpSpPr>
            <p:grpSpPr bwMode="auto">
              <a:xfrm>
                <a:off x="2640" y="1344"/>
                <a:ext cx="288" cy="231"/>
                <a:chOff x="624" y="1776"/>
                <a:chExt cx="288" cy="231"/>
              </a:xfrm>
            </p:grpSpPr>
            <p:sp>
              <p:nvSpPr>
                <p:cNvPr id="339036" name="Rectangle 92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3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2</a:t>
                  </a:r>
                </a:p>
              </p:txBody>
            </p:sp>
          </p:grpSp>
          <p:grpSp>
            <p:nvGrpSpPr>
              <p:cNvPr id="339038" name="Group 94"/>
              <p:cNvGrpSpPr>
                <a:grpSpLocks/>
              </p:cNvGrpSpPr>
              <p:nvPr/>
            </p:nvGrpSpPr>
            <p:grpSpPr bwMode="auto">
              <a:xfrm>
                <a:off x="2448" y="1344"/>
                <a:ext cx="288" cy="231"/>
                <a:chOff x="624" y="1776"/>
                <a:chExt cx="288" cy="231"/>
              </a:xfrm>
            </p:grpSpPr>
            <p:sp>
              <p:nvSpPr>
                <p:cNvPr id="339039" name="Rectangle 95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*</a:t>
                  </a:r>
                </a:p>
              </p:txBody>
            </p:sp>
          </p:grpSp>
          <p:grpSp>
            <p:nvGrpSpPr>
              <p:cNvPr id="339041" name="Group 97"/>
              <p:cNvGrpSpPr>
                <a:grpSpLocks/>
              </p:cNvGrpSpPr>
              <p:nvPr/>
            </p:nvGrpSpPr>
            <p:grpSpPr bwMode="auto">
              <a:xfrm>
                <a:off x="2256" y="1344"/>
                <a:ext cx="288" cy="231"/>
                <a:chOff x="624" y="1776"/>
                <a:chExt cx="288" cy="231"/>
              </a:xfrm>
            </p:grpSpPr>
            <p:sp>
              <p:nvSpPr>
                <p:cNvPr id="339042" name="Rectangle 98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*</a:t>
                  </a:r>
                </a:p>
              </p:txBody>
            </p:sp>
          </p:grpSp>
          <p:grpSp>
            <p:nvGrpSpPr>
              <p:cNvPr id="339044" name="Group 100"/>
              <p:cNvGrpSpPr>
                <a:grpSpLocks/>
              </p:cNvGrpSpPr>
              <p:nvPr/>
            </p:nvGrpSpPr>
            <p:grpSpPr bwMode="auto">
              <a:xfrm>
                <a:off x="2064" y="1344"/>
                <a:ext cx="288" cy="231"/>
                <a:chOff x="624" y="1776"/>
                <a:chExt cx="288" cy="231"/>
              </a:xfrm>
            </p:grpSpPr>
            <p:sp>
              <p:nvSpPr>
                <p:cNvPr id="3390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24" y="1776"/>
                  <a:ext cx="192" cy="192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046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624" y="1776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0" hangingPunct="0">
                    <a:spcBef>
                      <a:spcPct val="50000"/>
                    </a:spcBef>
                  </a:pPr>
                  <a:r>
                    <a:rPr lang="en-US"/>
                    <a:t>C</a:t>
                  </a:r>
                </a:p>
              </p:txBody>
            </p:sp>
          </p:grpSp>
          <p:sp>
            <p:nvSpPr>
              <p:cNvPr id="339047" name="Rectangle 103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9049" name="Line 105"/>
            <p:cNvSpPr>
              <a:spLocks noChangeShapeType="1"/>
            </p:cNvSpPr>
            <p:nvPr/>
          </p:nvSpPr>
          <p:spPr bwMode="auto">
            <a:xfrm flipV="1">
              <a:off x="3024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0" name="Line 106"/>
            <p:cNvSpPr>
              <a:spLocks noChangeShapeType="1"/>
            </p:cNvSpPr>
            <p:nvPr/>
          </p:nvSpPr>
          <p:spPr bwMode="auto">
            <a:xfrm flipH="1" flipV="1">
              <a:off x="3792" y="32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54" name="Text Box 110"/>
            <p:cNvSpPr txBox="1">
              <a:spLocks noChangeArrowheads="1"/>
            </p:cNvSpPr>
            <p:nvPr/>
          </p:nvSpPr>
          <p:spPr bwMode="auto">
            <a:xfrm>
              <a:off x="2784" y="297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*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229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Code to advance forward pointer</a:t>
            </a:r>
          </a:p>
        </p:txBody>
      </p:sp>
      <p:sp>
        <p:nvSpPr>
          <p:cNvPr id="556036" name="Text Box 2052"/>
          <p:cNvSpPr txBox="1">
            <a:spLocks noChangeArrowheads="1"/>
          </p:cNvSpPr>
          <p:nvPr/>
        </p:nvSpPr>
        <p:spPr bwMode="auto">
          <a:xfrm>
            <a:off x="3048000" y="4876801"/>
            <a:ext cx="6705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This buffering scheme works quite well most of the time but with it amount of </a:t>
            </a:r>
            <a:r>
              <a:rPr lang="en-US" sz="2000" dirty="0" err="1"/>
              <a:t>lookahead</a:t>
            </a:r>
            <a:r>
              <a:rPr lang="en-US" sz="2000" dirty="0"/>
              <a:t> is limited.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Limited </a:t>
            </a:r>
            <a:r>
              <a:rPr lang="en-US" sz="2000" dirty="0" err="1"/>
              <a:t>lookahead</a:t>
            </a:r>
            <a:r>
              <a:rPr lang="en-US" sz="2000" dirty="0"/>
              <a:t> makes it impossible to recognize tokens in situations where the distance, forward pointer must travel is more than the length of buffer.</a:t>
            </a:r>
          </a:p>
        </p:txBody>
      </p:sp>
      <p:sp>
        <p:nvSpPr>
          <p:cNvPr id="556037" name="Rectangle 2053"/>
          <p:cNvSpPr>
            <a:spLocks noChangeArrowheads="1"/>
          </p:cNvSpPr>
          <p:nvPr/>
        </p:nvSpPr>
        <p:spPr bwMode="auto">
          <a:xfrm>
            <a:off x="2057400" y="4419600"/>
            <a:ext cx="181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l">
              <a:lnSpc>
                <a:spcPct val="80000"/>
              </a:lnSpc>
            </a:pPr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Pitfalls:</a:t>
            </a:r>
            <a:endParaRPr lang="en-US" sz="36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051"/>
          <p:cNvSpPr>
            <a:spLocks noChangeArrowheads="1"/>
          </p:cNvSpPr>
          <p:nvPr/>
        </p:nvSpPr>
        <p:spPr bwMode="auto">
          <a:xfrm>
            <a:off x="3200400" y="1143001"/>
            <a:ext cx="5334000" cy="292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if </a:t>
            </a:r>
            <a:r>
              <a:rPr lang="en-US" i="1" dirty="0"/>
              <a:t> forward at the end of first half</a:t>
            </a:r>
            <a:r>
              <a:rPr lang="en-US" dirty="0">
                <a:sym typeface="Symbol" pitchFamily="18" charset="2"/>
              </a:rPr>
              <a:t> then  begin</a:t>
            </a:r>
          </a:p>
          <a:p>
            <a:pPr lvl="1"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reload second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      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: =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+ 1;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else if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at end of second half  then begin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          reload first half ;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          move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>
                <a:sym typeface="Symbol" pitchFamily="18" charset="2"/>
              </a:rPr>
              <a:t>beginning </a:t>
            </a:r>
            <a:r>
              <a:rPr lang="en-US" dirty="0">
                <a:sym typeface="Symbol" pitchFamily="18" charset="2"/>
              </a:rPr>
              <a:t>of first half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end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else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: =  </a:t>
            </a:r>
            <a:r>
              <a:rPr lang="en-US" i="1" dirty="0">
                <a:sym typeface="Symbol" pitchFamily="18" charset="2"/>
              </a:rPr>
              <a:t>forward  </a:t>
            </a:r>
            <a:r>
              <a:rPr lang="en-US" dirty="0">
                <a:sym typeface="Symbol" pitchFamily="18" charset="2"/>
              </a:rPr>
              <a:t>+ 1;</a:t>
            </a:r>
          </a:p>
        </p:txBody>
      </p:sp>
    </p:spTree>
    <p:extLst>
      <p:ext uri="{BB962C8B-B14F-4D97-AF65-F5344CB8AC3E}">
        <p14:creationId xmlns:p14="http://schemas.microsoft.com/office/powerpoint/2010/main" val="1976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265238"/>
          </a:xfrm>
        </p:spPr>
        <p:txBody>
          <a:bodyPr/>
          <a:lstStyle/>
          <a:p>
            <a:r>
              <a:rPr lang="en-US" b="1" dirty="0"/>
              <a:t>Lexical Analyzer </a:t>
            </a:r>
            <a:r>
              <a:rPr lang="en-US" b="1" dirty="0"/>
              <a:t>in Perspective</a:t>
            </a:r>
            <a:endParaRPr lang="en-US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57400" y="1752600"/>
            <a:ext cx="7543800" cy="2743200"/>
            <a:chOff x="144" y="1104"/>
            <a:chExt cx="3936" cy="17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52" y="1248"/>
              <a:ext cx="2544" cy="1584"/>
              <a:chOff x="768" y="1248"/>
              <a:chExt cx="2544" cy="1584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768" y="1248"/>
                <a:ext cx="864" cy="576"/>
                <a:chOff x="720" y="1920"/>
                <a:chExt cx="864" cy="576"/>
              </a:xfrm>
            </p:grpSpPr>
            <p:sp>
              <p:nvSpPr>
                <p:cNvPr id="22" name="Rectangle 6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lexical analyzer</a:t>
                  </a:r>
                </a:p>
              </p:txBody>
            </p:sp>
          </p:grpSp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2448" y="1248"/>
                <a:ext cx="864" cy="576"/>
                <a:chOff x="1728" y="1920"/>
                <a:chExt cx="864" cy="576"/>
              </a:xfrm>
            </p:grpSpPr>
            <p:sp>
              <p:nvSpPr>
                <p:cNvPr id="20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28" y="2064"/>
                  <a:ext cx="8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parser</a:t>
                  </a:r>
                </a:p>
              </p:txBody>
            </p:sp>
          </p:grpSp>
          <p:grpSp>
            <p:nvGrpSpPr>
              <p:cNvPr id="13" name="Group 11"/>
              <p:cNvGrpSpPr>
                <a:grpSpLocks/>
              </p:cNvGrpSpPr>
              <p:nvPr/>
            </p:nvGrpSpPr>
            <p:grpSpPr bwMode="auto">
              <a:xfrm>
                <a:off x="1584" y="2256"/>
                <a:ext cx="864" cy="576"/>
                <a:chOff x="720" y="1920"/>
                <a:chExt cx="864" cy="576"/>
              </a:xfrm>
            </p:grpSpPr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20" y="1920"/>
                  <a:ext cx="864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400" b="1" dirty="0"/>
                    <a:t>symbol table</a:t>
                  </a:r>
                </a:p>
              </p:txBody>
            </p:sp>
          </p:grp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1632" y="168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V="1">
                <a:off x="2448" y="182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H="1" flipV="1">
                <a:off x="1200" y="1824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44" y="129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source program</a:t>
              </a: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768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3696" y="1488"/>
              <a:ext cx="3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160" y="110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token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2160" y="1632"/>
              <a:ext cx="6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get next token</a:t>
              </a: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178205" y="525780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u="sng" dirty="0">
                <a:solidFill>
                  <a:srgbClr val="A50021"/>
                </a:solidFill>
              </a:rPr>
              <a:t>Important Issue: 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rgbClr val="00CC00"/>
                </a:solidFill>
              </a:rPr>
              <a:t>  </a:t>
            </a:r>
            <a:r>
              <a:rPr lang="en-US" sz="2000" dirty="0"/>
              <a:t>What are Responsibilities of each Box ?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  Focus on Lexical Analyzer and Parser.</a:t>
            </a:r>
            <a:endParaRPr lang="en-US" sz="2000" u="sng" dirty="0">
              <a:solidFill>
                <a:srgbClr val="00CC00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762000"/>
          </a:xfrm>
        </p:spPr>
        <p:txBody>
          <a:bodyPr/>
          <a:lstStyle/>
          <a:p>
            <a:r>
              <a:rPr lang="en-US" b="1" dirty="0"/>
              <a:t>Lexical Analyzer in Perspective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143001"/>
            <a:ext cx="4267200" cy="53244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ANALYZER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ct val="50000"/>
              </a:spcBef>
            </a:pPr>
            <a:r>
              <a:rPr lang="en-US" b="1" dirty="0"/>
              <a:t> Scan Input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Remove WS, NL, …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Identify Tokens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Create Symbol Table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Insert Tokens into ST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Generate Errors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 Send Tokens to Parser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143001"/>
            <a:ext cx="4648200" cy="53244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Perform </a:t>
            </a:r>
            <a:r>
              <a:rPr lang="en-US" b="1" dirty="0"/>
              <a:t>Syntax Analysis</a:t>
            </a:r>
          </a:p>
          <a:p>
            <a:pPr lvl="1">
              <a:spcBef>
                <a:spcPct val="50000"/>
              </a:spcBef>
            </a:pPr>
            <a:r>
              <a:rPr lang="en-US" b="1" dirty="0"/>
              <a:t>Actions Dictated by Token Order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Update </a:t>
            </a:r>
            <a:r>
              <a:rPr lang="en-US" b="1" dirty="0"/>
              <a:t>Symbol Table Entries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Create </a:t>
            </a:r>
            <a:r>
              <a:rPr lang="en-US" b="1" dirty="0"/>
              <a:t>Abstract Rep. of Source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Generate </a:t>
            </a:r>
            <a:r>
              <a:rPr lang="en-US" b="1" dirty="0"/>
              <a:t>Errors</a:t>
            </a:r>
          </a:p>
          <a:p>
            <a:pPr lvl="1">
              <a:spcBef>
                <a:spcPct val="50000"/>
              </a:spcBef>
            </a:pPr>
            <a:r>
              <a:rPr lang="en-US" b="1" dirty="0" smtClean="0"/>
              <a:t>And </a:t>
            </a:r>
            <a:r>
              <a:rPr lang="en-US" b="1" dirty="0"/>
              <a:t>More…. (We’ll see later)</a:t>
            </a:r>
          </a:p>
          <a:p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74638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Factors Have Influenced the Functional Division of Labor ?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Separation of Lexical Analysis From Parsing Presents a </a:t>
            </a:r>
            <a:r>
              <a:rPr lang="en-US" dirty="0">
                <a:solidFill>
                  <a:srgbClr val="0066FF"/>
                </a:solidFill>
              </a:rPr>
              <a:t>Simpler Conceptual Model</a:t>
            </a:r>
          </a:p>
          <a:p>
            <a:pPr lvl="1"/>
            <a:r>
              <a:rPr lang="en-US" sz="2000" dirty="0"/>
              <a:t>A parser embodying the conventions for comments and white space is significantly more complex that one that can assume comments and white space have already been removed by lexical analyzer.</a:t>
            </a:r>
          </a:p>
          <a:p>
            <a:pPr lvl="1"/>
            <a:endParaRPr lang="en-US" sz="2000" b="1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Separation Increases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Compiler Efficiency</a:t>
            </a: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Specialized buffering techniques for reading input characters and processing tokens…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0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Separation Promotes </a:t>
            </a:r>
            <a:r>
              <a:rPr lang="en-US" dirty="0">
                <a:solidFill>
                  <a:srgbClr val="0066FF"/>
                </a:solidFill>
                <a:sym typeface="Symbol" pitchFamily="18" charset="2"/>
              </a:rPr>
              <a:t>Portability</a:t>
            </a: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.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Input alphabet peculiarities and other device-specific anomalies can be restricted to the lexical analyzer.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7848600" cy="1143000"/>
          </a:xfrm>
        </p:spPr>
        <p:txBody>
          <a:bodyPr/>
          <a:lstStyle/>
          <a:p>
            <a:r>
              <a:rPr lang="en-US" b="1" dirty="0"/>
              <a:t>Introducing Basic Terminology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A50021"/>
                </a:solidFill>
              </a:rPr>
              <a:t>What are Major Terms for Lexical Analysis?</a:t>
            </a:r>
          </a:p>
          <a:p>
            <a:pPr lvl="1"/>
            <a:r>
              <a:rPr lang="en-US" b="1" dirty="0"/>
              <a:t>TOKEN</a:t>
            </a:r>
          </a:p>
          <a:p>
            <a:pPr lvl="2"/>
            <a:r>
              <a:rPr lang="en-US" dirty="0"/>
              <a:t>A pair consisting of a token name and an optional attribute value.</a:t>
            </a:r>
          </a:p>
          <a:p>
            <a:pPr lvl="2"/>
            <a:r>
              <a:rPr lang="en-US" dirty="0"/>
              <a:t>A particular keyword, or a sequence of input characters denoting identifier.</a:t>
            </a:r>
            <a:endParaRPr lang="en-US" dirty="0"/>
          </a:p>
          <a:p>
            <a:pPr lvl="2">
              <a:buFont typeface="Wingdings" pitchFamily="2" charset="2"/>
              <a:buNone/>
            </a:pPr>
            <a:endParaRPr lang="en-US" b="1" dirty="0"/>
          </a:p>
          <a:p>
            <a:pPr lvl="1"/>
            <a:r>
              <a:rPr lang="en-US" b="1" dirty="0"/>
              <a:t>PATTERN</a:t>
            </a:r>
          </a:p>
          <a:p>
            <a:pPr lvl="2"/>
            <a:r>
              <a:rPr lang="en-US" dirty="0"/>
              <a:t>A description of a form that the lexemes of a token may take.</a:t>
            </a:r>
          </a:p>
          <a:p>
            <a:pPr lvl="2"/>
            <a:r>
              <a:rPr lang="en-US" dirty="0"/>
              <a:t>For keywords, the pattern is just a sequence of characters that form keywords.</a:t>
            </a:r>
            <a:endParaRPr lang="en-US" dirty="0"/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pPr lvl="1"/>
            <a:r>
              <a:rPr lang="en-US" b="1" dirty="0"/>
              <a:t>LEXEME</a:t>
            </a:r>
          </a:p>
          <a:p>
            <a:pPr lvl="2"/>
            <a:r>
              <a:rPr lang="en-US" dirty="0"/>
              <a:t>Actual sequence of characters that matches pattern and is classified by a </a:t>
            </a:r>
            <a:r>
              <a:rPr lang="en-US" dirty="0"/>
              <a:t>token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062913" cy="1143000"/>
          </a:xfrm>
        </p:spPr>
        <p:txBody>
          <a:bodyPr/>
          <a:lstStyle/>
          <a:p>
            <a:r>
              <a:rPr lang="en-US" b="1" dirty="0"/>
              <a:t>Introducing Basic Terminology</a:t>
            </a:r>
          </a:p>
        </p:txBody>
      </p:sp>
      <p:grpSp>
        <p:nvGrpSpPr>
          <p:cNvPr id="335897" name="Group 25"/>
          <p:cNvGrpSpPr>
            <a:grpSpLocks/>
          </p:cNvGrpSpPr>
          <p:nvPr/>
        </p:nvGrpSpPr>
        <p:grpSpPr bwMode="auto">
          <a:xfrm>
            <a:off x="2197103" y="1722437"/>
            <a:ext cx="7480301" cy="4432300"/>
            <a:chOff x="812" y="912"/>
            <a:chExt cx="4712" cy="2792"/>
          </a:xfrm>
        </p:grpSpPr>
        <p:sp>
          <p:nvSpPr>
            <p:cNvPr id="335876" name="Line 4"/>
            <p:cNvSpPr>
              <a:spLocks noChangeShapeType="1"/>
            </p:cNvSpPr>
            <p:nvPr/>
          </p:nvSpPr>
          <p:spPr bwMode="auto">
            <a:xfrm>
              <a:off x="816" y="912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7" name="Line 5"/>
            <p:cNvSpPr>
              <a:spLocks noChangeShapeType="1"/>
            </p:cNvSpPr>
            <p:nvPr/>
          </p:nvSpPr>
          <p:spPr bwMode="auto">
            <a:xfrm>
              <a:off x="815" y="94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8" name="Line 6"/>
            <p:cNvSpPr>
              <a:spLocks noChangeShapeType="1"/>
            </p:cNvSpPr>
            <p:nvPr/>
          </p:nvSpPr>
          <p:spPr bwMode="auto">
            <a:xfrm>
              <a:off x="815" y="1188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79" name="Line 7"/>
            <p:cNvSpPr>
              <a:spLocks noChangeShapeType="1"/>
            </p:cNvSpPr>
            <p:nvPr/>
          </p:nvSpPr>
          <p:spPr bwMode="auto">
            <a:xfrm>
              <a:off x="844" y="2885"/>
              <a:ext cx="45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816" y="951"/>
              <a:ext cx="7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Token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1759" y="948"/>
              <a:ext cx="1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Sample Lexemes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137" y="948"/>
              <a:ext cx="23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accent2"/>
                  </a:solidFill>
                </a:rPr>
                <a:t>Informal Description of Pattern</a:t>
              </a:r>
            </a:p>
          </p:txBody>
        </p:sp>
        <p:sp>
          <p:nvSpPr>
            <p:cNvPr id="335883" name="Line 11"/>
            <p:cNvSpPr>
              <a:spLocks noChangeShapeType="1"/>
            </p:cNvSpPr>
            <p:nvPr/>
          </p:nvSpPr>
          <p:spPr bwMode="auto">
            <a:xfrm flipH="1">
              <a:off x="1648" y="948"/>
              <a:ext cx="0" cy="1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4" name="Line 12"/>
            <p:cNvSpPr>
              <a:spLocks noChangeShapeType="1"/>
            </p:cNvSpPr>
            <p:nvPr/>
          </p:nvSpPr>
          <p:spPr bwMode="auto">
            <a:xfrm>
              <a:off x="3091" y="948"/>
              <a:ext cx="5" cy="1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85" name="Text Box 13"/>
            <p:cNvSpPr txBox="1">
              <a:spLocks noChangeArrowheads="1"/>
            </p:cNvSpPr>
            <p:nvPr/>
          </p:nvSpPr>
          <p:spPr bwMode="auto">
            <a:xfrm>
              <a:off x="812" y="1188"/>
              <a:ext cx="83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dirty="0" err="1"/>
                <a:t>const</a:t>
              </a:r>
              <a:endParaRPr lang="en-US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relation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id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u="sng" dirty="0" err="1"/>
                <a:t>num</a:t>
              </a:r>
              <a:endParaRPr lang="en-US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literal</a:t>
              </a:r>
            </a:p>
          </p:txBody>
        </p:sp>
        <p:sp>
          <p:nvSpPr>
            <p:cNvPr id="335886" name="Text Box 14"/>
            <p:cNvSpPr txBox="1">
              <a:spLocks noChangeArrowheads="1"/>
            </p:cNvSpPr>
            <p:nvPr/>
          </p:nvSpPr>
          <p:spPr bwMode="auto">
            <a:xfrm>
              <a:off x="1648" y="1188"/>
              <a:ext cx="1443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dirty="0" err="1"/>
                <a:t>const</a:t>
              </a:r>
              <a:endParaRPr lang="en-US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if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&lt;, &lt;=, =, &lt; &gt;, &gt;, &gt;=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pi, </a:t>
              </a:r>
              <a:r>
                <a:rPr lang="en-US" u="sng" dirty="0"/>
                <a:t>count</a:t>
              </a:r>
              <a:r>
                <a:rPr lang="en-US" dirty="0"/>
                <a:t>, </a:t>
              </a:r>
              <a:r>
                <a:rPr lang="en-US" u="sng" dirty="0"/>
                <a:t>D2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u="sng" dirty="0"/>
                <a:t>3.1416,  0,  6.02E23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“core dumped”</a:t>
              </a:r>
            </a:p>
          </p:txBody>
        </p:sp>
        <p:sp>
          <p:nvSpPr>
            <p:cNvPr id="335887" name="Text Box 15"/>
            <p:cNvSpPr txBox="1">
              <a:spLocks noChangeArrowheads="1"/>
            </p:cNvSpPr>
            <p:nvPr/>
          </p:nvSpPr>
          <p:spPr bwMode="auto">
            <a:xfrm>
              <a:off x="3091" y="1188"/>
              <a:ext cx="233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dirty="0" err="1"/>
                <a:t>const</a:t>
              </a:r>
              <a:endParaRPr lang="en-US" dirty="0"/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characters of i, f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&lt; </a:t>
              </a:r>
              <a:r>
                <a:rPr lang="en-US" dirty="0"/>
                <a:t>or &lt;= or = or &lt; &gt; or &gt;= or &gt;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letter followed by letters and digits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any numeric constant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dirty="0"/>
                <a:t>any characters between “ and “ except “</a:t>
              </a:r>
            </a:p>
          </p:txBody>
        </p:sp>
        <p:sp>
          <p:nvSpPr>
            <p:cNvPr id="335888" name="Text Box 16"/>
            <p:cNvSpPr txBox="1">
              <a:spLocks noChangeArrowheads="1"/>
            </p:cNvSpPr>
            <p:nvPr/>
          </p:nvSpPr>
          <p:spPr bwMode="auto">
            <a:xfrm>
              <a:off x="871" y="3108"/>
              <a:ext cx="94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dirty="0"/>
                <a:t>Classifies Pattern</a:t>
              </a:r>
            </a:p>
          </p:txBody>
        </p:sp>
        <p:sp>
          <p:nvSpPr>
            <p:cNvPr id="335889" name="Rectangle 17"/>
            <p:cNvSpPr>
              <a:spLocks noChangeArrowheads="1"/>
            </p:cNvSpPr>
            <p:nvPr/>
          </p:nvSpPr>
          <p:spPr bwMode="auto">
            <a:xfrm>
              <a:off x="815" y="2148"/>
              <a:ext cx="4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0" name="AutoShape 18"/>
            <p:cNvCxnSpPr>
              <a:cxnSpLocks noChangeShapeType="1"/>
            </p:cNvCxnSpPr>
            <p:nvPr/>
          </p:nvCxnSpPr>
          <p:spPr bwMode="auto">
            <a:xfrm rot="10800000">
              <a:off x="815" y="2131"/>
              <a:ext cx="56" cy="1101"/>
            </a:xfrm>
            <a:prstGeom prst="curvedConnector3">
              <a:avLst>
                <a:gd name="adj1" fmla="val 49740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5891" name="Text Box 19"/>
            <p:cNvSpPr txBox="1">
              <a:spLocks noChangeArrowheads="1"/>
            </p:cNvSpPr>
            <p:nvPr/>
          </p:nvSpPr>
          <p:spPr bwMode="auto">
            <a:xfrm>
              <a:off x="2425" y="3012"/>
              <a:ext cx="266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Actual values are critical.  Info is :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. Stored </a:t>
              </a:r>
              <a:r>
                <a:rPr lang="en-US" sz="2000" b="1" dirty="0">
                  <a:solidFill>
                    <a:srgbClr val="7030A0"/>
                  </a:solidFill>
                </a:rPr>
                <a:t>in symbol table</a:t>
              </a:r>
            </a:p>
            <a:p>
              <a:pPr lvl="1" algn="l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1" dirty="0">
                  <a:solidFill>
                    <a:srgbClr val="7030A0"/>
                  </a:solidFill>
                </a:rPr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. Returned </a:t>
              </a:r>
              <a:r>
                <a:rPr lang="en-US" sz="2000" b="1" dirty="0">
                  <a:solidFill>
                    <a:srgbClr val="7030A0"/>
                  </a:solidFill>
                </a:rPr>
                <a:t>to parser</a:t>
              </a:r>
            </a:p>
          </p:txBody>
        </p:sp>
        <p:sp>
          <p:nvSpPr>
            <p:cNvPr id="335892" name="Line 20"/>
            <p:cNvSpPr>
              <a:spLocks noChangeShapeType="1"/>
            </p:cNvSpPr>
            <p:nvPr/>
          </p:nvSpPr>
          <p:spPr bwMode="auto">
            <a:xfrm flipH="1" flipV="1">
              <a:off x="2592" y="2460"/>
              <a:ext cx="444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93" name="Rectangle 21"/>
            <p:cNvSpPr>
              <a:spLocks noChangeArrowheads="1"/>
            </p:cNvSpPr>
            <p:nvPr/>
          </p:nvSpPr>
          <p:spPr bwMode="auto">
            <a:xfrm>
              <a:off x="2304" y="2016"/>
              <a:ext cx="288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5894" name="AutoShape 22"/>
            <p:cNvCxnSpPr>
              <a:cxnSpLocks noChangeShapeType="1"/>
              <a:stCxn id="335892" idx="0"/>
              <a:endCxn id="335893" idx="3"/>
            </p:cNvCxnSpPr>
            <p:nvPr/>
          </p:nvCxnSpPr>
          <p:spPr bwMode="auto">
            <a:xfrm rot="16200000" flipV="1">
              <a:off x="2352" y="2328"/>
              <a:ext cx="924" cy="4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7848600" cy="792162"/>
          </a:xfrm>
        </p:spPr>
        <p:txBody>
          <a:bodyPr/>
          <a:lstStyle/>
          <a:p>
            <a:r>
              <a:rPr lang="en-US" b="1" dirty="0"/>
              <a:t>Attributes for Tokens</a:t>
            </a:r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2057400" y="1752600"/>
            <a:ext cx="7924800" cy="4154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When more than one lexeme can match a pattern, a lexical analyzer must provide the compiler </a:t>
            </a:r>
            <a:r>
              <a:rPr lang="en-US" sz="2400" dirty="0">
                <a:solidFill>
                  <a:schemeClr val="accent2"/>
                </a:solidFill>
              </a:rPr>
              <a:t>additional information </a:t>
            </a:r>
            <a:r>
              <a:rPr lang="en-US" sz="2400" dirty="0"/>
              <a:t>about that lexeme matched.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In formation about identifiers, its lexeme, type and location at which it was first found is kept in </a:t>
            </a:r>
            <a:r>
              <a:rPr lang="en-US" sz="2400" dirty="0">
                <a:solidFill>
                  <a:srgbClr val="7030A0"/>
                </a:solidFill>
              </a:rPr>
              <a:t>symbol table</a:t>
            </a:r>
            <a:r>
              <a:rPr lang="en-US" sz="2400" dirty="0"/>
              <a:t>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The appropriate attribute value for an identifier is </a:t>
            </a:r>
            <a:r>
              <a:rPr lang="en-US" sz="2400" dirty="0">
                <a:solidFill>
                  <a:srgbClr val="0070C0"/>
                </a:solidFill>
              </a:rPr>
              <a:t>a pointer to the symbol table entry for that identifier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7848600" cy="792162"/>
          </a:xfrm>
        </p:spPr>
        <p:txBody>
          <a:bodyPr/>
          <a:lstStyle/>
          <a:p>
            <a:r>
              <a:rPr lang="en-US" b="1" dirty="0"/>
              <a:t>Attributes for Tokens</a:t>
            </a:r>
          </a:p>
        </p:txBody>
      </p:sp>
      <p:sp>
        <p:nvSpPr>
          <p:cNvPr id="555011" name="Text Box 1027"/>
          <p:cNvSpPr txBox="1">
            <a:spLocks noChangeArrowheads="1"/>
          </p:cNvSpPr>
          <p:nvPr/>
        </p:nvSpPr>
        <p:spPr bwMode="auto">
          <a:xfrm>
            <a:off x="2057400" y="1270338"/>
            <a:ext cx="7924800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Tokens influence </a:t>
            </a:r>
            <a:r>
              <a:rPr lang="en-US" sz="2400" dirty="0">
                <a:solidFill>
                  <a:srgbClr val="0070C0"/>
                </a:solidFill>
              </a:rPr>
              <a:t>parsing decision</a:t>
            </a:r>
            <a:r>
              <a:rPr lang="en-US" sz="2400" dirty="0"/>
              <a:t>; </a:t>
            </a:r>
            <a:endParaRPr lang="en-US" sz="2400" dirty="0"/>
          </a:p>
          <a:p>
            <a:pPr algn="l">
              <a:spcBef>
                <a:spcPct val="50000"/>
              </a:spcBef>
            </a:pPr>
            <a:r>
              <a:rPr lang="en-US" sz="2400" dirty="0"/>
              <a:t>The </a:t>
            </a:r>
            <a:r>
              <a:rPr lang="en-US" sz="2400" dirty="0"/>
              <a:t>attributes influence the </a:t>
            </a:r>
            <a:r>
              <a:rPr lang="en-US" sz="2400" dirty="0">
                <a:solidFill>
                  <a:srgbClr val="0070C0"/>
                </a:solidFill>
              </a:rPr>
              <a:t>translation of tokens</a:t>
            </a:r>
            <a:r>
              <a:rPr lang="en-US" sz="2400" dirty="0"/>
              <a:t>.</a:t>
            </a:r>
          </a:p>
        </p:txBody>
      </p:sp>
      <p:sp>
        <p:nvSpPr>
          <p:cNvPr id="555012" name="Text Box 1028"/>
          <p:cNvSpPr txBox="1">
            <a:spLocks noChangeArrowheads="1"/>
          </p:cNvSpPr>
          <p:nvPr/>
        </p:nvSpPr>
        <p:spPr bwMode="auto">
          <a:xfrm>
            <a:off x="2739736" y="2514600"/>
            <a:ext cx="7239000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Example:	</a:t>
            </a:r>
            <a:r>
              <a:rPr lang="en-US" sz="2800" dirty="0"/>
              <a:t>E = M * C ** 2</a:t>
            </a:r>
          </a:p>
        </p:txBody>
      </p:sp>
      <p:sp>
        <p:nvSpPr>
          <p:cNvPr id="555013" name="Text Box 1029"/>
          <p:cNvSpPr txBox="1">
            <a:spLocks noChangeArrowheads="1"/>
          </p:cNvSpPr>
          <p:nvPr/>
        </p:nvSpPr>
        <p:spPr bwMode="auto">
          <a:xfrm>
            <a:off x="3581400" y="3276601"/>
            <a:ext cx="6397336" cy="34778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dirty="0"/>
              <a:t>&lt;id, pointer to symbol-table entry for E&gt;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assign_op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pointer to symbol-table entry for M&gt;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mult_op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&lt;id, pointer to symbol-table entry for C&gt;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exp_op</a:t>
            </a:r>
            <a:r>
              <a:rPr lang="en-US" sz="2200" dirty="0"/>
              <a:t>, &gt;</a:t>
            </a:r>
          </a:p>
          <a:p>
            <a:pPr algn="l">
              <a:spcBef>
                <a:spcPct val="50000"/>
              </a:spcBef>
            </a:pPr>
            <a:r>
              <a:rPr lang="en-US" sz="2200" dirty="0"/>
              <a:t>&lt;</a:t>
            </a:r>
            <a:r>
              <a:rPr lang="en-US" sz="2200" dirty="0" err="1"/>
              <a:t>num</a:t>
            </a:r>
            <a:r>
              <a:rPr lang="en-US" sz="2200" dirty="0"/>
              <a:t>, integer value 2&gt;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924800" cy="944562"/>
          </a:xfrm>
        </p:spPr>
        <p:txBody>
          <a:bodyPr/>
          <a:lstStyle/>
          <a:p>
            <a:r>
              <a:rPr lang="en-US" b="1" dirty="0"/>
              <a:t>Handling Lexical Errors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153400" cy="49530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Its </a:t>
            </a:r>
            <a:r>
              <a:rPr lang="en-US" sz="2400" dirty="0">
                <a:solidFill>
                  <a:srgbClr val="C00000"/>
                </a:solidFill>
              </a:rPr>
              <a:t>hard</a:t>
            </a:r>
            <a:r>
              <a:rPr lang="en-US" sz="2400" dirty="0"/>
              <a:t> for lexical analyzer without the aid of other components, that there is a </a:t>
            </a:r>
            <a:r>
              <a:rPr lang="en-US" sz="2400" dirty="0">
                <a:solidFill>
                  <a:srgbClr val="FF0000"/>
                </a:solidFill>
              </a:rPr>
              <a:t>source-code error</a:t>
            </a:r>
            <a:r>
              <a:rPr lang="en-US" sz="24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/>
              <a:t>If the statement </a:t>
            </a:r>
            <a:r>
              <a:rPr lang="en-US" sz="2200" b="1" dirty="0"/>
              <a:t>fi </a:t>
            </a:r>
            <a:r>
              <a:rPr lang="en-US" sz="2200" dirty="0"/>
              <a:t>is encountered for the first time in a C program it can not tell whether</a:t>
            </a:r>
            <a:r>
              <a:rPr lang="en-US" sz="2200" b="1" dirty="0"/>
              <a:t> fi 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7030A0"/>
                </a:solidFill>
              </a:rPr>
              <a:t>misspelling</a:t>
            </a:r>
            <a:r>
              <a:rPr lang="en-US" sz="2200" dirty="0"/>
              <a:t> of </a:t>
            </a:r>
            <a:r>
              <a:rPr lang="en-US" sz="2200" b="1" dirty="0"/>
              <a:t>if</a:t>
            </a:r>
            <a:r>
              <a:rPr lang="en-US" sz="2200" dirty="0"/>
              <a:t> statement or a </a:t>
            </a:r>
            <a:r>
              <a:rPr lang="en-US" sz="2200" dirty="0">
                <a:solidFill>
                  <a:schemeClr val="accent1"/>
                </a:solidFill>
              </a:rPr>
              <a:t>undeclared literal</a:t>
            </a:r>
            <a:r>
              <a:rPr lang="en-US" sz="22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en-US" sz="2200" dirty="0"/>
              <a:t>Probably the parser in this case will be able to handle this.</a:t>
            </a:r>
          </a:p>
          <a:p>
            <a:pPr marL="411480" lvl="1" indent="0">
              <a:spcBef>
                <a:spcPct val="50000"/>
              </a:spcBef>
              <a:buNone/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sz="2400" dirty="0"/>
              <a:t>Error Handling is very </a:t>
            </a:r>
            <a:r>
              <a:rPr lang="en-US" sz="2400" dirty="0">
                <a:solidFill>
                  <a:srgbClr val="0066FF"/>
                </a:solidFill>
              </a:rPr>
              <a:t>localized</a:t>
            </a:r>
            <a:r>
              <a:rPr lang="en-US" sz="2400" dirty="0"/>
              <a:t>, with Respect  to Input Source 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For example: </a:t>
            </a:r>
            <a:r>
              <a:rPr lang="en-US" sz="2400" dirty="0" err="1"/>
              <a:t>whil</a:t>
            </a:r>
            <a:r>
              <a:rPr lang="en-US" sz="2400" dirty="0"/>
              <a:t>  ( x = 0 ) do  </a:t>
            </a:r>
            <a:br>
              <a:rPr lang="en-US" sz="2400" dirty="0"/>
            </a:br>
            <a:r>
              <a:rPr lang="en-US" sz="2400" dirty="0"/>
              <a:t> generates </a:t>
            </a:r>
            <a:r>
              <a:rPr lang="en-US" sz="2400" b="1" u="sng" dirty="0">
                <a:solidFill>
                  <a:srgbClr val="FF5050"/>
                </a:solidFill>
              </a:rPr>
              <a:t>no</a:t>
            </a:r>
            <a:r>
              <a:rPr lang="en-US" sz="2400" dirty="0"/>
              <a:t> lexical errors in </a:t>
            </a:r>
            <a:r>
              <a:rPr lang="en-US" sz="2400" dirty="0">
                <a:solidFill>
                  <a:srgbClr val="00B050"/>
                </a:solidFill>
              </a:rPr>
              <a:t>PASCAL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Widescreen</PresentationFormat>
  <Paragraphs>180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Lexical Analysis</vt:lpstr>
      <vt:lpstr>Lexical Analyzer in Perspective</vt:lpstr>
      <vt:lpstr>Lexical Analyzer in Perspective</vt:lpstr>
      <vt:lpstr>What Factors Have Influenced the Functional Division of Labor ?</vt:lpstr>
      <vt:lpstr>Introducing Basic Terminology</vt:lpstr>
      <vt:lpstr>Introducing Basic Terminology</vt:lpstr>
      <vt:lpstr>Attributes for Tokens</vt:lpstr>
      <vt:lpstr>Attributes for Tokens</vt:lpstr>
      <vt:lpstr>Handling Lexical Errors</vt:lpstr>
      <vt:lpstr>Handling Lexical Errors</vt:lpstr>
      <vt:lpstr>Buffer Pairs</vt:lpstr>
      <vt:lpstr>Buffer Pairs (2)</vt:lpstr>
      <vt:lpstr>Code to advance forward pointer</vt:lpstr>
    </vt:vector>
  </TitlesOfParts>
  <Company>HEAVEN KILLERS RELEASE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Ahoneel</dc:creator>
  <cp:lastModifiedBy>Ahoneel</cp:lastModifiedBy>
  <cp:revision>1</cp:revision>
  <dcterms:created xsi:type="dcterms:W3CDTF">2016-10-03T15:41:15Z</dcterms:created>
  <dcterms:modified xsi:type="dcterms:W3CDTF">2016-10-03T15:41:31Z</dcterms:modified>
</cp:coreProperties>
</file>