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49" r:id="rId2"/>
    <p:sldId id="424" r:id="rId3"/>
    <p:sldId id="459" r:id="rId4"/>
    <p:sldId id="452" r:id="rId5"/>
    <p:sldId id="453" r:id="rId6"/>
    <p:sldId id="488" r:id="rId7"/>
    <p:sldId id="487" r:id="rId8"/>
    <p:sldId id="461" r:id="rId9"/>
    <p:sldId id="491" r:id="rId10"/>
    <p:sldId id="489" r:id="rId11"/>
    <p:sldId id="462" r:id="rId12"/>
    <p:sldId id="490" r:id="rId13"/>
    <p:sldId id="463" r:id="rId14"/>
    <p:sldId id="464" r:id="rId15"/>
    <p:sldId id="454" r:id="rId16"/>
    <p:sldId id="455" r:id="rId17"/>
    <p:sldId id="456" r:id="rId18"/>
    <p:sldId id="458" r:id="rId19"/>
    <p:sldId id="465" r:id="rId20"/>
    <p:sldId id="494" r:id="rId21"/>
    <p:sldId id="504" r:id="rId22"/>
    <p:sldId id="507" r:id="rId23"/>
    <p:sldId id="508" r:id="rId24"/>
    <p:sldId id="509" r:id="rId25"/>
    <p:sldId id="510" r:id="rId26"/>
    <p:sldId id="511" r:id="rId27"/>
    <p:sldId id="466" r:id="rId28"/>
    <p:sldId id="483" r:id="rId29"/>
    <p:sldId id="468" r:id="rId30"/>
    <p:sldId id="469" r:id="rId31"/>
    <p:sldId id="492" r:id="rId32"/>
    <p:sldId id="495" r:id="rId33"/>
    <p:sldId id="470" r:id="rId34"/>
    <p:sldId id="513" r:id="rId35"/>
    <p:sldId id="472" r:id="rId36"/>
    <p:sldId id="471" r:id="rId37"/>
    <p:sldId id="473" r:id="rId38"/>
    <p:sldId id="514" r:id="rId39"/>
    <p:sldId id="476" r:id="rId40"/>
    <p:sldId id="481" r:id="rId41"/>
    <p:sldId id="498" r:id="rId42"/>
    <p:sldId id="496" r:id="rId43"/>
    <p:sldId id="497" r:id="rId44"/>
    <p:sldId id="515" r:id="rId45"/>
    <p:sldId id="500" r:id="rId46"/>
    <p:sldId id="482" r:id="rId47"/>
    <p:sldId id="517" r:id="rId48"/>
    <p:sldId id="519" r:id="rId49"/>
    <p:sldId id="503"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7" autoAdjust="0"/>
    <p:restoredTop sz="94660"/>
  </p:normalViewPr>
  <p:slideViewPr>
    <p:cSldViewPr>
      <p:cViewPr varScale="1">
        <p:scale>
          <a:sx n="81" d="100"/>
          <a:sy n="81" d="100"/>
        </p:scale>
        <p:origin x="10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4774-7537-DA92-C376-3DCE3A864D2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GB"/>
          </a:p>
        </p:txBody>
      </p:sp>
      <p:sp>
        <p:nvSpPr>
          <p:cNvPr id="3" name="Date Placeholder 2">
            <a:extLst>
              <a:ext uri="{FF2B5EF4-FFF2-40B4-BE49-F238E27FC236}">
                <a16:creationId xmlns="" xmlns:a16="http://schemas.microsoft.com/office/drawing/2014/main" id="{E216197D-9010-DF9A-DE77-E8AC173D91A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BC74C5BC-7D19-4C6B-B70D-A341A87F3229}" type="datetimeFigureOut">
              <a:rPr lang="en-US"/>
              <a:pPr>
                <a:defRPr/>
              </a:pPr>
              <a:t>10/30/2022</a:t>
            </a:fld>
            <a:endParaRPr lang="en-GB" dirty="0"/>
          </a:p>
        </p:txBody>
      </p:sp>
      <p:sp>
        <p:nvSpPr>
          <p:cNvPr id="4" name="Slide Image Placeholder 3">
            <a:extLst>
              <a:ext uri="{FF2B5EF4-FFF2-40B4-BE49-F238E27FC236}">
                <a16:creationId xmlns="" xmlns:a16="http://schemas.microsoft.com/office/drawing/2014/main" id="{70185952-C8B8-1F81-29E1-7D6304663EF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 xmlns:a16="http://schemas.microsoft.com/office/drawing/2014/main" id="{979E7BB4-A7FF-45D6-26CB-8508E6C9DFF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 xmlns:a16="http://schemas.microsoft.com/office/drawing/2014/main" id="{3A61BE4A-1928-1F1D-7394-3957594890A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GB"/>
          </a:p>
        </p:txBody>
      </p:sp>
      <p:sp>
        <p:nvSpPr>
          <p:cNvPr id="7" name="Slide Number Placeholder 6">
            <a:extLst>
              <a:ext uri="{FF2B5EF4-FFF2-40B4-BE49-F238E27FC236}">
                <a16:creationId xmlns="" xmlns:a16="http://schemas.microsoft.com/office/drawing/2014/main" id="{122BD54E-75F4-A7B4-18A2-4E46C3D817D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C5C18F5-3BD1-47B9-ADF7-9221BEF9B562}" type="slidenum">
              <a:rPr lang="en-GB" altLang="en-US"/>
              <a:pPr>
                <a:defRPr/>
              </a:pPr>
              <a:t>‹#›</a:t>
            </a:fld>
            <a:endParaRPr lang="en-GB" altLang="en-US"/>
          </a:p>
        </p:txBody>
      </p:sp>
    </p:spTree>
    <p:extLst>
      <p:ext uri="{BB962C8B-B14F-4D97-AF65-F5344CB8AC3E}">
        <p14:creationId xmlns:p14="http://schemas.microsoft.com/office/powerpoint/2010/main" val="1946752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5</a:t>
            </a:fld>
            <a:endParaRPr lang="en-GB" altLang="en-US"/>
          </a:p>
        </p:txBody>
      </p:sp>
    </p:spTree>
    <p:extLst>
      <p:ext uri="{BB962C8B-B14F-4D97-AF65-F5344CB8AC3E}">
        <p14:creationId xmlns:p14="http://schemas.microsoft.com/office/powerpoint/2010/main" val="39335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6</a:t>
            </a:fld>
            <a:endParaRPr lang="en-GB" altLang="en-US"/>
          </a:p>
        </p:txBody>
      </p:sp>
    </p:spTree>
    <p:extLst>
      <p:ext uri="{BB962C8B-B14F-4D97-AF65-F5344CB8AC3E}">
        <p14:creationId xmlns:p14="http://schemas.microsoft.com/office/powerpoint/2010/main" val="160984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30</a:t>
            </a:fld>
            <a:endParaRPr lang="en-GB" altLang="en-US"/>
          </a:p>
        </p:txBody>
      </p:sp>
    </p:spTree>
    <p:extLst>
      <p:ext uri="{BB962C8B-B14F-4D97-AF65-F5344CB8AC3E}">
        <p14:creationId xmlns:p14="http://schemas.microsoft.com/office/powerpoint/2010/main" val="76947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35</a:t>
            </a:fld>
            <a:endParaRPr lang="en-GB" altLang="en-US"/>
          </a:p>
        </p:txBody>
      </p:sp>
    </p:spTree>
    <p:extLst>
      <p:ext uri="{BB962C8B-B14F-4D97-AF65-F5344CB8AC3E}">
        <p14:creationId xmlns:p14="http://schemas.microsoft.com/office/powerpoint/2010/main" val="351594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 xmlns:a16="http://schemas.microsoft.com/office/drawing/2014/main" id="{EE020059-F8C5-9D39-2416-F9F4B72D19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5274D8E0-86F7-21AB-DC4F-96B32D8120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7DA81C33-8F92-338D-D26E-FF2FCA95136F}"/>
              </a:ext>
            </a:extLst>
          </p:cNvPr>
          <p:cNvSpPr>
            <a:spLocks noGrp="1" noChangeArrowheads="1"/>
          </p:cNvSpPr>
          <p:nvPr>
            <p:ph type="sldNum" sz="quarter" idx="12"/>
          </p:nvPr>
        </p:nvSpPr>
        <p:spPr>
          <a:ln/>
        </p:spPr>
        <p:txBody>
          <a:bodyPr/>
          <a:lstStyle>
            <a:lvl1pPr>
              <a:defRPr/>
            </a:lvl1pPr>
          </a:lstStyle>
          <a:p>
            <a:pPr>
              <a:defRPr/>
            </a:pPr>
            <a:fld id="{A858FC95-EDDA-454E-8123-B75F8EECF036}" type="slidenum">
              <a:rPr lang="en-US" altLang="en-US"/>
              <a:pPr>
                <a:defRPr/>
              </a:pPr>
              <a:t>‹#›</a:t>
            </a:fld>
            <a:endParaRPr lang="en-US" altLang="en-US"/>
          </a:p>
        </p:txBody>
      </p:sp>
    </p:spTree>
    <p:extLst>
      <p:ext uri="{BB962C8B-B14F-4D97-AF65-F5344CB8AC3E}">
        <p14:creationId xmlns:p14="http://schemas.microsoft.com/office/powerpoint/2010/main" val="304839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 xmlns:a16="http://schemas.microsoft.com/office/drawing/2014/main" id="{A5D2F239-A183-56D6-34ED-0A7F3E8005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CBF9B136-CA30-A58C-6C0F-2954EF9705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93C65C4C-F18C-CC54-71D8-E2B64F88FC8C}"/>
              </a:ext>
            </a:extLst>
          </p:cNvPr>
          <p:cNvSpPr>
            <a:spLocks noGrp="1" noChangeArrowheads="1"/>
          </p:cNvSpPr>
          <p:nvPr>
            <p:ph type="sldNum" sz="quarter" idx="12"/>
          </p:nvPr>
        </p:nvSpPr>
        <p:spPr>
          <a:ln/>
        </p:spPr>
        <p:txBody>
          <a:bodyPr/>
          <a:lstStyle>
            <a:lvl1pPr>
              <a:defRPr/>
            </a:lvl1pPr>
          </a:lstStyle>
          <a:p>
            <a:pPr>
              <a:defRPr/>
            </a:pPr>
            <a:fld id="{0774310C-1635-4E66-8715-812FA7AEF5DA}" type="slidenum">
              <a:rPr lang="en-US" altLang="en-US"/>
              <a:pPr>
                <a:defRPr/>
              </a:pPr>
              <a:t>‹#›</a:t>
            </a:fld>
            <a:endParaRPr lang="en-US" altLang="en-US"/>
          </a:p>
        </p:txBody>
      </p:sp>
    </p:spTree>
    <p:extLst>
      <p:ext uri="{BB962C8B-B14F-4D97-AF65-F5344CB8AC3E}">
        <p14:creationId xmlns:p14="http://schemas.microsoft.com/office/powerpoint/2010/main" val="33779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 xmlns:a16="http://schemas.microsoft.com/office/drawing/2014/main" id="{8CB1BAE4-AFE9-EBE5-8867-E29E4C1A2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F4F58BE2-41DD-F9AE-7A1D-C66EC19BB1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D51C59FE-39AC-08C4-6AA5-F1EB1FD1BEA2}"/>
              </a:ext>
            </a:extLst>
          </p:cNvPr>
          <p:cNvSpPr>
            <a:spLocks noGrp="1" noChangeArrowheads="1"/>
          </p:cNvSpPr>
          <p:nvPr>
            <p:ph type="sldNum" sz="quarter" idx="12"/>
          </p:nvPr>
        </p:nvSpPr>
        <p:spPr>
          <a:ln/>
        </p:spPr>
        <p:txBody>
          <a:bodyPr/>
          <a:lstStyle>
            <a:lvl1pPr>
              <a:defRPr/>
            </a:lvl1pPr>
          </a:lstStyle>
          <a:p>
            <a:pPr>
              <a:defRPr/>
            </a:pPr>
            <a:fld id="{A33565B7-E4E2-486B-AC55-FB6294EC6541}" type="slidenum">
              <a:rPr lang="en-US" altLang="en-US"/>
              <a:pPr>
                <a:defRPr/>
              </a:pPr>
              <a:t>‹#›</a:t>
            </a:fld>
            <a:endParaRPr lang="en-US" altLang="en-US"/>
          </a:p>
        </p:txBody>
      </p:sp>
    </p:spTree>
    <p:extLst>
      <p:ext uri="{BB962C8B-B14F-4D97-AF65-F5344CB8AC3E}">
        <p14:creationId xmlns:p14="http://schemas.microsoft.com/office/powerpoint/2010/main" val="1225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 xmlns:a16="http://schemas.microsoft.com/office/drawing/2014/main" id="{69143A8C-E317-ABF6-A132-3C4B4A13C675}"/>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 xmlns:a16="http://schemas.microsoft.com/office/drawing/2014/main" id="{CB75DA3B-069E-5CBA-7886-99703C04B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 xmlns:a16="http://schemas.microsoft.com/office/drawing/2014/main" id="{183C2009-457F-8361-74A8-372B4E9E3DCD}"/>
              </a:ext>
            </a:extLst>
          </p:cNvPr>
          <p:cNvSpPr>
            <a:spLocks noGrp="1" noChangeArrowheads="1"/>
          </p:cNvSpPr>
          <p:nvPr>
            <p:ph type="sldNum" sz="quarter" idx="12"/>
          </p:nvPr>
        </p:nvSpPr>
        <p:spPr>
          <a:ln/>
        </p:spPr>
        <p:txBody>
          <a:bodyPr/>
          <a:lstStyle>
            <a:lvl1pPr>
              <a:defRPr/>
            </a:lvl1pPr>
          </a:lstStyle>
          <a:p>
            <a:pPr>
              <a:defRPr/>
            </a:pPr>
            <a:fld id="{FFAC356B-1699-430E-B2D4-668C71B618DD}" type="slidenum">
              <a:rPr lang="en-US" altLang="en-US"/>
              <a:pPr>
                <a:defRPr/>
              </a:pPr>
              <a:t>‹#›</a:t>
            </a:fld>
            <a:endParaRPr lang="en-US" altLang="en-US"/>
          </a:p>
        </p:txBody>
      </p:sp>
    </p:spTree>
    <p:extLst>
      <p:ext uri="{BB962C8B-B14F-4D97-AF65-F5344CB8AC3E}">
        <p14:creationId xmlns:p14="http://schemas.microsoft.com/office/powerpoint/2010/main" val="165067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 xmlns:a16="http://schemas.microsoft.com/office/drawing/2014/main" id="{29C1F113-6121-6E23-0B49-90F9010537E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1954F623-658D-9C7F-7933-739E7D079B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591838DE-FAF8-3622-170F-F7CE2BE1A186}"/>
              </a:ext>
            </a:extLst>
          </p:cNvPr>
          <p:cNvSpPr>
            <a:spLocks noGrp="1" noChangeArrowheads="1"/>
          </p:cNvSpPr>
          <p:nvPr>
            <p:ph type="sldNum" sz="quarter" idx="12"/>
          </p:nvPr>
        </p:nvSpPr>
        <p:spPr>
          <a:ln/>
        </p:spPr>
        <p:txBody>
          <a:bodyPr/>
          <a:lstStyle>
            <a:lvl1pPr>
              <a:defRPr/>
            </a:lvl1pPr>
          </a:lstStyle>
          <a:p>
            <a:pPr>
              <a:defRPr/>
            </a:pPr>
            <a:fld id="{86BA60BE-04CE-41C9-BFF7-0FF1C1BCA624}" type="slidenum">
              <a:rPr lang="en-US" altLang="en-US"/>
              <a:pPr>
                <a:defRPr/>
              </a:pPr>
              <a:t>‹#›</a:t>
            </a:fld>
            <a:endParaRPr lang="en-US" altLang="en-US"/>
          </a:p>
        </p:txBody>
      </p:sp>
    </p:spTree>
    <p:extLst>
      <p:ext uri="{BB962C8B-B14F-4D97-AF65-F5344CB8AC3E}">
        <p14:creationId xmlns:p14="http://schemas.microsoft.com/office/powerpoint/2010/main" val="143331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 xmlns:a16="http://schemas.microsoft.com/office/drawing/2014/main" id="{933C431B-FE9C-8EA8-7E93-40791B97A0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0607A731-F60D-D911-C6BE-D5D9FEBDE6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61A7A34D-C696-949C-FB67-920BCB5804FE}"/>
              </a:ext>
            </a:extLst>
          </p:cNvPr>
          <p:cNvSpPr>
            <a:spLocks noGrp="1" noChangeArrowheads="1"/>
          </p:cNvSpPr>
          <p:nvPr>
            <p:ph type="sldNum" sz="quarter" idx="12"/>
          </p:nvPr>
        </p:nvSpPr>
        <p:spPr>
          <a:ln/>
        </p:spPr>
        <p:txBody>
          <a:bodyPr/>
          <a:lstStyle>
            <a:lvl1pPr>
              <a:defRPr/>
            </a:lvl1pPr>
          </a:lstStyle>
          <a:p>
            <a:pPr>
              <a:defRPr/>
            </a:pPr>
            <a:fld id="{A1A8AA0B-CEF9-49DC-A74B-12E0C0595656}" type="slidenum">
              <a:rPr lang="en-US" altLang="en-US"/>
              <a:pPr>
                <a:defRPr/>
              </a:pPr>
              <a:t>‹#›</a:t>
            </a:fld>
            <a:endParaRPr lang="en-US" altLang="en-US"/>
          </a:p>
        </p:txBody>
      </p:sp>
    </p:spTree>
    <p:extLst>
      <p:ext uri="{BB962C8B-B14F-4D97-AF65-F5344CB8AC3E}">
        <p14:creationId xmlns:p14="http://schemas.microsoft.com/office/powerpoint/2010/main" val="363112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 xmlns:a16="http://schemas.microsoft.com/office/drawing/2014/main" id="{D3B4F6DE-B7C7-FF78-F871-2A164F48000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 xmlns:a16="http://schemas.microsoft.com/office/drawing/2014/main" id="{8B2A0BA7-A99B-C271-42C7-BD15BA28D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 xmlns:a16="http://schemas.microsoft.com/office/drawing/2014/main" id="{09D71E68-0802-6734-FA7B-0A6661860630}"/>
              </a:ext>
            </a:extLst>
          </p:cNvPr>
          <p:cNvSpPr>
            <a:spLocks noGrp="1" noChangeArrowheads="1"/>
          </p:cNvSpPr>
          <p:nvPr>
            <p:ph type="sldNum" sz="quarter" idx="12"/>
          </p:nvPr>
        </p:nvSpPr>
        <p:spPr>
          <a:ln/>
        </p:spPr>
        <p:txBody>
          <a:bodyPr/>
          <a:lstStyle>
            <a:lvl1pPr>
              <a:defRPr/>
            </a:lvl1pPr>
          </a:lstStyle>
          <a:p>
            <a:pPr>
              <a:defRPr/>
            </a:pPr>
            <a:fld id="{569F1D6D-1C1F-4DEC-8F8C-4DEE922CD18C}" type="slidenum">
              <a:rPr lang="en-US" altLang="en-US"/>
              <a:pPr>
                <a:defRPr/>
              </a:pPr>
              <a:t>‹#›</a:t>
            </a:fld>
            <a:endParaRPr lang="en-US" altLang="en-US"/>
          </a:p>
        </p:txBody>
      </p:sp>
    </p:spTree>
    <p:extLst>
      <p:ext uri="{BB962C8B-B14F-4D97-AF65-F5344CB8AC3E}">
        <p14:creationId xmlns:p14="http://schemas.microsoft.com/office/powerpoint/2010/main" val="85938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 xmlns:a16="http://schemas.microsoft.com/office/drawing/2014/main" id="{ECB94BFF-5E2E-0295-2A5E-EF5561BDC6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AB6F0340-E97F-EFE1-9D97-2EC940B063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827EB6F-4114-3305-D969-D4788E2F8E42}"/>
              </a:ext>
            </a:extLst>
          </p:cNvPr>
          <p:cNvSpPr>
            <a:spLocks noGrp="1" noChangeArrowheads="1"/>
          </p:cNvSpPr>
          <p:nvPr>
            <p:ph type="sldNum" sz="quarter" idx="12"/>
          </p:nvPr>
        </p:nvSpPr>
        <p:spPr>
          <a:ln/>
        </p:spPr>
        <p:txBody>
          <a:bodyPr/>
          <a:lstStyle>
            <a:lvl1pPr>
              <a:defRPr/>
            </a:lvl1pPr>
          </a:lstStyle>
          <a:p>
            <a:pPr>
              <a:defRPr/>
            </a:pPr>
            <a:fld id="{9A1AB1C2-80BF-454D-B5F2-C046BA3D6C30}" type="slidenum">
              <a:rPr lang="en-US" altLang="en-US"/>
              <a:pPr>
                <a:defRPr/>
              </a:pPr>
              <a:t>‹#›</a:t>
            </a:fld>
            <a:endParaRPr lang="en-US" altLang="en-US"/>
          </a:p>
        </p:txBody>
      </p:sp>
    </p:spTree>
    <p:extLst>
      <p:ext uri="{BB962C8B-B14F-4D97-AF65-F5344CB8AC3E}">
        <p14:creationId xmlns:p14="http://schemas.microsoft.com/office/powerpoint/2010/main" val="353228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41942AE8-78BC-DAC5-A729-A69AD17BD9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F352F2E-8E9F-AA9F-ED61-2045E44F75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E64B44E-3052-FD96-F68B-3B19587440BA}"/>
              </a:ext>
            </a:extLst>
          </p:cNvPr>
          <p:cNvSpPr>
            <a:spLocks noGrp="1" noChangeArrowheads="1"/>
          </p:cNvSpPr>
          <p:nvPr>
            <p:ph type="sldNum" sz="quarter" idx="12"/>
          </p:nvPr>
        </p:nvSpPr>
        <p:spPr>
          <a:ln/>
        </p:spPr>
        <p:txBody>
          <a:bodyPr/>
          <a:lstStyle>
            <a:lvl1pPr>
              <a:defRPr/>
            </a:lvl1pPr>
          </a:lstStyle>
          <a:p>
            <a:pPr>
              <a:defRPr/>
            </a:pPr>
            <a:fld id="{D0C2F969-ABF2-4797-A703-71B050B3478C}" type="slidenum">
              <a:rPr lang="en-US" altLang="en-US"/>
              <a:pPr>
                <a:defRPr/>
              </a:pPr>
              <a:t>‹#›</a:t>
            </a:fld>
            <a:endParaRPr lang="en-US" altLang="en-US"/>
          </a:p>
        </p:txBody>
      </p:sp>
    </p:spTree>
    <p:extLst>
      <p:ext uri="{BB962C8B-B14F-4D97-AF65-F5344CB8AC3E}">
        <p14:creationId xmlns:p14="http://schemas.microsoft.com/office/powerpoint/2010/main" val="109347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 xmlns:a16="http://schemas.microsoft.com/office/drawing/2014/main" id="{C734C338-1044-AADF-9840-7E08809289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382001CD-055C-6DBC-CA6C-18BC952381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EF644F0F-AED8-40DB-8DC6-73AF915B826A}"/>
              </a:ext>
            </a:extLst>
          </p:cNvPr>
          <p:cNvSpPr>
            <a:spLocks noGrp="1" noChangeArrowheads="1"/>
          </p:cNvSpPr>
          <p:nvPr>
            <p:ph type="sldNum" sz="quarter" idx="12"/>
          </p:nvPr>
        </p:nvSpPr>
        <p:spPr>
          <a:ln/>
        </p:spPr>
        <p:txBody>
          <a:bodyPr/>
          <a:lstStyle>
            <a:lvl1pPr>
              <a:defRPr/>
            </a:lvl1pPr>
          </a:lstStyle>
          <a:p>
            <a:pPr>
              <a:defRPr/>
            </a:pPr>
            <a:fld id="{5D130B73-8F58-4C47-98AA-28D98B7BAED8}" type="slidenum">
              <a:rPr lang="en-US" altLang="en-US"/>
              <a:pPr>
                <a:defRPr/>
              </a:pPr>
              <a:t>‹#›</a:t>
            </a:fld>
            <a:endParaRPr lang="en-US" altLang="en-US"/>
          </a:p>
        </p:txBody>
      </p:sp>
    </p:spTree>
    <p:extLst>
      <p:ext uri="{BB962C8B-B14F-4D97-AF65-F5344CB8AC3E}">
        <p14:creationId xmlns:p14="http://schemas.microsoft.com/office/powerpoint/2010/main" val="130980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 xmlns:a16="http://schemas.microsoft.com/office/drawing/2014/main" id="{8AF66A60-F214-8691-530C-305205AA0B0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15F3AE04-F992-E60E-979A-E9EF2E306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9D71E910-4B8E-C146-8EE0-DA8E285AEFB7}"/>
              </a:ext>
            </a:extLst>
          </p:cNvPr>
          <p:cNvSpPr>
            <a:spLocks noGrp="1" noChangeArrowheads="1"/>
          </p:cNvSpPr>
          <p:nvPr>
            <p:ph type="sldNum" sz="quarter" idx="12"/>
          </p:nvPr>
        </p:nvSpPr>
        <p:spPr>
          <a:ln/>
        </p:spPr>
        <p:txBody>
          <a:bodyPr/>
          <a:lstStyle>
            <a:lvl1pPr>
              <a:defRPr/>
            </a:lvl1pPr>
          </a:lstStyle>
          <a:p>
            <a:pPr>
              <a:defRPr/>
            </a:pPr>
            <a:fld id="{D36CCE29-634D-4C6B-A013-751EFF1DC0D7}" type="slidenum">
              <a:rPr lang="en-US" altLang="en-US"/>
              <a:pPr>
                <a:defRPr/>
              </a:pPr>
              <a:t>‹#›</a:t>
            </a:fld>
            <a:endParaRPr lang="en-US" altLang="en-US"/>
          </a:p>
        </p:txBody>
      </p:sp>
    </p:spTree>
    <p:extLst>
      <p:ext uri="{BB962C8B-B14F-4D97-AF65-F5344CB8AC3E}">
        <p14:creationId xmlns:p14="http://schemas.microsoft.com/office/powerpoint/2010/main" val="390564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 xmlns:a16="http://schemas.microsoft.com/office/drawing/2014/main" id="{16410932-AF90-D31F-09B1-89726473DED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D76A41F6-01AB-65D8-46CA-EE9339B993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C970C321-AAA8-163C-E2C7-89DC65069607}"/>
              </a:ext>
            </a:extLst>
          </p:cNvPr>
          <p:cNvSpPr>
            <a:spLocks noGrp="1" noChangeArrowheads="1"/>
          </p:cNvSpPr>
          <p:nvPr>
            <p:ph type="sldNum" sz="quarter" idx="12"/>
          </p:nvPr>
        </p:nvSpPr>
        <p:spPr>
          <a:ln/>
        </p:spPr>
        <p:txBody>
          <a:bodyPr/>
          <a:lstStyle>
            <a:lvl1pPr>
              <a:defRPr/>
            </a:lvl1pPr>
          </a:lstStyle>
          <a:p>
            <a:pPr>
              <a:defRPr/>
            </a:pPr>
            <a:fld id="{1D2735C0-8F5B-478B-9EA2-03D195C3D395}" type="slidenum">
              <a:rPr lang="en-US" altLang="en-US"/>
              <a:pPr>
                <a:defRPr/>
              </a:pPr>
              <a:t>‹#›</a:t>
            </a:fld>
            <a:endParaRPr lang="en-US" altLang="en-US"/>
          </a:p>
        </p:txBody>
      </p:sp>
    </p:spTree>
    <p:extLst>
      <p:ext uri="{BB962C8B-B14F-4D97-AF65-F5344CB8AC3E}">
        <p14:creationId xmlns:p14="http://schemas.microsoft.com/office/powerpoint/2010/main" val="1038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F50C5A76-A461-987F-B131-3A5DE2673A0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15548EEF-209C-1E57-45CA-8823683F59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4CF5E4FA-F80E-BDC7-9919-E9785FDBE94D}"/>
              </a:ext>
            </a:extLst>
          </p:cNvPr>
          <p:cNvSpPr>
            <a:spLocks noGrp="1" noChangeArrowheads="1"/>
          </p:cNvSpPr>
          <p:nvPr>
            <p:ph type="sldNum" sz="quarter" idx="12"/>
          </p:nvPr>
        </p:nvSpPr>
        <p:spPr>
          <a:ln/>
        </p:spPr>
        <p:txBody>
          <a:bodyPr/>
          <a:lstStyle>
            <a:lvl1pPr>
              <a:defRPr/>
            </a:lvl1pPr>
          </a:lstStyle>
          <a:p>
            <a:pPr>
              <a:defRPr/>
            </a:pPr>
            <a:fld id="{86785897-8CDE-450C-A61A-8F74FECCBB41}" type="slidenum">
              <a:rPr lang="en-US" altLang="en-US"/>
              <a:pPr>
                <a:defRPr/>
              </a:pPr>
              <a:t>‹#›</a:t>
            </a:fld>
            <a:endParaRPr lang="en-US" altLang="en-US"/>
          </a:p>
        </p:txBody>
      </p:sp>
    </p:spTree>
    <p:extLst>
      <p:ext uri="{BB962C8B-B14F-4D97-AF65-F5344CB8AC3E}">
        <p14:creationId xmlns:p14="http://schemas.microsoft.com/office/powerpoint/2010/main" val="33406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82C8AD85-CFC1-492B-E2DF-26AE673D6B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9177C189-AFE4-B1DB-B7D6-295FF76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5DDB4F78-8E39-F490-ED71-CA3DBFFD8662}"/>
              </a:ext>
            </a:extLst>
          </p:cNvPr>
          <p:cNvSpPr>
            <a:spLocks noGrp="1" noChangeArrowheads="1"/>
          </p:cNvSpPr>
          <p:nvPr>
            <p:ph type="sldNum" sz="quarter" idx="12"/>
          </p:nvPr>
        </p:nvSpPr>
        <p:spPr>
          <a:ln/>
        </p:spPr>
        <p:txBody>
          <a:bodyPr/>
          <a:lstStyle>
            <a:lvl1pPr>
              <a:defRPr/>
            </a:lvl1pPr>
          </a:lstStyle>
          <a:p>
            <a:pPr>
              <a:defRPr/>
            </a:pPr>
            <a:fld id="{1EBB5437-7289-4632-AAAC-E7B3E6E67E21}" type="slidenum">
              <a:rPr lang="en-US" altLang="en-US"/>
              <a:pPr>
                <a:defRPr/>
              </a:pPr>
              <a:t>‹#›</a:t>
            </a:fld>
            <a:endParaRPr lang="en-US" altLang="en-US"/>
          </a:p>
        </p:txBody>
      </p:sp>
    </p:spTree>
    <p:extLst>
      <p:ext uri="{BB962C8B-B14F-4D97-AF65-F5344CB8AC3E}">
        <p14:creationId xmlns:p14="http://schemas.microsoft.com/office/powerpoint/2010/main" val="322753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97F432FC-6860-5CFD-E62D-9A0135D082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44E1A01C-310F-C408-FDA6-BC5771AE20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4748FE61-A757-679E-5C07-B28750BB9F38}"/>
              </a:ext>
            </a:extLst>
          </p:cNvPr>
          <p:cNvSpPr>
            <a:spLocks noGrp="1" noChangeArrowheads="1"/>
          </p:cNvSpPr>
          <p:nvPr>
            <p:ph type="sldNum" sz="quarter" idx="12"/>
          </p:nvPr>
        </p:nvSpPr>
        <p:spPr>
          <a:ln/>
        </p:spPr>
        <p:txBody>
          <a:bodyPr/>
          <a:lstStyle>
            <a:lvl1pPr>
              <a:defRPr/>
            </a:lvl1pPr>
          </a:lstStyle>
          <a:p>
            <a:pPr>
              <a:defRPr/>
            </a:pPr>
            <a:fld id="{55B88190-2053-4527-B94C-FB9C2E400FC1}" type="slidenum">
              <a:rPr lang="en-US" altLang="en-US"/>
              <a:pPr>
                <a:defRPr/>
              </a:pPr>
              <a:t>‹#›</a:t>
            </a:fld>
            <a:endParaRPr lang="en-US" altLang="en-US"/>
          </a:p>
        </p:txBody>
      </p:sp>
    </p:spTree>
    <p:extLst>
      <p:ext uri="{BB962C8B-B14F-4D97-AF65-F5344CB8AC3E}">
        <p14:creationId xmlns:p14="http://schemas.microsoft.com/office/powerpoint/2010/main" val="310246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E0368CDE-2119-6261-0C3E-3AEF03A1FC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14C2F8BF-C3EE-8CD2-6968-34EAE89D475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7484E7D2-D29A-8281-48B5-281577A0938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US"/>
          </a:p>
        </p:txBody>
      </p:sp>
      <p:sp>
        <p:nvSpPr>
          <p:cNvPr id="1029" name="Rectangle 5">
            <a:extLst>
              <a:ext uri="{FF2B5EF4-FFF2-40B4-BE49-F238E27FC236}">
                <a16:creationId xmlns="" xmlns:a16="http://schemas.microsoft.com/office/drawing/2014/main" id="{63DDAC48-DDC4-7F1D-E3E6-BF41A8B296A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US"/>
          </a:p>
        </p:txBody>
      </p:sp>
      <p:sp>
        <p:nvSpPr>
          <p:cNvPr id="1030" name="Rectangle 6">
            <a:extLst>
              <a:ext uri="{FF2B5EF4-FFF2-40B4-BE49-F238E27FC236}">
                <a16:creationId xmlns="" xmlns:a16="http://schemas.microsoft.com/office/drawing/2014/main" id="{EC2D1DE5-6F70-C90F-867C-5C242FD1395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0C93A145-E946-49AD-99DB-F042A993AC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youtube.com/watch?v=nhbk6h56Omk"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 xmlns:a16="http://schemas.microsoft.com/office/drawing/2014/main" id="{40653832-8640-EEBF-7F1E-406B18F92880}"/>
              </a:ext>
            </a:extLst>
          </p:cNvPr>
          <p:cNvSpPr>
            <a:spLocks noChangeArrowheads="1"/>
          </p:cNvSpPr>
          <p:nvPr/>
        </p:nvSpPr>
        <p:spPr bwMode="auto">
          <a:xfrm>
            <a:off x="685800" y="21336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3600">
                <a:latin typeface="Comic Sans MS" panose="030F0702030302020204" pitchFamily="66" charset="0"/>
                <a:cs typeface="Times New Roman" panose="02020603050405020304" pitchFamily="18" charset="0"/>
              </a:rPr>
              <a:t>CSE-3109 Computer Architecture</a:t>
            </a:r>
            <a:r>
              <a:rPr lang="en-US" altLang="en-US" sz="3600">
                <a:latin typeface="Comic Sans MS" panose="030F0702030302020204" pitchFamily="66" charset="0"/>
              </a:rPr>
              <a:t/>
            </a:r>
            <a:br>
              <a:rPr lang="en-US" altLang="en-US" sz="3600">
                <a:latin typeface="Comic Sans MS" panose="030F0702030302020204" pitchFamily="66" charset="0"/>
              </a:rPr>
            </a:br>
            <a:r>
              <a:rPr lang="en-US" altLang="en-US" sz="3600">
                <a:latin typeface="Comic Sans MS" panose="030F0702030302020204" pitchFamily="66" charset="0"/>
              </a:rPr>
              <a:t>Lecture 8</a:t>
            </a:r>
          </a:p>
          <a:p>
            <a:pPr algn="ctr" eaLnBrk="1" hangingPunct="1">
              <a:spcBef>
                <a:spcPct val="0"/>
              </a:spcBef>
              <a:buFontTx/>
              <a:buNone/>
            </a:pPr>
            <a:endParaRPr lang="en-US" altLang="en-US" sz="3600">
              <a:latin typeface="Comic Sans MS" panose="030F0702030302020204" pitchFamily="66" charset="0"/>
            </a:endParaRPr>
          </a:p>
        </p:txBody>
      </p:sp>
      <p:sp>
        <p:nvSpPr>
          <p:cNvPr id="3075" name="Title 1">
            <a:extLst>
              <a:ext uri="{FF2B5EF4-FFF2-40B4-BE49-F238E27FC236}">
                <a16:creationId xmlns="" xmlns:a16="http://schemas.microsoft.com/office/drawing/2014/main" id="{4432AAC9-AFD7-5881-E894-A4A7D751D602}"/>
              </a:ext>
            </a:extLst>
          </p:cNvPr>
          <p:cNvSpPr>
            <a:spLocks noGrp="1" noChangeArrowheads="1"/>
          </p:cNvSpPr>
          <p:nvPr>
            <p:ph type="title"/>
          </p:nvPr>
        </p:nvSpPr>
        <p:spPr>
          <a:xfrm>
            <a:off x="152400" y="4419600"/>
            <a:ext cx="8229600" cy="1143000"/>
          </a:xfrm>
        </p:spPr>
        <p:txBody>
          <a:bodyPr/>
          <a:lstStyle/>
          <a:p>
            <a:r>
              <a:rPr lang="en-GB" altLang="en-US">
                <a:solidFill>
                  <a:srgbClr val="C00000"/>
                </a:solidFill>
                <a:latin typeface="Comic Sans MS" panose="030F0702030302020204" pitchFamily="66" charset="0"/>
              </a:rPr>
              <a:t>Addressing Mode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 xmlns:a16="http://schemas.microsoft.com/office/drawing/2014/main" id="{2D58338C-5193-906C-B5AA-BFA0CC4E27D4}"/>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I type Format</a:t>
            </a:r>
            <a:endParaRPr lang="en-GB" altLang="en-US">
              <a:solidFill>
                <a:schemeClr val="accent2"/>
              </a:solidFill>
              <a:latin typeface="Comic Sans MS" panose="030F0702030302020204" pitchFamily="66" charset="0"/>
            </a:endParaRPr>
          </a:p>
        </p:txBody>
      </p:sp>
      <p:sp>
        <p:nvSpPr>
          <p:cNvPr id="8195" name="TextBox 7">
            <a:extLst>
              <a:ext uri="{FF2B5EF4-FFF2-40B4-BE49-F238E27FC236}">
                <a16:creationId xmlns="" xmlns:a16="http://schemas.microsoft.com/office/drawing/2014/main" id="{86F4A764-9F59-A1A4-8D84-91C1ECD9FCDC}"/>
              </a:ext>
            </a:extLst>
          </p:cNvPr>
          <p:cNvSpPr txBox="1">
            <a:spLocks noChangeArrowheads="1"/>
          </p:cNvSpPr>
          <p:nvPr/>
        </p:nvSpPr>
        <p:spPr bwMode="auto">
          <a:xfrm>
            <a:off x="379413" y="777875"/>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Comic Sans MS" panose="030F0702030302020204" pitchFamily="66" charset="0"/>
              </a:rPr>
              <a:t>Load, store, branch, and immediate instructions all use the I-type format.</a:t>
            </a:r>
          </a:p>
        </p:txBody>
      </p:sp>
      <p:pic>
        <p:nvPicPr>
          <p:cNvPr id="8196" name="Picture 4">
            <a:extLst>
              <a:ext uri="{FF2B5EF4-FFF2-40B4-BE49-F238E27FC236}">
                <a16:creationId xmlns="" xmlns:a16="http://schemas.microsoft.com/office/drawing/2014/main" id="{F22CF67B-D61D-AB6E-005A-D119B824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400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 xmlns:a16="http://schemas.microsoft.com/office/drawing/2014/main" id="{A051C5C5-659B-36F6-5D51-EA03B768D6D2}"/>
              </a:ext>
            </a:extLst>
          </p:cNvPr>
          <p:cNvPicPr>
            <a:picLocks noChangeAspect="1"/>
          </p:cNvPicPr>
          <p:nvPr/>
        </p:nvPicPr>
        <p:blipFill>
          <a:blip r:embed="rId3"/>
          <a:stretch>
            <a:fillRect/>
          </a:stretch>
        </p:blipFill>
        <p:spPr>
          <a:xfrm>
            <a:off x="504678" y="2791234"/>
            <a:ext cx="8348662" cy="2689704"/>
          </a:xfrm>
          <a:prstGeom prst="rect">
            <a:avLst/>
          </a:prstGeom>
        </p:spPr>
      </p:pic>
    </p:spTree>
    <p:extLst>
      <p:ext uri="{BB962C8B-B14F-4D97-AF65-F5344CB8AC3E}">
        <p14:creationId xmlns:p14="http://schemas.microsoft.com/office/powerpoint/2010/main" val="20893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 xmlns:a16="http://schemas.microsoft.com/office/drawing/2014/main" id="{32C892FC-DB6D-63F5-BBFB-7FF3D639F494}"/>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I type Format</a:t>
            </a:r>
            <a:endParaRPr lang="en-GB" altLang="en-US">
              <a:solidFill>
                <a:schemeClr val="accent2"/>
              </a:solidFill>
              <a:latin typeface="Comic Sans MS" panose="030F0702030302020204" pitchFamily="66" charset="0"/>
            </a:endParaRPr>
          </a:p>
        </p:txBody>
      </p:sp>
      <p:pic>
        <p:nvPicPr>
          <p:cNvPr id="9219" name="Picture 4">
            <a:extLst>
              <a:ext uri="{FF2B5EF4-FFF2-40B4-BE49-F238E27FC236}">
                <a16:creationId xmlns="" xmlns:a16="http://schemas.microsoft.com/office/drawing/2014/main" id="{4C313911-1D32-96E2-1CBE-53F0D3CCB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7" y="838200"/>
            <a:ext cx="7400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220" name="TextBox 6">
                <a:extLst>
                  <a:ext uri="{FF2B5EF4-FFF2-40B4-BE49-F238E27FC236}">
                    <a16:creationId xmlns="" xmlns:a16="http://schemas.microsoft.com/office/drawing/2014/main" id="{DD64578E-B20D-F3AB-36C6-595A428C737A}"/>
                  </a:ext>
                </a:extLst>
              </p:cNvPr>
              <p:cNvSpPr txBox="1">
                <a:spLocks noChangeArrowheads="1"/>
              </p:cNvSpPr>
              <p:nvPr/>
            </p:nvSpPr>
            <p:spPr bwMode="auto">
              <a:xfrm>
                <a:off x="990600" y="4852644"/>
                <a:ext cx="7629525" cy="15738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latin typeface="Comic Sans MS" panose="030F0702030302020204" pitchFamily="66" charset="0"/>
                  </a:rPr>
                  <a:t>The address is a 16-bit signed two’s-complement value.</a:t>
                </a:r>
              </a:p>
              <a:p>
                <a:pPr marL="342900" indent="-342900" eaLnBrk="1" hangingPunct="1">
                  <a:spcBef>
                    <a:spcPct val="0"/>
                  </a:spcBef>
                  <a:buFont typeface="Arial" panose="020B0604020202020204" pitchFamily="34" charset="0"/>
                  <a:buChar char="•"/>
                </a:pPr>
                <a14:m>
                  <m:oMath xmlns:m="http://schemas.openxmlformats.org/officeDocument/2006/math">
                    <m:sSup>
                      <m:sSupPr>
                        <m:ctrlPr>
                          <a:rPr lang="en-US" altLang="en-US" sz="2400" i="1" smtClean="0">
                            <a:latin typeface="Cambria Math" panose="02040503050406030204" pitchFamily="18" charset="0"/>
                          </a:rPr>
                        </m:ctrlPr>
                      </m:sSupPr>
                      <m:e>
                        <m:r>
                          <a:rPr lang="en-US" altLang="en-US" sz="2400" b="0" i="1" smtClean="0">
                            <a:latin typeface="Cambria Math" panose="02040503050406030204" pitchFamily="18" charset="0"/>
                          </a:rPr>
                          <m:t>−2</m:t>
                        </m:r>
                      </m:e>
                      <m:sup>
                        <m:r>
                          <a:rPr lang="en-US" altLang="en-US" sz="2400" b="0" i="1" smtClean="0">
                            <a:latin typeface="Cambria Math" panose="02040503050406030204" pitchFamily="18" charset="0"/>
                          </a:rPr>
                          <m:t>15</m:t>
                        </m:r>
                      </m:sup>
                    </m:sSup>
                  </m:oMath>
                </a14:m>
                <a:r>
                  <a:rPr lang="en-US" altLang="en-US" sz="2400" dirty="0">
                    <a:latin typeface="Comic Sans MS" panose="030F0702030302020204" pitchFamily="66" charset="0"/>
                  </a:rPr>
                  <a:t> to </a:t>
                </a:r>
                <a14:m>
                  <m:oMath xmlns:m="http://schemas.openxmlformats.org/officeDocument/2006/math">
                    <m:r>
                      <a:rPr lang="en-US" altLang="en-US" sz="2400" b="0" i="1" smtClean="0">
                        <a:latin typeface="Cambria Math" panose="02040503050406030204" pitchFamily="18" charset="0"/>
                      </a:rPr>
                      <m:t>+</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2</m:t>
                        </m:r>
                      </m:e>
                      <m:sup>
                        <m:r>
                          <a:rPr lang="en-US" altLang="en-US" sz="2400" b="0" i="1" smtClean="0">
                            <a:latin typeface="Cambria Math" panose="02040503050406030204" pitchFamily="18" charset="0"/>
                          </a:rPr>
                          <m:t>15</m:t>
                        </m:r>
                      </m:sup>
                    </m:sSup>
                    <m:r>
                      <a:rPr lang="en-US" altLang="en-US" sz="2400" b="0" i="1" smtClean="0">
                        <a:latin typeface="Cambria Math" panose="02040503050406030204" pitchFamily="18" charset="0"/>
                      </a:rPr>
                      <m:t>−1</m:t>
                    </m:r>
                  </m:oMath>
                </a14:m>
                <a:endParaRPr lang="en-US" altLang="en-US" sz="2400" dirty="0">
                  <a:latin typeface="Comic Sans MS" panose="030F0702030302020204" pitchFamily="66" charset="0"/>
                </a:endParaRPr>
              </a:p>
              <a:p>
                <a:pPr eaLnBrk="1" hangingPunct="1">
                  <a:spcBef>
                    <a:spcPct val="0"/>
                  </a:spcBef>
                  <a:buFontTx/>
                  <a:buNone/>
                </a:pPr>
                <a:r>
                  <a:rPr lang="en-US" altLang="en-US" sz="2400" dirty="0">
                    <a:latin typeface="Comic Sans MS" panose="030F0702030302020204" pitchFamily="66" charset="0"/>
                  </a:rPr>
                  <a:t>— It can range from -32,768 to +32,767</a:t>
                </a:r>
              </a:p>
            </p:txBody>
          </p:sp>
        </mc:Choice>
        <mc:Fallback xmlns="">
          <p:sp>
            <p:nvSpPr>
              <p:cNvPr id="9220" name="TextBox 6">
                <a:extLst>
                  <a:ext uri="{FF2B5EF4-FFF2-40B4-BE49-F238E27FC236}">
                    <a16:creationId xmlns:a16="http://schemas.microsoft.com/office/drawing/2014/main" id="{DD64578E-B20D-F3AB-36C6-595A428C737A}"/>
                  </a:ext>
                </a:extLst>
              </p:cNvPr>
              <p:cNvSpPr txBox="1">
                <a:spLocks noRot="1" noChangeAspect="1" noMove="1" noResize="1" noEditPoints="1" noAdjustHandles="1" noChangeArrowheads="1" noChangeShapeType="1" noTextEdit="1"/>
              </p:cNvSpPr>
              <p:nvPr/>
            </p:nvSpPr>
            <p:spPr bwMode="auto">
              <a:xfrm>
                <a:off x="990600" y="4852644"/>
                <a:ext cx="7629525" cy="1573829"/>
              </a:xfrm>
              <a:prstGeom prst="rect">
                <a:avLst/>
              </a:prstGeom>
              <a:blipFill>
                <a:blip r:embed="rId3"/>
                <a:stretch>
                  <a:fillRect l="-1279" t="-3101" b="-81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 xmlns:a16="http://schemas.microsoft.com/office/drawing/2014/main" id="{BD67398E-5636-6E34-F50E-59B709151F7D}"/>
              </a:ext>
            </a:extLst>
          </p:cNvPr>
          <p:cNvSpPr txBox="1"/>
          <p:nvPr/>
        </p:nvSpPr>
        <p:spPr>
          <a:xfrm>
            <a:off x="609600" y="2005356"/>
            <a:ext cx="4267200" cy="830997"/>
          </a:xfrm>
          <a:prstGeom prst="rect">
            <a:avLst/>
          </a:prstGeom>
          <a:noFill/>
        </p:spPr>
        <p:txBody>
          <a:bodyPr wrap="square" rtlCol="0">
            <a:spAutoFit/>
          </a:bodyPr>
          <a:lstStyle/>
          <a:p>
            <a:r>
              <a:rPr lang="en-US" sz="2400" dirty="0">
                <a:latin typeface="Comic Sans MS" panose="030F0702030302020204" pitchFamily="66" charset="0"/>
              </a:rPr>
              <a:t>Addi $t2, $s3, 4</a:t>
            </a:r>
          </a:p>
          <a:p>
            <a:r>
              <a:rPr lang="en-US" sz="2400" dirty="0">
                <a:latin typeface="Comic Sans MS" panose="030F0702030302020204" pitchFamily="66" charset="0"/>
              </a:rPr>
              <a:t>Registers 10 and 19</a:t>
            </a:r>
          </a:p>
        </p:txBody>
      </p:sp>
      <p:pic>
        <p:nvPicPr>
          <p:cNvPr id="6" name="Picture 5">
            <a:extLst>
              <a:ext uri="{FF2B5EF4-FFF2-40B4-BE49-F238E27FC236}">
                <a16:creationId xmlns="" xmlns:a16="http://schemas.microsoft.com/office/drawing/2014/main" id="{5F06972E-324E-289B-7F53-8EBEBD1B9B75}"/>
              </a:ext>
            </a:extLst>
          </p:cNvPr>
          <p:cNvPicPr>
            <a:picLocks noChangeAspect="1"/>
          </p:cNvPicPr>
          <p:nvPr/>
        </p:nvPicPr>
        <p:blipFill>
          <a:blip r:embed="rId4"/>
          <a:stretch>
            <a:fillRect/>
          </a:stretch>
        </p:blipFill>
        <p:spPr>
          <a:xfrm>
            <a:off x="1524000" y="3036544"/>
            <a:ext cx="4953000" cy="1123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 xmlns:a16="http://schemas.microsoft.com/office/drawing/2014/main" id="{32C892FC-DB6D-63F5-BBFB-7FF3D639F494}"/>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I type Format</a:t>
            </a:r>
            <a:endParaRPr lang="en-GB" altLang="en-US">
              <a:solidFill>
                <a:schemeClr val="accent2"/>
              </a:solidFill>
              <a:latin typeface="Comic Sans MS" panose="030F0702030302020204" pitchFamily="66" charset="0"/>
            </a:endParaRPr>
          </a:p>
        </p:txBody>
      </p:sp>
      <p:pic>
        <p:nvPicPr>
          <p:cNvPr id="7" name="Picture 6">
            <a:extLst>
              <a:ext uri="{FF2B5EF4-FFF2-40B4-BE49-F238E27FC236}">
                <a16:creationId xmlns="" xmlns:a16="http://schemas.microsoft.com/office/drawing/2014/main" id="{8FF922B5-E227-B571-4F46-DD217C5B60C9}"/>
              </a:ext>
            </a:extLst>
          </p:cNvPr>
          <p:cNvPicPr>
            <a:picLocks noChangeAspect="1"/>
          </p:cNvPicPr>
          <p:nvPr/>
        </p:nvPicPr>
        <p:blipFill>
          <a:blip r:embed="rId2"/>
          <a:stretch>
            <a:fillRect/>
          </a:stretch>
        </p:blipFill>
        <p:spPr>
          <a:xfrm>
            <a:off x="136800" y="2835275"/>
            <a:ext cx="8702400" cy="1312862"/>
          </a:xfrm>
          <a:prstGeom prst="rect">
            <a:avLst/>
          </a:prstGeom>
        </p:spPr>
      </p:pic>
      <p:sp>
        <p:nvSpPr>
          <p:cNvPr id="8" name="TextBox 7">
            <a:extLst>
              <a:ext uri="{FF2B5EF4-FFF2-40B4-BE49-F238E27FC236}">
                <a16:creationId xmlns="" xmlns:a16="http://schemas.microsoft.com/office/drawing/2014/main" id="{2D1E533B-0F40-3E22-DE60-CEB6DDC10F7B}"/>
              </a:ext>
            </a:extLst>
          </p:cNvPr>
          <p:cNvSpPr txBox="1"/>
          <p:nvPr/>
        </p:nvSpPr>
        <p:spPr>
          <a:xfrm>
            <a:off x="278090" y="2133600"/>
            <a:ext cx="8103909" cy="461665"/>
          </a:xfrm>
          <a:prstGeom prst="rect">
            <a:avLst/>
          </a:prstGeom>
          <a:noFill/>
        </p:spPr>
        <p:txBody>
          <a:bodyPr wrap="square" rtlCol="0">
            <a:spAutoFit/>
          </a:bodyPr>
          <a:lstStyle/>
          <a:p>
            <a:r>
              <a:rPr lang="en-US" sz="2400" dirty="0">
                <a:latin typeface="Comic Sans MS" panose="030F0702030302020204" pitchFamily="66" charset="0"/>
              </a:rPr>
              <a:t>beq   $t0   $t1, label   #       if t0 = = t1, jump to “label”</a:t>
            </a:r>
          </a:p>
        </p:txBody>
      </p:sp>
    </p:spTree>
    <p:extLst>
      <p:ext uri="{BB962C8B-B14F-4D97-AF65-F5344CB8AC3E}">
        <p14:creationId xmlns:p14="http://schemas.microsoft.com/office/powerpoint/2010/main" val="422102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 xmlns:a16="http://schemas.microsoft.com/office/drawing/2014/main" id="{2239602B-FE9F-A7C5-A12D-03864ED2146C}"/>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J type Format</a:t>
            </a:r>
            <a:endParaRPr lang="en-GB" altLang="en-US">
              <a:solidFill>
                <a:schemeClr val="accent2"/>
              </a:solidFill>
              <a:latin typeface="Comic Sans MS" panose="030F0702030302020204" pitchFamily="66" charset="0"/>
            </a:endParaRPr>
          </a:p>
        </p:txBody>
      </p:sp>
      <p:sp>
        <p:nvSpPr>
          <p:cNvPr id="10243" name="TextBox 5">
            <a:extLst>
              <a:ext uri="{FF2B5EF4-FFF2-40B4-BE49-F238E27FC236}">
                <a16:creationId xmlns="" xmlns:a16="http://schemas.microsoft.com/office/drawing/2014/main" id="{E5A1FCBC-3B6F-3A00-EB08-DFD02FC08D18}"/>
              </a:ext>
            </a:extLst>
          </p:cNvPr>
          <p:cNvSpPr txBox="1">
            <a:spLocks noChangeArrowheads="1"/>
          </p:cNvSpPr>
          <p:nvPr/>
        </p:nvSpPr>
        <p:spPr bwMode="auto">
          <a:xfrm>
            <a:off x="228600" y="8382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400">
                <a:latin typeface="Comic Sans MS" panose="030F0702030302020204" pitchFamily="66" charset="0"/>
              </a:rPr>
              <a:t>Finally, the jump instruction uses the J-type instruction format</a:t>
            </a:r>
          </a:p>
        </p:txBody>
      </p:sp>
      <p:pic>
        <p:nvPicPr>
          <p:cNvPr id="10244" name="Picture 3">
            <a:extLst>
              <a:ext uri="{FF2B5EF4-FFF2-40B4-BE49-F238E27FC236}">
                <a16:creationId xmlns="" xmlns:a16="http://schemas.microsoft.com/office/drawing/2014/main" id="{C71965B4-E3EF-E5C7-0F72-DA08849D2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22463"/>
            <a:ext cx="655796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D5439BC0-6FC8-5E98-2671-2C9D201A0433}"/>
              </a:ext>
            </a:extLst>
          </p:cNvPr>
          <p:cNvSpPr txBox="1"/>
          <p:nvPr/>
        </p:nvSpPr>
        <p:spPr>
          <a:xfrm>
            <a:off x="381000" y="3182938"/>
            <a:ext cx="8458200" cy="2308225"/>
          </a:xfrm>
          <a:prstGeom prst="rect">
            <a:avLst/>
          </a:prstGeom>
          <a:noFill/>
        </p:spPr>
        <p:txBody>
          <a:bodyPr>
            <a:spAutoFit/>
          </a:bodyPr>
          <a:lstStyle/>
          <a:p>
            <a:pPr marL="342900" indent="-342900" eaLnBrk="1" hangingPunct="1">
              <a:buFont typeface="Arial" panose="020B0604020202020204" pitchFamily="34" charset="0"/>
              <a:buChar char="•"/>
              <a:defRPr/>
            </a:pPr>
            <a:r>
              <a:rPr lang="en-US" sz="2400" dirty="0">
                <a:latin typeface="Comic Sans MS" panose="030F0702030302020204" pitchFamily="66" charset="0"/>
              </a:rPr>
              <a:t>The jump instruction contains a word address, not an offset</a:t>
            </a:r>
          </a:p>
          <a:p>
            <a:pPr eaLnBrk="1" hangingPunct="1">
              <a:defRPr/>
            </a:pPr>
            <a:r>
              <a:rPr lang="en-US" sz="2400" dirty="0">
                <a:latin typeface="Comic Sans MS" panose="030F0702030302020204" pitchFamily="66" charset="0"/>
              </a:rPr>
              <a:t>— Remember that each MIPS instruction is one word long, and word addresses must be divisible by four.</a:t>
            </a:r>
          </a:p>
          <a:p>
            <a:pPr eaLnBrk="1" hangingPunct="1">
              <a:defRPr/>
            </a:pPr>
            <a:r>
              <a:rPr lang="en-US" sz="2400" dirty="0">
                <a:latin typeface="Comic Sans MS" panose="030F0702030302020204" pitchFamily="66" charset="0"/>
              </a:rPr>
              <a:t>— So instead of saying “jump to address 4000,” it’s enough to just say “jump to instruction 1000.”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 xmlns:a16="http://schemas.microsoft.com/office/drawing/2014/main" id="{3EC040D2-1A9A-BA2F-6CFF-BF4B599AE18E}"/>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J type Format</a:t>
            </a:r>
            <a:endParaRPr lang="en-GB" altLang="en-US">
              <a:solidFill>
                <a:schemeClr val="accent2"/>
              </a:solidFill>
              <a:latin typeface="Comic Sans MS" panose="030F0702030302020204" pitchFamily="66" charset="0"/>
            </a:endParaRPr>
          </a:p>
        </p:txBody>
      </p:sp>
      <p:sp>
        <p:nvSpPr>
          <p:cNvPr id="11267" name="TextBox 11">
            <a:extLst>
              <a:ext uri="{FF2B5EF4-FFF2-40B4-BE49-F238E27FC236}">
                <a16:creationId xmlns="" xmlns:a16="http://schemas.microsoft.com/office/drawing/2014/main" id="{10BFDA8A-A1FC-400D-5CC4-422342B0DD4B}"/>
              </a:ext>
            </a:extLst>
          </p:cNvPr>
          <p:cNvSpPr txBox="1">
            <a:spLocks noChangeArrowheads="1"/>
          </p:cNvSpPr>
          <p:nvPr/>
        </p:nvSpPr>
        <p:spPr bwMode="auto">
          <a:xfrm>
            <a:off x="190500" y="9144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400">
                <a:latin typeface="Comic Sans MS" panose="030F0702030302020204" pitchFamily="66" charset="0"/>
              </a:rPr>
              <a:t>For even longer jumps, the jump register, or jr, instruction can be used.</a:t>
            </a:r>
          </a:p>
        </p:txBody>
      </p:sp>
      <p:sp>
        <p:nvSpPr>
          <p:cNvPr id="11268" name="TextBox 13">
            <a:extLst>
              <a:ext uri="{FF2B5EF4-FFF2-40B4-BE49-F238E27FC236}">
                <a16:creationId xmlns="" xmlns:a16="http://schemas.microsoft.com/office/drawing/2014/main" id="{2DEB8422-6B4A-2C38-52AC-72F99EA2D907}"/>
              </a:ext>
            </a:extLst>
          </p:cNvPr>
          <p:cNvSpPr txBox="1">
            <a:spLocks noChangeArrowheads="1"/>
          </p:cNvSpPr>
          <p:nvPr/>
        </p:nvSpPr>
        <p:spPr bwMode="auto">
          <a:xfrm>
            <a:off x="419100" y="1844675"/>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solidFill>
                  <a:srgbClr val="0070C0"/>
                </a:solidFill>
                <a:latin typeface="Comic Sans MS" panose="030F0702030302020204" pitchFamily="66" charset="0"/>
              </a:rPr>
              <a:t>jr $ra              # Jump to 32-bit address in register $ra</a:t>
            </a:r>
          </a:p>
        </p:txBody>
      </p:sp>
      <p:pic>
        <p:nvPicPr>
          <p:cNvPr id="11269" name="Picture 4">
            <a:extLst>
              <a:ext uri="{FF2B5EF4-FFF2-40B4-BE49-F238E27FC236}">
                <a16:creationId xmlns="" xmlns:a16="http://schemas.microsoft.com/office/drawing/2014/main" id="{C8247B34-AC2C-A87E-2595-F9E695D7F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224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 xmlns:a16="http://schemas.microsoft.com/office/drawing/2014/main" id="{52DFC1AA-17FC-86A7-0689-D525C3A0C8F2}"/>
              </a:ext>
            </a:extLst>
          </p:cNvPr>
          <p:cNvSpPr>
            <a:spLocks noChangeArrowheads="1"/>
          </p:cNvSpPr>
          <p:nvPr/>
        </p:nvSpPr>
        <p:spPr bwMode="auto">
          <a:xfrm>
            <a:off x="76200" y="2413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Register Addressing</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7DCC90E8-65CD-DE37-CAD7-09EB2BF929EE}"/>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D05538B5-392B-2C86-4896-9CEFF6C33F1B}"/>
              </a:ext>
            </a:extLst>
          </p:cNvPr>
          <p:cNvSpPr txBox="1"/>
          <p:nvPr/>
        </p:nvSpPr>
        <p:spPr>
          <a:xfrm>
            <a:off x="266700" y="1268413"/>
            <a:ext cx="8610600" cy="4892675"/>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In Register Addressing  a source or destination operand is specified as content of one of the registers $0 - $31.</a:t>
            </a:r>
          </a:p>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Register Addressing is considered the simplest addressing mode.</a:t>
            </a:r>
          </a:p>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This is because both operands are in a register. Which allow instructions to be executed much more faster in comparison with other addressing modes because they does not involves with memory access.</a:t>
            </a:r>
          </a:p>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The number of registers is limited since only a few bits are reserved to select a register.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 xmlns:a16="http://schemas.microsoft.com/office/drawing/2014/main" id="{19EEAE80-0299-C915-741E-25902497F5B2}"/>
              </a:ext>
            </a:extLst>
          </p:cNvPr>
          <p:cNvSpPr>
            <a:spLocks noChangeArrowheads="1"/>
          </p:cNvSpPr>
          <p:nvPr/>
        </p:nvSpPr>
        <p:spPr bwMode="auto">
          <a:xfrm>
            <a:off x="76200" y="2413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Register Addressing</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AC9F8790-9679-6C0B-A248-AF7660782825}"/>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pic>
        <p:nvPicPr>
          <p:cNvPr id="13316" name="Picture 2">
            <a:extLst>
              <a:ext uri="{FF2B5EF4-FFF2-40B4-BE49-F238E27FC236}">
                <a16:creationId xmlns="" xmlns:a16="http://schemas.microsoft.com/office/drawing/2014/main" id="{1C2D1BC4-C2CF-0FF6-4383-A71C2CE70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052638"/>
            <a:ext cx="63817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 xmlns:a16="http://schemas.microsoft.com/office/drawing/2014/main" id="{47EA0570-009F-F3F9-3988-CA208FB8EBC9}"/>
              </a:ext>
            </a:extLst>
          </p:cNvPr>
          <p:cNvSpPr>
            <a:spLocks noChangeArrowheads="1"/>
          </p:cNvSpPr>
          <p:nvPr/>
        </p:nvSpPr>
        <p:spPr bwMode="auto">
          <a:xfrm>
            <a:off x="76200" y="2413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Register Addressing</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06069646-3AFC-B0A3-BF42-C5B26E880A0A}"/>
              </a:ext>
            </a:extLst>
          </p:cNvPr>
          <p:cNvSpPr>
            <a:spLocks noGrp="1" noChangeArrowheads="1"/>
          </p:cNvSpPr>
          <p:nvPr>
            <p:ph type="body" idx="1"/>
          </p:nvPr>
        </p:nvSpPr>
        <p:spPr>
          <a:xfrm>
            <a:off x="381000" y="990600"/>
            <a:ext cx="8229600" cy="5029200"/>
          </a:xfrm>
        </p:spPr>
        <p:txBody>
          <a:bodyPr/>
          <a:lstStyle/>
          <a:p>
            <a:pPr algn="just">
              <a:lnSpc>
                <a:spcPct val="80000"/>
              </a:lnSpc>
              <a:buClr>
                <a:srgbClr val="000099"/>
              </a:buClr>
              <a:buSzPct val="125000"/>
              <a:defRPr/>
            </a:pPr>
            <a:r>
              <a:rPr lang="en-US" altLang="en-US" sz="2400" dirty="0">
                <a:latin typeface="Comic Sans MS" panose="030F0702030302020204" pitchFamily="66" charset="0"/>
              </a:rPr>
              <a:t>Consider the instruction: add $t0, $s1, $s2. Its decimal representation is:</a:t>
            </a:r>
          </a:p>
          <a:p>
            <a:pPr marL="0" indent="0" algn="just">
              <a:lnSpc>
                <a:spcPct val="80000"/>
              </a:lnSpc>
              <a:buClr>
                <a:srgbClr val="000099"/>
              </a:buClr>
              <a:buSzPct val="125000"/>
              <a:buFontTx/>
              <a:buNone/>
              <a:defRPr/>
            </a:pPr>
            <a:endParaRPr lang="en-US" altLang="en-US" sz="2400" dirty="0">
              <a:latin typeface="Comic Sans MS" panose="030F0702030302020204" pitchFamily="66" charset="0"/>
            </a:endParaRPr>
          </a:p>
          <a:p>
            <a:pPr lvl="1"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op = 0 (arithmetic)</a:t>
            </a:r>
          </a:p>
          <a:p>
            <a:pPr lvl="1" algn="just">
              <a:lnSpc>
                <a:spcPct val="80000"/>
              </a:lnSpc>
              <a:buClr>
                <a:srgbClr val="000099"/>
              </a:buClr>
              <a:buSzPct val="125000"/>
              <a:buFont typeface="Wingdings" panose="05000000000000000000" pitchFamily="2" charset="2"/>
              <a:buChar char="§"/>
              <a:defRPr/>
            </a:pPr>
            <a:r>
              <a:rPr lang="en-US" altLang="en-US" sz="2400" dirty="0" err="1">
                <a:latin typeface="Comic Sans MS" panose="030F0702030302020204" pitchFamily="66" charset="0"/>
                <a:cs typeface="Times New Roman" panose="02020603050405020304" pitchFamily="18" charset="0"/>
              </a:rPr>
              <a:t>rs</a:t>
            </a:r>
            <a:r>
              <a:rPr lang="en-US" altLang="en-US" sz="2400" dirty="0">
                <a:latin typeface="Comic Sans MS" panose="030F0702030302020204" pitchFamily="66" charset="0"/>
                <a:cs typeface="Times New Roman" panose="02020603050405020304" pitchFamily="18" charset="0"/>
              </a:rPr>
              <a:t> = 17 ($s1)</a:t>
            </a:r>
          </a:p>
          <a:p>
            <a:pPr lvl="1"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rt = 18 ($s2)</a:t>
            </a:r>
          </a:p>
          <a:p>
            <a:pPr lvl="1" algn="just">
              <a:lnSpc>
                <a:spcPct val="80000"/>
              </a:lnSpc>
              <a:buClr>
                <a:srgbClr val="000099"/>
              </a:buClr>
              <a:buSzPct val="125000"/>
              <a:buFont typeface="Wingdings" panose="05000000000000000000" pitchFamily="2" charset="2"/>
              <a:buChar char="§"/>
              <a:defRPr/>
            </a:pPr>
            <a:r>
              <a:rPr lang="en-US" altLang="en-US" sz="2400" dirty="0" err="1">
                <a:latin typeface="Comic Sans MS" panose="030F0702030302020204" pitchFamily="66" charset="0"/>
                <a:cs typeface="Times New Roman" panose="02020603050405020304" pitchFamily="18" charset="0"/>
              </a:rPr>
              <a:t>rd</a:t>
            </a:r>
            <a:r>
              <a:rPr lang="en-US" altLang="en-US" sz="2400" dirty="0">
                <a:latin typeface="Comic Sans MS" panose="030F0702030302020204" pitchFamily="66" charset="0"/>
                <a:cs typeface="Times New Roman" panose="02020603050405020304" pitchFamily="18" charset="0"/>
              </a:rPr>
              <a:t> = 8 ($t0)</a:t>
            </a:r>
          </a:p>
          <a:p>
            <a:pPr lvl="1" algn="just">
              <a:lnSpc>
                <a:spcPct val="80000"/>
              </a:lnSpc>
              <a:buClr>
                <a:srgbClr val="000099"/>
              </a:buClr>
              <a:buSzPct val="125000"/>
              <a:buFont typeface="Wingdings" panose="05000000000000000000" pitchFamily="2" charset="2"/>
              <a:buChar char="§"/>
              <a:defRPr/>
            </a:pPr>
            <a:r>
              <a:rPr lang="en-US" altLang="en-US" sz="2400" dirty="0" err="1">
                <a:latin typeface="Comic Sans MS" panose="030F0702030302020204" pitchFamily="66" charset="0"/>
                <a:cs typeface="Times New Roman" panose="02020603050405020304" pitchFamily="18" charset="0"/>
              </a:rPr>
              <a:t>shamt</a:t>
            </a:r>
            <a:r>
              <a:rPr lang="en-US" altLang="en-US" sz="2400" dirty="0">
                <a:latin typeface="Comic Sans MS" panose="030F0702030302020204" pitchFamily="66" charset="0"/>
                <a:cs typeface="Times New Roman" panose="02020603050405020304" pitchFamily="18" charset="0"/>
              </a:rPr>
              <a:t> = 0 (not used)</a:t>
            </a:r>
          </a:p>
          <a:p>
            <a:pPr lvl="1" algn="just">
              <a:lnSpc>
                <a:spcPct val="80000"/>
              </a:lnSpc>
              <a:buClr>
                <a:srgbClr val="000099"/>
              </a:buClr>
              <a:buSzPct val="125000"/>
              <a:buFont typeface="Wingdings" panose="05000000000000000000" pitchFamily="2" charset="2"/>
              <a:buChar char="§"/>
              <a:defRPr/>
            </a:pPr>
            <a:r>
              <a:rPr lang="en-US" altLang="en-US" sz="2400" dirty="0" err="1">
                <a:latin typeface="Comic Sans MS" panose="030F0702030302020204" pitchFamily="66" charset="0"/>
                <a:cs typeface="Times New Roman" panose="02020603050405020304" pitchFamily="18" charset="0"/>
              </a:rPr>
              <a:t>funct</a:t>
            </a:r>
            <a:r>
              <a:rPr lang="en-US" altLang="en-US" sz="2400" dirty="0">
                <a:latin typeface="Comic Sans MS" panose="030F0702030302020204" pitchFamily="66" charset="0"/>
                <a:cs typeface="Times New Roman" panose="02020603050405020304" pitchFamily="18" charset="0"/>
              </a:rPr>
              <a:t> = 32 (add)</a:t>
            </a:r>
          </a:p>
        </p:txBody>
      </p:sp>
      <p:pic>
        <p:nvPicPr>
          <p:cNvPr id="14340" name="Picture 3">
            <a:extLst>
              <a:ext uri="{FF2B5EF4-FFF2-40B4-BE49-F238E27FC236}">
                <a16:creationId xmlns="" xmlns:a16="http://schemas.microsoft.com/office/drawing/2014/main" id="{C6B36D01-14A8-D683-F70E-3B2CCE988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191000"/>
            <a:ext cx="8763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7">
            <a:extLst>
              <a:ext uri="{FF2B5EF4-FFF2-40B4-BE49-F238E27FC236}">
                <a16:creationId xmlns="" xmlns:a16="http://schemas.microsoft.com/office/drawing/2014/main" id="{C25B3CE3-20B6-F689-745F-23D2980E6481}"/>
              </a:ext>
            </a:extLst>
          </p:cNvPr>
          <p:cNvSpPr txBox="1">
            <a:spLocks noChangeArrowheads="1"/>
          </p:cNvSpPr>
          <p:nvPr/>
        </p:nvSpPr>
        <p:spPr bwMode="auto">
          <a:xfrm>
            <a:off x="533400" y="4829175"/>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Comic Sans MS" panose="030F0702030302020204" pitchFamily="66" charset="0"/>
              </a:rPr>
              <a:t>And the binary representation is:</a:t>
            </a:r>
          </a:p>
        </p:txBody>
      </p:sp>
      <p:pic>
        <p:nvPicPr>
          <p:cNvPr id="14342" name="Picture 6">
            <a:extLst>
              <a:ext uri="{FF2B5EF4-FFF2-40B4-BE49-F238E27FC236}">
                <a16:creationId xmlns="" xmlns:a16="http://schemas.microsoft.com/office/drawing/2014/main" id="{B0E974BC-B416-AB64-C19E-B24A6BBEF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514975"/>
            <a:ext cx="8839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 xmlns:a16="http://schemas.microsoft.com/office/drawing/2014/main" id="{C89F5CE3-C995-E31D-700E-A03603D8815C}"/>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Immediate  Addressing</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31539B1F-5342-9890-4CFF-A8D225C815F3}"/>
              </a:ext>
            </a:extLst>
          </p:cNvPr>
          <p:cNvSpPr>
            <a:spLocks noGrp="1" noChangeArrowheads="1"/>
          </p:cNvSpPr>
          <p:nvPr>
            <p:ph type="body" idx="1"/>
          </p:nvPr>
        </p:nvSpPr>
        <p:spPr>
          <a:xfrm>
            <a:off x="381000" y="1295400"/>
            <a:ext cx="8229600" cy="5029200"/>
          </a:xfrm>
        </p:spPr>
        <p:txBody>
          <a:bodyPr/>
          <a:lstStyle/>
          <a:p>
            <a:pPr algn="just">
              <a:lnSpc>
                <a:spcPct val="80000"/>
              </a:lnSpc>
              <a:buClr>
                <a:srgbClr val="000099"/>
              </a:buClr>
              <a:buSzPct val="125000"/>
              <a:defRPr/>
            </a:pPr>
            <a:r>
              <a:rPr lang="en-US" altLang="en-US" sz="2400" dirty="0">
                <a:latin typeface="Comic Sans MS" panose="030F0702030302020204" pitchFamily="66" charset="0"/>
                <a:cs typeface="Times New Roman" panose="02020603050405020304" pitchFamily="18" charset="0"/>
              </a:rPr>
              <a:t>Immediate Addressing is a numeric value embedded in the instruction in the actual operand.</a:t>
            </a:r>
          </a:p>
          <a:p>
            <a:pPr marL="0" indent="0" algn="just">
              <a:lnSpc>
                <a:spcPct val="80000"/>
              </a:lnSpc>
              <a:buClr>
                <a:srgbClr val="000099"/>
              </a:buClr>
              <a:buSzPct val="125000"/>
              <a:buFontTx/>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defRPr/>
            </a:pPr>
            <a:r>
              <a:rPr lang="en-US" altLang="en-US" sz="2400" dirty="0">
                <a:latin typeface="Comic Sans MS" panose="030F0702030302020204" pitchFamily="66" charset="0"/>
                <a:cs typeface="Times New Roman" panose="02020603050405020304" pitchFamily="18" charset="0"/>
              </a:rPr>
              <a:t>In immediate addressing , the operand is a constant within the encoded instruction.</a:t>
            </a:r>
          </a:p>
          <a:p>
            <a:pPr marL="0" indent="0" algn="just">
              <a:lnSpc>
                <a:spcPct val="80000"/>
              </a:lnSpc>
              <a:buClr>
                <a:srgbClr val="000099"/>
              </a:buClr>
              <a:buSzPct val="125000"/>
              <a:buFontTx/>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defRPr/>
            </a:pPr>
            <a:r>
              <a:rPr lang="en-US" altLang="en-US" sz="2400" dirty="0">
                <a:latin typeface="Comic Sans MS" panose="030F0702030302020204" pitchFamily="66" charset="0"/>
                <a:cs typeface="Times New Roman" panose="02020603050405020304" pitchFamily="18" charset="0"/>
              </a:rPr>
              <a:t>Immediate addressing has the advantage of not requiring an extra memory access to fetch the operand , hence will be executed faster. However , the size of operand is limited to 16 bits (-32,768 to +32,767).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Immediate  Addressing</a:t>
            </a:r>
            <a:endParaRPr lang="en-GB" altLang="en-US">
              <a:solidFill>
                <a:schemeClr val="accent2"/>
              </a:solidFill>
              <a:latin typeface="Comic Sans MS" panose="030F0702030302020204" pitchFamily="66" charset="0"/>
            </a:endParaRPr>
          </a:p>
        </p:txBody>
      </p:sp>
      <p:sp>
        <p:nvSpPr>
          <p:cNvPr id="16388" name="TextBox 6">
            <a:extLst>
              <a:ext uri="{FF2B5EF4-FFF2-40B4-BE49-F238E27FC236}">
                <a16:creationId xmlns="" xmlns:a16="http://schemas.microsoft.com/office/drawing/2014/main" id="{5D48C9DA-87BB-E630-D1AC-30C4A32DACB6}"/>
              </a:ext>
            </a:extLst>
          </p:cNvPr>
          <p:cNvSpPr txBox="1">
            <a:spLocks noChangeArrowheads="1"/>
          </p:cNvSpPr>
          <p:nvPr/>
        </p:nvSpPr>
        <p:spPr bwMode="auto">
          <a:xfrm>
            <a:off x="457200" y="1020763"/>
            <a:ext cx="79248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Typically, the number will be stored in 2’s complement form; the leftmost bit of the operand field is used as a sign bit. </a:t>
            </a:r>
          </a:p>
          <a:p>
            <a:pPr algn="just" eaLnBrk="1" hangingPunct="1">
              <a:spcBef>
                <a:spcPct val="0"/>
              </a:spcBef>
            </a:pPr>
            <a:r>
              <a:rPr lang="en-US" altLang="en-US" sz="2400" dirty="0">
                <a:latin typeface="Comic Sans MS" panose="030F0702030302020204" pitchFamily="66" charset="0"/>
              </a:rPr>
              <a:t>When the operand is loaded into a data register, the sign bit is extended to the left to the full data word size.</a:t>
            </a:r>
          </a:p>
        </p:txBody>
      </p:sp>
      <p:pic>
        <p:nvPicPr>
          <p:cNvPr id="3" name="Picture 2">
            <a:extLst>
              <a:ext uri="{FF2B5EF4-FFF2-40B4-BE49-F238E27FC236}">
                <a16:creationId xmlns="" xmlns:a16="http://schemas.microsoft.com/office/drawing/2014/main" id="{6B4C1A22-9F83-48FD-AEF2-BE9E1AB2C4A8}"/>
              </a:ext>
            </a:extLst>
          </p:cNvPr>
          <p:cNvPicPr>
            <a:picLocks noChangeAspect="1"/>
          </p:cNvPicPr>
          <p:nvPr/>
        </p:nvPicPr>
        <p:blipFill>
          <a:blip r:embed="rId2"/>
          <a:stretch>
            <a:fillRect/>
          </a:stretch>
        </p:blipFill>
        <p:spPr>
          <a:xfrm>
            <a:off x="1494738" y="4530725"/>
            <a:ext cx="6810375" cy="2085975"/>
          </a:xfrm>
          <a:prstGeom prst="rect">
            <a:avLst/>
          </a:prstGeom>
        </p:spPr>
      </p:pic>
      <p:pic>
        <p:nvPicPr>
          <p:cNvPr id="5" name="Picture 4">
            <a:extLst>
              <a:ext uri="{FF2B5EF4-FFF2-40B4-BE49-F238E27FC236}">
                <a16:creationId xmlns="" xmlns:a16="http://schemas.microsoft.com/office/drawing/2014/main" id="{25B0CAD2-2D20-A45E-9D29-73F7135E89B5}"/>
              </a:ext>
            </a:extLst>
          </p:cNvPr>
          <p:cNvPicPr>
            <a:picLocks noChangeAspect="1"/>
          </p:cNvPicPr>
          <p:nvPr/>
        </p:nvPicPr>
        <p:blipFill>
          <a:blip r:embed="rId3"/>
          <a:stretch>
            <a:fillRect/>
          </a:stretch>
        </p:blipFill>
        <p:spPr>
          <a:xfrm>
            <a:off x="1504950" y="3360759"/>
            <a:ext cx="6134100" cy="838200"/>
          </a:xfrm>
          <a:prstGeom prst="rect">
            <a:avLst/>
          </a:prstGeom>
        </p:spPr>
      </p:pic>
      <p:sp>
        <p:nvSpPr>
          <p:cNvPr id="11" name="TextBox 10">
            <a:extLst>
              <a:ext uri="{FF2B5EF4-FFF2-40B4-BE49-F238E27FC236}">
                <a16:creationId xmlns="" xmlns:a16="http://schemas.microsoft.com/office/drawing/2014/main" id="{672081E0-4F94-A539-2ACC-A7B0EDE95B01}"/>
              </a:ext>
            </a:extLst>
          </p:cNvPr>
          <p:cNvSpPr txBox="1"/>
          <p:nvPr/>
        </p:nvSpPr>
        <p:spPr>
          <a:xfrm>
            <a:off x="1504950" y="4044477"/>
            <a:ext cx="4572000" cy="461665"/>
          </a:xfrm>
          <a:prstGeom prst="rect">
            <a:avLst/>
          </a:prstGeom>
          <a:noFill/>
        </p:spPr>
        <p:txBody>
          <a:bodyPr wrap="square">
            <a:spAutoFit/>
          </a:bodyPr>
          <a:lstStyle/>
          <a:p>
            <a:r>
              <a:rPr lang="en-US" sz="1800" dirty="0">
                <a:solidFill>
                  <a:srgbClr val="FF0000"/>
                </a:solidFill>
                <a:latin typeface="Comic Sans MS" panose="030F0702030302020204" pitchFamily="66" charset="0"/>
              </a:rPr>
              <a:t> </a:t>
            </a:r>
            <a:r>
              <a:rPr lang="en-US" sz="2400" dirty="0">
                <a:solidFill>
                  <a:srgbClr val="FF0000"/>
                </a:solidFill>
                <a:latin typeface="Comic Sans MS" panose="030F0702030302020204" pitchFamily="66" charset="0"/>
              </a:rPr>
              <a:t>addi   </a:t>
            </a:r>
            <a:r>
              <a:rPr lang="en-US" sz="2400" dirty="0">
                <a:latin typeface="Comic Sans MS" panose="030F0702030302020204" pitchFamily="66" charset="0"/>
              </a:rPr>
              <a:t>$s4,   $t5,   -73</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Addressing Modes</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algn="just">
              <a:lnSpc>
                <a:spcPct val="80000"/>
              </a:lnSpc>
              <a:buClr>
                <a:srgbClr val="000099"/>
              </a:buClr>
              <a:buSzPct val="125000"/>
              <a:buFont typeface="Wingdings" panose="05000000000000000000" pitchFamily="2" charset="2"/>
              <a:buChar char="§"/>
              <a:defRPr/>
            </a:pPr>
            <a:r>
              <a:rPr lang="en-GB" altLang="en-US" sz="2400" dirty="0">
                <a:latin typeface="Comic Sans MS" panose="030F0702030302020204" pitchFamily="66" charset="0"/>
                <a:cs typeface="Times New Roman" panose="02020603050405020304" pitchFamily="18" charset="0"/>
              </a:rPr>
              <a:t>The CPU can access data in various ways. The data could be in a register, or in memory, or be provided as an immediate value. These various ways of accessing data are called </a:t>
            </a:r>
            <a:r>
              <a:rPr lang="en-GB" altLang="en-US" sz="2400" i="1" dirty="0">
                <a:latin typeface="Comic Sans MS" panose="030F0702030302020204" pitchFamily="66" charset="0"/>
                <a:cs typeface="Times New Roman" panose="02020603050405020304" pitchFamily="18" charset="0"/>
              </a:rPr>
              <a:t>addressing modes</a:t>
            </a:r>
            <a:r>
              <a:rPr lang="en-GB" altLang="en-US" sz="2400" i="1" dirty="0">
                <a:latin typeface="Comic Sans MS" panose="030F0702030302020204" pitchFamily="66" charset="0"/>
              </a:rPr>
              <a:t>.</a:t>
            </a:r>
          </a:p>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Register addressing</a:t>
            </a: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Immediate addressing</a:t>
            </a: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Base addressing or Indirect addressing</a:t>
            </a: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PC-relative addressing</a:t>
            </a: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PC relative addressing</a:t>
            </a:r>
          </a:p>
          <a:p>
            <a:pPr algn="just">
              <a:lnSpc>
                <a:spcPct val="80000"/>
              </a:lnSpc>
              <a:buClr>
                <a:srgbClr val="000099"/>
              </a:buClr>
              <a:buSzPct val="125000"/>
              <a:buFont typeface="Arial" panose="020B0604020202020204" pitchFamily="34" charset="0"/>
              <a:buChar char="•"/>
              <a:defRPr/>
            </a:pPr>
            <a:r>
              <a:rPr lang="en-US" altLang="en-US" sz="2400" i="1" dirty="0">
                <a:latin typeface="Comic Sans MS" panose="030F0702030302020204" pitchFamily="66" charset="0"/>
              </a:rPr>
              <a:t>Pseudo Direct addressing mode</a:t>
            </a: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Immediate  Addressing</a:t>
            </a:r>
            <a:endParaRPr lang="en-GB" altLang="en-US">
              <a:solidFill>
                <a:schemeClr val="accent2"/>
              </a:solidFill>
              <a:latin typeface="Comic Sans MS" panose="030F0702030302020204" pitchFamily="66" charset="0"/>
            </a:endParaRPr>
          </a:p>
        </p:txBody>
      </p:sp>
      <p:sp>
        <p:nvSpPr>
          <p:cNvPr id="4" name="TextBox 3">
            <a:extLst>
              <a:ext uri="{FF2B5EF4-FFF2-40B4-BE49-F238E27FC236}">
                <a16:creationId xmlns="" xmlns:a16="http://schemas.microsoft.com/office/drawing/2014/main" id="{D1FD5031-0BEB-8D78-52CA-3E026C266135}"/>
              </a:ext>
            </a:extLst>
          </p:cNvPr>
          <p:cNvSpPr txBox="1"/>
          <p:nvPr/>
        </p:nvSpPr>
        <p:spPr>
          <a:xfrm>
            <a:off x="381000" y="1371600"/>
            <a:ext cx="7772400" cy="3046988"/>
          </a:xfrm>
          <a:prstGeom prst="rect">
            <a:avLst/>
          </a:prstGeom>
          <a:noFill/>
        </p:spPr>
        <p:txBody>
          <a:bodyPr wrap="square" rtlCol="0">
            <a:spAutoFit/>
          </a:bodyPr>
          <a:lstStyle/>
          <a:p>
            <a:r>
              <a:rPr lang="en-US" sz="2400" dirty="0">
                <a:latin typeface="Comic Sans MS" panose="030F0702030302020204" pitchFamily="66" charset="0"/>
              </a:rPr>
              <a:t>Some other Example of Immediate addressing are:</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Immediate addressing use I type format.</a:t>
            </a:r>
          </a:p>
          <a:p>
            <a:pPr marL="342900" indent="-342900">
              <a:buFont typeface="Arial" panose="020B0604020202020204" pitchFamily="34" charset="0"/>
              <a:buChar char="•"/>
            </a:pPr>
            <a:r>
              <a:rPr lang="en-US" sz="2400" dirty="0">
                <a:latin typeface="Comic Sans MS" panose="030F0702030302020204" pitchFamily="66" charset="0"/>
              </a:rPr>
              <a:t>16-bit immediate is used as an operand</a:t>
            </a:r>
          </a:p>
          <a:p>
            <a:pPr marL="342900" indent="-342900">
              <a:buFont typeface="Arial" panose="020B0604020202020204" pitchFamily="34" charset="0"/>
              <a:buChar char="•"/>
            </a:pPr>
            <a:endParaRPr lang="en-US" sz="2400" dirty="0">
              <a:latin typeface="Comic Sans MS" panose="030F0702030302020204" pitchFamily="66" charset="0"/>
            </a:endParaRPr>
          </a:p>
          <a:p>
            <a:endParaRPr lang="en-US" sz="2400" dirty="0">
              <a:latin typeface="Comic Sans MS" panose="030F0702030302020204" pitchFamily="66" charset="0"/>
            </a:endParaRPr>
          </a:p>
          <a:p>
            <a:r>
              <a:rPr lang="en-US" sz="2400" dirty="0">
                <a:latin typeface="Comic Sans MS" panose="030F0702030302020204" pitchFamily="66" charset="0"/>
              </a:rPr>
              <a:t>    </a:t>
            </a:r>
            <a:r>
              <a:rPr lang="en-US" sz="2400" dirty="0" err="1">
                <a:latin typeface="Comic Sans MS" panose="030F0702030302020204" pitchFamily="66" charset="0"/>
              </a:rPr>
              <a:t>ori</a:t>
            </a:r>
            <a:r>
              <a:rPr lang="en-US" sz="2400" dirty="0">
                <a:latin typeface="Comic Sans MS" panose="030F0702030302020204" pitchFamily="66" charset="0"/>
              </a:rPr>
              <a:t>    $t3,   $t7,   0</a:t>
            </a:r>
            <a:r>
              <a:rPr lang="en-US" sz="2400" dirty="0">
                <a:latin typeface="Comic Sans MS" panose="030F0702030302020204" pitchFamily="66" charset="0"/>
                <a:sym typeface="Symbol" panose="05050102010706020507" pitchFamily="18" charset="2"/>
              </a:rPr>
              <a:t>FF</a:t>
            </a:r>
            <a:endParaRPr lang="en-US" sz="2400" dirty="0">
              <a:latin typeface="Comic Sans MS" panose="030F0702030302020204" pitchFamily="66" charset="0"/>
            </a:endParaRPr>
          </a:p>
          <a:p>
            <a:r>
              <a:rPr lang="en-US" sz="2400" dirty="0">
                <a:latin typeface="Comic Sans MS" panose="030F0702030302020204" pitchFamily="66" charset="0"/>
              </a:rPr>
              <a:t>     </a:t>
            </a:r>
          </a:p>
        </p:txBody>
      </p:sp>
      <p:sp>
        <p:nvSpPr>
          <p:cNvPr id="12" name="TextBox 11">
            <a:extLst>
              <a:ext uri="{FF2B5EF4-FFF2-40B4-BE49-F238E27FC236}">
                <a16:creationId xmlns="" xmlns:a16="http://schemas.microsoft.com/office/drawing/2014/main" id="{AD99E5C3-4305-BB8C-5526-B3C1AD46017A}"/>
              </a:ext>
            </a:extLst>
          </p:cNvPr>
          <p:cNvSpPr txBox="1"/>
          <p:nvPr/>
        </p:nvSpPr>
        <p:spPr>
          <a:xfrm>
            <a:off x="609600" y="4364523"/>
            <a:ext cx="8001000" cy="1569660"/>
          </a:xfrm>
          <a:prstGeom prst="rect">
            <a:avLst/>
          </a:prstGeom>
          <a:noFill/>
        </p:spPr>
        <p:txBody>
          <a:bodyPr wrap="square">
            <a:spAutoFit/>
          </a:bodyPr>
          <a:lstStyle/>
          <a:p>
            <a:pPr algn="just"/>
            <a:r>
              <a:rPr lang="en-US" sz="2400" dirty="0">
                <a:latin typeface="Comic Sans MS" panose="030F0702030302020204" pitchFamily="66" charset="0"/>
              </a:rPr>
              <a:t>Logically ORs the lower 16 bits of the contents of a general-purpose register with a 16-bit unsigned integer and stores the result in another general-purpose register.</a:t>
            </a:r>
          </a:p>
        </p:txBody>
      </p:sp>
    </p:spTree>
    <p:extLst>
      <p:ext uri="{BB962C8B-B14F-4D97-AF65-F5344CB8AC3E}">
        <p14:creationId xmlns:p14="http://schemas.microsoft.com/office/powerpoint/2010/main" val="147533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Immediate  Addressing</a:t>
            </a:r>
            <a:endParaRPr lang="en-GB" altLang="en-US">
              <a:solidFill>
                <a:schemeClr val="accent2"/>
              </a:solidFill>
              <a:latin typeface="Comic Sans MS" panose="030F0702030302020204" pitchFamily="66" charset="0"/>
            </a:endParaRPr>
          </a:p>
        </p:txBody>
      </p:sp>
      <p:sp>
        <p:nvSpPr>
          <p:cNvPr id="6" name="TextBox 5">
            <a:extLst>
              <a:ext uri="{FF2B5EF4-FFF2-40B4-BE49-F238E27FC236}">
                <a16:creationId xmlns="" xmlns:a16="http://schemas.microsoft.com/office/drawing/2014/main" id="{5393435B-4CCE-E22D-98F6-252B8F0F2203}"/>
              </a:ext>
            </a:extLst>
          </p:cNvPr>
          <p:cNvSpPr txBox="1"/>
          <p:nvPr/>
        </p:nvSpPr>
        <p:spPr>
          <a:xfrm>
            <a:off x="457200" y="1219200"/>
            <a:ext cx="4572000" cy="523220"/>
          </a:xfrm>
          <a:prstGeom prst="rect">
            <a:avLst/>
          </a:prstGeom>
          <a:noFill/>
        </p:spPr>
        <p:txBody>
          <a:bodyPr wrap="square">
            <a:spAutoFit/>
          </a:bodyPr>
          <a:lstStyle/>
          <a:p>
            <a:r>
              <a:rPr lang="en-US" sz="2800" dirty="0">
                <a:latin typeface="Comic Sans MS" panose="030F0702030302020204" pitchFamily="66" charset="0"/>
              </a:rPr>
              <a:t>addi $t0,$s0,61</a:t>
            </a:r>
          </a:p>
        </p:txBody>
      </p:sp>
      <p:pic>
        <p:nvPicPr>
          <p:cNvPr id="5" name="Picture 4">
            <a:extLst>
              <a:ext uri="{FF2B5EF4-FFF2-40B4-BE49-F238E27FC236}">
                <a16:creationId xmlns="" xmlns:a16="http://schemas.microsoft.com/office/drawing/2014/main" id="{36DF0561-5BD2-E472-8256-E8B12367A558}"/>
              </a:ext>
            </a:extLst>
          </p:cNvPr>
          <p:cNvPicPr>
            <a:picLocks noChangeAspect="1"/>
          </p:cNvPicPr>
          <p:nvPr/>
        </p:nvPicPr>
        <p:blipFill>
          <a:blip r:embed="rId2"/>
          <a:stretch>
            <a:fillRect/>
          </a:stretch>
        </p:blipFill>
        <p:spPr>
          <a:xfrm>
            <a:off x="608029" y="1890867"/>
            <a:ext cx="7490542" cy="1336839"/>
          </a:xfrm>
          <a:prstGeom prst="rect">
            <a:avLst/>
          </a:prstGeom>
        </p:spPr>
      </p:pic>
      <p:sp>
        <p:nvSpPr>
          <p:cNvPr id="10" name="TextBox 9">
            <a:extLst>
              <a:ext uri="{FF2B5EF4-FFF2-40B4-BE49-F238E27FC236}">
                <a16:creationId xmlns="" xmlns:a16="http://schemas.microsoft.com/office/drawing/2014/main" id="{E2E7935B-22EC-7B03-FABE-9635FCE751FE}"/>
              </a:ext>
            </a:extLst>
          </p:cNvPr>
          <p:cNvSpPr txBox="1"/>
          <p:nvPr/>
        </p:nvSpPr>
        <p:spPr>
          <a:xfrm>
            <a:off x="616670" y="3260700"/>
            <a:ext cx="7338142"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latin typeface="Comic Sans MS" panose="030F0702030302020204" pitchFamily="66" charset="0"/>
              </a:rPr>
              <a:t>Instructions are such that the constant can be directly added.</a:t>
            </a:r>
          </a:p>
          <a:p>
            <a:pPr marL="342900" indent="-342900" algn="just">
              <a:buFont typeface="Arial" panose="020B0604020202020204" pitchFamily="34" charset="0"/>
              <a:buChar char="•"/>
            </a:pPr>
            <a:r>
              <a:rPr lang="en-US" sz="2400" dirty="0">
                <a:effectLst/>
                <a:latin typeface="Comic Sans MS" panose="030F0702030302020204" pitchFamily="66" charset="0"/>
              </a:rPr>
              <a:t>Since the operands in MIPS are 32 bits. So, the 16 bits are sign extended (not always).</a:t>
            </a:r>
            <a:endParaRPr lang="en-US" sz="2400" dirty="0">
              <a:latin typeface="Comic Sans MS" panose="030F0702030302020204" pitchFamily="66" charset="0"/>
            </a:endParaRPr>
          </a:p>
        </p:txBody>
      </p:sp>
    </p:spTree>
    <p:extLst>
      <p:ext uri="{BB962C8B-B14F-4D97-AF65-F5344CB8AC3E}">
        <p14:creationId xmlns:p14="http://schemas.microsoft.com/office/powerpoint/2010/main" val="257594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Immediate  Addressing</a:t>
            </a:r>
            <a:endParaRPr lang="en-GB" altLang="en-US">
              <a:solidFill>
                <a:schemeClr val="accent2"/>
              </a:solidFill>
              <a:latin typeface="Comic Sans MS" panose="030F0702030302020204" pitchFamily="66" charset="0"/>
            </a:endParaRPr>
          </a:p>
        </p:txBody>
      </p:sp>
      <p:sp>
        <p:nvSpPr>
          <p:cNvPr id="8" name="TextBox 7">
            <a:extLst>
              <a:ext uri="{FF2B5EF4-FFF2-40B4-BE49-F238E27FC236}">
                <a16:creationId xmlns="" xmlns:a16="http://schemas.microsoft.com/office/drawing/2014/main" id="{655B4F4D-7730-7842-C2F6-994259FCA1B7}"/>
              </a:ext>
            </a:extLst>
          </p:cNvPr>
          <p:cNvSpPr txBox="1"/>
          <p:nvPr/>
        </p:nvSpPr>
        <p:spPr>
          <a:xfrm>
            <a:off x="571500" y="1143000"/>
            <a:ext cx="8001000" cy="4708981"/>
          </a:xfrm>
          <a:prstGeom prst="rect">
            <a:avLst/>
          </a:prstGeom>
          <a:noFill/>
        </p:spPr>
        <p:txBody>
          <a:bodyPr wrap="square">
            <a:spAutoFit/>
          </a:bodyPr>
          <a:lstStyle/>
          <a:p>
            <a:r>
              <a:rPr lang="en-US" sz="2000" dirty="0">
                <a:latin typeface="Comic Sans MS" panose="030F0702030302020204" pitchFamily="66" charset="0"/>
              </a:rPr>
              <a:t>What is the MIPS assembly code to load this 32-bit constant into $s0?</a:t>
            </a:r>
          </a:p>
          <a:p>
            <a:r>
              <a:rPr lang="en-US" sz="2000" dirty="0">
                <a:latin typeface="Comic Sans MS" panose="030F0702030302020204" pitchFamily="66" charset="0"/>
              </a:rPr>
              <a:t>	0000  0000  0011  1101  0000  1001  0000  0000</a:t>
            </a:r>
          </a:p>
          <a:p>
            <a:endParaRPr lang="en-US" sz="2000" dirty="0">
              <a:latin typeface="Comic Sans MS" panose="030F0702030302020204" pitchFamily="66" charset="0"/>
            </a:endParaRPr>
          </a:p>
          <a:p>
            <a:r>
              <a:rPr lang="en-US" sz="2000" dirty="0" err="1">
                <a:latin typeface="Comic Sans MS" panose="030F0702030302020204" pitchFamily="66" charset="0"/>
              </a:rPr>
              <a:t>lui</a:t>
            </a:r>
            <a:r>
              <a:rPr lang="en-US" sz="2000" dirty="0">
                <a:latin typeface="Comic Sans MS" panose="030F0702030302020204" pitchFamily="66" charset="0"/>
              </a:rPr>
              <a:t> $s0, $zero 61  		#61 = 0000 0000 0011 1101</a:t>
            </a:r>
          </a:p>
          <a:p>
            <a:endParaRPr lang="en-US" sz="2000" dirty="0">
              <a:latin typeface="Comic Sans MS" panose="030F0702030302020204" pitchFamily="66" charset="0"/>
            </a:endParaRPr>
          </a:p>
          <a:p>
            <a:r>
              <a:rPr lang="en-US" sz="2000" dirty="0">
                <a:latin typeface="Comic Sans MS" panose="030F0702030302020204" pitchFamily="66" charset="0"/>
              </a:rPr>
              <a:t>The content of $s0 is </a:t>
            </a:r>
          </a:p>
          <a:p>
            <a:endParaRPr lang="en-US" sz="2000" dirty="0">
              <a:latin typeface="Comic Sans MS" panose="030F0702030302020204" pitchFamily="66" charset="0"/>
            </a:endParaRPr>
          </a:p>
          <a:p>
            <a:r>
              <a:rPr lang="en-US" sz="2000" dirty="0">
                <a:latin typeface="Comic Sans MS" panose="030F0702030302020204" pitchFamily="66" charset="0"/>
              </a:rPr>
              <a:t>		0000 0000 0011 1101 0000 0000 0000 0000</a:t>
            </a:r>
          </a:p>
          <a:p>
            <a:endParaRPr lang="en-US" sz="2000" dirty="0">
              <a:latin typeface="Comic Sans MS" panose="030F0702030302020204" pitchFamily="66" charset="0"/>
            </a:endParaRPr>
          </a:p>
          <a:p>
            <a:r>
              <a:rPr lang="en-US" sz="2000" dirty="0" err="1">
                <a:latin typeface="Comic Sans MS" panose="030F0702030302020204" pitchFamily="66" charset="0"/>
              </a:rPr>
              <a:t>ori</a:t>
            </a:r>
            <a:r>
              <a:rPr lang="en-US" sz="2000" dirty="0">
                <a:latin typeface="Comic Sans MS" panose="030F0702030302020204" pitchFamily="66" charset="0"/>
              </a:rPr>
              <a:t> $s0, $s0, 2304  		#2304 = 0000 1001 0000  0000 </a:t>
            </a:r>
          </a:p>
          <a:p>
            <a:endParaRPr lang="en-US" sz="2000" dirty="0">
              <a:latin typeface="Comic Sans MS" panose="030F0702030302020204" pitchFamily="66" charset="0"/>
            </a:endParaRPr>
          </a:p>
          <a:p>
            <a:r>
              <a:rPr lang="en-US" sz="2000" dirty="0">
                <a:latin typeface="Comic Sans MS" panose="030F0702030302020204" pitchFamily="66" charset="0"/>
              </a:rPr>
              <a:t>The final value of $s0 is</a:t>
            </a:r>
          </a:p>
          <a:p>
            <a:endParaRPr lang="en-US" sz="2000" dirty="0">
              <a:latin typeface="Comic Sans MS" panose="030F0702030302020204" pitchFamily="66" charset="0"/>
            </a:endParaRPr>
          </a:p>
          <a:p>
            <a:r>
              <a:rPr lang="en-US" sz="2000" dirty="0">
                <a:latin typeface="Comic Sans MS" panose="030F0702030302020204" pitchFamily="66" charset="0"/>
              </a:rPr>
              <a:t>		0000 0000 0011 1101 0000 1001 0000 0000 </a:t>
            </a:r>
          </a:p>
        </p:txBody>
      </p:sp>
    </p:spTree>
    <p:extLst>
      <p:ext uri="{BB962C8B-B14F-4D97-AF65-F5344CB8AC3E}">
        <p14:creationId xmlns:p14="http://schemas.microsoft.com/office/powerpoint/2010/main" val="1504240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en-US" altLang="en-US" dirty="0">
                <a:solidFill>
                  <a:srgbClr val="000099"/>
                </a:solidFill>
                <a:latin typeface="Comic Sans MS" panose="030F0702030302020204" pitchFamily="66" charset="0"/>
              </a:rPr>
              <a:t>How do we load larger values?</a:t>
            </a:r>
            <a:endParaRPr lang="en-GB" altLang="en-US" dirty="0">
              <a:solidFill>
                <a:schemeClr val="accent2"/>
              </a:solidFill>
              <a:latin typeface="Comic Sans MS" panose="030F0702030302020204" pitchFamily="66" charset="0"/>
            </a:endParaRPr>
          </a:p>
        </p:txBody>
      </p:sp>
      <p:sp>
        <p:nvSpPr>
          <p:cNvPr id="4" name="Rectangle 3">
            <a:extLst>
              <a:ext uri="{FF2B5EF4-FFF2-40B4-BE49-F238E27FC236}">
                <a16:creationId xmlns="" xmlns:a16="http://schemas.microsoft.com/office/drawing/2014/main" id="{DB003563-5A6F-46B9-9236-15C4E054C4B0}"/>
              </a:ext>
            </a:extLst>
          </p:cNvPr>
          <p:cNvSpPr>
            <a:spLocks noGrp="1" noChangeArrowheads="1"/>
          </p:cNvSpPr>
          <p:nvPr>
            <p:ph type="body" idx="1"/>
          </p:nvPr>
        </p:nvSpPr>
        <p:spPr>
          <a:xfrm>
            <a:off x="381000" y="1295400"/>
            <a:ext cx="8229600" cy="5029200"/>
          </a:xfrm>
        </p:spPr>
        <p:txBody>
          <a:bodyPr/>
          <a:lstStyle/>
          <a:p>
            <a:pPr algn="just">
              <a:lnSpc>
                <a:spcPct val="80000"/>
              </a:lnSpc>
              <a:buClr>
                <a:srgbClr val="000099"/>
              </a:buClr>
              <a:buSzPct val="125000"/>
              <a:defRPr/>
            </a:pPr>
            <a:r>
              <a:rPr lang="en-US" altLang="en-US" sz="2400" dirty="0">
                <a:latin typeface="Comic Sans MS" panose="030F0702030302020204" pitchFamily="66" charset="0"/>
                <a:cs typeface="Times New Roman" panose="02020603050405020304" pitchFamily="18" charset="0"/>
              </a:rPr>
              <a:t>Use two instructions to combine 16 bit </a:t>
            </a:r>
            <a:r>
              <a:rPr lang="en-US" altLang="en-US" sz="2400" dirty="0" err="1">
                <a:latin typeface="Comic Sans MS" panose="030F0702030302020204" pitchFamily="66" charset="0"/>
                <a:cs typeface="Times New Roman" panose="02020603050405020304" pitchFamily="18" charset="0"/>
              </a:rPr>
              <a:t>immediates</a:t>
            </a:r>
            <a:r>
              <a:rPr lang="en-US" altLang="en-US" sz="2400" dirty="0">
                <a:latin typeface="Comic Sans MS" panose="030F0702030302020204" pitchFamily="66" charset="0"/>
                <a:cs typeface="Times New Roman" panose="02020603050405020304" pitchFamily="18" charset="0"/>
              </a:rPr>
              <a:t>.</a:t>
            </a:r>
          </a:p>
          <a:p>
            <a:pPr lvl="2" algn="just">
              <a:lnSpc>
                <a:spcPct val="80000"/>
              </a:lnSpc>
              <a:buClr>
                <a:srgbClr val="000099"/>
              </a:buClr>
              <a:buSzPct val="125000"/>
              <a:defRPr/>
            </a:pPr>
            <a:r>
              <a:rPr lang="en-US" altLang="en-US" sz="2000" dirty="0">
                <a:latin typeface="Comic Sans MS" panose="030F0702030302020204" pitchFamily="66" charset="0"/>
                <a:cs typeface="Times New Roman" panose="02020603050405020304" pitchFamily="18" charset="0"/>
              </a:rPr>
              <a:t>Load Upper Immediate (</a:t>
            </a:r>
            <a:r>
              <a:rPr lang="en-US" altLang="en-US" sz="2000" dirty="0" err="1">
                <a:latin typeface="Comic Sans MS" panose="030F0702030302020204" pitchFamily="66" charset="0"/>
                <a:cs typeface="Times New Roman" panose="02020603050405020304" pitchFamily="18" charset="0"/>
              </a:rPr>
              <a:t>lui</a:t>
            </a:r>
            <a:r>
              <a:rPr lang="en-US" altLang="en-US" sz="2000" dirty="0">
                <a:latin typeface="Comic Sans MS" panose="030F0702030302020204" pitchFamily="66" charset="0"/>
                <a:cs typeface="Times New Roman" panose="02020603050405020304" pitchFamily="18" charset="0"/>
              </a:rPr>
              <a:t>)           	Loads upper 16 bits</a:t>
            </a:r>
          </a:p>
          <a:p>
            <a:pPr lvl="2" algn="just">
              <a:lnSpc>
                <a:spcPct val="80000"/>
              </a:lnSpc>
              <a:buClr>
                <a:srgbClr val="000099"/>
              </a:buClr>
              <a:buSzPct val="125000"/>
              <a:defRPr/>
            </a:pPr>
            <a:r>
              <a:rPr lang="en-US" altLang="en-US" sz="2000" dirty="0">
                <a:latin typeface="Comic Sans MS" panose="030F0702030302020204" pitchFamily="66" charset="0"/>
                <a:cs typeface="Times New Roman" panose="02020603050405020304" pitchFamily="18" charset="0"/>
              </a:rPr>
              <a:t>Or Immediate (</a:t>
            </a:r>
            <a:r>
              <a:rPr lang="en-US" altLang="en-US" sz="2000" dirty="0" err="1">
                <a:latin typeface="Comic Sans MS" panose="030F0702030302020204" pitchFamily="66" charset="0"/>
                <a:cs typeface="Times New Roman" panose="02020603050405020304" pitchFamily="18" charset="0"/>
              </a:rPr>
              <a:t>ori</a:t>
            </a:r>
            <a:r>
              <a:rPr lang="en-US" altLang="en-US" sz="2000" dirty="0">
                <a:latin typeface="Comic Sans MS" panose="030F0702030302020204" pitchFamily="66" charset="0"/>
                <a:cs typeface="Times New Roman" panose="02020603050405020304" pitchFamily="18" charset="0"/>
              </a:rPr>
              <a:t>)	            	Loads lower 16 bits</a:t>
            </a:r>
          </a:p>
        </p:txBody>
      </p:sp>
      <p:pic>
        <p:nvPicPr>
          <p:cNvPr id="11" name="Picture 10">
            <a:extLst>
              <a:ext uri="{FF2B5EF4-FFF2-40B4-BE49-F238E27FC236}">
                <a16:creationId xmlns="" xmlns:a16="http://schemas.microsoft.com/office/drawing/2014/main" id="{EDE3F072-352C-7802-44D2-4F0C0D231C1D}"/>
              </a:ext>
            </a:extLst>
          </p:cNvPr>
          <p:cNvPicPr>
            <a:picLocks noChangeAspect="1"/>
          </p:cNvPicPr>
          <p:nvPr/>
        </p:nvPicPr>
        <p:blipFill>
          <a:blip r:embed="rId2"/>
          <a:stretch>
            <a:fillRect/>
          </a:stretch>
        </p:blipFill>
        <p:spPr>
          <a:xfrm>
            <a:off x="448235" y="2438400"/>
            <a:ext cx="8247529" cy="3505200"/>
          </a:xfrm>
          <a:prstGeom prst="rect">
            <a:avLst/>
          </a:prstGeom>
        </p:spPr>
      </p:pic>
    </p:spTree>
    <p:extLst>
      <p:ext uri="{BB962C8B-B14F-4D97-AF65-F5344CB8AC3E}">
        <p14:creationId xmlns:p14="http://schemas.microsoft.com/office/powerpoint/2010/main" val="81882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r>
              <a:rPr lang="en-US" altLang="en-US" dirty="0">
                <a:solidFill>
                  <a:srgbClr val="000099"/>
                </a:solidFill>
                <a:latin typeface="Comic Sans MS" panose="030F0702030302020204" pitchFamily="66" charset="0"/>
              </a:rPr>
              <a:t>Is the immediate sign extended for </a:t>
            </a:r>
            <a:r>
              <a:rPr lang="en-US" altLang="en-US" dirty="0" err="1">
                <a:solidFill>
                  <a:srgbClr val="000099"/>
                </a:solidFill>
                <a:latin typeface="Comic Sans MS" panose="030F0702030302020204" pitchFamily="66" charset="0"/>
              </a:rPr>
              <a:t>ori</a:t>
            </a:r>
            <a:r>
              <a:rPr lang="en-US" altLang="en-US" dirty="0">
                <a:solidFill>
                  <a:srgbClr val="000099"/>
                </a:solidFill>
                <a:latin typeface="Comic Sans MS" panose="030F0702030302020204" pitchFamily="66" charset="0"/>
              </a:rPr>
              <a:t> instruction?</a:t>
            </a:r>
            <a:endParaRPr lang="en-GB" altLang="en-US" dirty="0">
              <a:solidFill>
                <a:schemeClr val="accent2"/>
              </a:solidFill>
              <a:latin typeface="Comic Sans MS" panose="030F0702030302020204" pitchFamily="66" charset="0"/>
            </a:endParaRPr>
          </a:p>
        </p:txBody>
      </p:sp>
      <p:sp>
        <p:nvSpPr>
          <p:cNvPr id="5" name="TextBox 4">
            <a:extLst>
              <a:ext uri="{FF2B5EF4-FFF2-40B4-BE49-F238E27FC236}">
                <a16:creationId xmlns="" xmlns:a16="http://schemas.microsoft.com/office/drawing/2014/main" id="{BDA56289-E5E5-55A7-17A5-645F47D37D0A}"/>
              </a:ext>
            </a:extLst>
          </p:cNvPr>
          <p:cNvSpPr txBox="1"/>
          <p:nvPr/>
        </p:nvSpPr>
        <p:spPr>
          <a:xfrm>
            <a:off x="457200" y="1447800"/>
            <a:ext cx="8382000"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No, if it was sign extended we might end up with wrong value.</a:t>
            </a:r>
          </a:p>
          <a:p>
            <a:pPr marL="342900" indent="-342900">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Logical operations don’t sign extended, only arithmetic ones.	</a:t>
            </a:r>
          </a:p>
        </p:txBody>
      </p:sp>
      <p:pic>
        <p:nvPicPr>
          <p:cNvPr id="7" name="Picture 6">
            <a:extLst>
              <a:ext uri="{FF2B5EF4-FFF2-40B4-BE49-F238E27FC236}">
                <a16:creationId xmlns="" xmlns:a16="http://schemas.microsoft.com/office/drawing/2014/main" id="{E372AD7B-5309-77A9-68B8-57253C698FC4}"/>
              </a:ext>
            </a:extLst>
          </p:cNvPr>
          <p:cNvPicPr>
            <a:picLocks noChangeAspect="1"/>
          </p:cNvPicPr>
          <p:nvPr/>
        </p:nvPicPr>
        <p:blipFill>
          <a:blip r:embed="rId2"/>
          <a:stretch>
            <a:fillRect/>
          </a:stretch>
        </p:blipFill>
        <p:spPr>
          <a:xfrm>
            <a:off x="1199771" y="3146742"/>
            <a:ext cx="7334629" cy="3030839"/>
          </a:xfrm>
          <a:prstGeom prst="rect">
            <a:avLst/>
          </a:prstGeom>
        </p:spPr>
      </p:pic>
    </p:spTree>
    <p:extLst>
      <p:ext uri="{BB962C8B-B14F-4D97-AF65-F5344CB8AC3E}">
        <p14:creationId xmlns:p14="http://schemas.microsoft.com/office/powerpoint/2010/main" val="305222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r>
              <a:rPr lang="en-US" altLang="en-US" dirty="0">
                <a:solidFill>
                  <a:srgbClr val="000099"/>
                </a:solidFill>
                <a:latin typeface="Comic Sans MS" panose="030F0702030302020204" pitchFamily="66" charset="0"/>
              </a:rPr>
              <a:t>Is the immediate sign extended for </a:t>
            </a:r>
            <a:r>
              <a:rPr lang="en-US" altLang="en-US" dirty="0" err="1">
                <a:solidFill>
                  <a:srgbClr val="000099"/>
                </a:solidFill>
                <a:latin typeface="Comic Sans MS" panose="030F0702030302020204" pitchFamily="66" charset="0"/>
              </a:rPr>
              <a:t>ori</a:t>
            </a:r>
            <a:r>
              <a:rPr lang="en-US" altLang="en-US" dirty="0">
                <a:solidFill>
                  <a:srgbClr val="000099"/>
                </a:solidFill>
                <a:latin typeface="Comic Sans MS" panose="030F0702030302020204" pitchFamily="66" charset="0"/>
              </a:rPr>
              <a:t> instruction?</a:t>
            </a:r>
            <a:endParaRPr lang="en-GB" altLang="en-US" dirty="0">
              <a:solidFill>
                <a:schemeClr val="accent2"/>
              </a:solidFill>
              <a:latin typeface="Comic Sans MS" panose="030F0702030302020204" pitchFamily="66" charset="0"/>
            </a:endParaRPr>
          </a:p>
        </p:txBody>
      </p:sp>
      <p:sp>
        <p:nvSpPr>
          <p:cNvPr id="8" name="TextBox 7">
            <a:extLst>
              <a:ext uri="{FF2B5EF4-FFF2-40B4-BE49-F238E27FC236}">
                <a16:creationId xmlns="" xmlns:a16="http://schemas.microsoft.com/office/drawing/2014/main" id="{F39914F4-1C07-80C1-303B-A9408B5C4C97}"/>
              </a:ext>
            </a:extLst>
          </p:cNvPr>
          <p:cNvSpPr txBox="1"/>
          <p:nvPr/>
        </p:nvSpPr>
        <p:spPr>
          <a:xfrm>
            <a:off x="457200" y="1594762"/>
            <a:ext cx="8077200" cy="830997"/>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Sign extending could put all 1s in the upper 16 bit ! This would change the upper 16 bit.</a:t>
            </a:r>
          </a:p>
        </p:txBody>
      </p:sp>
      <p:pic>
        <p:nvPicPr>
          <p:cNvPr id="9" name="Picture 8">
            <a:extLst>
              <a:ext uri="{FF2B5EF4-FFF2-40B4-BE49-F238E27FC236}">
                <a16:creationId xmlns="" xmlns:a16="http://schemas.microsoft.com/office/drawing/2014/main" id="{6FD44B43-D943-9AEC-3B53-856ED6A18C22}"/>
              </a:ext>
            </a:extLst>
          </p:cNvPr>
          <p:cNvPicPr>
            <a:picLocks noChangeAspect="1"/>
          </p:cNvPicPr>
          <p:nvPr/>
        </p:nvPicPr>
        <p:blipFill>
          <a:blip r:embed="rId2"/>
          <a:stretch>
            <a:fillRect/>
          </a:stretch>
        </p:blipFill>
        <p:spPr>
          <a:xfrm>
            <a:off x="828485" y="2667000"/>
            <a:ext cx="7334629" cy="3030839"/>
          </a:xfrm>
          <a:prstGeom prst="rect">
            <a:avLst/>
          </a:prstGeom>
        </p:spPr>
      </p:pic>
    </p:spTree>
    <p:extLst>
      <p:ext uri="{BB962C8B-B14F-4D97-AF65-F5344CB8AC3E}">
        <p14:creationId xmlns:p14="http://schemas.microsoft.com/office/powerpoint/2010/main" val="132493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 xmlns:a16="http://schemas.microsoft.com/office/drawing/2014/main" id="{EF20A1DF-A4F4-AABB-DE9A-0DFFE90B2C2E}"/>
              </a:ext>
            </a:extLst>
          </p:cNvPr>
          <p:cNvSpPr>
            <a:spLocks noChangeArrowheads="1"/>
          </p:cNvSpPr>
          <p:nvPr/>
        </p:nvSpPr>
        <p:spPr bwMode="auto">
          <a:xfrm>
            <a:off x="228600" y="2413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r>
              <a:rPr lang="en-US" altLang="en-US" dirty="0">
                <a:solidFill>
                  <a:srgbClr val="000099"/>
                </a:solidFill>
                <a:latin typeface="Comic Sans MS" panose="030F0702030302020204" pitchFamily="66" charset="0"/>
              </a:rPr>
              <a:t>Is the immediate sign extended for </a:t>
            </a:r>
            <a:r>
              <a:rPr lang="en-US" altLang="en-US" dirty="0" err="1">
                <a:solidFill>
                  <a:srgbClr val="000099"/>
                </a:solidFill>
                <a:latin typeface="Comic Sans MS" panose="030F0702030302020204" pitchFamily="66" charset="0"/>
              </a:rPr>
              <a:t>ori</a:t>
            </a:r>
            <a:r>
              <a:rPr lang="en-US" altLang="en-US" dirty="0">
                <a:solidFill>
                  <a:srgbClr val="000099"/>
                </a:solidFill>
                <a:latin typeface="Comic Sans MS" panose="030F0702030302020204" pitchFamily="66" charset="0"/>
              </a:rPr>
              <a:t> instruction?</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 xmlns:a16="http://schemas.microsoft.com/office/drawing/2014/main" id="{8DB2044E-5C61-A5BE-29CE-898FDC0B45DE}"/>
              </a:ext>
            </a:extLst>
          </p:cNvPr>
          <p:cNvSpPr txBox="1"/>
          <p:nvPr/>
        </p:nvSpPr>
        <p:spPr>
          <a:xfrm>
            <a:off x="533400" y="1752600"/>
            <a:ext cx="7924800" cy="3416320"/>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Why do we have both the “load upper immediate” and the “or bitwise immediate” instruction in order to load 32 bit constant.</a:t>
            </a:r>
          </a:p>
          <a:p>
            <a:pPr algn="just"/>
            <a:endParaRPr lang="en-US" altLang="en-US" sz="2400" dirty="0">
              <a:latin typeface="Comic Sans MS" panose="030F0702030302020204" pitchFamily="66"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The reason here is that </a:t>
            </a:r>
            <a:r>
              <a:rPr lang="en-US" altLang="en-US" sz="2400" dirty="0" err="1">
                <a:latin typeface="Comic Sans MS" panose="030F0702030302020204" pitchFamily="66" charset="0"/>
                <a:cs typeface="Times New Roman" panose="02020603050405020304" pitchFamily="18" charset="0"/>
              </a:rPr>
              <a:t>lui</a:t>
            </a:r>
            <a:r>
              <a:rPr lang="en-US" altLang="en-US" sz="2400" dirty="0">
                <a:latin typeface="Comic Sans MS" panose="030F0702030302020204" pitchFamily="66" charset="0"/>
                <a:cs typeface="Times New Roman" panose="02020603050405020304" pitchFamily="18" charset="0"/>
              </a:rPr>
              <a:t> loads the upper half and the </a:t>
            </a:r>
            <a:r>
              <a:rPr lang="en-US" altLang="en-US" sz="2400" dirty="0" err="1">
                <a:latin typeface="Comic Sans MS" panose="030F0702030302020204" pitchFamily="66" charset="0"/>
                <a:cs typeface="Times New Roman" panose="02020603050405020304" pitchFamily="18" charset="0"/>
              </a:rPr>
              <a:t>ori</a:t>
            </a:r>
            <a:r>
              <a:rPr lang="en-US" altLang="en-US" sz="2400" dirty="0">
                <a:latin typeface="Comic Sans MS" panose="030F0702030302020204" pitchFamily="66" charset="0"/>
                <a:cs typeface="Times New Roman" panose="02020603050405020304" pitchFamily="18" charset="0"/>
              </a:rPr>
              <a:t> loads the lower half.</a:t>
            </a:r>
          </a:p>
          <a:p>
            <a:pPr algn="just"/>
            <a:r>
              <a:rPr lang="en-US" altLang="en-US" sz="2400" dirty="0">
                <a:latin typeface="Comic Sans MS" panose="030F0702030302020204" pitchFamily="66" charset="0"/>
                <a:cs typeface="Times New Roman" panose="02020603050405020304" pitchFamily="18" charset="0"/>
              </a:rPr>
              <a:t> </a:t>
            </a:r>
          </a:p>
          <a:p>
            <a:pPr marL="342900" indent="-342900" algn="just">
              <a:buFont typeface="Arial" panose="020B0604020202020204" pitchFamily="34" charset="0"/>
              <a:buChar char="•"/>
            </a:pPr>
            <a:r>
              <a:rPr lang="en-US" altLang="en-US" sz="2400" dirty="0">
                <a:latin typeface="Comic Sans MS" panose="030F0702030302020204" pitchFamily="66" charset="0"/>
                <a:cs typeface="Times New Roman" panose="02020603050405020304" pitchFamily="18" charset="0"/>
              </a:rPr>
              <a:t>So the two fit the instructions of the two halves of the 32 bit value.</a:t>
            </a:r>
          </a:p>
        </p:txBody>
      </p:sp>
    </p:spTree>
    <p:extLst>
      <p:ext uri="{BB962C8B-B14F-4D97-AF65-F5344CB8AC3E}">
        <p14:creationId xmlns:p14="http://schemas.microsoft.com/office/powerpoint/2010/main" val="2143141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 xmlns:a16="http://schemas.microsoft.com/office/drawing/2014/main" id="{8393B0DB-FAB0-68AF-F145-539FD5C27F53}"/>
              </a:ext>
            </a:extLst>
          </p:cNvPr>
          <p:cNvSpPr>
            <a:spLocks noChangeArrowheads="1"/>
          </p:cNvSpPr>
          <p:nvPr/>
        </p:nvSpPr>
        <p:spPr bwMode="auto">
          <a:xfrm>
            <a:off x="228600" y="2413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 or Indirect Addressing</a:t>
            </a:r>
            <a:endParaRPr lang="en-GB" altLang="en-US">
              <a:solidFill>
                <a:schemeClr val="accent2"/>
              </a:solidFill>
              <a:latin typeface="Comic Sans MS" panose="030F0702030302020204" pitchFamily="66" charset="0"/>
            </a:endParaRPr>
          </a:p>
        </p:txBody>
      </p:sp>
      <p:sp>
        <p:nvSpPr>
          <p:cNvPr id="17411" name="TextBox 7">
            <a:extLst>
              <a:ext uri="{FF2B5EF4-FFF2-40B4-BE49-F238E27FC236}">
                <a16:creationId xmlns="" xmlns:a16="http://schemas.microsoft.com/office/drawing/2014/main" id="{170E0B90-F1C8-C948-40A9-A67BAA818582}"/>
              </a:ext>
            </a:extLst>
          </p:cNvPr>
          <p:cNvSpPr txBox="1">
            <a:spLocks noChangeArrowheads="1"/>
          </p:cNvSpPr>
          <p:nvPr/>
        </p:nvSpPr>
        <p:spPr bwMode="auto">
          <a:xfrm>
            <a:off x="257666" y="1447800"/>
            <a:ext cx="838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The address of the memory is found by adding the base address (</a:t>
            </a:r>
            <a:r>
              <a:rPr lang="en-US" altLang="en-US" sz="2400" dirty="0" err="1">
                <a:latin typeface="Comic Sans MS" panose="030F0702030302020204" pitchFamily="66" charset="0"/>
              </a:rPr>
              <a:t>rs</a:t>
            </a:r>
            <a:r>
              <a:rPr lang="en-US" altLang="en-US" sz="2400" dirty="0">
                <a:latin typeface="Comic Sans MS" panose="030F0702030302020204" pitchFamily="66" charset="0"/>
              </a:rPr>
              <a:t>) to the sign-extended 16-bit offset (</a:t>
            </a:r>
            <a:r>
              <a:rPr lang="en-US" altLang="en-US" sz="2400" dirty="0" err="1">
                <a:latin typeface="Comic Sans MS" panose="030F0702030302020204" pitchFamily="66" charset="0"/>
              </a:rPr>
              <a:t>imm</a:t>
            </a:r>
            <a:r>
              <a:rPr lang="en-US" altLang="en-US" sz="2400" dirty="0">
                <a:latin typeface="Comic Sans MS" panose="030F0702030302020204" pitchFamily="66" charset="0"/>
              </a:rPr>
              <a:t>).</a:t>
            </a:r>
          </a:p>
          <a:p>
            <a:pPr algn="just" eaLnBrk="1" hangingPunct="1">
              <a:spcBef>
                <a:spcPct val="0"/>
              </a:spcBef>
            </a:pPr>
            <a:endParaRPr lang="en-US" altLang="en-US" sz="2400" dirty="0">
              <a:latin typeface="Comic Sans MS" panose="030F0702030302020204" pitchFamily="66" charset="0"/>
            </a:endParaRPr>
          </a:p>
          <a:p>
            <a:pPr algn="just" eaLnBrk="1" hangingPunct="1">
              <a:spcBef>
                <a:spcPct val="0"/>
              </a:spcBef>
              <a:buFontTx/>
              <a:buNone/>
            </a:pPr>
            <a:endParaRPr lang="en-US" altLang="en-US" sz="2400" dirty="0">
              <a:latin typeface="Comic Sans MS" panose="030F0702030302020204" pitchFamily="66" charset="0"/>
            </a:endParaRPr>
          </a:p>
          <a:p>
            <a:pPr algn="just" eaLnBrk="1" hangingPunct="1">
              <a:spcBef>
                <a:spcPct val="0"/>
              </a:spcBef>
            </a:pPr>
            <a:r>
              <a:rPr lang="en-US" altLang="en-US" sz="2400" dirty="0">
                <a:latin typeface="Comic Sans MS" panose="030F0702030302020204" pitchFamily="66" charset="0"/>
              </a:rPr>
              <a:t>Base addressing is also known as </a:t>
            </a:r>
            <a:r>
              <a:rPr lang="en-US" altLang="en-US" sz="2400" dirty="0">
                <a:solidFill>
                  <a:srgbClr val="0070C0"/>
                </a:solidFill>
                <a:latin typeface="Comic Sans MS" panose="030F0702030302020204" pitchFamily="66" charset="0"/>
              </a:rPr>
              <a:t>indirect addressing </a:t>
            </a:r>
            <a:r>
              <a:rPr lang="en-US" altLang="en-US" sz="2400" dirty="0">
                <a:latin typeface="Comic Sans MS" panose="030F0702030302020204" pitchFamily="66" charset="0"/>
              </a:rPr>
              <a:t>, where a register act as a pointer to an operand located at the memory location </a:t>
            </a:r>
          </a:p>
          <a:p>
            <a:pPr algn="just" eaLnBrk="1" hangingPunct="1">
              <a:spcBef>
                <a:spcPct val="0"/>
              </a:spcBef>
            </a:pPr>
            <a:endParaRPr lang="en-US" altLang="en-US" sz="2400" dirty="0">
              <a:latin typeface="Comic Sans MS" panose="030F0702030302020204" pitchFamily="66" charset="0"/>
            </a:endParaRPr>
          </a:p>
          <a:p>
            <a:pPr algn="just" eaLnBrk="1" hangingPunct="1">
              <a:spcBef>
                <a:spcPct val="0"/>
              </a:spcBef>
              <a:buFontTx/>
              <a:buNone/>
            </a:pPr>
            <a:endParaRPr lang="en-US" altLang="en-US" sz="2400" dirty="0">
              <a:latin typeface="Comic Sans MS" panose="030F0702030302020204"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 xmlns:a16="http://schemas.microsoft.com/office/drawing/2014/main" id="{B8C56F72-CD53-D611-5A65-5E611B36B262}"/>
              </a:ext>
            </a:extLst>
          </p:cNvPr>
          <p:cNvSpPr>
            <a:spLocks noChangeArrowheads="1"/>
          </p:cNvSpPr>
          <p:nvPr/>
        </p:nvSpPr>
        <p:spPr bwMode="auto">
          <a:xfrm>
            <a:off x="228600" y="2413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 or Indirect Addressing</a:t>
            </a:r>
            <a:endParaRPr lang="en-GB" altLang="en-US">
              <a:solidFill>
                <a:schemeClr val="accent2"/>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8435" name="TextBox 7">
                <a:extLst>
                  <a:ext uri="{FF2B5EF4-FFF2-40B4-BE49-F238E27FC236}">
                    <a16:creationId xmlns="" xmlns:a16="http://schemas.microsoft.com/office/drawing/2014/main" id="{707DF2C7-8FBD-478D-2523-EB1B3F39A7F3}"/>
                  </a:ext>
                </a:extLst>
              </p:cNvPr>
              <p:cNvSpPr txBox="1">
                <a:spLocks noChangeArrowheads="1"/>
              </p:cNvSpPr>
              <p:nvPr/>
            </p:nvSpPr>
            <p:spPr bwMode="auto">
              <a:xfrm>
                <a:off x="381000" y="1676400"/>
                <a:ext cx="8382000"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The offset specifies how far the location of the operand data from the base.</a:t>
                </a:r>
              </a:p>
              <a:p>
                <a:pPr marL="0" indent="0" algn="just" eaLnBrk="1" hangingPunct="1">
                  <a:spcBef>
                    <a:spcPct val="0"/>
                  </a:spcBef>
                  <a:buNone/>
                </a:pPr>
                <a:endParaRPr lang="en-US" altLang="en-US" sz="2400" dirty="0">
                  <a:latin typeface="Comic Sans MS" panose="030F0702030302020204" pitchFamily="66" charset="0"/>
                </a:endParaRPr>
              </a:p>
              <a:p>
                <a:pPr algn="just" eaLnBrk="1" hangingPunct="1">
                  <a:spcBef>
                    <a:spcPct val="0"/>
                  </a:spcBef>
                </a:pPr>
                <a:r>
                  <a:rPr lang="en-US" altLang="en-US" sz="2400" dirty="0">
                    <a:latin typeface="Comic Sans MS" panose="030F0702030302020204" pitchFamily="66" charset="0"/>
                  </a:rPr>
                  <a:t>Format of base addressing:</a:t>
                </a:r>
              </a:p>
              <a:p>
                <a:pPr marL="0" indent="0" algn="just" eaLnBrk="1" hangingPunct="1">
                  <a:spcBef>
                    <a:spcPct val="0"/>
                  </a:spcBef>
                  <a:buNone/>
                </a:pPr>
                <a:endParaRPr lang="en-US" altLang="en-US" sz="2400" dirty="0">
                  <a:latin typeface="Comic Sans MS" panose="030F0702030302020204" pitchFamily="66" charset="0"/>
                </a:endParaRPr>
              </a:p>
              <a:p>
                <a:pPr marL="0" indent="0" algn="just" eaLnBrk="1" hangingPunct="1">
                  <a:spcBef>
                    <a:spcPct val="0"/>
                  </a:spcBef>
                  <a:buNone/>
                </a:pPr>
                <a:r>
                  <a:rPr lang="en-US" altLang="en-US" sz="2400" dirty="0" err="1">
                    <a:latin typeface="Comic Sans MS" panose="030F0702030302020204" pitchFamily="66" charset="0"/>
                  </a:rPr>
                  <a:t>Lw</a:t>
                </a:r>
                <a:r>
                  <a:rPr lang="en-US" altLang="en-US" sz="2400" dirty="0">
                    <a:latin typeface="Comic Sans MS" panose="030F0702030302020204" pitchFamily="66" charset="0"/>
                  </a:rPr>
                  <a:t> d, off(b)   	  # $d</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oMath>
                </a14:m>
                <a:r>
                  <a:rPr lang="en-US" altLang="en-US" sz="2400" dirty="0">
                    <a:latin typeface="Comic Sans MS" panose="030F0702030302020204" pitchFamily="66" charset="0"/>
                  </a:rPr>
                  <a:t> Word from memory address 			       </a:t>
                </a:r>
                <a:r>
                  <a:rPr lang="en-US" altLang="en-US" sz="2400" dirty="0" err="1">
                    <a:latin typeface="Comic Sans MS" panose="030F0702030302020204" pitchFamily="66" charset="0"/>
                  </a:rPr>
                  <a:t>b+off</a:t>
                </a:r>
                <a:endParaRPr lang="en-US" altLang="en-US" sz="2400" dirty="0">
                  <a:latin typeface="Comic Sans MS" panose="030F0702030302020204" pitchFamily="66" charset="0"/>
                </a:endParaRPr>
              </a:p>
              <a:p>
                <a:pPr marL="0" indent="0" algn="just" eaLnBrk="1" hangingPunct="1">
                  <a:spcBef>
                    <a:spcPct val="0"/>
                  </a:spcBef>
                  <a:buNone/>
                </a:pPr>
                <a:r>
                  <a:rPr lang="en-US" altLang="en-US" sz="2400" dirty="0">
                    <a:latin typeface="Comic Sans MS" panose="030F0702030302020204" pitchFamily="66" charset="0"/>
                  </a:rPr>
                  <a:t>			  # b is a register, off is 16-bit 2’s 			       compliment</a:t>
                </a:r>
              </a:p>
            </p:txBody>
          </p:sp>
        </mc:Choice>
        <mc:Fallback xmlns="">
          <p:sp>
            <p:nvSpPr>
              <p:cNvPr id="18435" name="TextBox 7">
                <a:extLst>
                  <a:ext uri="{FF2B5EF4-FFF2-40B4-BE49-F238E27FC236}">
                    <a16:creationId xmlns:a16="http://schemas.microsoft.com/office/drawing/2014/main" id="{707DF2C7-8FBD-478D-2523-EB1B3F39A7F3}"/>
                  </a:ext>
                </a:extLst>
              </p:cNvPr>
              <p:cNvSpPr txBox="1">
                <a:spLocks noRot="1" noChangeAspect="1" noMove="1" noResize="1" noEditPoints="1" noAdjustHandles="1" noChangeArrowheads="1" noChangeShapeType="1" noTextEdit="1"/>
              </p:cNvSpPr>
              <p:nvPr/>
            </p:nvSpPr>
            <p:spPr bwMode="auto">
              <a:xfrm>
                <a:off x="381000" y="1676400"/>
                <a:ext cx="8382000" cy="3416320"/>
              </a:xfrm>
              <a:prstGeom prst="rect">
                <a:avLst/>
              </a:prstGeom>
              <a:blipFill>
                <a:blip r:embed="rId2"/>
                <a:stretch>
                  <a:fillRect l="-1527" t="-3214" r="-1091" b="-32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 xmlns:a16="http://schemas.microsoft.com/office/drawing/2014/main" id="{522CABEA-EDB3-73D3-09F3-2F0C71BD2E12}"/>
              </a:ext>
            </a:extLst>
          </p:cNvPr>
          <p:cNvSpPr>
            <a:spLocks noChangeArrowheads="1"/>
          </p:cNvSpPr>
          <p:nvPr/>
        </p:nvSpPr>
        <p:spPr bwMode="auto">
          <a:xfrm>
            <a:off x="228600" y="2413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 or Indirect Addressing</a:t>
            </a:r>
            <a:endParaRPr lang="en-GB" altLang="en-US">
              <a:solidFill>
                <a:schemeClr val="accent2"/>
              </a:solidFill>
              <a:latin typeface="Comic Sans MS" panose="030F0702030302020204" pitchFamily="66" charset="0"/>
            </a:endParaRPr>
          </a:p>
        </p:txBody>
      </p:sp>
      <p:sp>
        <p:nvSpPr>
          <p:cNvPr id="19459" name="TextBox 7">
            <a:extLst>
              <a:ext uri="{FF2B5EF4-FFF2-40B4-BE49-F238E27FC236}">
                <a16:creationId xmlns="" xmlns:a16="http://schemas.microsoft.com/office/drawing/2014/main" id="{8A87DD9A-D247-8118-9795-34160B0B7844}"/>
              </a:ext>
            </a:extLst>
          </p:cNvPr>
          <p:cNvSpPr txBox="1">
            <a:spLocks noChangeArrowheads="1"/>
          </p:cNvSpPr>
          <p:nvPr/>
        </p:nvSpPr>
        <p:spPr bwMode="auto">
          <a:xfrm>
            <a:off x="304800" y="10668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The address of the operand is the sum of the offset value and the base value (</a:t>
            </a:r>
            <a:r>
              <a:rPr lang="en-US" altLang="en-US" sz="2400" dirty="0" err="1">
                <a:latin typeface="Comic Sans MS" panose="030F0702030302020204" pitchFamily="66" charset="0"/>
              </a:rPr>
              <a:t>rs</a:t>
            </a:r>
            <a:r>
              <a:rPr lang="en-US" altLang="en-US" sz="2400" dirty="0">
                <a:latin typeface="Comic Sans MS" panose="030F0702030302020204" pitchFamily="66" charset="0"/>
              </a:rPr>
              <a:t>). However, the size of operand is limited to 16 bits because each MIPS instruction fits into a word.</a:t>
            </a:r>
          </a:p>
          <a:p>
            <a:pPr algn="just" eaLnBrk="1" hangingPunct="1">
              <a:spcBef>
                <a:spcPct val="0"/>
              </a:spcBef>
            </a:pPr>
            <a:endParaRPr lang="en-US" altLang="en-US" sz="2400" dirty="0">
              <a:latin typeface="Comic Sans MS" panose="030F0702030302020204" pitchFamily="66" charset="0"/>
            </a:endParaRPr>
          </a:p>
          <a:p>
            <a:pPr algn="just" eaLnBrk="1" hangingPunct="1">
              <a:spcBef>
                <a:spcPct val="0"/>
              </a:spcBef>
            </a:pPr>
            <a:r>
              <a:rPr lang="en-US" altLang="en-US" sz="2400" dirty="0">
                <a:latin typeface="Comic Sans MS" panose="030F0702030302020204" pitchFamily="66" charset="0"/>
              </a:rPr>
              <a:t>The offset value is a signed number which is represented in a two's complement format. Therefore  offset value can also be a negative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 xmlns:a16="http://schemas.microsoft.com/office/drawing/2014/main" id="{30042690-38B4-5725-951E-019EC0874663}"/>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MIPS Registers</a:t>
            </a:r>
            <a:endParaRPr lang="en-GB" altLang="en-US">
              <a:solidFill>
                <a:schemeClr val="accent2"/>
              </a:solidFill>
              <a:latin typeface="Comic Sans MS" panose="030F0702030302020204" pitchFamily="66" charset="0"/>
            </a:endParaRPr>
          </a:p>
        </p:txBody>
      </p:sp>
      <p:sp>
        <p:nvSpPr>
          <p:cNvPr id="5123" name="Rectangle 3">
            <a:extLst>
              <a:ext uri="{FF2B5EF4-FFF2-40B4-BE49-F238E27FC236}">
                <a16:creationId xmlns="" xmlns:a16="http://schemas.microsoft.com/office/drawing/2014/main" id="{9EEDFED4-BD5D-1856-7794-6B6DE2BC8066}"/>
              </a:ext>
            </a:extLst>
          </p:cNvPr>
          <p:cNvSpPr>
            <a:spLocks noGrp="1" noChangeArrowheads="1"/>
          </p:cNvSpPr>
          <p:nvPr>
            <p:ph type="body" idx="1"/>
          </p:nvPr>
        </p:nvSpPr>
        <p:spPr>
          <a:xfrm>
            <a:off x="304800" y="914400"/>
            <a:ext cx="8229600" cy="5029200"/>
          </a:xfrm>
        </p:spPr>
        <p:txBody>
          <a:bodyPr/>
          <a:lstStyle/>
          <a:p>
            <a:pPr algn="just"/>
            <a:r>
              <a:rPr lang="en-US" altLang="en-US" sz="2400">
                <a:latin typeface="Comic Sans MS" panose="030F0702030302020204" pitchFamily="66" charset="0"/>
              </a:rPr>
              <a:t>MIPS has 32 registers, numbered from 0 to 31, each with 32 bits. To identify a register in MIPS we thus need 5 bits (25=32).</a:t>
            </a:r>
          </a:p>
        </p:txBody>
      </p:sp>
      <p:pic>
        <p:nvPicPr>
          <p:cNvPr id="5124" name="Picture 3">
            <a:extLst>
              <a:ext uri="{FF2B5EF4-FFF2-40B4-BE49-F238E27FC236}">
                <a16:creationId xmlns="" xmlns:a16="http://schemas.microsoft.com/office/drawing/2014/main" id="{8E75674E-7FCF-4355-2E2F-26039FC0A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286000"/>
            <a:ext cx="826611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 xmlns:a16="http://schemas.microsoft.com/office/drawing/2014/main" id="{89696757-C9C8-1B26-E2A6-BDC96001DC4C}"/>
              </a:ext>
            </a:extLst>
          </p:cNvPr>
          <p:cNvSpPr>
            <a:spLocks noChangeArrowheads="1"/>
          </p:cNvSpPr>
          <p:nvPr/>
        </p:nvSpPr>
        <p:spPr bwMode="auto">
          <a:xfrm>
            <a:off x="228600" y="2413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 or Indirect Addressing</a:t>
            </a:r>
            <a:endParaRPr lang="en-GB" altLang="en-US">
              <a:solidFill>
                <a:schemeClr val="accent2"/>
              </a:solidFill>
              <a:latin typeface="Comic Sans MS" panose="030F0702030302020204" pitchFamily="66" charset="0"/>
            </a:endParaRPr>
          </a:p>
        </p:txBody>
      </p:sp>
      <p:sp>
        <p:nvSpPr>
          <p:cNvPr id="20483" name="TextBox 7">
            <a:extLst>
              <a:ext uri="{FF2B5EF4-FFF2-40B4-BE49-F238E27FC236}">
                <a16:creationId xmlns="" xmlns:a16="http://schemas.microsoft.com/office/drawing/2014/main" id="{DA540E29-D09A-FB46-842E-7808CE9139DE}"/>
              </a:ext>
            </a:extLst>
          </p:cNvPr>
          <p:cNvSpPr txBox="1">
            <a:spLocks noChangeArrowheads="1"/>
          </p:cNvSpPr>
          <p:nvPr/>
        </p:nvSpPr>
        <p:spPr bwMode="auto">
          <a:xfrm>
            <a:off x="304800" y="10668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Here's an example for Base Addressing :</a:t>
            </a:r>
          </a:p>
        </p:txBody>
      </p:sp>
      <p:sp>
        <p:nvSpPr>
          <p:cNvPr id="20484" name="TextBox 4">
            <a:extLst>
              <a:ext uri="{FF2B5EF4-FFF2-40B4-BE49-F238E27FC236}">
                <a16:creationId xmlns="" xmlns:a16="http://schemas.microsoft.com/office/drawing/2014/main" id="{360E584C-2657-F5DB-892B-72F8FA594825}"/>
              </a:ext>
            </a:extLst>
          </p:cNvPr>
          <p:cNvSpPr txBox="1">
            <a:spLocks noChangeArrowheads="1"/>
          </p:cNvSpPr>
          <p:nvPr/>
        </p:nvSpPr>
        <p:spPr bwMode="auto">
          <a:xfrm>
            <a:off x="457200" y="17684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en-US" sz="2400">
                <a:latin typeface="Comic Sans MS" panose="030F0702030302020204" pitchFamily="66" charset="0"/>
              </a:rPr>
              <a:t>Instruction : lw $t1 , 4 ($t2)</a:t>
            </a:r>
            <a:endParaRPr lang="en-US" altLang="en-US" sz="2400">
              <a:latin typeface="Comic Sans MS" panose="030F0702030302020204" pitchFamily="66" charset="0"/>
            </a:endParaRPr>
          </a:p>
        </p:txBody>
      </p:sp>
      <p:sp>
        <p:nvSpPr>
          <p:cNvPr id="20485" name="TextBox 6">
            <a:extLst>
              <a:ext uri="{FF2B5EF4-FFF2-40B4-BE49-F238E27FC236}">
                <a16:creationId xmlns="" xmlns:a16="http://schemas.microsoft.com/office/drawing/2014/main" id="{86118885-5351-1517-3162-670D071325B8}"/>
              </a:ext>
            </a:extLst>
          </p:cNvPr>
          <p:cNvSpPr txBox="1">
            <a:spLocks noChangeArrowheads="1"/>
          </p:cNvSpPr>
          <p:nvPr/>
        </p:nvSpPr>
        <p:spPr bwMode="auto">
          <a:xfrm>
            <a:off x="458788" y="2471738"/>
            <a:ext cx="6094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 </a:t>
            </a:r>
            <a:r>
              <a:rPr lang="en-US" altLang="en-US" sz="2400" dirty="0">
                <a:latin typeface="Comic Sans MS" panose="030F0702030302020204" pitchFamily="66" charset="0"/>
              </a:rPr>
              <a:t>where $t1 = </a:t>
            </a:r>
            <a:r>
              <a:rPr lang="en-US" altLang="en-US" sz="2400" dirty="0" err="1">
                <a:latin typeface="Comic Sans MS" panose="030F0702030302020204" pitchFamily="66" charset="0"/>
              </a:rPr>
              <a:t>rs</a:t>
            </a:r>
            <a:endParaRPr lang="en-US" altLang="en-US" sz="2400" dirty="0">
              <a:latin typeface="Comic Sans MS" panose="030F0702030302020204" pitchFamily="66" charset="0"/>
            </a:endParaRPr>
          </a:p>
          <a:p>
            <a:pPr eaLnBrk="1" hangingPunct="1">
              <a:spcBef>
                <a:spcPct val="0"/>
              </a:spcBef>
              <a:buFontTx/>
              <a:buNone/>
            </a:pPr>
            <a:r>
              <a:rPr lang="en-US" altLang="en-US" sz="2400" dirty="0">
                <a:latin typeface="Comic Sans MS" panose="030F0702030302020204" pitchFamily="66" charset="0"/>
              </a:rPr>
              <a:t>           $t2 = register (base)</a:t>
            </a:r>
          </a:p>
          <a:p>
            <a:pPr eaLnBrk="1" hangingPunct="1">
              <a:spcBef>
                <a:spcPct val="0"/>
              </a:spcBef>
              <a:buFontTx/>
              <a:buNone/>
            </a:pPr>
            <a:r>
              <a:rPr lang="en-US" altLang="en-US" sz="2400" dirty="0">
                <a:latin typeface="Comic Sans MS" panose="030F0702030302020204" pitchFamily="66" charset="0"/>
              </a:rPr>
              <a:t>            4 = offset value</a:t>
            </a:r>
          </a:p>
          <a:p>
            <a:pPr eaLnBrk="1" hangingPunct="1">
              <a:spcBef>
                <a:spcPct val="0"/>
              </a:spcBef>
              <a:buFontTx/>
              <a:buNone/>
            </a:pPr>
            <a:r>
              <a:rPr lang="en-US" altLang="en-US" sz="2400" dirty="0">
                <a:latin typeface="Comic Sans MS" panose="030F0702030302020204" pitchFamily="66" charset="0"/>
              </a:rPr>
              <a:t>Thus ; $t1 = Memory [$t2 +4]</a:t>
            </a:r>
          </a:p>
        </p:txBody>
      </p:sp>
      <p:sp>
        <p:nvSpPr>
          <p:cNvPr id="20486" name="TextBox 8">
            <a:extLst>
              <a:ext uri="{FF2B5EF4-FFF2-40B4-BE49-F238E27FC236}">
                <a16:creationId xmlns="" xmlns:a16="http://schemas.microsoft.com/office/drawing/2014/main" id="{8250C537-8051-CD60-706B-849503199404}"/>
              </a:ext>
            </a:extLst>
          </p:cNvPr>
          <p:cNvSpPr txBox="1">
            <a:spLocks noChangeArrowheads="1"/>
          </p:cNvSpPr>
          <p:nvPr/>
        </p:nvSpPr>
        <p:spPr bwMode="auto">
          <a:xfrm>
            <a:off x="304800" y="4332288"/>
            <a:ext cx="8458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dirty="0">
                <a:latin typeface="Comic Sans MS" panose="030F0702030302020204" pitchFamily="66" charset="0"/>
              </a:rPr>
              <a:t>In the example above , $t2 pointed to the base of a memory structure. The base is added to the offset (sign extended) 4 to find the actual address where the operand located  and load the content of the memory location  in register $t1.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 xmlns:a16="http://schemas.microsoft.com/office/drawing/2014/main" id="{B85DCB4E-3487-E4A9-5602-F326A53D84CF}"/>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a:t>
            </a:r>
            <a:endParaRPr lang="en-GB" altLang="en-US">
              <a:solidFill>
                <a:schemeClr val="accent2"/>
              </a:solidFill>
              <a:latin typeface="Comic Sans MS" panose="030F0702030302020204" pitchFamily="66" charset="0"/>
            </a:endParaRPr>
          </a:p>
        </p:txBody>
      </p:sp>
      <p:pic>
        <p:nvPicPr>
          <p:cNvPr id="8" name="Picture 7">
            <a:extLst>
              <a:ext uri="{FF2B5EF4-FFF2-40B4-BE49-F238E27FC236}">
                <a16:creationId xmlns="" xmlns:a16="http://schemas.microsoft.com/office/drawing/2014/main" id="{3EAA2AF9-C78E-21E3-B63F-EBE4F1A6EF2D}"/>
              </a:ext>
            </a:extLst>
          </p:cNvPr>
          <p:cNvPicPr>
            <a:picLocks noChangeAspect="1"/>
          </p:cNvPicPr>
          <p:nvPr/>
        </p:nvPicPr>
        <p:blipFill>
          <a:blip r:embed="rId2"/>
          <a:stretch>
            <a:fillRect/>
          </a:stretch>
        </p:blipFill>
        <p:spPr>
          <a:xfrm>
            <a:off x="1295399" y="1371600"/>
            <a:ext cx="6399863" cy="3943350"/>
          </a:xfrm>
          <a:prstGeom prst="rect">
            <a:avLst/>
          </a:prstGeom>
        </p:spPr>
      </p:pic>
    </p:spTree>
    <p:extLst>
      <p:ext uri="{BB962C8B-B14F-4D97-AF65-F5344CB8AC3E}">
        <p14:creationId xmlns:p14="http://schemas.microsoft.com/office/powerpoint/2010/main" val="406238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 xmlns:a16="http://schemas.microsoft.com/office/drawing/2014/main" id="{B85DCB4E-3487-E4A9-5602-F326A53D84CF}"/>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Base Addressing</a:t>
            </a:r>
            <a:endParaRPr lang="en-GB" altLang="en-US">
              <a:solidFill>
                <a:schemeClr val="accent2"/>
              </a:solidFill>
              <a:latin typeface="Comic Sans MS" panose="030F0702030302020204" pitchFamily="66" charset="0"/>
            </a:endParaRPr>
          </a:p>
        </p:txBody>
      </p:sp>
      <p:sp>
        <p:nvSpPr>
          <p:cNvPr id="7" name="TextBox 6">
            <a:extLst>
              <a:ext uri="{FF2B5EF4-FFF2-40B4-BE49-F238E27FC236}">
                <a16:creationId xmlns="" xmlns:a16="http://schemas.microsoft.com/office/drawing/2014/main" id="{6E8C75D9-76AE-33AD-450B-8DE5D90D67FC}"/>
              </a:ext>
            </a:extLst>
          </p:cNvPr>
          <p:cNvSpPr txBox="1"/>
          <p:nvPr/>
        </p:nvSpPr>
        <p:spPr>
          <a:xfrm>
            <a:off x="381000" y="1447800"/>
            <a:ext cx="7162800" cy="2308324"/>
          </a:xfrm>
          <a:prstGeom prst="rect">
            <a:avLst/>
          </a:prstGeom>
          <a:noFill/>
        </p:spPr>
        <p:txBody>
          <a:bodyPr wrap="square">
            <a:spAutoFit/>
          </a:bodyPr>
          <a:lstStyle/>
          <a:p>
            <a:pPr algn="just" eaLnBrk="1" hangingPunct="1">
              <a:spcBef>
                <a:spcPct val="0"/>
              </a:spcBef>
            </a:pPr>
            <a:r>
              <a:rPr lang="en-US" altLang="en-US" sz="2400" dirty="0">
                <a:latin typeface="Comic Sans MS" panose="030F0702030302020204" pitchFamily="66" charset="0"/>
              </a:rPr>
              <a:t>Some other example of Base addressing:</a:t>
            </a:r>
          </a:p>
          <a:p>
            <a:pPr algn="just" eaLnBrk="1" hangingPunct="1">
              <a:spcBef>
                <a:spcPct val="0"/>
              </a:spcBef>
            </a:pPr>
            <a:endParaRPr lang="en-US" altLang="en-US" sz="2400" dirty="0">
              <a:latin typeface="Comic Sans MS" panose="030F0702030302020204" pitchFamily="66" charset="0"/>
            </a:endParaRPr>
          </a:p>
          <a:p>
            <a:pPr algn="just" eaLnBrk="1" hangingPunct="1">
              <a:spcBef>
                <a:spcPct val="0"/>
              </a:spcBef>
            </a:pPr>
            <a:r>
              <a:rPr lang="en-US" altLang="en-US" sz="2400" dirty="0">
                <a:latin typeface="Comic Sans MS" panose="030F0702030302020204" pitchFamily="66" charset="0"/>
              </a:rPr>
              <a:t>Base address+ sign-extended immediate</a:t>
            </a:r>
          </a:p>
          <a:p>
            <a:pPr algn="just" eaLnBrk="1" hangingPunct="1">
              <a:spcBef>
                <a:spcPct val="0"/>
              </a:spcBef>
            </a:pPr>
            <a:endParaRPr lang="en-US" altLang="en-US" sz="2400" dirty="0">
              <a:latin typeface="Comic Sans MS" panose="030F0702030302020204" pitchFamily="66" charset="0"/>
            </a:endParaRPr>
          </a:p>
          <a:p>
            <a:pPr algn="just" eaLnBrk="1" hangingPunct="1">
              <a:spcBef>
                <a:spcPct val="0"/>
              </a:spcBef>
            </a:pPr>
            <a:r>
              <a:rPr lang="en-US" altLang="en-US" sz="2400" dirty="0" err="1">
                <a:latin typeface="Comic Sans MS" panose="030F0702030302020204" pitchFamily="66" charset="0"/>
              </a:rPr>
              <a:t>lw</a:t>
            </a:r>
            <a:r>
              <a:rPr lang="en-US" altLang="en-US" sz="2400" dirty="0">
                <a:latin typeface="Comic Sans MS" panose="030F0702030302020204" pitchFamily="66" charset="0"/>
              </a:rPr>
              <a:t>  $s4   72($0)      // address= $0 +72</a:t>
            </a:r>
          </a:p>
          <a:p>
            <a:pPr algn="just" eaLnBrk="1" hangingPunct="1">
              <a:spcBef>
                <a:spcPct val="0"/>
              </a:spcBef>
            </a:pPr>
            <a:r>
              <a:rPr lang="en-US" altLang="en-US" sz="2400" dirty="0" err="1">
                <a:latin typeface="Comic Sans MS" panose="030F0702030302020204" pitchFamily="66" charset="0"/>
              </a:rPr>
              <a:t>Sw</a:t>
            </a:r>
            <a:r>
              <a:rPr lang="en-US" altLang="en-US" sz="2400" dirty="0">
                <a:latin typeface="Comic Sans MS" panose="030F0702030302020204" pitchFamily="66" charset="0"/>
              </a:rPr>
              <a:t>  $t2  -25($t1)   // address =$t1-25</a:t>
            </a:r>
          </a:p>
        </p:txBody>
      </p:sp>
    </p:spTree>
    <p:extLst>
      <p:ext uri="{BB962C8B-B14F-4D97-AF65-F5344CB8AC3E}">
        <p14:creationId xmlns:p14="http://schemas.microsoft.com/office/powerpoint/2010/main" val="405679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 xmlns:a16="http://schemas.microsoft.com/office/drawing/2014/main" id="{8D03BB1B-4971-E1AA-8585-FE3FC15717C4}"/>
              </a:ext>
            </a:extLst>
          </p:cNvPr>
          <p:cNvSpPr>
            <a:spLocks noChangeArrowheads="1"/>
          </p:cNvSpPr>
          <p:nvPr/>
        </p:nvSpPr>
        <p:spPr bwMode="auto">
          <a:xfrm>
            <a:off x="228600" y="241300"/>
            <a:ext cx="731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PC-relative addressing</a:t>
            </a:r>
          </a:p>
          <a:p>
            <a:pPr eaLnBrk="1" hangingPunct="1">
              <a:spcBef>
                <a:spcPct val="0"/>
              </a:spcBef>
              <a:buFontTx/>
              <a:buNone/>
            </a:pPr>
            <a:endParaRPr lang="en-GB" altLang="en-US" dirty="0">
              <a:solidFill>
                <a:schemeClr val="accent2"/>
              </a:solidFill>
              <a:latin typeface="Comic Sans MS" panose="030F0702030302020204" pitchFamily="66" charset="0"/>
            </a:endParaRPr>
          </a:p>
        </p:txBody>
      </p:sp>
      <p:sp>
        <p:nvSpPr>
          <p:cNvPr id="8" name="TextBox 7">
            <a:extLst>
              <a:ext uri="{FF2B5EF4-FFF2-40B4-BE49-F238E27FC236}">
                <a16:creationId xmlns="" xmlns:a16="http://schemas.microsoft.com/office/drawing/2014/main" id="{FD1F92D3-ACC0-6C30-113F-AEF4FB12E2FD}"/>
              </a:ext>
            </a:extLst>
          </p:cNvPr>
          <p:cNvSpPr txBox="1"/>
          <p:nvPr/>
        </p:nvSpPr>
        <p:spPr>
          <a:xfrm>
            <a:off x="244311" y="984389"/>
            <a:ext cx="8382000" cy="5632311"/>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Conditional branch instruction use PC-relative addressing to specify the new  address if the branch is taken.</a:t>
            </a:r>
          </a:p>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A program counter (PC) is a CPU register in the computer processor which has the address of the next instruction to be executed from memory. </a:t>
            </a:r>
          </a:p>
          <a:p>
            <a:pPr marL="342900" indent="-342900" algn="just" eaLnBrk="1" hangingPunct="1">
              <a:buFont typeface="Arial" panose="020B0604020202020204" pitchFamily="34" charset="0"/>
              <a:buChar char="•"/>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As each instruction gets fetched (reads from memory), the program counter increases its stored value by 1. After each instruction is fetched, the program counter points to the next instruction in the sequence. When the computer restarts or is reset, the program counter normally reverts to 0.</a:t>
            </a:r>
          </a:p>
          <a:p>
            <a:pPr algn="just" eaLnBrk="1" hangingPunct="1">
              <a:defRPr/>
            </a:pPr>
            <a:endParaRPr lang="en-US" sz="2400" dirty="0">
              <a:latin typeface="Comic Sans MS" panose="030F0702030302020204"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 xmlns:a16="http://schemas.microsoft.com/office/drawing/2014/main" id="{8D03BB1B-4971-E1AA-8585-FE3FC15717C4}"/>
              </a:ext>
            </a:extLst>
          </p:cNvPr>
          <p:cNvSpPr>
            <a:spLocks noChangeArrowheads="1"/>
          </p:cNvSpPr>
          <p:nvPr/>
        </p:nvSpPr>
        <p:spPr bwMode="auto">
          <a:xfrm>
            <a:off x="228600" y="241300"/>
            <a:ext cx="731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PC-relative addressing</a:t>
            </a:r>
          </a:p>
          <a:p>
            <a:pPr eaLnBrk="1" hangingPunct="1">
              <a:spcBef>
                <a:spcPct val="0"/>
              </a:spcBef>
              <a:buFontTx/>
              <a:buNone/>
            </a:pPr>
            <a:endParaRPr lang="en-GB" altLang="en-US" dirty="0">
              <a:solidFill>
                <a:schemeClr val="accent2"/>
              </a:solidFill>
              <a:latin typeface="Comic Sans MS" panose="030F0702030302020204" pitchFamily="66" charset="0"/>
            </a:endParaRPr>
          </a:p>
        </p:txBody>
      </p:sp>
      <p:sp>
        <p:nvSpPr>
          <p:cNvPr id="8" name="TextBox 7">
            <a:extLst>
              <a:ext uri="{FF2B5EF4-FFF2-40B4-BE49-F238E27FC236}">
                <a16:creationId xmlns="" xmlns:a16="http://schemas.microsoft.com/office/drawing/2014/main" id="{FD1F92D3-ACC0-6C30-113F-AEF4FB12E2FD}"/>
              </a:ext>
            </a:extLst>
          </p:cNvPr>
          <p:cNvSpPr txBox="1"/>
          <p:nvPr/>
        </p:nvSpPr>
        <p:spPr>
          <a:xfrm>
            <a:off x="304800" y="1066800"/>
            <a:ext cx="8382000" cy="2677656"/>
          </a:xfrm>
          <a:prstGeom prst="rect">
            <a:avLst/>
          </a:prstGeom>
          <a:noFill/>
        </p:spPr>
        <p:txBody>
          <a:bodyPr>
            <a:spAutoFit/>
          </a:bodyPr>
          <a:lstStyle/>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In PC-relative addressing , the offset value can be an immediate value or an interpreted label value.</a:t>
            </a:r>
          </a:p>
          <a:p>
            <a:pPr algn="just" eaLnBrk="1" hangingPunct="1">
              <a:defRPr/>
            </a:pPr>
            <a:endParaRPr lang="en-US" sz="2400" dirty="0">
              <a:latin typeface="Comic Sans MS" panose="030F0702030302020204" pitchFamily="66" charset="0"/>
            </a:endParaRPr>
          </a:p>
          <a:p>
            <a:pPr marL="342900" indent="-342900" algn="just" eaLnBrk="1" hangingPunct="1">
              <a:buFont typeface="Arial" panose="020B0604020202020204" pitchFamily="34" charset="0"/>
              <a:buChar char="•"/>
              <a:defRPr/>
            </a:pPr>
            <a:r>
              <a:rPr lang="en-US" sz="2400" dirty="0">
                <a:latin typeface="Comic Sans MS" panose="030F0702030302020204" pitchFamily="66" charset="0"/>
              </a:rPr>
              <a:t>The effective address is the sum of the Program Counter and offset value in the instruction. The effective address determines the branch target.</a:t>
            </a:r>
          </a:p>
        </p:txBody>
      </p:sp>
    </p:spTree>
    <p:extLst>
      <p:ext uri="{BB962C8B-B14F-4D97-AF65-F5344CB8AC3E}">
        <p14:creationId xmlns:p14="http://schemas.microsoft.com/office/powerpoint/2010/main" val="1926627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 xmlns:a16="http://schemas.microsoft.com/office/drawing/2014/main" id="{4D2AB40E-562B-95BA-E964-4F57F5111BC7}"/>
              </a:ext>
            </a:extLst>
          </p:cNvPr>
          <p:cNvSpPr>
            <a:spLocks noChangeArrowheads="1"/>
          </p:cNvSpPr>
          <p:nvPr/>
        </p:nvSpPr>
        <p:spPr bwMode="auto">
          <a:xfrm>
            <a:off x="228600" y="241300"/>
            <a:ext cx="731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PC-relative addressing</a:t>
            </a:r>
          </a:p>
          <a:p>
            <a:pPr eaLnBrk="1" hangingPunct="1">
              <a:spcBef>
                <a:spcPct val="0"/>
              </a:spcBef>
              <a:buFontTx/>
              <a:buNone/>
            </a:pPr>
            <a:endParaRPr lang="en-GB" altLang="en-US" dirty="0">
              <a:solidFill>
                <a:schemeClr val="accent2"/>
              </a:solidFill>
              <a:latin typeface="Comic Sans MS" panose="030F0702030302020204" pitchFamily="66" charset="0"/>
            </a:endParaRPr>
          </a:p>
        </p:txBody>
      </p:sp>
      <p:sp>
        <p:nvSpPr>
          <p:cNvPr id="23555" name="TextBox 7">
            <a:extLst>
              <a:ext uri="{FF2B5EF4-FFF2-40B4-BE49-F238E27FC236}">
                <a16:creationId xmlns="" xmlns:a16="http://schemas.microsoft.com/office/drawing/2014/main" id="{EEE11FC2-D00F-5DE1-013B-8D1D6EF1F710}"/>
              </a:ext>
            </a:extLst>
          </p:cNvPr>
          <p:cNvSpPr txBox="1">
            <a:spLocks noChangeArrowheads="1"/>
          </p:cNvSpPr>
          <p:nvPr/>
        </p:nvSpPr>
        <p:spPr bwMode="auto">
          <a:xfrm>
            <a:off x="304800" y="10668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US" altLang="en-US" sz="2400" dirty="0">
                <a:latin typeface="Comic Sans MS" panose="030F0702030302020204" pitchFamily="66" charset="0"/>
              </a:rPr>
              <a:t>It uses branching instructions, beq, </a:t>
            </a:r>
            <a:r>
              <a:rPr lang="en-US" altLang="en-US" sz="2400" dirty="0" err="1">
                <a:latin typeface="Comic Sans MS" panose="030F0702030302020204" pitchFamily="66" charset="0"/>
              </a:rPr>
              <a:t>bne</a:t>
            </a:r>
            <a:endParaRPr lang="en-US" altLang="en-US" sz="2400" dirty="0">
              <a:latin typeface="Comic Sans MS" panose="030F0702030302020204" pitchFamily="66" charset="0"/>
            </a:endParaRPr>
          </a:p>
        </p:txBody>
      </p:sp>
      <p:pic>
        <p:nvPicPr>
          <p:cNvPr id="23556" name="Picture 1">
            <a:extLst>
              <a:ext uri="{FF2B5EF4-FFF2-40B4-BE49-F238E27FC236}">
                <a16:creationId xmlns="" xmlns:a16="http://schemas.microsoft.com/office/drawing/2014/main" id="{CDE9D763-905A-0770-4B86-8C4FFCBF2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30842"/>
            <a:ext cx="386238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62F5F3BC-8F05-4D9F-6D72-0FE28E687D8F}"/>
              </a:ext>
            </a:extLst>
          </p:cNvPr>
          <p:cNvSpPr txBox="1"/>
          <p:nvPr/>
        </p:nvSpPr>
        <p:spPr>
          <a:xfrm>
            <a:off x="571500" y="5375701"/>
            <a:ext cx="8191500" cy="830997"/>
          </a:xfrm>
          <a:prstGeom prst="rect">
            <a:avLst/>
          </a:prstGeom>
          <a:noFill/>
        </p:spPr>
        <p:txBody>
          <a:bodyPr wrap="square">
            <a:spAutoFit/>
          </a:bodyPr>
          <a:lstStyle/>
          <a:p>
            <a:r>
              <a:rPr lang="en-US" sz="2400" dirty="0">
                <a:hlinkClick r:id="rId4"/>
              </a:rPr>
              <a:t>https://www.youtube.com/watch?v=nhbk6h56Omk</a:t>
            </a:r>
            <a:r>
              <a:rPr lang="en-US" sz="2400" dirty="0"/>
              <a:t> </a:t>
            </a:r>
          </a:p>
          <a:p>
            <a:r>
              <a:rPr lang="en-US" sz="2400" dirty="0"/>
              <a:t>(</a:t>
            </a:r>
            <a:r>
              <a:rPr lang="en-US" sz="2400" b="1" dirty="0">
                <a:solidFill>
                  <a:srgbClr val="FF0000"/>
                </a:solidFill>
              </a:rPr>
              <a:t>Very Important</a:t>
            </a:r>
            <a:r>
              <a:rPr lang="en-US" sz="2400" dirty="0"/>
              <a:t>) </a:t>
            </a:r>
          </a:p>
        </p:txBody>
      </p:sp>
      <p:graphicFrame>
        <p:nvGraphicFramePr>
          <p:cNvPr id="5" name="Table 4">
            <a:extLst>
              <a:ext uri="{FF2B5EF4-FFF2-40B4-BE49-F238E27FC236}">
                <a16:creationId xmlns="" xmlns:a16="http://schemas.microsoft.com/office/drawing/2014/main" id="{03367E9A-30C3-7E4B-496A-31FE79E30161}"/>
              </a:ext>
            </a:extLst>
          </p:cNvPr>
          <p:cNvGraphicFramePr>
            <a:graphicFrameLocks noGrp="1"/>
          </p:cNvGraphicFramePr>
          <p:nvPr>
            <p:extLst>
              <p:ext uri="{D42A27DB-BD31-4B8C-83A1-F6EECF244321}">
                <p14:modId xmlns:p14="http://schemas.microsoft.com/office/powerpoint/2010/main" val="1870969842"/>
              </p:ext>
            </p:extLst>
          </p:nvPr>
        </p:nvGraphicFramePr>
        <p:xfrm>
          <a:off x="1219200" y="4649945"/>
          <a:ext cx="5947494" cy="521843"/>
        </p:xfrm>
        <a:graphic>
          <a:graphicData uri="http://schemas.openxmlformats.org/drawingml/2006/table">
            <a:tbl>
              <a:tblPr firstRow="1" firstCol="1" bandRow="1"/>
              <a:tblGrid>
                <a:gridCol w="1370786">
                  <a:extLst>
                    <a:ext uri="{9D8B030D-6E8A-4147-A177-3AD203B41FA5}">
                      <a16:colId xmlns="" xmlns:a16="http://schemas.microsoft.com/office/drawing/2014/main" val="996010387"/>
                    </a:ext>
                  </a:extLst>
                </a:gridCol>
                <a:gridCol w="1889204">
                  <a:extLst>
                    <a:ext uri="{9D8B030D-6E8A-4147-A177-3AD203B41FA5}">
                      <a16:colId xmlns="" xmlns:a16="http://schemas.microsoft.com/office/drawing/2014/main" val="114639681"/>
                    </a:ext>
                  </a:extLst>
                </a:gridCol>
                <a:gridCol w="2687504">
                  <a:extLst>
                    <a:ext uri="{9D8B030D-6E8A-4147-A177-3AD203B41FA5}">
                      <a16:colId xmlns="" xmlns:a16="http://schemas.microsoft.com/office/drawing/2014/main" val="1132399841"/>
                    </a:ext>
                  </a:extLst>
                </a:gridCol>
              </a:tblGrid>
              <a:tr h="516206">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PC-relative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beq $s1, $s2, 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If ($s1==$s2)     PC=PC+200</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2795217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 xmlns:a16="http://schemas.microsoft.com/office/drawing/2014/main" id="{163A8C46-C7AE-F2D5-565A-CED8E35A9611}"/>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Revising machine Language in MIPS</a:t>
            </a:r>
            <a:endParaRPr lang="en-GB" altLang="en-US" dirty="0">
              <a:solidFill>
                <a:srgbClr val="FF0000"/>
              </a:solidFill>
              <a:latin typeface="Comic Sans MS" panose="030F0702030302020204" pitchFamily="66" charset="0"/>
            </a:endParaRPr>
          </a:p>
        </p:txBody>
      </p:sp>
      <p:pic>
        <p:nvPicPr>
          <p:cNvPr id="24579" name="Picture 6">
            <a:extLst>
              <a:ext uri="{FF2B5EF4-FFF2-40B4-BE49-F238E27FC236}">
                <a16:creationId xmlns="" xmlns:a16="http://schemas.microsoft.com/office/drawing/2014/main" id="{31AC855A-3174-B4A7-BC43-9A7422634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6262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 xmlns:a16="http://schemas.microsoft.com/office/drawing/2014/main" id="{4F5DE7FB-2DB0-B498-B9A3-1B4FE884F0FC}"/>
              </a:ext>
            </a:extLst>
          </p:cNvPr>
          <p:cNvSpPr>
            <a:spLocks noChangeArrowheads="1"/>
          </p:cNvSpPr>
          <p:nvPr/>
        </p:nvSpPr>
        <p:spPr bwMode="auto">
          <a:xfrm>
            <a:off x="228600" y="2413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Revising machine Language in MIPS</a:t>
            </a:r>
            <a:endParaRPr lang="en-GB" altLang="en-US" dirty="0">
              <a:solidFill>
                <a:srgbClr val="FF0000"/>
              </a:solidFill>
              <a:latin typeface="Comic Sans MS" panose="030F0702030302020204" pitchFamily="66" charset="0"/>
            </a:endParaRPr>
          </a:p>
        </p:txBody>
      </p:sp>
      <p:pic>
        <p:nvPicPr>
          <p:cNvPr id="25603" name="Picture 2">
            <a:extLst>
              <a:ext uri="{FF2B5EF4-FFF2-40B4-BE49-F238E27FC236}">
                <a16:creationId xmlns="" xmlns:a16="http://schemas.microsoft.com/office/drawing/2014/main" id="{A471A19D-1159-A475-351B-34502591F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943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 xmlns:a16="http://schemas.microsoft.com/office/drawing/2014/main" id="{4F5DE7FB-2DB0-B498-B9A3-1B4FE884F0FC}"/>
              </a:ext>
            </a:extLst>
          </p:cNvPr>
          <p:cNvSpPr>
            <a:spLocks noChangeArrowheads="1"/>
          </p:cNvSpPr>
          <p:nvPr/>
        </p:nvSpPr>
        <p:spPr bwMode="auto">
          <a:xfrm>
            <a:off x="228600" y="24130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FF0000"/>
                </a:solidFill>
                <a:latin typeface="Comic Sans MS" panose="030F0702030302020204" pitchFamily="66" charset="0"/>
              </a:rPr>
              <a:t>Needs to know!</a:t>
            </a:r>
            <a:endParaRPr lang="en-GB" altLang="en-US" dirty="0">
              <a:solidFill>
                <a:srgbClr val="FF0000"/>
              </a:solidFill>
              <a:latin typeface="Comic Sans MS" panose="030F0702030302020204" pitchFamily="66" charset="0"/>
            </a:endParaRPr>
          </a:p>
        </p:txBody>
      </p:sp>
      <p:sp>
        <p:nvSpPr>
          <p:cNvPr id="5" name="TextBox 4">
            <a:extLst>
              <a:ext uri="{FF2B5EF4-FFF2-40B4-BE49-F238E27FC236}">
                <a16:creationId xmlns="" xmlns:a16="http://schemas.microsoft.com/office/drawing/2014/main" id="{0217323C-EB60-FB82-B61A-5A214B754667}"/>
              </a:ext>
            </a:extLst>
          </p:cNvPr>
          <p:cNvSpPr txBox="1"/>
          <p:nvPr/>
        </p:nvSpPr>
        <p:spPr>
          <a:xfrm>
            <a:off x="762000" y="1371600"/>
            <a:ext cx="7315200" cy="3416320"/>
          </a:xfrm>
          <a:prstGeom prst="rect">
            <a:avLst/>
          </a:prstGeom>
          <a:noFill/>
        </p:spPr>
        <p:txBody>
          <a:bodyPr wrap="square">
            <a:spAutoFit/>
          </a:bodyPr>
          <a:lstStyle/>
          <a:p>
            <a:pPr algn="just">
              <a:defRPr/>
            </a:pPr>
            <a:r>
              <a:rPr lang="en-GB" sz="2400" dirty="0">
                <a:latin typeface="Comic Sans MS" panose="030F0702030302020204" pitchFamily="66" charset="0"/>
                <a:cs typeface="Arial" charset="0"/>
              </a:rPr>
              <a:t>MIPS instructions classically take five steps:</a:t>
            </a:r>
          </a:p>
          <a:p>
            <a:pPr algn="just">
              <a:defRPr/>
            </a:pPr>
            <a:endParaRPr lang="en-GB" sz="2400" dirty="0">
              <a:latin typeface="Comic Sans MS" panose="030F0702030302020204" pitchFamily="66" charset="0"/>
              <a:cs typeface="Arial" charset="0"/>
            </a:endParaRPr>
          </a:p>
          <a:p>
            <a:pPr marL="457200" indent="-457200" algn="just">
              <a:buFont typeface="+mj-lt"/>
              <a:buAutoNum type="arabicPeriod"/>
              <a:defRPr/>
            </a:pPr>
            <a:r>
              <a:rPr lang="en-GB" sz="2400" dirty="0">
                <a:latin typeface="Comic Sans MS" panose="030F0702030302020204" pitchFamily="66" charset="0"/>
                <a:cs typeface="Arial" charset="0"/>
              </a:rPr>
              <a:t>Fetch instruction from memory.</a:t>
            </a:r>
          </a:p>
          <a:p>
            <a:pPr marL="457200" indent="-457200" algn="just">
              <a:buFont typeface="+mj-lt"/>
              <a:buAutoNum type="arabicPeriod"/>
              <a:defRPr/>
            </a:pPr>
            <a:r>
              <a:rPr lang="en-GB" sz="2400" dirty="0">
                <a:latin typeface="Comic Sans MS" panose="030F0702030302020204" pitchFamily="66" charset="0"/>
                <a:cs typeface="Arial" charset="0"/>
              </a:rPr>
              <a:t>Read registers while decoding the instruction. The regular format of MIPS instructions allows reading and decoding to occur simultaneously.</a:t>
            </a:r>
          </a:p>
          <a:p>
            <a:pPr marL="457200" indent="-457200" algn="just">
              <a:buFont typeface="+mj-lt"/>
              <a:buAutoNum type="arabicPeriod"/>
              <a:defRPr/>
            </a:pPr>
            <a:r>
              <a:rPr lang="en-GB" sz="2400" dirty="0">
                <a:latin typeface="Comic Sans MS" panose="030F0702030302020204" pitchFamily="66" charset="0"/>
                <a:cs typeface="Arial" charset="0"/>
              </a:rPr>
              <a:t>Execute the operation or calculate an address.</a:t>
            </a:r>
            <a:endParaRPr lang="en-GB" sz="2400" dirty="0">
              <a:solidFill>
                <a:srgbClr val="FF0000"/>
              </a:solidFill>
              <a:latin typeface="Comic Sans MS" panose="030F0702030302020204" pitchFamily="66" charset="0"/>
              <a:cs typeface="Arial" charset="0"/>
            </a:endParaRPr>
          </a:p>
          <a:p>
            <a:pPr marL="457200" indent="-457200" algn="just">
              <a:buFont typeface="+mj-lt"/>
              <a:buAutoNum type="arabicPeriod"/>
              <a:defRPr/>
            </a:pPr>
            <a:r>
              <a:rPr lang="en-GB" sz="2400" dirty="0">
                <a:latin typeface="Comic Sans MS" panose="030F0702030302020204" pitchFamily="66" charset="0"/>
                <a:cs typeface="Arial" charset="0"/>
              </a:rPr>
              <a:t>Write the result into a register.</a:t>
            </a:r>
          </a:p>
        </p:txBody>
      </p:sp>
    </p:spTree>
    <p:extLst>
      <p:ext uri="{BB962C8B-B14F-4D97-AF65-F5344CB8AC3E}">
        <p14:creationId xmlns:p14="http://schemas.microsoft.com/office/powerpoint/2010/main" val="1842121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 xmlns:a16="http://schemas.microsoft.com/office/drawing/2014/main" id="{841D8874-CD89-42C5-D293-5A6ACE9EF370}"/>
              </a:ext>
            </a:extLst>
          </p:cNvPr>
          <p:cNvSpPr>
            <a:spLocks noChangeArrowheads="1"/>
          </p:cNvSpPr>
          <p:nvPr/>
        </p:nvSpPr>
        <p:spPr bwMode="auto">
          <a:xfrm>
            <a:off x="457200" y="304800"/>
            <a:ext cx="8550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Pseudo-direct Addressing</a:t>
            </a:r>
            <a:endParaRPr lang="en-GB" altLang="en-US" dirty="0">
              <a:solidFill>
                <a:schemeClr val="accent2"/>
              </a:solidFill>
              <a:latin typeface="Comic Sans MS" panose="030F0702030302020204" pitchFamily="66" charset="0"/>
            </a:endParaRPr>
          </a:p>
        </p:txBody>
      </p:sp>
      <p:sp>
        <p:nvSpPr>
          <p:cNvPr id="8" name="Rectangle 3">
            <a:extLst>
              <a:ext uri="{FF2B5EF4-FFF2-40B4-BE49-F238E27FC236}">
                <a16:creationId xmlns="" xmlns:a16="http://schemas.microsoft.com/office/drawing/2014/main" id="{9E060382-DA5E-10F2-CEFA-FDA8B2D44F36}"/>
              </a:ext>
            </a:extLst>
          </p:cNvPr>
          <p:cNvSpPr>
            <a:spLocks noGrp="1" noChangeArrowheads="1"/>
          </p:cNvSpPr>
          <p:nvPr>
            <p:ph type="body" idx="1"/>
          </p:nvPr>
        </p:nvSpPr>
        <p:spPr>
          <a:xfrm>
            <a:off x="203200" y="1149350"/>
            <a:ext cx="8305800" cy="1746250"/>
          </a:xfrm>
        </p:spPr>
        <p:txBody>
          <a:bodyPr/>
          <a:lstStyle/>
          <a:p>
            <a:pPr marL="0" indent="0" algn="just">
              <a:buFontTx/>
              <a:buNone/>
              <a:defRPr/>
            </a:pPr>
            <a:endParaRPr lang="en-GB" altLang="en-US" sz="2400" dirty="0">
              <a:latin typeface="Comic Sans MS" panose="030F0702030302020204" pitchFamily="66" charset="0"/>
              <a:cs typeface="Times New Roman" panose="02020603050405020304" pitchFamily="18" charset="0"/>
            </a:endParaRPr>
          </a:p>
          <a:p>
            <a:pPr algn="just">
              <a:defRPr/>
            </a:pPr>
            <a:r>
              <a:rPr lang="en-US" altLang="en-US" sz="2400" dirty="0">
                <a:latin typeface="Comic Sans MS" panose="030F0702030302020204" pitchFamily="66" charset="0"/>
                <a:cs typeface="Times New Roman" panose="02020603050405020304" pitchFamily="18" charset="0"/>
              </a:rPr>
              <a:t>In J type format, the J-type instruction encoding does not have enough bits to specify as full 32-bit jump address.</a:t>
            </a:r>
          </a:p>
          <a:p>
            <a:pPr marL="0" indent="0" algn="just">
              <a:buFontTx/>
              <a:buNone/>
              <a:defRPr/>
            </a:pPr>
            <a:endParaRPr lang="en-US" altLang="en-US" sz="2400" dirty="0">
              <a:latin typeface="Comic Sans MS" panose="030F0702030302020204" pitchFamily="66" charset="0"/>
              <a:cs typeface="Times New Roman" panose="02020603050405020304" pitchFamily="18" charset="0"/>
            </a:endParaRPr>
          </a:p>
          <a:p>
            <a:pPr algn="just">
              <a:defRPr/>
            </a:pPr>
            <a:r>
              <a:rPr lang="en-US" altLang="en-US" sz="2400" dirty="0">
                <a:latin typeface="Comic Sans MS" panose="030F0702030302020204" pitchFamily="66" charset="0"/>
                <a:cs typeface="Times New Roman" panose="02020603050405020304" pitchFamily="18" charset="0"/>
              </a:rPr>
              <a:t>Opcode uses the 6-bits of the instructions</a:t>
            </a:r>
          </a:p>
          <a:p>
            <a:pPr marL="0" indent="0" algn="just">
              <a:buFontTx/>
              <a:buNone/>
              <a:defRPr/>
            </a:pPr>
            <a:endParaRPr lang="en-US" altLang="en-US" sz="2400" dirty="0">
              <a:latin typeface="Comic Sans MS" panose="030F0702030302020204" pitchFamily="66" charset="0"/>
              <a:cs typeface="Times New Roman" panose="02020603050405020304" pitchFamily="18" charset="0"/>
            </a:endParaRPr>
          </a:p>
          <a:p>
            <a:pPr algn="just">
              <a:defRPr/>
            </a:pPr>
            <a:r>
              <a:rPr lang="en-US" altLang="en-US" sz="2400" dirty="0">
                <a:latin typeface="Comic Sans MS" panose="030F0702030302020204" pitchFamily="66" charset="0"/>
                <a:cs typeface="Times New Roman" panose="02020603050405020304" pitchFamily="18" charset="0"/>
              </a:rPr>
              <a:t>So, only 26-bits are left to encode the jump target instruction.</a:t>
            </a:r>
            <a:endParaRPr lang="en-GB" altLang="en-US" sz="2000" dirty="0">
              <a:latin typeface="Comic Sans MS" panose="030F0702030302020204" pitchFamily="66" charset="0"/>
              <a:cs typeface="Times New Roman" panose="02020603050405020304" pitchFamily="18" charset="0"/>
            </a:endParaRPr>
          </a:p>
          <a:p>
            <a:pPr algn="just">
              <a:defRPr/>
            </a:pPr>
            <a:endParaRPr lang="en-GB" altLang="en-US" sz="2400" dirty="0">
              <a:latin typeface="Comic Sans MS" panose="030F0702030302020204" pitchFamily="66" charset="0"/>
              <a:cs typeface="Times New Roman" panose="02020603050405020304" pitchFamily="18" charset="0"/>
            </a:endParaRPr>
          </a:p>
          <a:p>
            <a:pPr algn="just">
              <a:defRPr/>
            </a:pPr>
            <a:endParaRPr lang="en-GB" altLang="en-US" sz="2400" dirty="0">
              <a:latin typeface="Comic Sans MS" panose="030F0702030302020204" pitchFamily="66" charset="0"/>
              <a:cs typeface="Times New Roman" panose="02020603050405020304" pitchFamily="18" charset="0"/>
            </a:endParaRPr>
          </a:p>
        </p:txBody>
      </p:sp>
      <p:pic>
        <p:nvPicPr>
          <p:cNvPr id="3" name="Picture 2">
            <a:extLst>
              <a:ext uri="{FF2B5EF4-FFF2-40B4-BE49-F238E27FC236}">
                <a16:creationId xmlns="" xmlns:a16="http://schemas.microsoft.com/office/drawing/2014/main" id="{68150EB4-0DD9-5E5B-829F-5E7B62E09FF6}"/>
              </a:ext>
            </a:extLst>
          </p:cNvPr>
          <p:cNvPicPr>
            <a:picLocks noChangeAspect="1"/>
          </p:cNvPicPr>
          <p:nvPr/>
        </p:nvPicPr>
        <p:blipFill>
          <a:blip r:embed="rId2"/>
          <a:stretch>
            <a:fillRect/>
          </a:stretch>
        </p:blipFill>
        <p:spPr>
          <a:xfrm>
            <a:off x="914400" y="5246186"/>
            <a:ext cx="7153275" cy="9249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 xmlns:a16="http://schemas.microsoft.com/office/drawing/2014/main" id="{9C00ED69-0FC1-D417-190F-B4004F0CAC7A}"/>
              </a:ext>
            </a:extLst>
          </p:cNvPr>
          <p:cNvSpPr>
            <a:spLocks noChangeArrowheads="1"/>
          </p:cNvSpPr>
          <p:nvPr/>
        </p:nvSpPr>
        <p:spPr bwMode="auto">
          <a:xfrm>
            <a:off x="33338" y="195263"/>
            <a:ext cx="8534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Register Type MIPS Instruction Format</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F95ABDD5-20D5-6B05-8169-7DF994C19940}"/>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6148" name="TextBox 4">
            <a:extLst>
              <a:ext uri="{FF2B5EF4-FFF2-40B4-BE49-F238E27FC236}">
                <a16:creationId xmlns="" xmlns:a16="http://schemas.microsoft.com/office/drawing/2014/main" id="{ABB56825-EE46-C1F9-2BFA-7459AF3A9057}"/>
              </a:ext>
            </a:extLst>
          </p:cNvPr>
          <p:cNvSpPr txBox="1">
            <a:spLocks noChangeArrowheads="1"/>
          </p:cNvSpPr>
          <p:nvPr/>
        </p:nvSpPr>
        <p:spPr bwMode="auto">
          <a:xfrm>
            <a:off x="228600" y="9144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a:latin typeface="Comic Sans MS" panose="030F0702030302020204" pitchFamily="66" charset="0"/>
              </a:rPr>
              <a:t>MIPS instructions are encoded in binary, as 32-bit instruction words, called machine code. The layout of an instruction is called the instruction format. Only 3 different formats exist.</a:t>
            </a:r>
          </a:p>
        </p:txBody>
      </p:sp>
      <p:pic>
        <p:nvPicPr>
          <p:cNvPr id="6149" name="Picture 3">
            <a:extLst>
              <a:ext uri="{FF2B5EF4-FFF2-40B4-BE49-F238E27FC236}">
                <a16:creationId xmlns="" xmlns:a16="http://schemas.microsoft.com/office/drawing/2014/main" id="{238408FF-A80D-6B84-6B4E-DD98A32D8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07" y="2971800"/>
            <a:ext cx="878469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 xmlns:a16="http://schemas.microsoft.com/office/drawing/2014/main" id="{289AA40C-B140-3391-4C43-D4F1C8340F77}"/>
              </a:ext>
            </a:extLst>
          </p:cNvPr>
          <p:cNvSpPr>
            <a:spLocks noChangeArrowheads="1"/>
          </p:cNvSpPr>
          <p:nvPr/>
        </p:nvSpPr>
        <p:spPr bwMode="auto">
          <a:xfrm>
            <a:off x="457200" y="304800"/>
            <a:ext cx="8550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Pseudo-direct Addressing</a:t>
            </a:r>
            <a:endParaRPr lang="en-GB" altLang="en-US" dirty="0">
              <a:solidFill>
                <a:schemeClr val="accent2"/>
              </a:solidFill>
              <a:latin typeface="Comic Sans MS" panose="030F0702030302020204" pitchFamily="66" charset="0"/>
            </a:endParaRPr>
          </a:p>
        </p:txBody>
      </p:sp>
      <p:sp>
        <p:nvSpPr>
          <p:cNvPr id="30723" name="Rectangle 3">
            <a:extLst>
              <a:ext uri="{FF2B5EF4-FFF2-40B4-BE49-F238E27FC236}">
                <a16:creationId xmlns="" xmlns:a16="http://schemas.microsoft.com/office/drawing/2014/main" id="{00495D23-A47D-8F40-C151-A6966C8E0CE8}"/>
              </a:ext>
            </a:extLst>
          </p:cNvPr>
          <p:cNvSpPr>
            <a:spLocks noGrp="1" noChangeArrowheads="1"/>
          </p:cNvSpPr>
          <p:nvPr>
            <p:ph type="body" idx="1"/>
          </p:nvPr>
        </p:nvSpPr>
        <p:spPr>
          <a:xfrm>
            <a:off x="152400" y="600042"/>
            <a:ext cx="8305800" cy="1746250"/>
          </a:xfrm>
        </p:spPr>
        <p:txBody>
          <a:bodyPr/>
          <a:lstStyle/>
          <a:p>
            <a:pPr marL="0" indent="0" algn="just">
              <a:buNone/>
            </a:pPr>
            <a:endParaRPr lang="en-US" altLang="en-US" sz="2400" dirty="0">
              <a:latin typeface="Comic Sans MS" panose="030F0702030302020204" pitchFamily="66" charset="0"/>
              <a:cs typeface="Times New Roman" panose="02020603050405020304" pitchFamily="18" charset="0"/>
            </a:endParaRPr>
          </a:p>
          <a:p>
            <a:pPr algn="just"/>
            <a:r>
              <a:rPr lang="en-US" altLang="en-US" sz="2400" dirty="0">
                <a:latin typeface="Comic Sans MS" panose="030F0702030302020204" pitchFamily="66" charset="0"/>
                <a:cs typeface="Times New Roman" panose="02020603050405020304" pitchFamily="18" charset="0"/>
              </a:rPr>
              <a:t>In Pseudo-Direct addressing , the effective address is calculated by taking the upper 4 bits of the Program Counter(PC) (16 bit) , concatenated to the 26 bit immediate value , and the lower two bits are 00.</a:t>
            </a:r>
          </a:p>
          <a:p>
            <a:pPr marL="0" indent="0" algn="just">
              <a:buNone/>
            </a:pPr>
            <a:endParaRPr lang="en-US" altLang="en-US" sz="2400" dirty="0">
              <a:latin typeface="Comic Sans MS" panose="030F0702030302020204" pitchFamily="66" charset="0"/>
              <a:cs typeface="Times New Roman" panose="02020603050405020304" pitchFamily="18" charset="0"/>
            </a:endParaRPr>
          </a:p>
          <a:p>
            <a:pPr algn="just"/>
            <a:r>
              <a:rPr lang="en-US" altLang="en-US" sz="2400" dirty="0">
                <a:latin typeface="Comic Sans MS" panose="030F0702030302020204" pitchFamily="66" charset="0"/>
                <a:cs typeface="Times New Roman" panose="02020603050405020304" pitchFamily="18" charset="0"/>
              </a:rPr>
              <a:t>26 bits of the address is embedded as the immediate, and is used as the instruction offset within the current 256MB region defined by the MS 4 bits of the PC. </a:t>
            </a:r>
          </a:p>
          <a:p>
            <a:pPr marL="0" indent="0" algn="just">
              <a:buNone/>
            </a:pPr>
            <a:endParaRPr lang="en-US" sz="2400" dirty="0">
              <a:latin typeface="Comic Sans MS" panose="030F0702030302020204" pitchFamily="66" charset="0"/>
            </a:endParaRPr>
          </a:p>
          <a:p>
            <a:pPr algn="just"/>
            <a:r>
              <a:rPr lang="en-US" sz="2400" dirty="0">
                <a:solidFill>
                  <a:srgbClr val="FF0000"/>
                </a:solidFill>
                <a:latin typeface="Comic Sans MS" panose="030F0702030302020204" pitchFamily="66" charset="0"/>
              </a:rPr>
              <a:t>Pseudo direct addressing is not intended for relative jumps. It is an absolute jump.</a:t>
            </a:r>
            <a:endParaRPr lang="en-US" altLang="en-US" sz="2400" dirty="0">
              <a:solidFill>
                <a:srgbClr val="FF0000"/>
              </a:solidFill>
              <a:latin typeface="Comic Sans MS" panose="030F0702030302020204" pitchFamily="66" charset="0"/>
              <a:cs typeface="Times New Roman" panose="02020603050405020304" pitchFamily="18" charset="0"/>
            </a:endParaRPr>
          </a:p>
          <a:p>
            <a:pPr marL="457200" lvl="1" indent="0" algn="just">
              <a:buFontTx/>
              <a:buNone/>
            </a:pPr>
            <a:endParaRPr lang="en-GB" altLang="en-US" sz="2000" dirty="0">
              <a:latin typeface="Comic Sans MS" panose="030F0702030302020204" pitchFamily="66" charset="0"/>
              <a:cs typeface="Times New Roman" panose="02020603050405020304" pitchFamily="18" charset="0"/>
            </a:endParaRPr>
          </a:p>
          <a:p>
            <a:pPr algn="just"/>
            <a:endParaRPr lang="en-GB" altLang="en-US" sz="2400" dirty="0">
              <a:latin typeface="Comic Sans MS" panose="030F0702030302020204" pitchFamily="66" charset="0"/>
              <a:cs typeface="Times New Roman" panose="02020603050405020304" pitchFamily="18" charset="0"/>
            </a:endParaRPr>
          </a:p>
          <a:p>
            <a:pPr algn="just"/>
            <a:endParaRPr lang="en-GB" altLang="en-US" sz="2400" dirty="0">
              <a:latin typeface="Comic Sans MS" panose="030F0702030302020204" pitchFamily="66"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 xmlns:a16="http://schemas.microsoft.com/office/drawing/2014/main" id="{289AA40C-B140-3391-4C43-D4F1C8340F77}"/>
              </a:ext>
            </a:extLst>
          </p:cNvPr>
          <p:cNvSpPr>
            <a:spLocks noChangeArrowheads="1"/>
          </p:cNvSpPr>
          <p:nvPr/>
        </p:nvSpPr>
        <p:spPr bwMode="auto">
          <a:xfrm>
            <a:off x="457200" y="304800"/>
            <a:ext cx="8550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Pseudo-direct Addressing</a:t>
            </a:r>
            <a:endParaRPr lang="en-GB" altLang="en-US">
              <a:solidFill>
                <a:schemeClr val="accent2"/>
              </a:solidFill>
              <a:latin typeface="Comic Sans MS" panose="030F0702030302020204" pitchFamily="66" charset="0"/>
            </a:endParaRPr>
          </a:p>
        </p:txBody>
      </p:sp>
      <p:pic>
        <p:nvPicPr>
          <p:cNvPr id="3" name="Picture 2">
            <a:extLst>
              <a:ext uri="{FF2B5EF4-FFF2-40B4-BE49-F238E27FC236}">
                <a16:creationId xmlns="" xmlns:a16="http://schemas.microsoft.com/office/drawing/2014/main" id="{E37A21CB-9BE1-F3AC-0AC6-F36487B9DD96}"/>
              </a:ext>
            </a:extLst>
          </p:cNvPr>
          <p:cNvPicPr>
            <a:picLocks noChangeAspect="1"/>
          </p:cNvPicPr>
          <p:nvPr/>
        </p:nvPicPr>
        <p:blipFill>
          <a:blip r:embed="rId2"/>
          <a:stretch>
            <a:fillRect/>
          </a:stretch>
        </p:blipFill>
        <p:spPr>
          <a:xfrm>
            <a:off x="228600" y="1550193"/>
            <a:ext cx="8121293" cy="3757613"/>
          </a:xfrm>
          <a:prstGeom prst="rect">
            <a:avLst/>
          </a:prstGeom>
        </p:spPr>
      </p:pic>
    </p:spTree>
    <p:extLst>
      <p:ext uri="{BB962C8B-B14F-4D97-AF65-F5344CB8AC3E}">
        <p14:creationId xmlns:p14="http://schemas.microsoft.com/office/powerpoint/2010/main" val="1009439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 xmlns:a16="http://schemas.microsoft.com/office/drawing/2014/main" id="{6D9A4893-9861-8F12-BE5C-CF35BB1C09AE}"/>
              </a:ext>
            </a:extLst>
          </p:cNvPr>
          <p:cNvSpPr>
            <a:spLocks noChangeArrowheads="1"/>
          </p:cNvSpPr>
          <p:nvPr/>
        </p:nvSpPr>
        <p:spPr bwMode="auto">
          <a:xfrm>
            <a:off x="457200" y="304800"/>
            <a:ext cx="8550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Pseudo-direct Addressing</a:t>
            </a:r>
            <a:endParaRPr lang="en-GB" altLang="en-US">
              <a:solidFill>
                <a:schemeClr val="accent2"/>
              </a:solidFill>
              <a:latin typeface="Comic Sans MS" panose="030F0702030302020204" pitchFamily="66" charset="0"/>
            </a:endParaRPr>
          </a:p>
        </p:txBody>
      </p:sp>
      <p:sp>
        <p:nvSpPr>
          <p:cNvPr id="8" name="Rectangle 3">
            <a:extLst>
              <a:ext uri="{FF2B5EF4-FFF2-40B4-BE49-F238E27FC236}">
                <a16:creationId xmlns="" xmlns:a16="http://schemas.microsoft.com/office/drawing/2014/main" id="{1B858480-07C5-0384-2217-45F4639613DB}"/>
              </a:ext>
            </a:extLst>
          </p:cNvPr>
          <p:cNvSpPr>
            <a:spLocks noGrp="1" noChangeArrowheads="1"/>
          </p:cNvSpPr>
          <p:nvPr>
            <p:ph type="body" idx="1"/>
          </p:nvPr>
        </p:nvSpPr>
        <p:spPr>
          <a:xfrm>
            <a:off x="203200" y="1149350"/>
            <a:ext cx="8305800" cy="1746250"/>
          </a:xfrm>
        </p:spPr>
        <p:txBody>
          <a:bodyPr/>
          <a:lstStyle/>
          <a:p>
            <a:pPr algn="just">
              <a:defRPr/>
            </a:pPr>
            <a:r>
              <a:rPr lang="en-US" altLang="en-US" sz="2400" dirty="0">
                <a:latin typeface="Comic Sans MS" panose="030F0702030302020204" pitchFamily="66" charset="0"/>
                <a:cs typeface="Times New Roman" panose="02020603050405020304" pitchFamily="18" charset="0"/>
              </a:rPr>
              <a:t>Why do we have 00 at the  end of the immediate when we calculate the new instructions for jump instruction.</a:t>
            </a:r>
          </a:p>
          <a:p>
            <a:pPr algn="just">
              <a:defRPr/>
            </a:pPr>
            <a:endParaRPr lang="en-US" altLang="en-US" sz="2400" dirty="0">
              <a:latin typeface="Comic Sans MS" panose="030F0702030302020204" pitchFamily="66" charset="0"/>
              <a:cs typeface="Times New Roman" panose="02020603050405020304" pitchFamily="18" charset="0"/>
            </a:endParaRPr>
          </a:p>
          <a:p>
            <a:pPr lvl="2" algn="just">
              <a:buFont typeface="Wingdings" panose="05000000000000000000" pitchFamily="2" charset="2"/>
              <a:buChar char="§"/>
              <a:defRPr/>
            </a:pPr>
            <a:r>
              <a:rPr lang="en-US" altLang="en-US" dirty="0">
                <a:latin typeface="Comic Sans MS" panose="030F0702030302020204" pitchFamily="66" charset="0"/>
                <a:cs typeface="Times New Roman" panose="02020603050405020304" pitchFamily="18" charset="0"/>
              </a:rPr>
              <a:t>Instructions are word-aligned so their addresses always end in 00.</a:t>
            </a:r>
          </a:p>
          <a:p>
            <a:pPr marL="914400" lvl="2" indent="0" algn="just">
              <a:buNone/>
              <a:defRPr/>
            </a:pPr>
            <a:endParaRPr lang="en-US" altLang="en-US" dirty="0">
              <a:latin typeface="Comic Sans MS" panose="030F0702030302020204" pitchFamily="66" charset="0"/>
              <a:cs typeface="Times New Roman" panose="02020603050405020304" pitchFamily="18" charset="0"/>
            </a:endParaRPr>
          </a:p>
          <a:p>
            <a:pPr lvl="2" algn="just">
              <a:buFont typeface="Wingdings" panose="05000000000000000000" pitchFamily="2" charset="2"/>
              <a:buChar char="§"/>
              <a:defRPr/>
            </a:pPr>
            <a:r>
              <a:rPr lang="en-US" altLang="en-US" dirty="0">
                <a:latin typeface="Comic Sans MS" panose="030F0702030302020204" pitchFamily="66" charset="0"/>
                <a:cs typeface="Times New Roman" panose="02020603050405020304" pitchFamily="18" charset="0"/>
              </a:rPr>
              <a:t>We always jump by a full instructions, which is 4 bytes, so we multiply offset by 4 by shifting it left two places.</a:t>
            </a:r>
          </a:p>
          <a:p>
            <a:pPr algn="just">
              <a:defRPr/>
            </a:pPr>
            <a:endParaRPr lang="en-GB" altLang="en-US" sz="2400" dirty="0">
              <a:latin typeface="Comic Sans MS" panose="030F0702030302020204" pitchFamily="66" charset="0"/>
              <a:cs typeface="Times New Roman" panose="02020603050405020304" pitchFamily="18" charset="0"/>
            </a:endParaRPr>
          </a:p>
        </p:txBody>
      </p:sp>
      <p:sp>
        <p:nvSpPr>
          <p:cNvPr id="7" name="TextBox 6">
            <a:extLst>
              <a:ext uri="{FF2B5EF4-FFF2-40B4-BE49-F238E27FC236}">
                <a16:creationId xmlns="" xmlns:a16="http://schemas.microsoft.com/office/drawing/2014/main" id="{FB2E74BB-DCAA-7B60-1675-9031B384438D}"/>
              </a:ext>
            </a:extLst>
          </p:cNvPr>
          <p:cNvSpPr txBox="1"/>
          <p:nvPr/>
        </p:nvSpPr>
        <p:spPr>
          <a:xfrm>
            <a:off x="762000" y="5562600"/>
            <a:ext cx="7162800" cy="369332"/>
          </a:xfrm>
          <a:prstGeom prst="rect">
            <a:avLst/>
          </a:prstGeom>
          <a:noFill/>
        </p:spPr>
        <p:txBody>
          <a:bodyPr wrap="square">
            <a:spAutoFit/>
          </a:bodyPr>
          <a:lstStyle/>
          <a:p>
            <a:r>
              <a:rPr lang="en-US" dirty="0">
                <a:solidFill>
                  <a:schemeClr val="accent6">
                    <a:lumMod val="60000"/>
                    <a:lumOff val="40000"/>
                  </a:schemeClr>
                </a:solidFill>
              </a:rPr>
              <a:t>https://www.youtube.com/watch?v=1bP6alXjDrw</a:t>
            </a:r>
          </a:p>
        </p:txBody>
      </p:sp>
    </p:spTree>
    <p:extLst>
      <p:ext uri="{BB962C8B-B14F-4D97-AF65-F5344CB8AC3E}">
        <p14:creationId xmlns:p14="http://schemas.microsoft.com/office/powerpoint/2010/main" val="205186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 xmlns:a16="http://schemas.microsoft.com/office/drawing/2014/main" id="{6D9A4893-9861-8F12-BE5C-CF35BB1C09AE}"/>
              </a:ext>
            </a:extLst>
          </p:cNvPr>
          <p:cNvSpPr>
            <a:spLocks noChangeArrowheads="1"/>
          </p:cNvSpPr>
          <p:nvPr/>
        </p:nvSpPr>
        <p:spPr bwMode="auto">
          <a:xfrm>
            <a:off x="457200" y="304800"/>
            <a:ext cx="8550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Pseudo-direct Addressing</a:t>
            </a:r>
            <a:endParaRPr lang="en-GB" altLang="en-US">
              <a:solidFill>
                <a:schemeClr val="accent2"/>
              </a:solidFill>
              <a:latin typeface="Comic Sans MS" panose="030F0702030302020204" pitchFamily="66" charset="0"/>
            </a:endParaRPr>
          </a:p>
        </p:txBody>
      </p:sp>
      <p:sp>
        <p:nvSpPr>
          <p:cNvPr id="8" name="Rectangle 3">
            <a:extLst>
              <a:ext uri="{FF2B5EF4-FFF2-40B4-BE49-F238E27FC236}">
                <a16:creationId xmlns="" xmlns:a16="http://schemas.microsoft.com/office/drawing/2014/main" id="{1B858480-07C5-0384-2217-45F4639613DB}"/>
              </a:ext>
            </a:extLst>
          </p:cNvPr>
          <p:cNvSpPr>
            <a:spLocks noGrp="1" noChangeArrowheads="1"/>
          </p:cNvSpPr>
          <p:nvPr>
            <p:ph type="body" idx="1"/>
          </p:nvPr>
        </p:nvSpPr>
        <p:spPr>
          <a:xfrm>
            <a:off x="203200" y="1149350"/>
            <a:ext cx="8305800" cy="1746250"/>
          </a:xfrm>
        </p:spPr>
        <p:txBody>
          <a:bodyPr/>
          <a:lstStyle/>
          <a:p>
            <a:pPr algn="just">
              <a:defRPr/>
            </a:pPr>
            <a:r>
              <a:rPr lang="en-US" altLang="en-US" sz="2400" dirty="0">
                <a:latin typeface="Comic Sans MS" panose="030F0702030302020204" pitchFamily="66" charset="0"/>
                <a:cs typeface="Times New Roman" panose="02020603050405020304" pitchFamily="18" charset="0"/>
              </a:rPr>
              <a:t>Therefore , the new effective address will always be a word-aligned and we can never have a target address of a jump instruction with the two bits anything other than 00.</a:t>
            </a:r>
          </a:p>
          <a:p>
            <a:pPr algn="just">
              <a:defRPr/>
            </a:pPr>
            <a:endParaRPr lang="en-US" altLang="en-US" sz="2400" dirty="0">
              <a:latin typeface="Comic Sans MS" panose="030F0702030302020204" pitchFamily="66" charset="0"/>
              <a:cs typeface="Times New Roman" panose="02020603050405020304" pitchFamily="18" charset="0"/>
            </a:endParaRPr>
          </a:p>
          <a:p>
            <a:pPr algn="just">
              <a:defRPr/>
            </a:pPr>
            <a:r>
              <a:rPr lang="en-US" altLang="en-US" sz="2400" dirty="0">
                <a:latin typeface="Comic Sans MS" panose="030F0702030302020204" pitchFamily="66" charset="0"/>
                <a:cs typeface="Times New Roman" panose="02020603050405020304" pitchFamily="18" charset="0"/>
              </a:rPr>
              <a:t>The 26-bit target address field is transformed into a 32-bit address.</a:t>
            </a:r>
          </a:p>
          <a:p>
            <a:pPr algn="just">
              <a:defRPr/>
            </a:pPr>
            <a:endParaRPr lang="en-US" altLang="en-US" sz="2400" dirty="0">
              <a:latin typeface="Comic Sans MS" panose="030F0702030302020204" pitchFamily="66" charset="0"/>
              <a:cs typeface="Times New Roman" panose="02020603050405020304" pitchFamily="18" charset="0"/>
            </a:endParaRPr>
          </a:p>
          <a:p>
            <a:pPr algn="just">
              <a:defRPr/>
            </a:pPr>
            <a:r>
              <a:rPr lang="en-US" altLang="en-US" sz="2400" dirty="0">
                <a:latin typeface="Comic Sans MS" panose="030F0702030302020204" pitchFamily="66" charset="0"/>
                <a:cs typeface="Times New Roman" panose="02020603050405020304" pitchFamily="18" charset="0"/>
              </a:rPr>
              <a:t>Address in Pseudo-Direct must be a multiple of four.</a:t>
            </a:r>
          </a:p>
          <a:p>
            <a:pPr algn="just">
              <a:defRPr/>
            </a:pPr>
            <a:endParaRPr lang="en-US" altLang="en-US" sz="2400" dirty="0">
              <a:latin typeface="Comic Sans MS" panose="030F0702030302020204" pitchFamily="66" charset="0"/>
              <a:cs typeface="Times New Roman" panose="02020603050405020304" pitchFamily="18" charset="0"/>
            </a:endParaRPr>
          </a:p>
          <a:p>
            <a:pPr algn="just">
              <a:defRPr/>
            </a:pPr>
            <a:endParaRPr lang="en-GB" altLang="en-US" sz="24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986854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 xmlns:a16="http://schemas.microsoft.com/office/drawing/2014/main" id="{4F2FC1BC-5D89-30A1-6846-129685BE6992}"/>
              </a:ext>
            </a:extLst>
          </p:cNvPr>
          <p:cNvSpPr>
            <a:spLocks noChangeArrowheads="1"/>
          </p:cNvSpPr>
          <p:nvPr/>
        </p:nvSpPr>
        <p:spPr bwMode="auto">
          <a:xfrm>
            <a:off x="457200" y="304800"/>
            <a:ext cx="8550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solidFill>
                  <a:srgbClr val="000099"/>
                </a:solidFill>
                <a:latin typeface="Comic Sans MS" panose="030F0702030302020204" pitchFamily="66" charset="0"/>
              </a:rPr>
              <a:t>Pseudo-direct Addressing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 xmlns:a16="http://schemas.microsoft.com/office/drawing/2014/main" id="{ACF8307C-1E02-0259-EA32-B4EA1C2BC73E}"/>
                  </a:ext>
                </a:extLst>
              </p:cNvPr>
              <p:cNvSpPr>
                <a:spLocks noGrp="1" noChangeArrowheads="1"/>
              </p:cNvSpPr>
              <p:nvPr>
                <p:ph type="body" idx="1"/>
              </p:nvPr>
            </p:nvSpPr>
            <p:spPr>
              <a:xfrm>
                <a:off x="203200" y="1149350"/>
                <a:ext cx="8305800" cy="1746250"/>
              </a:xfrm>
            </p:spPr>
            <p:txBody>
              <a:bodyPr/>
              <a:lstStyle/>
              <a:p>
                <a:pPr algn="just">
                  <a:defRPr/>
                </a:pPr>
                <a:r>
                  <a:rPr lang="en-US" sz="2400" dirty="0">
                    <a:solidFill>
                      <a:schemeClr val="tx1"/>
                    </a:solidFill>
                    <a:latin typeface="Comic Sans MS" panose="030F0702030302020204" pitchFamily="66" charset="0"/>
                  </a:rPr>
                  <a:t>Because the four most significant bits of the 32 bit address are taken from PC, the jump range is limited.</a:t>
                </a:r>
              </a:p>
              <a:p>
                <a:pPr algn="just">
                  <a:defRPr/>
                </a:pPr>
                <a:endParaRPr lang="en-US" sz="2400" dirty="0">
                  <a:solidFill>
                    <a:schemeClr val="tx1"/>
                  </a:solidFill>
                  <a:latin typeface="Comic Sans MS" panose="030F0702030302020204" pitchFamily="66" charset="0"/>
                </a:endParaRPr>
              </a:p>
              <a:p>
                <a:pPr algn="just">
                  <a:defRPr/>
                </a:pPr>
                <a:r>
                  <a:rPr lang="en-US" sz="2400" dirty="0">
                    <a:solidFill>
                      <a:schemeClr val="tx1"/>
                    </a:solidFill>
                    <a:latin typeface="Comic Sans MS" panose="030F0702030302020204" pitchFamily="66" charset="0"/>
                  </a:rPr>
                  <a:t>The upper 4 bits are unchanged. The address boundary can be calculated with remaining 28 bits as </a:t>
                </a:r>
                <a14:m>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2</m:t>
                        </m:r>
                      </m:e>
                      <m:sup>
                        <m:r>
                          <a:rPr lang="en-US" sz="2400" b="0" i="1" smtClean="0">
                            <a:solidFill>
                              <a:schemeClr val="tx1"/>
                            </a:solidFill>
                            <a:latin typeface="Cambria Math" panose="02040503050406030204" pitchFamily="18" charset="0"/>
                          </a:rPr>
                          <m:t>28</m:t>
                        </m:r>
                      </m:sup>
                    </m:sSup>
                  </m:oMath>
                </a14:m>
                <a:r>
                  <a:rPr lang="en-US" sz="2400" dirty="0">
                    <a:solidFill>
                      <a:schemeClr val="tx1"/>
                    </a:solidFill>
                    <a:latin typeface="Comic Sans MS" panose="030F0702030302020204" pitchFamily="66" charset="0"/>
                  </a:rPr>
                  <a:t> bit=256 MB.</a:t>
                </a:r>
              </a:p>
              <a:p>
                <a:pPr marL="0" indent="0" algn="just">
                  <a:buNone/>
                  <a:defRPr/>
                </a:pPr>
                <a:endParaRPr lang="en-US" sz="2400" dirty="0">
                  <a:solidFill>
                    <a:schemeClr val="tx1"/>
                  </a:solidFill>
                  <a:latin typeface="Comic Sans MS" panose="030F0702030302020204" pitchFamily="66" charset="0"/>
                </a:endParaRPr>
              </a:p>
              <a:p>
                <a:pPr algn="just">
                  <a:defRPr/>
                </a:pPr>
                <a:r>
                  <a:rPr lang="en-US" sz="2400" dirty="0">
                    <a:solidFill>
                      <a:schemeClr val="tx1"/>
                    </a:solidFill>
                    <a:latin typeface="Comic Sans MS" panose="030F0702030302020204" pitchFamily="66" charset="0"/>
                  </a:rPr>
                  <a:t>28 (26+2; the +2 is because instructions are four bytes in size) bit address space (256MB) are referred to as "superblocks". Pseudo-direct addressing allows  to jump anywhere within the same superblock. It doesn't matter if it's forwards or backwards.</a:t>
                </a:r>
              </a:p>
              <a:p>
                <a:pPr algn="just">
                  <a:defRPr/>
                </a:pPr>
                <a:endParaRPr lang="en-US" sz="2400" dirty="0">
                  <a:solidFill>
                    <a:schemeClr val="tx1"/>
                  </a:solidFill>
                  <a:latin typeface="Comic Sans MS" panose="030F0702030302020204" pitchFamily="66" charset="0"/>
                </a:endParaRPr>
              </a:p>
              <a:p>
                <a:pPr algn="just">
                  <a:defRPr/>
                </a:pPr>
                <a:endParaRPr lang="en-US" altLang="en-US" sz="2800" dirty="0">
                  <a:latin typeface="Comic Sans MS" panose="030F0702030302020204" pitchFamily="66" charset="0"/>
                  <a:cs typeface="Times New Roman" panose="02020603050405020304" pitchFamily="18" charset="0"/>
                </a:endParaRPr>
              </a:p>
              <a:p>
                <a:pPr algn="just">
                  <a:defRPr/>
                </a:pPr>
                <a:endParaRPr lang="en-US" altLang="en-US" sz="2400" dirty="0">
                  <a:latin typeface="Comic Sans MS" panose="030F0702030302020204" pitchFamily="66" charset="0"/>
                  <a:cs typeface="Times New Roman" panose="02020603050405020304" pitchFamily="18" charset="0"/>
                </a:endParaRPr>
              </a:p>
              <a:p>
                <a:pPr algn="just">
                  <a:defRPr/>
                </a:pPr>
                <a:endParaRPr lang="en-GB" altLang="en-US" sz="2400" dirty="0">
                  <a:latin typeface="Comic Sans MS" panose="030F0702030302020204" pitchFamily="66" charset="0"/>
                  <a:cs typeface="Times New Roman" panose="02020603050405020304" pitchFamily="18" charset="0"/>
                </a:endParaRPr>
              </a:p>
            </p:txBody>
          </p:sp>
        </mc:Choice>
        <mc:Fallback xmlns="">
          <p:sp>
            <p:nvSpPr>
              <p:cNvPr id="5" name="Rectangle 3">
                <a:extLst>
                  <a:ext uri="{FF2B5EF4-FFF2-40B4-BE49-F238E27FC236}">
                    <a16:creationId xmlns:a16="http://schemas.microsoft.com/office/drawing/2014/main" id="{ACF8307C-1E02-0259-EA32-B4EA1C2BC73E}"/>
                  </a:ext>
                </a:extLst>
              </p:cNvPr>
              <p:cNvSpPr>
                <a:spLocks noGrp="1" noRot="1" noChangeAspect="1" noMove="1" noResize="1" noEditPoints="1" noAdjustHandles="1" noChangeArrowheads="1" noChangeShapeType="1" noTextEdit="1"/>
              </p:cNvSpPr>
              <p:nvPr>
                <p:ph type="body" idx="1"/>
              </p:nvPr>
            </p:nvSpPr>
            <p:spPr>
              <a:xfrm>
                <a:off x="203200" y="1149350"/>
                <a:ext cx="8305800" cy="1746250"/>
              </a:xfrm>
              <a:blipFill>
                <a:blip r:embed="rId2"/>
                <a:stretch>
                  <a:fillRect l="-1467" t="-6643" r="-1101" b="-181818"/>
                </a:stretch>
              </a:blipFill>
            </p:spPr>
            <p:txBody>
              <a:bodyPr/>
              <a:lstStyle/>
              <a:p>
                <a:r>
                  <a:rPr lang="en-US">
                    <a:noFill/>
                  </a:rPr>
                  <a:t> </a:t>
                </a:r>
              </a:p>
            </p:txBody>
          </p:sp>
        </mc:Fallback>
      </mc:AlternateContent>
    </p:spTree>
    <p:extLst>
      <p:ext uri="{BB962C8B-B14F-4D97-AF65-F5344CB8AC3E}">
        <p14:creationId xmlns:p14="http://schemas.microsoft.com/office/powerpoint/2010/main" val="2924383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 xmlns:a16="http://schemas.microsoft.com/office/drawing/2014/main" id="{4F2FC1BC-5D89-30A1-6846-129685BE6992}"/>
              </a:ext>
            </a:extLst>
          </p:cNvPr>
          <p:cNvSpPr>
            <a:spLocks noChangeArrowheads="1"/>
          </p:cNvSpPr>
          <p:nvPr/>
        </p:nvSpPr>
        <p:spPr bwMode="auto">
          <a:xfrm>
            <a:off x="457200" y="304800"/>
            <a:ext cx="8550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solidFill>
                  <a:srgbClr val="000099"/>
                </a:solidFill>
                <a:latin typeface="Comic Sans MS" panose="030F0702030302020204" pitchFamily="66" charset="0"/>
              </a:rPr>
              <a:t>Implementation of Pseudo-direct Addressing</a:t>
            </a:r>
          </a:p>
        </p:txBody>
      </p:sp>
      <p:pic>
        <p:nvPicPr>
          <p:cNvPr id="4" name="Picture 3">
            <a:extLst>
              <a:ext uri="{FF2B5EF4-FFF2-40B4-BE49-F238E27FC236}">
                <a16:creationId xmlns="" xmlns:a16="http://schemas.microsoft.com/office/drawing/2014/main" id="{68B641CE-E947-4D87-6A54-2C83138578C1}"/>
              </a:ext>
            </a:extLst>
          </p:cNvPr>
          <p:cNvPicPr>
            <a:picLocks noChangeAspect="1"/>
          </p:cNvPicPr>
          <p:nvPr/>
        </p:nvPicPr>
        <p:blipFill>
          <a:blip r:embed="rId2"/>
          <a:stretch>
            <a:fillRect/>
          </a:stretch>
        </p:blipFill>
        <p:spPr>
          <a:xfrm>
            <a:off x="1066801" y="1314449"/>
            <a:ext cx="6729412" cy="4413381"/>
          </a:xfrm>
          <a:prstGeom prst="rect">
            <a:avLst/>
          </a:prstGeom>
        </p:spPr>
      </p:pic>
    </p:spTree>
    <p:extLst>
      <p:ext uri="{BB962C8B-B14F-4D97-AF65-F5344CB8AC3E}">
        <p14:creationId xmlns:p14="http://schemas.microsoft.com/office/powerpoint/2010/main" val="2348704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 xmlns:a16="http://schemas.microsoft.com/office/drawing/2014/main" id="{B1F4596C-6C10-3C9A-00BA-1D2B2216AD69}"/>
              </a:ext>
            </a:extLst>
          </p:cNvPr>
          <p:cNvSpPr>
            <a:spLocks noChangeArrowheads="1"/>
          </p:cNvSpPr>
          <p:nvPr/>
        </p:nvSpPr>
        <p:spPr bwMode="auto">
          <a:xfrm>
            <a:off x="534389" y="144302"/>
            <a:ext cx="8396886"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Addressing mode is not Instruction </a:t>
            </a:r>
            <a:r>
              <a:rPr lang="en-US" altLang="en-US" dirty="0" smtClean="0">
                <a:solidFill>
                  <a:srgbClr val="000099"/>
                </a:solidFill>
                <a:latin typeface="Comic Sans MS" panose="030F0702030302020204" pitchFamily="66" charset="0"/>
              </a:rPr>
              <a:t>type</a:t>
            </a:r>
          </a:p>
          <a:p>
            <a:pPr eaLnBrk="1" hangingPunct="1">
              <a:spcBef>
                <a:spcPct val="0"/>
              </a:spcBef>
              <a:buFontTx/>
              <a:buNone/>
            </a:pPr>
            <a:endParaRPr lang="en-US" altLang="en-US" dirty="0" smtClean="0">
              <a:solidFill>
                <a:srgbClr val="000099"/>
              </a:solidFill>
              <a:latin typeface="Comic Sans MS" panose="030F0702030302020204" pitchFamily="66" charset="0"/>
            </a:endParaRPr>
          </a:p>
          <a:p>
            <a:pPr eaLnBrk="1" hangingPunct="1">
              <a:spcBef>
                <a:spcPct val="0"/>
              </a:spcBef>
              <a:buNone/>
            </a:pPr>
            <a:r>
              <a:rPr lang="en-GB" sz="2400" b="1" dirty="0">
                <a:latin typeface="Comic Sans MS" panose="030F0702030302020204" pitchFamily="66" charset="0"/>
                <a:ea typeface="Calibri" panose="020F0502020204030204" pitchFamily="34" charset="0"/>
                <a:cs typeface="Vrinda"/>
              </a:rPr>
              <a:t>Addressing</a:t>
            </a:r>
            <a:r>
              <a:rPr lang="en-GB" sz="2400" dirty="0">
                <a:latin typeface="Comic Sans MS" panose="030F0702030302020204" pitchFamily="66" charset="0"/>
                <a:ea typeface="Calibri" panose="020F0502020204030204" pitchFamily="34" charset="0"/>
                <a:cs typeface="Vrinda"/>
              </a:rPr>
              <a:t> is how an instruction can access </a:t>
            </a:r>
            <a:r>
              <a:rPr lang="en-GB" sz="2400" dirty="0" err="1">
                <a:latin typeface="Comic Sans MS" panose="030F0702030302020204" pitchFamily="66" charset="0"/>
                <a:ea typeface="Calibri" panose="020F0502020204030204" pitchFamily="34" charset="0"/>
                <a:cs typeface="Vrinda"/>
              </a:rPr>
              <a:t>operands.It</a:t>
            </a:r>
            <a:r>
              <a:rPr lang="en-GB" sz="2400" dirty="0">
                <a:latin typeface="Comic Sans MS" panose="030F0702030302020204" pitchFamily="66" charset="0"/>
                <a:ea typeface="Calibri" panose="020F0502020204030204" pitchFamily="34" charset="0"/>
                <a:cs typeface="Vrinda"/>
              </a:rPr>
              <a:t> specifies how to compute the actual address(it can be constant value or address of memory or register)of the data needed. In basic format of instruction-</a:t>
            </a:r>
          </a:p>
          <a:p>
            <a:pPr eaLnBrk="1" hangingPunct="1">
              <a:spcBef>
                <a:spcPct val="0"/>
              </a:spcBef>
              <a:buFontTx/>
              <a:buNone/>
            </a:pPr>
            <a:endParaRPr lang="en-US" altLang="en-US" dirty="0" smtClean="0">
              <a:solidFill>
                <a:srgbClr val="000099"/>
              </a:solidFill>
              <a:latin typeface="Comic Sans MS" panose="030F0702030302020204" pitchFamily="66" charset="0"/>
            </a:endParaRPr>
          </a:p>
          <a:p>
            <a:pPr eaLnBrk="1" hangingPunct="1">
              <a:spcBef>
                <a:spcPct val="0"/>
              </a:spcBef>
              <a:buFontTx/>
              <a:buNone/>
            </a:pPr>
            <a:r>
              <a:rPr lang="en-US" altLang="en-US" dirty="0" smtClean="0">
                <a:solidFill>
                  <a:srgbClr val="000099"/>
                </a:solidFill>
                <a:latin typeface="Comic Sans MS" panose="030F0702030302020204" pitchFamily="66" charset="0"/>
              </a:rPr>
              <a:t>                                 </a:t>
            </a:r>
            <a:r>
              <a:rPr lang="en-US" altLang="en-US" sz="2400" dirty="0" smtClean="0">
                <a:solidFill>
                  <a:srgbClr val="000099"/>
                </a:solidFill>
                <a:latin typeface="Comic Sans MS" panose="030F0702030302020204" pitchFamily="66" charset="0"/>
              </a:rPr>
              <a:t>memory</a:t>
            </a:r>
            <a:endParaRPr lang="en-US" altLang="en-US" sz="2400" dirty="0">
              <a:solidFill>
                <a:srgbClr val="000099"/>
              </a:solidFill>
              <a:latin typeface="Comic Sans MS" panose="030F0702030302020204" pitchFamily="66" charset="0"/>
            </a:endParaRPr>
          </a:p>
          <a:p>
            <a:pPr eaLnBrk="1" hangingPunct="1">
              <a:spcBef>
                <a:spcPct val="0"/>
              </a:spcBef>
              <a:buFontTx/>
              <a:buNone/>
            </a:pPr>
            <a:endParaRPr lang="en-US" altLang="en-US" dirty="0" smtClean="0">
              <a:solidFill>
                <a:srgbClr val="000099"/>
              </a:solidFill>
              <a:latin typeface="Comic Sans MS" panose="030F0702030302020204" pitchFamily="66" charset="0"/>
            </a:endParaRPr>
          </a:p>
          <a:p>
            <a:pPr eaLnBrk="1" hangingPunct="1">
              <a:spcBef>
                <a:spcPct val="0"/>
              </a:spcBef>
              <a:buFontTx/>
              <a:buNone/>
            </a:pPr>
            <a:endParaRPr lang="en-US" altLang="en-US" dirty="0">
              <a:solidFill>
                <a:srgbClr val="000099"/>
              </a:solidFill>
              <a:latin typeface="Comic Sans MS" panose="030F0702030302020204" pitchFamily="66" charset="0"/>
            </a:endParaRPr>
          </a:p>
          <a:p>
            <a:pPr eaLnBrk="1" hangingPunct="1">
              <a:spcBef>
                <a:spcPct val="0"/>
              </a:spcBef>
              <a:buFontTx/>
              <a:buNone/>
            </a:pPr>
            <a:r>
              <a:rPr lang="en-US" altLang="en-US" sz="2400" dirty="0" smtClean="0">
                <a:solidFill>
                  <a:srgbClr val="000099"/>
                </a:solidFill>
                <a:latin typeface="Comic Sans MS" panose="030F0702030302020204" pitchFamily="66" charset="0"/>
              </a:rPr>
              <a:t>                                    </a:t>
            </a:r>
          </a:p>
          <a:p>
            <a:pPr eaLnBrk="1" hangingPunct="1">
              <a:spcBef>
                <a:spcPct val="0"/>
              </a:spcBef>
              <a:buFontTx/>
              <a:buNone/>
            </a:pPr>
            <a:r>
              <a:rPr lang="en-US" altLang="en-US" sz="2400" dirty="0">
                <a:solidFill>
                  <a:srgbClr val="000099"/>
                </a:solidFill>
                <a:latin typeface="Comic Sans MS" panose="030F0702030302020204" pitchFamily="66" charset="0"/>
              </a:rPr>
              <a:t> </a:t>
            </a:r>
            <a:r>
              <a:rPr lang="en-US" altLang="en-US" sz="2400" dirty="0" smtClean="0">
                <a:solidFill>
                  <a:srgbClr val="000099"/>
                </a:solidFill>
                <a:latin typeface="Comic Sans MS" panose="030F0702030302020204" pitchFamily="66" charset="0"/>
              </a:rPr>
              <a:t>                                           </a:t>
            </a:r>
            <a:endParaRPr lang="en-US" altLang="en-US" sz="2400" dirty="0">
              <a:solidFill>
                <a:srgbClr val="000099"/>
              </a:solidFill>
              <a:latin typeface="Comic Sans MS" panose="030F0702030302020204" pitchFamily="66" charset="0"/>
            </a:endParaRPr>
          </a:p>
          <a:p>
            <a:pPr eaLnBrk="1" hangingPunct="1">
              <a:spcBef>
                <a:spcPct val="0"/>
              </a:spcBef>
              <a:buFontTx/>
              <a:buNone/>
            </a:pPr>
            <a:endParaRPr lang="en-US" altLang="en-US" dirty="0" smtClean="0">
              <a:solidFill>
                <a:srgbClr val="000099"/>
              </a:solidFill>
              <a:latin typeface="Comic Sans MS" panose="030F0702030302020204" pitchFamily="66" charset="0"/>
            </a:endParaRPr>
          </a:p>
          <a:p>
            <a:pPr eaLnBrk="1" hangingPunct="1">
              <a:spcBef>
                <a:spcPct val="0"/>
              </a:spcBef>
              <a:buFontTx/>
              <a:buNone/>
            </a:pPr>
            <a:r>
              <a:rPr lang="en-US" altLang="en-US" dirty="0" smtClean="0">
                <a:solidFill>
                  <a:srgbClr val="000099"/>
                </a:solidFill>
                <a:latin typeface="Comic Sans MS" panose="030F0702030302020204" pitchFamily="66" charset="0"/>
              </a:rPr>
              <a:t>                                               </a:t>
            </a:r>
            <a:r>
              <a:rPr lang="en-US" altLang="en-US" sz="2400" dirty="0" smtClean="0">
                <a:solidFill>
                  <a:srgbClr val="000099"/>
                </a:solidFill>
                <a:latin typeface="Comic Sans MS" panose="030F0702030302020204" pitchFamily="66" charset="0"/>
              </a:rPr>
              <a:t>register set</a:t>
            </a:r>
          </a:p>
          <a:p>
            <a:pPr eaLnBrk="1" hangingPunct="1">
              <a:spcBef>
                <a:spcPct val="0"/>
              </a:spcBef>
              <a:buFontTx/>
              <a:buNone/>
            </a:pPr>
            <a:endParaRPr lang="en-US" altLang="en-US" sz="2400" dirty="0">
              <a:solidFill>
                <a:srgbClr val="000099"/>
              </a:solidFill>
              <a:latin typeface="Comic Sans MS" panose="030F0702030302020204" pitchFamily="66"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03758970"/>
              </p:ext>
            </p:extLst>
          </p:nvPr>
        </p:nvGraphicFramePr>
        <p:xfrm>
          <a:off x="556161" y="3052454"/>
          <a:ext cx="1905000" cy="452746"/>
        </p:xfrm>
        <a:graphic>
          <a:graphicData uri="http://schemas.openxmlformats.org/drawingml/2006/table">
            <a:tbl>
              <a:tblPr firstRow="1" bandRow="1">
                <a:tableStyleId>{5C22544A-7EE6-4342-B048-85BDC9FD1C3A}</a:tableStyleId>
              </a:tblPr>
              <a:tblGrid>
                <a:gridCol w="685800"/>
                <a:gridCol w="1219200"/>
              </a:tblGrid>
              <a:tr h="452746">
                <a:tc>
                  <a:txBody>
                    <a:bodyPr/>
                    <a:lstStyle/>
                    <a:p>
                      <a:r>
                        <a:rPr lang="en-US" dirty="0" smtClean="0">
                          <a:solidFill>
                            <a:schemeClr val="tx1"/>
                          </a:solidFill>
                          <a:latin typeface="Comic Sans MS" panose="030F0702030302020204" pitchFamily="66" charset="0"/>
                        </a:rPr>
                        <a:t>op</a:t>
                      </a:r>
                      <a:endParaRPr lang="en-GB" dirty="0">
                        <a:solidFill>
                          <a:schemeClr val="tx1"/>
                        </a:solidFill>
                        <a:latin typeface="Comic Sans MS" panose="030F0702030302020204" pitchFamily="66" charset="0"/>
                      </a:endParaRPr>
                    </a:p>
                  </a:txBody>
                  <a:tcPr/>
                </a:tc>
                <a:tc>
                  <a:txBody>
                    <a:bodyPr/>
                    <a:lstStyle/>
                    <a:p>
                      <a:r>
                        <a:rPr lang="en-US" b="1" dirty="0" smtClean="0">
                          <a:solidFill>
                            <a:schemeClr val="tx1"/>
                          </a:solidFill>
                          <a:latin typeface="Comic Sans MS" panose="030F0702030302020204" pitchFamily="66" charset="0"/>
                        </a:rPr>
                        <a:t>operand</a:t>
                      </a:r>
                      <a:endParaRPr lang="en-GB" b="1" dirty="0">
                        <a:solidFill>
                          <a:schemeClr val="tx1"/>
                        </a:solidFill>
                        <a:latin typeface="Comic Sans MS" panose="030F0702030302020204" pitchFamily="66" charset="0"/>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9264308"/>
              </p:ext>
            </p:extLst>
          </p:nvPr>
        </p:nvGraphicFramePr>
        <p:xfrm>
          <a:off x="556161" y="4049093"/>
          <a:ext cx="1905000" cy="457200"/>
        </p:xfrm>
        <a:graphic>
          <a:graphicData uri="http://schemas.openxmlformats.org/drawingml/2006/table">
            <a:tbl>
              <a:tblPr firstRow="1" bandRow="1">
                <a:tableStyleId>{5C22544A-7EE6-4342-B048-85BDC9FD1C3A}</a:tableStyleId>
              </a:tblPr>
              <a:tblGrid>
                <a:gridCol w="685800"/>
                <a:gridCol w="1219200"/>
              </a:tblGrid>
              <a:tr h="457200">
                <a:tc>
                  <a:txBody>
                    <a:bodyPr/>
                    <a:lstStyle/>
                    <a:p>
                      <a:r>
                        <a:rPr lang="en-US" dirty="0" smtClean="0">
                          <a:solidFill>
                            <a:schemeClr val="tx1"/>
                          </a:solidFill>
                          <a:latin typeface="Comic Sans MS" panose="030F0702030302020204" pitchFamily="66" charset="0"/>
                        </a:rPr>
                        <a:t>op</a:t>
                      </a:r>
                      <a:endParaRPr lang="en-GB" dirty="0">
                        <a:solidFill>
                          <a:schemeClr val="tx1"/>
                        </a:solidFill>
                        <a:latin typeface="Comic Sans MS" panose="030F0702030302020204" pitchFamily="66" charset="0"/>
                      </a:endParaRPr>
                    </a:p>
                  </a:txBody>
                  <a:tcPr/>
                </a:tc>
                <a:tc>
                  <a:txBody>
                    <a:bodyPr/>
                    <a:lstStyle/>
                    <a:p>
                      <a:r>
                        <a:rPr lang="en-US" dirty="0" smtClean="0">
                          <a:solidFill>
                            <a:schemeClr val="tx1"/>
                          </a:solidFill>
                          <a:latin typeface="Comic Sans MS" panose="030F0702030302020204" pitchFamily="66" charset="0"/>
                        </a:rPr>
                        <a:t>address</a:t>
                      </a:r>
                      <a:endParaRPr lang="en-GB" dirty="0">
                        <a:solidFill>
                          <a:schemeClr val="tx1"/>
                        </a:solidFill>
                        <a:latin typeface="Comic Sans MS" panose="030F0702030302020204" pitchFamily="66"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47048316"/>
              </p:ext>
            </p:extLst>
          </p:nvPr>
        </p:nvGraphicFramePr>
        <p:xfrm>
          <a:off x="4572000" y="3850764"/>
          <a:ext cx="1143000" cy="1204166"/>
        </p:xfrm>
        <a:graphic>
          <a:graphicData uri="http://schemas.openxmlformats.org/drawingml/2006/table">
            <a:tbl>
              <a:tblPr firstRow="1" bandRow="1">
                <a:tableStyleId>{5C22544A-7EE6-4342-B048-85BDC9FD1C3A}</a:tableStyleId>
              </a:tblPr>
              <a:tblGrid>
                <a:gridCol w="1143000"/>
              </a:tblGrid>
              <a:tr h="448986">
                <a:tc>
                  <a:txBody>
                    <a:bodyPr/>
                    <a:lstStyle/>
                    <a:p>
                      <a:endParaRPr lang="en-GB" dirty="0"/>
                    </a:p>
                  </a:txBody>
                  <a:tcPr/>
                </a:tc>
              </a:tr>
              <a:tr h="389420">
                <a:tc>
                  <a:txBody>
                    <a:bodyPr/>
                    <a:lstStyle/>
                    <a:p>
                      <a:r>
                        <a:rPr lang="en-US" dirty="0" smtClean="0">
                          <a:latin typeface="Comic Sans MS" panose="030F0702030302020204" pitchFamily="66" charset="0"/>
                        </a:rPr>
                        <a:t>operand</a:t>
                      </a:r>
                      <a:endParaRPr lang="en-GB" dirty="0">
                        <a:latin typeface="Comic Sans MS" panose="030F0702030302020204" pitchFamily="66" charset="0"/>
                      </a:endParaRPr>
                    </a:p>
                  </a:txBody>
                  <a:tcPr/>
                </a:tc>
              </a:tr>
              <a:tr h="330325">
                <a:tc>
                  <a:txBody>
                    <a:bodyPr/>
                    <a:lstStyle/>
                    <a:p>
                      <a:endParaRPr lang="en-GB" dirty="0"/>
                    </a:p>
                  </a:txBody>
                  <a:tcPr/>
                </a:tc>
              </a:tr>
            </a:tbl>
          </a:graphicData>
        </a:graphic>
      </p:graphicFrame>
      <p:cxnSp>
        <p:nvCxnSpPr>
          <p:cNvPr id="6" name="Straight Arrow Connector 5"/>
          <p:cNvCxnSpPr/>
          <p:nvPr/>
        </p:nvCxnSpPr>
        <p:spPr>
          <a:xfrm>
            <a:off x="2438400" y="4253119"/>
            <a:ext cx="2133600" cy="126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700036475"/>
              </p:ext>
            </p:extLst>
          </p:nvPr>
        </p:nvGraphicFramePr>
        <p:xfrm>
          <a:off x="534389" y="5410199"/>
          <a:ext cx="2361211" cy="365760"/>
        </p:xfrm>
        <a:graphic>
          <a:graphicData uri="http://schemas.openxmlformats.org/drawingml/2006/table">
            <a:tbl>
              <a:tblPr firstRow="1" bandRow="1">
                <a:tableStyleId>{5C22544A-7EE6-4342-B048-85BDC9FD1C3A}</a:tableStyleId>
              </a:tblPr>
              <a:tblGrid>
                <a:gridCol w="532411"/>
                <a:gridCol w="1828800"/>
              </a:tblGrid>
              <a:tr h="152400">
                <a:tc>
                  <a:txBody>
                    <a:bodyPr/>
                    <a:lstStyle/>
                    <a:p>
                      <a:r>
                        <a:rPr lang="en-US" dirty="0" smtClean="0">
                          <a:solidFill>
                            <a:schemeClr val="tx1"/>
                          </a:solidFill>
                          <a:latin typeface="Comic Sans MS" panose="030F0702030302020204" pitchFamily="66" charset="0"/>
                        </a:rPr>
                        <a:t>op</a:t>
                      </a:r>
                      <a:endParaRPr lang="en-GB" dirty="0">
                        <a:solidFill>
                          <a:schemeClr val="tx1"/>
                        </a:solidFill>
                        <a:latin typeface="Comic Sans MS" panose="030F0702030302020204" pitchFamily="66" charset="0"/>
                      </a:endParaRPr>
                    </a:p>
                  </a:txBody>
                  <a:tcPr/>
                </a:tc>
                <a:tc>
                  <a:txBody>
                    <a:bodyPr/>
                    <a:lstStyle/>
                    <a:p>
                      <a:r>
                        <a:rPr lang="en-US" dirty="0" smtClean="0">
                          <a:solidFill>
                            <a:schemeClr val="tx1"/>
                          </a:solidFill>
                          <a:latin typeface="Comic Sans MS" panose="030F0702030302020204" pitchFamily="66" charset="0"/>
                        </a:rPr>
                        <a:t>Register name</a:t>
                      </a:r>
                      <a:endParaRPr lang="en-GB" dirty="0">
                        <a:solidFill>
                          <a:schemeClr val="tx1"/>
                        </a:solidFill>
                        <a:latin typeface="Comic Sans MS" panose="030F0702030302020204" pitchFamily="66" charset="0"/>
                      </a:endParaRPr>
                    </a:p>
                  </a:txBody>
                  <a:tcPr/>
                </a:tc>
              </a:tr>
            </a:tbl>
          </a:graphicData>
        </a:graphic>
      </p:graphicFrame>
      <p:cxnSp>
        <p:nvCxnSpPr>
          <p:cNvPr id="10" name="Straight Arrow Connector 9"/>
          <p:cNvCxnSpPr>
            <a:stCxn id="8" idx="3"/>
          </p:cNvCxnSpPr>
          <p:nvPr/>
        </p:nvCxnSpPr>
        <p:spPr>
          <a:xfrm>
            <a:off x="2895600" y="5593079"/>
            <a:ext cx="33528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924842439"/>
              </p:ext>
            </p:extLst>
          </p:nvPr>
        </p:nvGraphicFramePr>
        <p:xfrm>
          <a:off x="6248400" y="4584471"/>
          <a:ext cx="1219200" cy="1359129"/>
        </p:xfrm>
        <a:graphic>
          <a:graphicData uri="http://schemas.openxmlformats.org/drawingml/2006/table">
            <a:tbl>
              <a:tblPr firstRow="1" bandRow="1">
                <a:tableStyleId>{5C22544A-7EE6-4342-B048-85BDC9FD1C3A}</a:tableStyleId>
              </a:tblPr>
              <a:tblGrid>
                <a:gridCol w="1219200"/>
              </a:tblGrid>
              <a:tr h="460833">
                <a:tc>
                  <a:txBody>
                    <a:bodyPr/>
                    <a:lstStyle/>
                    <a:p>
                      <a:endParaRPr lang="en-GB" dirty="0"/>
                    </a:p>
                  </a:txBody>
                  <a:tcPr/>
                </a:tc>
              </a:tr>
              <a:tr h="437463">
                <a:tc>
                  <a:txBody>
                    <a:bodyPr/>
                    <a:lstStyle/>
                    <a:p>
                      <a:endParaRPr lang="en-GB"/>
                    </a:p>
                  </a:txBody>
                  <a:tcPr/>
                </a:tc>
              </a:tr>
              <a:tr h="460833">
                <a:tc>
                  <a:txBody>
                    <a:bodyPr/>
                    <a:lstStyle/>
                    <a:p>
                      <a:r>
                        <a:rPr lang="en-US" dirty="0" smtClean="0">
                          <a:latin typeface="Comic Sans MS" panose="030F0702030302020204" pitchFamily="66" charset="0"/>
                        </a:rPr>
                        <a:t>operand</a:t>
                      </a:r>
                      <a:endParaRPr lang="en-GB" dirty="0">
                        <a:latin typeface="Comic Sans MS" panose="030F0702030302020204" pitchFamily="66" charset="0"/>
                      </a:endParaRPr>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4154984"/>
          </a:xfrm>
          <a:prstGeom prst="rect">
            <a:avLst/>
          </a:prstGeom>
        </p:spPr>
        <p:txBody>
          <a:bodyPr wrap="square">
            <a:spAutoFit/>
          </a:bodyPr>
          <a:lstStyle/>
          <a:p>
            <a:r>
              <a:rPr lang="en-GB" sz="2400" b="1" dirty="0">
                <a:latin typeface="Comic Sans MS" panose="030F0702030302020204" pitchFamily="66" charset="0"/>
              </a:rPr>
              <a:t>Instruction</a:t>
            </a:r>
            <a:r>
              <a:rPr lang="en-GB" sz="2400" dirty="0">
                <a:latin typeface="Comic Sans MS" panose="030F0702030302020204" pitchFamily="66" charset="0"/>
              </a:rPr>
              <a:t> </a:t>
            </a:r>
            <a:r>
              <a:rPr lang="en-GB" sz="2400" b="1" dirty="0">
                <a:latin typeface="Comic Sans MS" panose="030F0702030302020204" pitchFamily="66" charset="0"/>
              </a:rPr>
              <a:t>Format</a:t>
            </a:r>
            <a:r>
              <a:rPr lang="en-GB" sz="2400" dirty="0">
                <a:latin typeface="Comic Sans MS" panose="030F0702030302020204" pitchFamily="66" charset="0"/>
              </a:rPr>
              <a:t> is how you executes the program </a:t>
            </a:r>
            <a:r>
              <a:rPr lang="en-GB" sz="2400" dirty="0" err="1">
                <a:latin typeface="Comic Sans MS" panose="030F0702030302020204" pitchFamily="66" charset="0"/>
              </a:rPr>
              <a:t>instruction.It</a:t>
            </a:r>
            <a:r>
              <a:rPr lang="en-GB" sz="2400" dirty="0">
                <a:latin typeface="Comic Sans MS" panose="030F0702030302020204" pitchFamily="66" charset="0"/>
              </a:rPr>
              <a:t> helps the CPU to find out the which operation to be performed where is the data located and how to reach to the data.</a:t>
            </a:r>
          </a:p>
          <a:p>
            <a:endParaRPr lang="en-GB" sz="2400" dirty="0">
              <a:solidFill>
                <a:srgbClr val="0070C0"/>
              </a:solidFill>
              <a:latin typeface="Comic Sans MS" panose="030F0702030302020204" pitchFamily="66" charset="0"/>
            </a:endParaRPr>
          </a:p>
          <a:p>
            <a:r>
              <a:rPr lang="en-GB" sz="2400" dirty="0">
                <a:solidFill>
                  <a:srgbClr val="0070C0"/>
                </a:solidFill>
                <a:latin typeface="Comic Sans MS" panose="030F0702030302020204" pitchFamily="66" charset="0"/>
              </a:rPr>
              <a:t>*In Addressing mode we get actual </a:t>
            </a:r>
            <a:r>
              <a:rPr lang="en-GB" sz="2400" dirty="0" err="1">
                <a:solidFill>
                  <a:srgbClr val="0070C0"/>
                </a:solidFill>
                <a:latin typeface="Comic Sans MS" panose="030F0702030302020204" pitchFamily="66" charset="0"/>
              </a:rPr>
              <a:t>data.In</a:t>
            </a:r>
            <a:r>
              <a:rPr lang="en-GB" sz="2400" dirty="0">
                <a:solidFill>
                  <a:srgbClr val="0070C0"/>
                </a:solidFill>
                <a:latin typeface="Comic Sans MS" panose="030F0702030302020204" pitchFamily="66" charset="0"/>
              </a:rPr>
              <a:t> Instruction format  we know how to get desired result or how to perform operation.</a:t>
            </a:r>
          </a:p>
          <a:p>
            <a:endParaRPr lang="en-GB" sz="2400" dirty="0">
              <a:solidFill>
                <a:srgbClr val="0070C0"/>
              </a:solidFill>
              <a:latin typeface="Comic Sans MS" panose="030F0702030302020204" pitchFamily="66" charset="0"/>
            </a:endParaRPr>
          </a:p>
          <a:p>
            <a:r>
              <a:rPr lang="en-GB" sz="2400" b="1" dirty="0" err="1">
                <a:latin typeface="Comic Sans MS" panose="030F0702030302020204" pitchFamily="66" charset="0"/>
              </a:rPr>
              <a:t>Addi</a:t>
            </a:r>
            <a:r>
              <a:rPr lang="en-GB" sz="2400" b="1" dirty="0">
                <a:latin typeface="Comic Sans MS" panose="030F0702030302020204" pitchFamily="66" charset="0"/>
              </a:rPr>
              <a:t> $t1, $s3, 2</a:t>
            </a:r>
          </a:p>
          <a:p>
            <a:r>
              <a:rPr lang="en-GB" sz="2400" b="1" dirty="0">
                <a:latin typeface="Comic Sans MS" panose="030F0702030302020204" pitchFamily="66" charset="0"/>
              </a:rPr>
              <a:t>Register 10 and 12</a:t>
            </a:r>
          </a:p>
        </p:txBody>
      </p:sp>
      <p:graphicFrame>
        <p:nvGraphicFramePr>
          <p:cNvPr id="4" name="Table 3"/>
          <p:cNvGraphicFramePr>
            <a:graphicFrameLocks noGrp="1"/>
          </p:cNvGraphicFramePr>
          <p:nvPr>
            <p:extLst>
              <p:ext uri="{D42A27DB-BD31-4B8C-83A1-F6EECF244321}">
                <p14:modId xmlns:p14="http://schemas.microsoft.com/office/powerpoint/2010/main" val="2048250807"/>
              </p:ext>
            </p:extLst>
          </p:nvPr>
        </p:nvGraphicFramePr>
        <p:xfrm>
          <a:off x="685800" y="4535984"/>
          <a:ext cx="5867400" cy="1742896"/>
        </p:xfrm>
        <a:graphic>
          <a:graphicData uri="http://schemas.openxmlformats.org/drawingml/2006/table">
            <a:tbl>
              <a:tblPr firstRow="1" bandRow="1">
                <a:tableStyleId>{5C22544A-7EE6-4342-B048-85BDC9FD1C3A}</a:tableStyleId>
              </a:tblPr>
              <a:tblGrid>
                <a:gridCol w="1066800"/>
                <a:gridCol w="1066800"/>
                <a:gridCol w="990600"/>
                <a:gridCol w="2743200"/>
              </a:tblGrid>
              <a:tr h="493216">
                <a:tc>
                  <a:txBody>
                    <a:bodyPr/>
                    <a:lstStyle/>
                    <a:p>
                      <a:r>
                        <a:rPr lang="en-US" dirty="0" smtClean="0">
                          <a:latin typeface="Comic Sans MS" panose="030F0702030302020204" pitchFamily="66" charset="0"/>
                        </a:rPr>
                        <a:t>op</a:t>
                      </a:r>
                      <a:endParaRPr lang="en-GB" dirty="0">
                        <a:latin typeface="Comic Sans MS" panose="030F0702030302020204" pitchFamily="66" charset="0"/>
                      </a:endParaRPr>
                    </a:p>
                  </a:txBody>
                  <a:tcPr/>
                </a:tc>
                <a:tc>
                  <a:txBody>
                    <a:bodyPr/>
                    <a:lstStyle/>
                    <a:p>
                      <a:r>
                        <a:rPr lang="en-US" dirty="0" err="1" smtClean="0">
                          <a:latin typeface="Comic Sans MS" panose="030F0702030302020204" pitchFamily="66" charset="0"/>
                        </a:rPr>
                        <a:t>Rs</a:t>
                      </a:r>
                      <a:endParaRPr lang="en-GB" dirty="0">
                        <a:latin typeface="Comic Sans MS" panose="030F0702030302020204" pitchFamily="66" charset="0"/>
                      </a:endParaRPr>
                    </a:p>
                  </a:txBody>
                  <a:tcPr/>
                </a:tc>
                <a:tc>
                  <a:txBody>
                    <a:bodyPr/>
                    <a:lstStyle/>
                    <a:p>
                      <a:r>
                        <a:rPr lang="en-US" dirty="0" err="1" smtClean="0">
                          <a:latin typeface="Comic Sans MS" panose="030F0702030302020204" pitchFamily="66" charset="0"/>
                        </a:rPr>
                        <a:t>Rt</a:t>
                      </a:r>
                      <a:endParaRPr lang="en-GB"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Comic Sans MS" panose="030F0702030302020204" pitchFamily="66" charset="0"/>
                        </a:rPr>
                        <a:t>immediate</a:t>
                      </a:r>
                      <a:endParaRPr lang="en-GB" sz="1200" dirty="0" smtClean="0">
                        <a:effectLst/>
                        <a:latin typeface="Comic Sans MS" panose="030F0702030302020204" pitchFamily="66" charset="0"/>
                        <a:ea typeface="Calibri" panose="020F0502020204030204" pitchFamily="34" charset="0"/>
                        <a:cs typeface="Vrinda"/>
                      </a:endParaRPr>
                    </a:p>
                    <a:p>
                      <a:endParaRPr lang="en-GB" dirty="0"/>
                    </a:p>
                  </a:txBody>
                  <a:tcPr/>
                </a:tc>
              </a:tr>
              <a:tr h="462736">
                <a:tc>
                  <a:txBody>
                    <a:bodyPr/>
                    <a:lstStyle/>
                    <a:p>
                      <a:r>
                        <a:rPr lang="en-US" dirty="0" smtClean="0"/>
                        <a:t>8</a:t>
                      </a:r>
                      <a:endParaRPr lang="en-GB" dirty="0"/>
                    </a:p>
                  </a:txBody>
                  <a:tcPr/>
                </a:tc>
                <a:tc>
                  <a:txBody>
                    <a:bodyPr/>
                    <a:lstStyle/>
                    <a:p>
                      <a:r>
                        <a:rPr lang="en-US" dirty="0" smtClean="0"/>
                        <a:t>12</a:t>
                      </a:r>
                      <a:endParaRPr lang="en-GB" dirty="0"/>
                    </a:p>
                  </a:txBody>
                  <a:tcPr/>
                </a:tc>
                <a:tc>
                  <a:txBody>
                    <a:bodyPr/>
                    <a:lstStyle/>
                    <a:p>
                      <a:r>
                        <a:rPr lang="en-US" dirty="0" smtClean="0"/>
                        <a:t>10</a:t>
                      </a:r>
                      <a:endParaRPr lang="en-GB" dirty="0"/>
                    </a:p>
                  </a:txBody>
                  <a:tcPr/>
                </a:tc>
                <a:tc>
                  <a:txBody>
                    <a:bodyPr/>
                    <a:lstStyle/>
                    <a:p>
                      <a:r>
                        <a:rPr lang="en-US" dirty="0" smtClean="0"/>
                        <a:t>2</a:t>
                      </a:r>
                      <a:endParaRPr lang="en-GB" dirty="0"/>
                    </a:p>
                  </a:txBody>
                  <a:tcPr/>
                </a:tc>
              </a:tr>
              <a:tr h="553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001000</a:t>
                      </a:r>
                      <a:endParaRPr lang="en-GB" sz="1200" dirty="0" smtClean="0">
                        <a:effectLst/>
                        <a:latin typeface="Times New Roman" panose="02020603050405020304" pitchFamily="18" charset="0"/>
                        <a:ea typeface="Calibri" panose="020F0502020204030204" pitchFamily="34" charset="0"/>
                        <a:cs typeface="Vrinda"/>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01100</a:t>
                      </a:r>
                      <a:endParaRPr lang="en-GB" sz="1200" dirty="0" smtClean="0">
                        <a:effectLst/>
                        <a:latin typeface="Times New Roman" panose="02020603050405020304" pitchFamily="18" charset="0"/>
                        <a:ea typeface="Calibri" panose="020F0502020204030204" pitchFamily="34" charset="0"/>
                        <a:cs typeface="Vrinda"/>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01010</a:t>
                      </a:r>
                      <a:endParaRPr lang="en-GB" sz="1200" dirty="0" smtClean="0">
                        <a:effectLst/>
                        <a:latin typeface="Times New Roman" panose="02020603050405020304" pitchFamily="18" charset="0"/>
                        <a:ea typeface="Calibri" panose="020F0502020204030204" pitchFamily="34" charset="0"/>
                        <a:cs typeface="Vrinda"/>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0000 0000 0000 0010                                  </a:t>
                      </a:r>
                      <a:endParaRPr lang="en-GB" sz="1200" dirty="0" smtClean="0">
                        <a:effectLst/>
                        <a:latin typeface="Times New Roman" panose="02020603050405020304" pitchFamily="18" charset="0"/>
                        <a:ea typeface="Calibri" panose="020F0502020204030204" pitchFamily="34" charset="0"/>
                        <a:cs typeface="Vrinda"/>
                      </a:endParaRPr>
                    </a:p>
                    <a:p>
                      <a:endParaRPr lang="en-GB" dirty="0"/>
                    </a:p>
                  </a:txBody>
                  <a:tcPr/>
                </a:tc>
              </a:tr>
            </a:tbl>
          </a:graphicData>
        </a:graphic>
      </p:graphicFrame>
      <p:pic>
        <p:nvPicPr>
          <p:cNvPr id="5" name="Picture 4"/>
          <p:cNvPicPr>
            <a:picLocks noChangeAspect="1"/>
          </p:cNvPicPr>
          <p:nvPr/>
        </p:nvPicPr>
        <p:blipFill>
          <a:blip r:embed="rId2"/>
          <a:stretch>
            <a:fillRect/>
          </a:stretch>
        </p:blipFill>
        <p:spPr>
          <a:xfrm>
            <a:off x="3921811" y="6107875"/>
            <a:ext cx="3621989" cy="762000"/>
          </a:xfrm>
          <a:prstGeom prst="rect">
            <a:avLst/>
          </a:prstGeom>
        </p:spPr>
      </p:pic>
    </p:spTree>
    <p:extLst>
      <p:ext uri="{BB962C8B-B14F-4D97-AF65-F5344CB8AC3E}">
        <p14:creationId xmlns:p14="http://schemas.microsoft.com/office/powerpoint/2010/main" val="921025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04800"/>
            <a:ext cx="5791200" cy="1107996"/>
          </a:xfrm>
          <a:prstGeom prst="rect">
            <a:avLst/>
          </a:prstGeom>
        </p:spPr>
        <p:txBody>
          <a:bodyPr wrap="square">
            <a:spAutoFit/>
          </a:bodyPr>
          <a:lstStyle/>
          <a:p>
            <a:r>
              <a:rPr lang="en-GB" dirty="0"/>
              <a:t/>
            </a:r>
            <a:br>
              <a:rPr lang="en-GB" dirty="0"/>
            </a:br>
            <a:r>
              <a:rPr lang="en-GB" sz="2400" dirty="0" err="1" smtClean="0">
                <a:latin typeface="Comic Sans MS" panose="030F0702030302020204" pitchFamily="66" charset="0"/>
              </a:rPr>
              <a:t>lw</a:t>
            </a:r>
            <a:r>
              <a:rPr lang="en-GB" sz="2400" dirty="0" smtClean="0">
                <a:latin typeface="Comic Sans MS" panose="030F0702030302020204" pitchFamily="66" charset="0"/>
              </a:rPr>
              <a:t> $t1,4($s1)</a:t>
            </a:r>
          </a:p>
          <a:p>
            <a:r>
              <a:rPr lang="en-US" sz="2400" dirty="0" smtClean="0">
                <a:latin typeface="Comic Sans MS" panose="030F0702030302020204" pitchFamily="66" charset="0"/>
              </a:rPr>
              <a:t>Register 8 and 19</a:t>
            </a:r>
            <a:endParaRPr lang="en-GB" sz="2400" dirty="0">
              <a:latin typeface="Comic Sans MS" panose="030F0702030302020204" pitchFamily="66"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1874274"/>
              </p:ext>
            </p:extLst>
          </p:nvPr>
        </p:nvGraphicFramePr>
        <p:xfrm>
          <a:off x="1219200" y="1681480"/>
          <a:ext cx="6324600" cy="1625600"/>
        </p:xfrm>
        <a:graphic>
          <a:graphicData uri="http://schemas.openxmlformats.org/drawingml/2006/table">
            <a:tbl>
              <a:tblPr firstRow="1" bandRow="1">
                <a:tableStyleId>{5C22544A-7EE6-4342-B048-85BDC9FD1C3A}</a:tableStyleId>
              </a:tblPr>
              <a:tblGrid>
                <a:gridCol w="948690"/>
                <a:gridCol w="1261110"/>
                <a:gridCol w="1143000"/>
                <a:gridCol w="2971800"/>
              </a:tblGrid>
              <a:tr h="528320">
                <a:tc>
                  <a:txBody>
                    <a:bodyPr/>
                    <a:lstStyle/>
                    <a:p>
                      <a:r>
                        <a:rPr lang="en-US" sz="2000" dirty="0" smtClean="0">
                          <a:solidFill>
                            <a:schemeClr val="tx1"/>
                          </a:solidFill>
                          <a:latin typeface="Comic Sans MS" panose="030F0702030302020204" pitchFamily="66" charset="0"/>
                        </a:rPr>
                        <a:t>op</a:t>
                      </a:r>
                      <a:endParaRPr lang="en-GB" sz="2000" dirty="0">
                        <a:solidFill>
                          <a:schemeClr val="tx1"/>
                        </a:solidFill>
                        <a:latin typeface="Comic Sans MS" panose="030F0702030302020204" pitchFamily="66" charset="0"/>
                      </a:endParaRPr>
                    </a:p>
                  </a:txBody>
                  <a:tcPr/>
                </a:tc>
                <a:tc>
                  <a:txBody>
                    <a:bodyPr/>
                    <a:lstStyle/>
                    <a:p>
                      <a:r>
                        <a:rPr lang="en-US" sz="2000" dirty="0" err="1" smtClean="0">
                          <a:solidFill>
                            <a:schemeClr val="tx1"/>
                          </a:solidFill>
                          <a:latin typeface="Comic Sans MS" panose="030F0702030302020204" pitchFamily="66" charset="0"/>
                        </a:rPr>
                        <a:t>rs</a:t>
                      </a:r>
                      <a:endParaRPr lang="en-GB" sz="2000" dirty="0">
                        <a:solidFill>
                          <a:schemeClr val="tx1"/>
                        </a:solidFill>
                        <a:latin typeface="Comic Sans MS" panose="030F0702030302020204" pitchFamily="66" charset="0"/>
                      </a:endParaRPr>
                    </a:p>
                  </a:txBody>
                  <a:tcPr/>
                </a:tc>
                <a:tc>
                  <a:txBody>
                    <a:bodyPr/>
                    <a:lstStyle/>
                    <a:p>
                      <a:r>
                        <a:rPr lang="en-US" sz="2000" dirty="0" err="1" smtClean="0">
                          <a:solidFill>
                            <a:schemeClr val="tx1"/>
                          </a:solidFill>
                          <a:latin typeface="Comic Sans MS" panose="030F0702030302020204" pitchFamily="66" charset="0"/>
                        </a:rPr>
                        <a:t>rt</a:t>
                      </a:r>
                      <a:endParaRPr lang="en-GB" sz="2000" dirty="0">
                        <a:solidFill>
                          <a:schemeClr val="tx1"/>
                        </a:solidFill>
                        <a:latin typeface="Comic Sans MS" panose="030F0702030302020204" pitchFamily="66" charset="0"/>
                      </a:endParaRPr>
                    </a:p>
                  </a:txBody>
                  <a:tcPr/>
                </a:tc>
                <a:tc>
                  <a:txBody>
                    <a:bodyPr/>
                    <a:lstStyle/>
                    <a:p>
                      <a:r>
                        <a:rPr lang="en-US" sz="2000" dirty="0" smtClean="0">
                          <a:solidFill>
                            <a:schemeClr val="tx1"/>
                          </a:solidFill>
                          <a:latin typeface="Comic Sans MS" panose="030F0702030302020204" pitchFamily="66" charset="0"/>
                        </a:rPr>
                        <a:t>offset</a:t>
                      </a:r>
                      <a:endParaRPr lang="en-GB" sz="2000" dirty="0">
                        <a:solidFill>
                          <a:schemeClr val="tx1"/>
                        </a:solidFill>
                        <a:latin typeface="Comic Sans MS" panose="030F0702030302020204" pitchFamily="66" charset="0"/>
                      </a:endParaRPr>
                    </a:p>
                  </a:txBody>
                  <a:tcPr/>
                </a:tc>
              </a:tr>
              <a:tr h="457200">
                <a:tc>
                  <a:txBody>
                    <a:bodyPr/>
                    <a:lstStyle/>
                    <a:p>
                      <a:r>
                        <a:rPr lang="en-US" dirty="0" smtClean="0"/>
                        <a:t>35</a:t>
                      </a:r>
                      <a:endParaRPr lang="en-GB" dirty="0"/>
                    </a:p>
                  </a:txBody>
                  <a:tcPr/>
                </a:tc>
                <a:tc>
                  <a:txBody>
                    <a:bodyPr/>
                    <a:lstStyle/>
                    <a:p>
                      <a:r>
                        <a:rPr lang="en-US" dirty="0" smtClean="0"/>
                        <a:t>19</a:t>
                      </a:r>
                      <a:endParaRPr lang="en-GB" dirty="0"/>
                    </a:p>
                  </a:txBody>
                  <a:tcPr/>
                </a:tc>
                <a:tc>
                  <a:txBody>
                    <a:bodyPr/>
                    <a:lstStyle/>
                    <a:p>
                      <a:r>
                        <a:rPr lang="en-US" dirty="0" smtClean="0"/>
                        <a:t>8</a:t>
                      </a:r>
                      <a:endParaRPr lang="en-GB" dirty="0"/>
                    </a:p>
                  </a:txBody>
                  <a:tcPr/>
                </a:tc>
                <a:tc>
                  <a:txBody>
                    <a:bodyPr/>
                    <a:lstStyle/>
                    <a:p>
                      <a:r>
                        <a:rPr lang="en-US" dirty="0" smtClean="0"/>
                        <a:t>4</a:t>
                      </a:r>
                      <a:endParaRPr lang="en-GB" dirty="0"/>
                    </a:p>
                  </a:txBody>
                  <a:tcPr/>
                </a:tc>
              </a:tr>
              <a:tr h="62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100011</a:t>
                      </a:r>
                      <a:endParaRPr lang="en-GB" sz="1050" dirty="0" smtClean="0">
                        <a:effectLst/>
                        <a:latin typeface="Calibri" panose="020F0502020204030204" pitchFamily="34" charset="0"/>
                        <a:ea typeface="Times New Roman" panose="02020603050405020304" pitchFamily="18" charset="0"/>
                        <a:cs typeface="Vrinda"/>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10011</a:t>
                      </a:r>
                      <a:endParaRPr lang="en-GB" sz="1050" dirty="0" smtClean="0">
                        <a:effectLst/>
                        <a:latin typeface="Calibri" panose="020F0502020204030204" pitchFamily="34" charset="0"/>
                        <a:ea typeface="Times New Roman" panose="02020603050405020304" pitchFamily="18" charset="0"/>
                        <a:cs typeface="Vrinda"/>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rPr>
                        <a:t>01000</a:t>
                      </a:r>
                      <a:endParaRPr lang="en-GB" sz="1050" dirty="0" smtClean="0">
                        <a:effectLst/>
                        <a:latin typeface="Calibri" panose="020F0502020204030204" pitchFamily="34" charset="0"/>
                        <a:ea typeface="Times New Roman" panose="02020603050405020304" pitchFamily="18" charset="0"/>
                        <a:cs typeface="Vrinda"/>
                      </a:endParaRPr>
                    </a:p>
                  </a:txBody>
                  <a:tcPr/>
                </a:tc>
                <a:tc>
                  <a:txBody>
                    <a:bodyPr/>
                    <a:lstStyle/>
                    <a:p>
                      <a:r>
                        <a:rPr lang="en-GB" sz="1800" dirty="0" smtClean="0">
                          <a:effectLst/>
                        </a:rPr>
                        <a:t>0000 0000 0000 0010</a:t>
                      </a:r>
                      <a:endParaRPr lang="en-GB" dirty="0"/>
                    </a:p>
                  </a:txBody>
                  <a:tcPr/>
                </a:tc>
              </a:tr>
            </a:tbl>
          </a:graphicData>
        </a:graphic>
      </p:graphicFrame>
      <p:sp>
        <p:nvSpPr>
          <p:cNvPr id="5" name="Rectangle 4"/>
          <p:cNvSpPr/>
          <p:nvPr/>
        </p:nvSpPr>
        <p:spPr>
          <a:xfrm>
            <a:off x="1096488" y="3575764"/>
            <a:ext cx="5638800" cy="1200329"/>
          </a:xfrm>
          <a:prstGeom prst="rect">
            <a:avLst/>
          </a:prstGeom>
        </p:spPr>
        <p:txBody>
          <a:bodyPr wrap="square">
            <a:spAutoFit/>
          </a:bodyPr>
          <a:lstStyle/>
          <a:p>
            <a:pPr>
              <a:spcAft>
                <a:spcPts val="0"/>
              </a:spcAft>
            </a:pPr>
            <a:endParaRPr lang="en-GB" sz="2400" dirty="0" smtClean="0">
              <a:latin typeface="Comic Sans MS" panose="030F0702030302020204" pitchFamily="66" charset="0"/>
              <a:ea typeface="Times New Roman" panose="02020603050405020304" pitchFamily="18" charset="0"/>
            </a:endParaRPr>
          </a:p>
          <a:p>
            <a:pPr>
              <a:spcAft>
                <a:spcPts val="0"/>
              </a:spcAft>
            </a:pPr>
            <a:r>
              <a:rPr lang="en-GB" sz="2400" dirty="0" smtClean="0">
                <a:latin typeface="Comic Sans MS" panose="030F0702030302020204" pitchFamily="66" charset="0"/>
                <a:ea typeface="Times New Roman" panose="02020603050405020304" pitchFamily="18" charset="0"/>
              </a:rPr>
              <a:t>*Both </a:t>
            </a:r>
            <a:r>
              <a:rPr lang="en-GB" sz="2400" dirty="0">
                <a:latin typeface="Comic Sans MS" panose="030F0702030302020204" pitchFamily="66" charset="0"/>
                <a:ea typeface="Times New Roman" panose="02020603050405020304" pitchFamily="18" charset="0"/>
              </a:rPr>
              <a:t>are I type instruction but different addressing mode</a:t>
            </a:r>
          </a:p>
        </p:txBody>
      </p:sp>
      <p:sp>
        <p:nvSpPr>
          <p:cNvPr id="6" name="Rectangle 5"/>
          <p:cNvSpPr/>
          <p:nvPr/>
        </p:nvSpPr>
        <p:spPr>
          <a:xfrm>
            <a:off x="4953000" y="3307080"/>
            <a:ext cx="3012363" cy="461665"/>
          </a:xfrm>
          <a:prstGeom prst="rect">
            <a:avLst/>
          </a:prstGeom>
        </p:spPr>
        <p:txBody>
          <a:bodyPr wrap="none">
            <a:spAutoFit/>
          </a:bodyPr>
          <a:lstStyle/>
          <a:p>
            <a:r>
              <a:rPr lang="en-GB" sz="2400" dirty="0">
                <a:solidFill>
                  <a:srgbClr val="0070C0"/>
                </a:solidFill>
                <a:ea typeface="Times New Roman" panose="02020603050405020304" pitchFamily="18" charset="0"/>
              </a:rPr>
              <a:t>Base addressing mode </a:t>
            </a:r>
            <a:endParaRPr lang="en-GB" sz="2400" dirty="0"/>
          </a:p>
        </p:txBody>
      </p:sp>
    </p:spTree>
    <p:extLst>
      <p:ext uri="{BB962C8B-B14F-4D97-AF65-F5344CB8AC3E}">
        <p14:creationId xmlns:p14="http://schemas.microsoft.com/office/powerpoint/2010/main" val="4120744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 xmlns:a16="http://schemas.microsoft.com/office/drawing/2014/main" id="{B1F4596C-6C10-3C9A-00BA-1D2B2216AD69}"/>
              </a:ext>
            </a:extLst>
          </p:cNvPr>
          <p:cNvSpPr>
            <a:spLocks noChangeArrowheads="1"/>
          </p:cNvSpPr>
          <p:nvPr/>
        </p:nvSpPr>
        <p:spPr bwMode="auto">
          <a:xfrm>
            <a:off x="685800" y="2438400"/>
            <a:ext cx="753296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dirty="0">
                <a:solidFill>
                  <a:srgbClr val="000099"/>
                </a:solidFill>
                <a:latin typeface="Comic Sans MS" panose="030F0702030302020204" pitchFamily="66" charset="0"/>
              </a:rPr>
              <a:t>End</a:t>
            </a:r>
          </a:p>
        </p:txBody>
      </p:sp>
    </p:spTree>
    <p:extLst>
      <p:ext uri="{BB962C8B-B14F-4D97-AF65-F5344CB8AC3E}">
        <p14:creationId xmlns:p14="http://schemas.microsoft.com/office/powerpoint/2010/main" val="183827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 xmlns:a16="http://schemas.microsoft.com/office/drawing/2014/main" id="{19D5F0FF-5958-CBAF-0F33-B3AF6C6C2A38}"/>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R type Format</a:t>
            </a:r>
            <a:endParaRPr lang="en-GB" altLang="en-US">
              <a:solidFill>
                <a:schemeClr val="accent2"/>
              </a:solidFill>
              <a:latin typeface="Comic Sans MS" panose="030F0702030302020204" pitchFamily="66" charset="0"/>
            </a:endParaRPr>
          </a:p>
        </p:txBody>
      </p:sp>
      <p:sp>
        <p:nvSpPr>
          <p:cNvPr id="3075" name="Rectangle 3">
            <a:extLst>
              <a:ext uri="{FF2B5EF4-FFF2-40B4-BE49-F238E27FC236}">
                <a16:creationId xmlns="" xmlns:a16="http://schemas.microsoft.com/office/drawing/2014/main" id="{EE286027-FEA1-E7E8-2EDE-277C522CAE01}"/>
              </a:ext>
            </a:extLst>
          </p:cNvPr>
          <p:cNvSpPr>
            <a:spLocks noGrp="1" noChangeArrowheads="1"/>
          </p:cNvSpPr>
          <p:nvPr>
            <p:ph type="body" idx="1"/>
          </p:nvPr>
        </p:nvSpPr>
        <p:spPr>
          <a:xfrm>
            <a:off x="381000" y="2667000"/>
            <a:ext cx="7772400" cy="3352800"/>
          </a:xfrm>
        </p:spPr>
        <p:txBody>
          <a:bodyPr/>
          <a:lstStyle/>
          <a:p>
            <a:pPr marL="0" indent="0" algn="just">
              <a:lnSpc>
                <a:spcPct val="80000"/>
              </a:lnSpc>
              <a:buClr>
                <a:srgbClr val="000099"/>
              </a:buClr>
              <a:buSzPct val="125000"/>
              <a:buFontTx/>
              <a:buNone/>
              <a:defRPr/>
            </a:pPr>
            <a:r>
              <a:rPr lang="en-US" altLang="en-US" sz="2400" i="1" dirty="0">
                <a:latin typeface="Comic Sans MS" panose="030F0702030302020204" pitchFamily="66" charset="0"/>
              </a:rPr>
              <a:t>This format includes six different fields.</a:t>
            </a:r>
          </a:p>
          <a:p>
            <a:pPr algn="just">
              <a:lnSpc>
                <a:spcPct val="80000"/>
              </a:lnSpc>
              <a:buClr>
                <a:srgbClr val="000099"/>
              </a:buClr>
              <a:buSzPct val="125000"/>
              <a:defRPr/>
            </a:pPr>
            <a:r>
              <a:rPr lang="en-US" altLang="en-US" sz="2400" i="1" dirty="0">
                <a:latin typeface="Comic Sans MS" panose="030F0702030302020204" pitchFamily="66" charset="0"/>
              </a:rPr>
              <a:t>op is an operation code or opcode that selects a specific operation.</a:t>
            </a:r>
          </a:p>
          <a:p>
            <a:pPr algn="just">
              <a:lnSpc>
                <a:spcPct val="80000"/>
              </a:lnSpc>
              <a:buClr>
                <a:srgbClr val="000099"/>
              </a:buClr>
              <a:buSzPct val="125000"/>
              <a:defRPr/>
            </a:pPr>
            <a:r>
              <a:rPr lang="en-US" altLang="en-US" sz="2400" i="1" dirty="0" err="1">
                <a:latin typeface="Comic Sans MS" panose="030F0702030302020204" pitchFamily="66" charset="0"/>
              </a:rPr>
              <a:t>rs</a:t>
            </a:r>
            <a:r>
              <a:rPr lang="en-US" altLang="en-US" sz="2400" i="1" dirty="0">
                <a:latin typeface="Comic Sans MS" panose="030F0702030302020204" pitchFamily="66" charset="0"/>
              </a:rPr>
              <a:t> and rt are the first and second source registers.</a:t>
            </a:r>
          </a:p>
          <a:p>
            <a:pPr algn="just">
              <a:lnSpc>
                <a:spcPct val="80000"/>
              </a:lnSpc>
              <a:buClr>
                <a:srgbClr val="000099"/>
              </a:buClr>
              <a:buSzPct val="125000"/>
              <a:defRPr/>
            </a:pPr>
            <a:r>
              <a:rPr lang="en-US" altLang="en-US" sz="2400" i="1" dirty="0" err="1">
                <a:latin typeface="Comic Sans MS" panose="030F0702030302020204" pitchFamily="66" charset="0"/>
              </a:rPr>
              <a:t>rd</a:t>
            </a:r>
            <a:r>
              <a:rPr lang="en-US" altLang="en-US" sz="2400" i="1" dirty="0">
                <a:latin typeface="Comic Sans MS" panose="030F0702030302020204" pitchFamily="66" charset="0"/>
              </a:rPr>
              <a:t> is the destination register.</a:t>
            </a:r>
          </a:p>
          <a:p>
            <a:pPr algn="just">
              <a:lnSpc>
                <a:spcPct val="80000"/>
              </a:lnSpc>
              <a:buClr>
                <a:srgbClr val="000099"/>
              </a:buClr>
              <a:buSzPct val="125000"/>
              <a:defRPr/>
            </a:pPr>
            <a:r>
              <a:rPr lang="en-US" altLang="en-US" sz="2400" i="1" dirty="0" err="1">
                <a:latin typeface="Comic Sans MS" panose="030F0702030302020204" pitchFamily="66" charset="0"/>
              </a:rPr>
              <a:t>shamt</a:t>
            </a:r>
            <a:r>
              <a:rPr lang="en-US" altLang="en-US" sz="2400" i="1" dirty="0">
                <a:latin typeface="Comic Sans MS" panose="030F0702030302020204" pitchFamily="66" charset="0"/>
              </a:rPr>
              <a:t> is only used for shift instructions (0 not applicable).</a:t>
            </a:r>
          </a:p>
          <a:p>
            <a:pPr algn="just">
              <a:lnSpc>
                <a:spcPct val="80000"/>
              </a:lnSpc>
              <a:buClr>
                <a:srgbClr val="000099"/>
              </a:buClr>
              <a:buSzPct val="125000"/>
              <a:defRPr/>
            </a:pPr>
            <a:r>
              <a:rPr lang="en-US" altLang="en-US" sz="2400" i="1" dirty="0">
                <a:latin typeface="Comic Sans MS" panose="030F0702030302020204" pitchFamily="66" charset="0"/>
              </a:rPr>
              <a:t>func is used together with op to select an arithmetic instruction.</a:t>
            </a:r>
            <a:endParaRPr lang="en-US" altLang="en-US" sz="2400" dirty="0">
              <a:latin typeface="Comic Sans MS" panose="030F0702030302020204" pitchFamily="66" charset="0"/>
              <a:cs typeface="Times New Roman" panose="02020603050405020304" pitchFamily="18" charset="0"/>
            </a:endParaRPr>
          </a:p>
        </p:txBody>
      </p:sp>
      <p:sp>
        <p:nvSpPr>
          <p:cNvPr id="7172" name="TextBox 6">
            <a:extLst>
              <a:ext uri="{FF2B5EF4-FFF2-40B4-BE49-F238E27FC236}">
                <a16:creationId xmlns="" xmlns:a16="http://schemas.microsoft.com/office/drawing/2014/main" id="{A920185F-B255-59DA-08D0-FAED88B44E52}"/>
              </a:ext>
            </a:extLst>
          </p:cNvPr>
          <p:cNvSpPr txBox="1">
            <a:spLocks noChangeArrowheads="1"/>
          </p:cNvSpPr>
          <p:nvPr/>
        </p:nvSpPr>
        <p:spPr bwMode="auto">
          <a:xfrm>
            <a:off x="303213" y="2011363"/>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a:latin typeface="Comic Sans MS" panose="030F0702030302020204" pitchFamily="66" charset="0"/>
              </a:rPr>
              <a:t>MIPS fields have names to make them easier to discuss:</a:t>
            </a:r>
          </a:p>
        </p:txBody>
      </p:sp>
      <p:pic>
        <p:nvPicPr>
          <p:cNvPr id="7173" name="Picture 5">
            <a:extLst>
              <a:ext uri="{FF2B5EF4-FFF2-40B4-BE49-F238E27FC236}">
                <a16:creationId xmlns="" xmlns:a16="http://schemas.microsoft.com/office/drawing/2014/main" id="{993124EC-17C8-790F-34EE-D9DD8CF02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74700"/>
            <a:ext cx="7467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 xmlns:a16="http://schemas.microsoft.com/office/drawing/2014/main" id="{19D5F0FF-5958-CBAF-0F33-B3AF6C6C2A38}"/>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R type Format</a:t>
            </a:r>
            <a:endParaRPr lang="en-GB" altLang="en-US">
              <a:solidFill>
                <a:schemeClr val="accent2"/>
              </a:solidFill>
              <a:latin typeface="Comic Sans MS" panose="030F0702030302020204" pitchFamily="66" charset="0"/>
            </a:endParaRPr>
          </a:p>
        </p:txBody>
      </p:sp>
      <p:sp>
        <p:nvSpPr>
          <p:cNvPr id="7172" name="TextBox 6">
            <a:extLst>
              <a:ext uri="{FF2B5EF4-FFF2-40B4-BE49-F238E27FC236}">
                <a16:creationId xmlns="" xmlns:a16="http://schemas.microsoft.com/office/drawing/2014/main" id="{A920185F-B255-59DA-08D0-FAED88B44E52}"/>
              </a:ext>
            </a:extLst>
          </p:cNvPr>
          <p:cNvSpPr txBox="1">
            <a:spLocks noChangeArrowheads="1"/>
          </p:cNvSpPr>
          <p:nvPr/>
        </p:nvSpPr>
        <p:spPr bwMode="auto">
          <a:xfrm>
            <a:off x="303213" y="2011363"/>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a:latin typeface="Comic Sans MS" panose="030F0702030302020204" pitchFamily="66" charset="0"/>
              </a:rPr>
              <a:t>funct: function code (identifies the specific R-format instruction) (6 bits) </a:t>
            </a:r>
            <a:endParaRPr lang="en-US" altLang="en-US" sz="2400" dirty="0">
              <a:latin typeface="Comic Sans MS" panose="030F0702030302020204" pitchFamily="66" charset="0"/>
            </a:endParaRPr>
          </a:p>
        </p:txBody>
      </p:sp>
      <p:pic>
        <p:nvPicPr>
          <p:cNvPr id="7173" name="Picture 5">
            <a:extLst>
              <a:ext uri="{FF2B5EF4-FFF2-40B4-BE49-F238E27FC236}">
                <a16:creationId xmlns="" xmlns:a16="http://schemas.microsoft.com/office/drawing/2014/main" id="{993124EC-17C8-790F-34EE-D9DD8CF02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74700"/>
            <a:ext cx="7467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 xmlns:a16="http://schemas.microsoft.com/office/drawing/2014/main" id="{99517438-98D8-F0FD-C378-19CFCD6F2EF5}"/>
              </a:ext>
            </a:extLst>
          </p:cNvPr>
          <p:cNvPicPr>
            <a:picLocks noChangeAspect="1"/>
          </p:cNvPicPr>
          <p:nvPr/>
        </p:nvPicPr>
        <p:blipFill>
          <a:blip r:embed="rId4"/>
          <a:stretch>
            <a:fillRect/>
          </a:stretch>
        </p:blipFill>
        <p:spPr>
          <a:xfrm>
            <a:off x="666161" y="3201988"/>
            <a:ext cx="7772400" cy="3306648"/>
          </a:xfrm>
          <a:prstGeom prst="rect">
            <a:avLst/>
          </a:prstGeom>
        </p:spPr>
      </p:pic>
    </p:spTree>
    <p:extLst>
      <p:ext uri="{BB962C8B-B14F-4D97-AF65-F5344CB8AC3E}">
        <p14:creationId xmlns:p14="http://schemas.microsoft.com/office/powerpoint/2010/main" val="238403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 xmlns:a16="http://schemas.microsoft.com/office/drawing/2014/main" id="{19D5F0FF-5958-CBAF-0F33-B3AF6C6C2A38}"/>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R type Format</a:t>
            </a:r>
            <a:endParaRPr lang="en-GB" altLang="en-US">
              <a:solidFill>
                <a:schemeClr val="accent2"/>
              </a:solidFill>
              <a:latin typeface="Comic Sans MS" panose="030F0702030302020204" pitchFamily="66" charset="0"/>
            </a:endParaRPr>
          </a:p>
        </p:txBody>
      </p:sp>
      <p:pic>
        <p:nvPicPr>
          <p:cNvPr id="7173" name="Picture 5">
            <a:extLst>
              <a:ext uri="{FF2B5EF4-FFF2-40B4-BE49-F238E27FC236}">
                <a16:creationId xmlns="" xmlns:a16="http://schemas.microsoft.com/office/drawing/2014/main" id="{993124EC-17C8-790F-34EE-D9DD8CF02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74700"/>
            <a:ext cx="7467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 xmlns:a16="http://schemas.microsoft.com/office/drawing/2014/main" id="{02045AEA-EF5A-FEFC-F101-FA39A6DEFC37}"/>
              </a:ext>
            </a:extLst>
          </p:cNvPr>
          <p:cNvPicPr>
            <a:picLocks noChangeAspect="1"/>
          </p:cNvPicPr>
          <p:nvPr/>
        </p:nvPicPr>
        <p:blipFill>
          <a:blip r:embed="rId3"/>
          <a:stretch>
            <a:fillRect/>
          </a:stretch>
        </p:blipFill>
        <p:spPr>
          <a:xfrm>
            <a:off x="1066800" y="2209800"/>
            <a:ext cx="3609975" cy="552450"/>
          </a:xfrm>
          <a:prstGeom prst="rect">
            <a:avLst/>
          </a:prstGeom>
        </p:spPr>
      </p:pic>
      <p:pic>
        <p:nvPicPr>
          <p:cNvPr id="7" name="Picture 6">
            <a:extLst>
              <a:ext uri="{FF2B5EF4-FFF2-40B4-BE49-F238E27FC236}">
                <a16:creationId xmlns="" xmlns:a16="http://schemas.microsoft.com/office/drawing/2014/main" id="{FFEFF8C0-B918-296A-2927-A54848711352}"/>
              </a:ext>
            </a:extLst>
          </p:cNvPr>
          <p:cNvPicPr>
            <a:picLocks noChangeAspect="1"/>
          </p:cNvPicPr>
          <p:nvPr/>
        </p:nvPicPr>
        <p:blipFill>
          <a:blip r:embed="rId4"/>
          <a:stretch>
            <a:fillRect/>
          </a:stretch>
        </p:blipFill>
        <p:spPr>
          <a:xfrm>
            <a:off x="604837" y="2819400"/>
            <a:ext cx="7629525" cy="2962275"/>
          </a:xfrm>
          <a:prstGeom prst="rect">
            <a:avLst/>
          </a:prstGeom>
        </p:spPr>
      </p:pic>
    </p:spTree>
    <p:extLst>
      <p:ext uri="{BB962C8B-B14F-4D97-AF65-F5344CB8AC3E}">
        <p14:creationId xmlns:p14="http://schemas.microsoft.com/office/powerpoint/2010/main" val="331415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 xmlns:a16="http://schemas.microsoft.com/office/drawing/2014/main" id="{2D58338C-5193-906C-B5AA-BFA0CC4E27D4}"/>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I type Format</a:t>
            </a:r>
            <a:endParaRPr lang="en-GB" altLang="en-US">
              <a:solidFill>
                <a:schemeClr val="accent2"/>
              </a:solidFill>
              <a:latin typeface="Comic Sans MS" panose="030F0702030302020204" pitchFamily="66" charset="0"/>
            </a:endParaRPr>
          </a:p>
        </p:txBody>
      </p:sp>
      <p:sp>
        <p:nvSpPr>
          <p:cNvPr id="8195" name="TextBox 7">
            <a:extLst>
              <a:ext uri="{FF2B5EF4-FFF2-40B4-BE49-F238E27FC236}">
                <a16:creationId xmlns="" xmlns:a16="http://schemas.microsoft.com/office/drawing/2014/main" id="{86F4A764-9F59-A1A4-8D84-91C1ECD9FCDC}"/>
              </a:ext>
            </a:extLst>
          </p:cNvPr>
          <p:cNvSpPr txBox="1">
            <a:spLocks noChangeArrowheads="1"/>
          </p:cNvSpPr>
          <p:nvPr/>
        </p:nvSpPr>
        <p:spPr bwMode="auto">
          <a:xfrm>
            <a:off x="379413" y="777875"/>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Comic Sans MS" panose="030F0702030302020204" pitchFamily="66" charset="0"/>
              </a:rPr>
              <a:t>Load, store, branch, and immediate instructions all use the I-type format.</a:t>
            </a:r>
          </a:p>
        </p:txBody>
      </p:sp>
      <p:pic>
        <p:nvPicPr>
          <p:cNvPr id="8196" name="Picture 4">
            <a:extLst>
              <a:ext uri="{FF2B5EF4-FFF2-40B4-BE49-F238E27FC236}">
                <a16:creationId xmlns="" xmlns:a16="http://schemas.microsoft.com/office/drawing/2014/main" id="{F22CF67B-D61D-AB6E-005A-D119B824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400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10">
            <a:extLst>
              <a:ext uri="{FF2B5EF4-FFF2-40B4-BE49-F238E27FC236}">
                <a16:creationId xmlns="" xmlns:a16="http://schemas.microsoft.com/office/drawing/2014/main" id="{88A6C858-3807-C0C3-AD32-45D1B9D27D34}"/>
              </a:ext>
            </a:extLst>
          </p:cNvPr>
          <p:cNvSpPr txBox="1">
            <a:spLocks noChangeArrowheads="1"/>
          </p:cNvSpPr>
          <p:nvPr/>
        </p:nvSpPr>
        <p:spPr bwMode="auto">
          <a:xfrm>
            <a:off x="600058" y="4114800"/>
            <a:ext cx="8240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400" dirty="0">
                <a:latin typeface="Comic Sans MS" panose="030F0702030302020204" pitchFamily="66" charset="0"/>
              </a:rPr>
              <a:t>For uniformity, op, </a:t>
            </a:r>
            <a:r>
              <a:rPr lang="en-US" altLang="en-US" sz="2400" dirty="0" err="1">
                <a:latin typeface="Comic Sans MS" panose="030F0702030302020204" pitchFamily="66" charset="0"/>
              </a:rPr>
              <a:t>rs</a:t>
            </a:r>
            <a:r>
              <a:rPr lang="en-US" altLang="en-US" sz="2400" dirty="0">
                <a:latin typeface="Comic Sans MS" panose="030F0702030302020204" pitchFamily="66" charset="0"/>
              </a:rPr>
              <a:t> and rt are in the same positions as in the R-format.</a:t>
            </a:r>
          </a:p>
        </p:txBody>
      </p:sp>
      <p:pic>
        <p:nvPicPr>
          <p:cNvPr id="3" name="Picture 2">
            <a:extLst>
              <a:ext uri="{FF2B5EF4-FFF2-40B4-BE49-F238E27FC236}">
                <a16:creationId xmlns="" xmlns:a16="http://schemas.microsoft.com/office/drawing/2014/main" id="{190EFDC2-372C-C1E3-4B8D-2D11273E96F2}"/>
              </a:ext>
            </a:extLst>
          </p:cNvPr>
          <p:cNvPicPr>
            <a:picLocks noChangeAspect="1"/>
          </p:cNvPicPr>
          <p:nvPr/>
        </p:nvPicPr>
        <p:blipFill>
          <a:blip r:embed="rId3"/>
          <a:stretch>
            <a:fillRect/>
          </a:stretch>
        </p:blipFill>
        <p:spPr>
          <a:xfrm>
            <a:off x="981075" y="2686050"/>
            <a:ext cx="7410450" cy="1028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 xmlns:a16="http://schemas.microsoft.com/office/drawing/2014/main" id="{2D58338C-5193-906C-B5AA-BFA0CC4E27D4}"/>
              </a:ext>
            </a:extLst>
          </p:cNvPr>
          <p:cNvSpPr>
            <a:spLocks noChangeArrowheads="1"/>
          </p:cNvSpPr>
          <p:nvPr/>
        </p:nvSpPr>
        <p:spPr bwMode="auto">
          <a:xfrm>
            <a:off x="0" y="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00099"/>
                </a:solidFill>
                <a:latin typeface="Comic Sans MS" panose="030F0702030302020204" pitchFamily="66" charset="0"/>
              </a:rPr>
              <a:t> I type Format</a:t>
            </a:r>
            <a:endParaRPr lang="en-GB" altLang="en-US">
              <a:solidFill>
                <a:schemeClr val="accent2"/>
              </a:solidFill>
              <a:latin typeface="Comic Sans MS" panose="030F0702030302020204" pitchFamily="66" charset="0"/>
            </a:endParaRPr>
          </a:p>
        </p:txBody>
      </p:sp>
      <p:sp>
        <p:nvSpPr>
          <p:cNvPr id="8195" name="TextBox 7">
            <a:extLst>
              <a:ext uri="{FF2B5EF4-FFF2-40B4-BE49-F238E27FC236}">
                <a16:creationId xmlns="" xmlns:a16="http://schemas.microsoft.com/office/drawing/2014/main" id="{86F4A764-9F59-A1A4-8D84-91C1ECD9FCDC}"/>
              </a:ext>
            </a:extLst>
          </p:cNvPr>
          <p:cNvSpPr txBox="1">
            <a:spLocks noChangeArrowheads="1"/>
          </p:cNvSpPr>
          <p:nvPr/>
        </p:nvSpPr>
        <p:spPr bwMode="auto">
          <a:xfrm>
            <a:off x="379413" y="777875"/>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Comic Sans MS" panose="030F0702030302020204" pitchFamily="66" charset="0"/>
              </a:rPr>
              <a:t>Load, store, branch, and immediate instructions all use the I-type format.</a:t>
            </a:r>
          </a:p>
        </p:txBody>
      </p:sp>
      <p:pic>
        <p:nvPicPr>
          <p:cNvPr id="8196" name="Picture 4">
            <a:extLst>
              <a:ext uri="{FF2B5EF4-FFF2-40B4-BE49-F238E27FC236}">
                <a16:creationId xmlns="" xmlns:a16="http://schemas.microsoft.com/office/drawing/2014/main" id="{F22CF67B-D61D-AB6E-005A-D119B824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400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10">
            <a:extLst>
              <a:ext uri="{FF2B5EF4-FFF2-40B4-BE49-F238E27FC236}">
                <a16:creationId xmlns="" xmlns:a16="http://schemas.microsoft.com/office/drawing/2014/main" id="{88A6C858-3807-C0C3-AD32-45D1B9D27D34}"/>
              </a:ext>
            </a:extLst>
          </p:cNvPr>
          <p:cNvSpPr txBox="1">
            <a:spLocks noChangeArrowheads="1"/>
          </p:cNvSpPr>
          <p:nvPr/>
        </p:nvSpPr>
        <p:spPr bwMode="auto">
          <a:xfrm>
            <a:off x="368300" y="2622550"/>
            <a:ext cx="82407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400" dirty="0">
                <a:latin typeface="Comic Sans MS" panose="030F0702030302020204" pitchFamily="66" charset="0"/>
              </a:rPr>
              <a:t>For uniformity, op, </a:t>
            </a:r>
            <a:r>
              <a:rPr lang="en-US" altLang="en-US" sz="2400" dirty="0" err="1">
                <a:latin typeface="Comic Sans MS" panose="030F0702030302020204" pitchFamily="66" charset="0"/>
              </a:rPr>
              <a:t>rs</a:t>
            </a:r>
            <a:r>
              <a:rPr lang="en-US" altLang="en-US" sz="2400" dirty="0">
                <a:latin typeface="Comic Sans MS" panose="030F0702030302020204" pitchFamily="66" charset="0"/>
              </a:rPr>
              <a:t> and rt are in the same positions as in the R-format.</a:t>
            </a:r>
          </a:p>
          <a:p>
            <a:pPr eaLnBrk="1" hangingPunct="1">
              <a:spcBef>
                <a:spcPct val="0"/>
              </a:spcBef>
            </a:pPr>
            <a:r>
              <a:rPr lang="en-US" altLang="en-US" sz="2400" dirty="0">
                <a:latin typeface="Comic Sans MS" panose="030F0702030302020204" pitchFamily="66" charset="0"/>
              </a:rPr>
              <a:t>The meaning of the register fields depends on the exact instruction.</a:t>
            </a:r>
          </a:p>
          <a:p>
            <a:pPr lvl="1" eaLnBrk="1" hangingPunct="1">
              <a:spcBef>
                <a:spcPct val="0"/>
              </a:spcBef>
              <a:buFont typeface="Courier New" panose="02070309020205020404" pitchFamily="49" charset="0"/>
              <a:buChar char="o"/>
            </a:pPr>
            <a:r>
              <a:rPr lang="en-US" altLang="en-US" sz="2400" dirty="0">
                <a:latin typeface="Comic Sans MS" panose="030F0702030302020204" pitchFamily="66" charset="0"/>
              </a:rPr>
              <a:t> </a:t>
            </a:r>
            <a:r>
              <a:rPr lang="en-US" altLang="en-US" sz="2400" dirty="0" err="1">
                <a:latin typeface="Comic Sans MS" panose="030F0702030302020204" pitchFamily="66" charset="0"/>
              </a:rPr>
              <a:t>rs</a:t>
            </a:r>
            <a:r>
              <a:rPr lang="en-US" altLang="en-US" sz="2400" dirty="0">
                <a:latin typeface="Comic Sans MS" panose="030F0702030302020204" pitchFamily="66" charset="0"/>
              </a:rPr>
              <a:t> is an  address register both for loads and stores, or an operand for conditional branch </a:t>
            </a:r>
            <a:r>
              <a:rPr lang="en-US" altLang="en-US" sz="2400" dirty="0" err="1">
                <a:latin typeface="Comic Sans MS" panose="030F0702030302020204" pitchFamily="66" charset="0"/>
              </a:rPr>
              <a:t>branch</a:t>
            </a:r>
            <a:r>
              <a:rPr lang="en-US" altLang="en-US" sz="2400" dirty="0">
                <a:latin typeface="Comic Sans MS" panose="030F0702030302020204" pitchFamily="66" charset="0"/>
              </a:rPr>
              <a:t> and.</a:t>
            </a:r>
          </a:p>
          <a:p>
            <a:pPr lvl="1" eaLnBrk="1" hangingPunct="1">
              <a:spcBef>
                <a:spcPct val="0"/>
              </a:spcBef>
              <a:buFont typeface="Courier New" panose="02070309020205020404" pitchFamily="49" charset="0"/>
              <a:buChar char="o"/>
            </a:pPr>
            <a:r>
              <a:rPr lang="en-US" altLang="en-US" sz="2400" dirty="0">
                <a:latin typeface="Comic Sans MS" panose="030F0702030302020204" pitchFamily="66" charset="0"/>
              </a:rPr>
              <a:t>rt is </a:t>
            </a:r>
            <a:r>
              <a:rPr lang="en-US" altLang="en-US" sz="2400" dirty="0" err="1">
                <a:latin typeface="Comic Sans MS" panose="030F0702030302020204" pitchFamily="66" charset="0"/>
              </a:rPr>
              <a:t>alsa</a:t>
            </a:r>
            <a:r>
              <a:rPr lang="en-US" altLang="en-US" sz="2400" dirty="0">
                <a:latin typeface="Comic Sans MS" panose="030F0702030302020204" pitchFamily="66" charset="0"/>
              </a:rPr>
              <a:t> an address register for both load s and </a:t>
            </a:r>
            <a:r>
              <a:rPr lang="en-US" altLang="en-US" sz="2400" dirty="0" err="1">
                <a:latin typeface="Comic Sans MS" panose="030F0702030302020204" pitchFamily="66" charset="0"/>
              </a:rPr>
              <a:t>srores</a:t>
            </a:r>
            <a:r>
              <a:rPr lang="en-US" altLang="en-US" sz="2400" dirty="0">
                <a:latin typeface="Comic Sans MS" panose="030F0702030302020204" pitchFamily="66" charset="0"/>
              </a:rPr>
              <a:t> stores, operand for conditional branch.</a:t>
            </a:r>
          </a:p>
        </p:txBody>
      </p:sp>
    </p:spTree>
    <p:extLst>
      <p:ext uri="{BB962C8B-B14F-4D97-AF65-F5344CB8AC3E}">
        <p14:creationId xmlns:p14="http://schemas.microsoft.com/office/powerpoint/2010/main" val="362054902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11214</TotalTime>
  <Words>2103</Words>
  <Application>Microsoft Office PowerPoint</Application>
  <PresentationFormat>On-screen Show (4:3)</PresentationFormat>
  <Paragraphs>282</Paragraphs>
  <Slides>49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Cambria Math</vt:lpstr>
      <vt:lpstr>Comic Sans MS</vt:lpstr>
      <vt:lpstr>Courier New</vt:lpstr>
      <vt:lpstr>Symbol</vt:lpstr>
      <vt:lpstr>Times New Roman</vt:lpstr>
      <vt:lpstr>Vrinda</vt:lpstr>
      <vt:lpstr>Wingdings</vt:lpstr>
      <vt:lpstr>Default Design</vt:lpstr>
      <vt:lpstr>Addressing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Laboni</cp:lastModifiedBy>
  <cp:revision>911</cp:revision>
  <dcterms:created xsi:type="dcterms:W3CDTF">2008-03-23T23:58:27Z</dcterms:created>
  <dcterms:modified xsi:type="dcterms:W3CDTF">2022-10-31T08:50:28Z</dcterms:modified>
</cp:coreProperties>
</file>