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49" r:id="rId2"/>
    <p:sldId id="424" r:id="rId3"/>
    <p:sldId id="513" r:id="rId4"/>
    <p:sldId id="521" r:id="rId5"/>
    <p:sldId id="459" r:id="rId6"/>
    <p:sldId id="514" r:id="rId7"/>
    <p:sldId id="452" r:id="rId8"/>
    <p:sldId id="488" r:id="rId9"/>
    <p:sldId id="487" r:id="rId10"/>
    <p:sldId id="524" r:id="rId11"/>
    <p:sldId id="519" r:id="rId12"/>
    <p:sldId id="520" r:id="rId13"/>
    <p:sldId id="522" r:id="rId14"/>
    <p:sldId id="532" r:id="rId15"/>
    <p:sldId id="525" r:id="rId16"/>
    <p:sldId id="526" r:id="rId17"/>
    <p:sldId id="527" r:id="rId18"/>
    <p:sldId id="529" r:id="rId19"/>
    <p:sldId id="530" r:id="rId20"/>
    <p:sldId id="531" r:id="rId21"/>
    <p:sldId id="533" r:id="rId22"/>
    <p:sldId id="503"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660"/>
  </p:normalViewPr>
  <p:slideViewPr>
    <p:cSldViewPr>
      <p:cViewPr varScale="1">
        <p:scale>
          <a:sx n="81" d="100"/>
          <a:sy n="81" d="100"/>
        </p:scale>
        <p:origin x="148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4774-7537-DA92-C376-3DCE3A864D2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GB"/>
          </a:p>
        </p:txBody>
      </p:sp>
      <p:sp>
        <p:nvSpPr>
          <p:cNvPr id="3" name="Date Placeholder 2">
            <a:extLst>
              <a:ext uri="{FF2B5EF4-FFF2-40B4-BE49-F238E27FC236}">
                <a16:creationId xmlns:a16="http://schemas.microsoft.com/office/drawing/2014/main" id="{E216197D-9010-DF9A-DE77-E8AC173D91A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BC74C5BC-7D19-4C6B-B70D-A341A87F3229}" type="datetimeFigureOut">
              <a:rPr lang="en-US"/>
              <a:pPr>
                <a:defRPr/>
              </a:pPr>
              <a:t>10/17/2022</a:t>
            </a:fld>
            <a:endParaRPr lang="en-GB" dirty="0"/>
          </a:p>
        </p:txBody>
      </p:sp>
      <p:sp>
        <p:nvSpPr>
          <p:cNvPr id="4" name="Slide Image Placeholder 3">
            <a:extLst>
              <a:ext uri="{FF2B5EF4-FFF2-40B4-BE49-F238E27FC236}">
                <a16:creationId xmlns:a16="http://schemas.microsoft.com/office/drawing/2014/main" id="{70185952-C8B8-1F81-29E1-7D6304663EF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979E7BB4-A7FF-45D6-26CB-8508E6C9DFF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3A61BE4A-1928-1F1D-7394-3957594890A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122BD54E-75F4-A7B4-18A2-4E46C3D817D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C5C18F5-3BD1-47B9-ADF7-9221BEF9B56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C5C18F5-3BD1-47B9-ADF7-9221BEF9B562}" type="slidenum">
              <a:rPr lang="en-GB" altLang="en-US" smtClean="0"/>
              <a:pPr>
                <a:defRPr/>
              </a:pPr>
              <a:t>8</a:t>
            </a:fld>
            <a:endParaRPr lang="en-GB" altLang="en-US"/>
          </a:p>
        </p:txBody>
      </p:sp>
    </p:spTree>
    <p:extLst>
      <p:ext uri="{BB962C8B-B14F-4D97-AF65-F5344CB8AC3E}">
        <p14:creationId xmlns:p14="http://schemas.microsoft.com/office/powerpoint/2010/main" val="160984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EE020059-F8C5-9D39-2416-F9F4B72D190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74D8E0-86F7-21AB-DC4F-96B32D81206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DA81C33-8F92-338D-D26E-FF2FCA95136F}"/>
              </a:ext>
            </a:extLst>
          </p:cNvPr>
          <p:cNvSpPr>
            <a:spLocks noGrp="1" noChangeArrowheads="1"/>
          </p:cNvSpPr>
          <p:nvPr>
            <p:ph type="sldNum" sz="quarter" idx="12"/>
          </p:nvPr>
        </p:nvSpPr>
        <p:spPr>
          <a:ln/>
        </p:spPr>
        <p:txBody>
          <a:bodyPr/>
          <a:lstStyle>
            <a:lvl1pPr>
              <a:defRPr/>
            </a:lvl1pPr>
          </a:lstStyle>
          <a:p>
            <a:pPr>
              <a:defRPr/>
            </a:pPr>
            <a:fld id="{A858FC95-EDDA-454E-8123-B75F8EECF036}" type="slidenum">
              <a:rPr lang="en-US" altLang="en-US"/>
              <a:pPr>
                <a:defRPr/>
              </a:pPr>
              <a:t>‹#›</a:t>
            </a:fld>
            <a:endParaRPr lang="en-US" altLang="en-US"/>
          </a:p>
        </p:txBody>
      </p:sp>
    </p:spTree>
    <p:extLst>
      <p:ext uri="{BB962C8B-B14F-4D97-AF65-F5344CB8AC3E}">
        <p14:creationId xmlns:p14="http://schemas.microsoft.com/office/powerpoint/2010/main" val="3048394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A5D2F239-A183-56D6-34ED-0A7F3E8005C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BF9B136-CA30-A58C-6C0F-2954EF97052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C65C4C-F18C-CC54-71D8-E2B64F88FC8C}"/>
              </a:ext>
            </a:extLst>
          </p:cNvPr>
          <p:cNvSpPr>
            <a:spLocks noGrp="1" noChangeArrowheads="1"/>
          </p:cNvSpPr>
          <p:nvPr>
            <p:ph type="sldNum" sz="quarter" idx="12"/>
          </p:nvPr>
        </p:nvSpPr>
        <p:spPr>
          <a:ln/>
        </p:spPr>
        <p:txBody>
          <a:bodyPr/>
          <a:lstStyle>
            <a:lvl1pPr>
              <a:defRPr/>
            </a:lvl1pPr>
          </a:lstStyle>
          <a:p>
            <a:pPr>
              <a:defRPr/>
            </a:pPr>
            <a:fld id="{0774310C-1635-4E66-8715-812FA7AEF5DA}" type="slidenum">
              <a:rPr lang="en-US" altLang="en-US"/>
              <a:pPr>
                <a:defRPr/>
              </a:pPr>
              <a:t>‹#›</a:t>
            </a:fld>
            <a:endParaRPr lang="en-US" altLang="en-US"/>
          </a:p>
        </p:txBody>
      </p:sp>
    </p:spTree>
    <p:extLst>
      <p:ext uri="{BB962C8B-B14F-4D97-AF65-F5344CB8AC3E}">
        <p14:creationId xmlns:p14="http://schemas.microsoft.com/office/powerpoint/2010/main" val="3377929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CB1BAE4-AFE9-EBE5-8867-E29E4C1A20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4F58BE2-41DD-F9AE-7A1D-C66EC19BB1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51C59FE-39AC-08C4-6AA5-F1EB1FD1BEA2}"/>
              </a:ext>
            </a:extLst>
          </p:cNvPr>
          <p:cNvSpPr>
            <a:spLocks noGrp="1" noChangeArrowheads="1"/>
          </p:cNvSpPr>
          <p:nvPr>
            <p:ph type="sldNum" sz="quarter" idx="12"/>
          </p:nvPr>
        </p:nvSpPr>
        <p:spPr>
          <a:ln/>
        </p:spPr>
        <p:txBody>
          <a:bodyPr/>
          <a:lstStyle>
            <a:lvl1pPr>
              <a:defRPr/>
            </a:lvl1pPr>
          </a:lstStyle>
          <a:p>
            <a:pPr>
              <a:defRPr/>
            </a:pPr>
            <a:fld id="{A33565B7-E4E2-486B-AC55-FB6294EC6541}" type="slidenum">
              <a:rPr lang="en-US" altLang="en-US"/>
              <a:pPr>
                <a:defRPr/>
              </a:pPr>
              <a:t>‹#›</a:t>
            </a:fld>
            <a:endParaRPr lang="en-US" altLang="en-US"/>
          </a:p>
        </p:txBody>
      </p:sp>
    </p:spTree>
    <p:extLst>
      <p:ext uri="{BB962C8B-B14F-4D97-AF65-F5344CB8AC3E}">
        <p14:creationId xmlns:p14="http://schemas.microsoft.com/office/powerpoint/2010/main" val="12257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69143A8C-E317-ABF6-A132-3C4B4A13C675}"/>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CB75DA3B-069E-5CBA-7886-99703C04BE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183C2009-457F-8361-74A8-372B4E9E3DCD}"/>
              </a:ext>
            </a:extLst>
          </p:cNvPr>
          <p:cNvSpPr>
            <a:spLocks noGrp="1" noChangeArrowheads="1"/>
          </p:cNvSpPr>
          <p:nvPr>
            <p:ph type="sldNum" sz="quarter" idx="12"/>
          </p:nvPr>
        </p:nvSpPr>
        <p:spPr>
          <a:ln/>
        </p:spPr>
        <p:txBody>
          <a:bodyPr/>
          <a:lstStyle>
            <a:lvl1pPr>
              <a:defRPr/>
            </a:lvl1pPr>
          </a:lstStyle>
          <a:p>
            <a:pPr>
              <a:defRPr/>
            </a:pPr>
            <a:fld id="{FFAC356B-1699-430E-B2D4-668C71B618DD}" type="slidenum">
              <a:rPr lang="en-US" altLang="en-US"/>
              <a:pPr>
                <a:defRPr/>
              </a:pPr>
              <a:t>‹#›</a:t>
            </a:fld>
            <a:endParaRPr lang="en-US" altLang="en-US"/>
          </a:p>
        </p:txBody>
      </p:sp>
    </p:spTree>
    <p:extLst>
      <p:ext uri="{BB962C8B-B14F-4D97-AF65-F5344CB8AC3E}">
        <p14:creationId xmlns:p14="http://schemas.microsoft.com/office/powerpoint/2010/main" val="165067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4">
            <a:extLst>
              <a:ext uri="{FF2B5EF4-FFF2-40B4-BE49-F238E27FC236}">
                <a16:creationId xmlns:a16="http://schemas.microsoft.com/office/drawing/2014/main" id="{29C1F113-6121-6E23-0B49-90F9010537E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954F623-658D-9C7F-7933-739E7D079BC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91838DE-FAF8-3622-170F-F7CE2BE1A186}"/>
              </a:ext>
            </a:extLst>
          </p:cNvPr>
          <p:cNvSpPr>
            <a:spLocks noGrp="1" noChangeArrowheads="1"/>
          </p:cNvSpPr>
          <p:nvPr>
            <p:ph type="sldNum" sz="quarter" idx="12"/>
          </p:nvPr>
        </p:nvSpPr>
        <p:spPr>
          <a:ln/>
        </p:spPr>
        <p:txBody>
          <a:bodyPr/>
          <a:lstStyle>
            <a:lvl1pPr>
              <a:defRPr/>
            </a:lvl1pPr>
          </a:lstStyle>
          <a:p>
            <a:pPr>
              <a:defRPr/>
            </a:pPr>
            <a:fld id="{86BA60BE-04CE-41C9-BFF7-0FF1C1BCA624}" type="slidenum">
              <a:rPr lang="en-US" altLang="en-US"/>
              <a:pPr>
                <a:defRPr/>
              </a:pPr>
              <a:t>‹#›</a:t>
            </a:fld>
            <a:endParaRPr lang="en-US" altLang="en-US"/>
          </a:p>
        </p:txBody>
      </p:sp>
    </p:spTree>
    <p:extLst>
      <p:ext uri="{BB962C8B-B14F-4D97-AF65-F5344CB8AC3E}">
        <p14:creationId xmlns:p14="http://schemas.microsoft.com/office/powerpoint/2010/main" val="1433318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933C431B-FE9C-8EA8-7E93-40791B97A02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607A731-F60D-D911-C6BE-D5D9FEBDE6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1A7A34D-C696-949C-FB67-920BCB5804FE}"/>
              </a:ext>
            </a:extLst>
          </p:cNvPr>
          <p:cNvSpPr>
            <a:spLocks noGrp="1" noChangeArrowheads="1"/>
          </p:cNvSpPr>
          <p:nvPr>
            <p:ph type="sldNum" sz="quarter" idx="12"/>
          </p:nvPr>
        </p:nvSpPr>
        <p:spPr>
          <a:ln/>
        </p:spPr>
        <p:txBody>
          <a:bodyPr/>
          <a:lstStyle>
            <a:lvl1pPr>
              <a:defRPr/>
            </a:lvl1pPr>
          </a:lstStyle>
          <a:p>
            <a:pPr>
              <a:defRPr/>
            </a:pPr>
            <a:fld id="{A1A8AA0B-CEF9-49DC-A74B-12E0C0595656}" type="slidenum">
              <a:rPr lang="en-US" altLang="en-US"/>
              <a:pPr>
                <a:defRPr/>
              </a:pPr>
              <a:t>‹#›</a:t>
            </a:fld>
            <a:endParaRPr lang="en-US" altLang="en-US"/>
          </a:p>
        </p:txBody>
      </p:sp>
    </p:spTree>
    <p:extLst>
      <p:ext uri="{BB962C8B-B14F-4D97-AF65-F5344CB8AC3E}">
        <p14:creationId xmlns:p14="http://schemas.microsoft.com/office/powerpoint/2010/main" val="3631121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D3B4F6DE-B7C7-FF78-F871-2A164F480007}"/>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8B2A0BA7-A99B-C271-42C7-BD15BA28D0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09D71E68-0802-6734-FA7B-0A6661860630}"/>
              </a:ext>
            </a:extLst>
          </p:cNvPr>
          <p:cNvSpPr>
            <a:spLocks noGrp="1" noChangeArrowheads="1"/>
          </p:cNvSpPr>
          <p:nvPr>
            <p:ph type="sldNum" sz="quarter" idx="12"/>
          </p:nvPr>
        </p:nvSpPr>
        <p:spPr>
          <a:ln/>
        </p:spPr>
        <p:txBody>
          <a:bodyPr/>
          <a:lstStyle>
            <a:lvl1pPr>
              <a:defRPr/>
            </a:lvl1pPr>
          </a:lstStyle>
          <a:p>
            <a:pPr>
              <a:defRPr/>
            </a:pPr>
            <a:fld id="{569F1D6D-1C1F-4DEC-8F8C-4DEE922CD18C}" type="slidenum">
              <a:rPr lang="en-US" altLang="en-US"/>
              <a:pPr>
                <a:defRPr/>
              </a:pPr>
              <a:t>‹#›</a:t>
            </a:fld>
            <a:endParaRPr lang="en-US" altLang="en-US"/>
          </a:p>
        </p:txBody>
      </p:sp>
    </p:spTree>
    <p:extLst>
      <p:ext uri="{BB962C8B-B14F-4D97-AF65-F5344CB8AC3E}">
        <p14:creationId xmlns:p14="http://schemas.microsoft.com/office/powerpoint/2010/main" val="85938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ECB94BFF-5E2E-0295-2A5E-EF5561BDC6A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6F0340-E97F-EFE1-9D97-2EC940B063B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827EB6F-4114-3305-D969-D4788E2F8E42}"/>
              </a:ext>
            </a:extLst>
          </p:cNvPr>
          <p:cNvSpPr>
            <a:spLocks noGrp="1" noChangeArrowheads="1"/>
          </p:cNvSpPr>
          <p:nvPr>
            <p:ph type="sldNum" sz="quarter" idx="12"/>
          </p:nvPr>
        </p:nvSpPr>
        <p:spPr>
          <a:ln/>
        </p:spPr>
        <p:txBody>
          <a:bodyPr/>
          <a:lstStyle>
            <a:lvl1pPr>
              <a:defRPr/>
            </a:lvl1pPr>
          </a:lstStyle>
          <a:p>
            <a:pPr>
              <a:defRPr/>
            </a:pPr>
            <a:fld id="{9A1AB1C2-80BF-454D-B5F2-C046BA3D6C30}" type="slidenum">
              <a:rPr lang="en-US" altLang="en-US"/>
              <a:pPr>
                <a:defRPr/>
              </a:pPr>
              <a:t>‹#›</a:t>
            </a:fld>
            <a:endParaRPr lang="en-US" altLang="en-US"/>
          </a:p>
        </p:txBody>
      </p:sp>
    </p:spTree>
    <p:extLst>
      <p:ext uri="{BB962C8B-B14F-4D97-AF65-F5344CB8AC3E}">
        <p14:creationId xmlns:p14="http://schemas.microsoft.com/office/powerpoint/2010/main" val="353228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1942AE8-78BC-DAC5-A729-A69AD17BD9C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F352F2E-8E9F-AA9F-ED61-2045E44F75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64B44E-3052-FD96-F68B-3B19587440BA}"/>
              </a:ext>
            </a:extLst>
          </p:cNvPr>
          <p:cNvSpPr>
            <a:spLocks noGrp="1" noChangeArrowheads="1"/>
          </p:cNvSpPr>
          <p:nvPr>
            <p:ph type="sldNum" sz="quarter" idx="12"/>
          </p:nvPr>
        </p:nvSpPr>
        <p:spPr>
          <a:ln/>
        </p:spPr>
        <p:txBody>
          <a:bodyPr/>
          <a:lstStyle>
            <a:lvl1pPr>
              <a:defRPr/>
            </a:lvl1pPr>
          </a:lstStyle>
          <a:p>
            <a:pPr>
              <a:defRPr/>
            </a:pPr>
            <a:fld id="{D0C2F969-ABF2-4797-A703-71B050B3478C}" type="slidenum">
              <a:rPr lang="en-US" altLang="en-US"/>
              <a:pPr>
                <a:defRPr/>
              </a:pPr>
              <a:t>‹#›</a:t>
            </a:fld>
            <a:endParaRPr lang="en-US" altLang="en-US"/>
          </a:p>
        </p:txBody>
      </p:sp>
    </p:spTree>
    <p:extLst>
      <p:ext uri="{BB962C8B-B14F-4D97-AF65-F5344CB8AC3E}">
        <p14:creationId xmlns:p14="http://schemas.microsoft.com/office/powerpoint/2010/main" val="109347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C734C338-1044-AADF-9840-7E088092896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82001CD-055C-6DBC-CA6C-18BC952381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F644F0F-AED8-40DB-8DC6-73AF915B826A}"/>
              </a:ext>
            </a:extLst>
          </p:cNvPr>
          <p:cNvSpPr>
            <a:spLocks noGrp="1" noChangeArrowheads="1"/>
          </p:cNvSpPr>
          <p:nvPr>
            <p:ph type="sldNum" sz="quarter" idx="12"/>
          </p:nvPr>
        </p:nvSpPr>
        <p:spPr>
          <a:ln/>
        </p:spPr>
        <p:txBody>
          <a:bodyPr/>
          <a:lstStyle>
            <a:lvl1pPr>
              <a:defRPr/>
            </a:lvl1pPr>
          </a:lstStyle>
          <a:p>
            <a:pPr>
              <a:defRPr/>
            </a:pPr>
            <a:fld id="{5D130B73-8F58-4C47-98AA-28D98B7BAED8}" type="slidenum">
              <a:rPr lang="en-US" altLang="en-US"/>
              <a:pPr>
                <a:defRPr/>
              </a:pPr>
              <a:t>‹#›</a:t>
            </a:fld>
            <a:endParaRPr lang="en-US" altLang="en-US"/>
          </a:p>
        </p:txBody>
      </p:sp>
    </p:spTree>
    <p:extLst>
      <p:ext uri="{BB962C8B-B14F-4D97-AF65-F5344CB8AC3E}">
        <p14:creationId xmlns:p14="http://schemas.microsoft.com/office/powerpoint/2010/main" val="130980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8AF66A60-F214-8691-530C-305205AA0B0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5F3AE04-F992-E60E-979A-E9EF2E3064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D71E910-4B8E-C146-8EE0-DA8E285AEFB7}"/>
              </a:ext>
            </a:extLst>
          </p:cNvPr>
          <p:cNvSpPr>
            <a:spLocks noGrp="1" noChangeArrowheads="1"/>
          </p:cNvSpPr>
          <p:nvPr>
            <p:ph type="sldNum" sz="quarter" idx="12"/>
          </p:nvPr>
        </p:nvSpPr>
        <p:spPr>
          <a:ln/>
        </p:spPr>
        <p:txBody>
          <a:bodyPr/>
          <a:lstStyle>
            <a:lvl1pPr>
              <a:defRPr/>
            </a:lvl1pPr>
          </a:lstStyle>
          <a:p>
            <a:pPr>
              <a:defRPr/>
            </a:pPr>
            <a:fld id="{D36CCE29-634D-4C6B-A013-751EFF1DC0D7}" type="slidenum">
              <a:rPr lang="en-US" altLang="en-US"/>
              <a:pPr>
                <a:defRPr/>
              </a:pPr>
              <a:t>‹#›</a:t>
            </a:fld>
            <a:endParaRPr lang="en-US" altLang="en-US"/>
          </a:p>
        </p:txBody>
      </p:sp>
    </p:spTree>
    <p:extLst>
      <p:ext uri="{BB962C8B-B14F-4D97-AF65-F5344CB8AC3E}">
        <p14:creationId xmlns:p14="http://schemas.microsoft.com/office/powerpoint/2010/main" val="390564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16410932-AF90-D31F-09B1-89726473DED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76A41F6-01AB-65D8-46CA-EE9339B993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970C321-AAA8-163C-E2C7-89DC65069607}"/>
              </a:ext>
            </a:extLst>
          </p:cNvPr>
          <p:cNvSpPr>
            <a:spLocks noGrp="1" noChangeArrowheads="1"/>
          </p:cNvSpPr>
          <p:nvPr>
            <p:ph type="sldNum" sz="quarter" idx="12"/>
          </p:nvPr>
        </p:nvSpPr>
        <p:spPr>
          <a:ln/>
        </p:spPr>
        <p:txBody>
          <a:bodyPr/>
          <a:lstStyle>
            <a:lvl1pPr>
              <a:defRPr/>
            </a:lvl1pPr>
          </a:lstStyle>
          <a:p>
            <a:pPr>
              <a:defRPr/>
            </a:pPr>
            <a:fld id="{1D2735C0-8F5B-478B-9EA2-03D195C3D395}" type="slidenum">
              <a:rPr lang="en-US" altLang="en-US"/>
              <a:pPr>
                <a:defRPr/>
              </a:pPr>
              <a:t>‹#›</a:t>
            </a:fld>
            <a:endParaRPr lang="en-US" altLang="en-US"/>
          </a:p>
        </p:txBody>
      </p:sp>
    </p:spTree>
    <p:extLst>
      <p:ext uri="{BB962C8B-B14F-4D97-AF65-F5344CB8AC3E}">
        <p14:creationId xmlns:p14="http://schemas.microsoft.com/office/powerpoint/2010/main" val="10387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50C5A76-A461-987F-B131-3A5DE2673A0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5548EEF-209C-1E57-45CA-8823683F59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CF5E4FA-F80E-BDC7-9919-E9785FDBE94D}"/>
              </a:ext>
            </a:extLst>
          </p:cNvPr>
          <p:cNvSpPr>
            <a:spLocks noGrp="1" noChangeArrowheads="1"/>
          </p:cNvSpPr>
          <p:nvPr>
            <p:ph type="sldNum" sz="quarter" idx="12"/>
          </p:nvPr>
        </p:nvSpPr>
        <p:spPr>
          <a:ln/>
        </p:spPr>
        <p:txBody>
          <a:bodyPr/>
          <a:lstStyle>
            <a:lvl1pPr>
              <a:defRPr/>
            </a:lvl1pPr>
          </a:lstStyle>
          <a:p>
            <a:pPr>
              <a:defRPr/>
            </a:pPr>
            <a:fld id="{86785897-8CDE-450C-A61A-8F74FECCBB41}" type="slidenum">
              <a:rPr lang="en-US" altLang="en-US"/>
              <a:pPr>
                <a:defRPr/>
              </a:pPr>
              <a:t>‹#›</a:t>
            </a:fld>
            <a:endParaRPr lang="en-US" altLang="en-US"/>
          </a:p>
        </p:txBody>
      </p:sp>
    </p:spTree>
    <p:extLst>
      <p:ext uri="{BB962C8B-B14F-4D97-AF65-F5344CB8AC3E}">
        <p14:creationId xmlns:p14="http://schemas.microsoft.com/office/powerpoint/2010/main" val="334064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2C8AD85-CFC1-492B-E2DF-26AE673D6B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177C189-AFE4-B1DB-B7D6-295FF761783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DB4F78-8E39-F490-ED71-CA3DBFFD8662}"/>
              </a:ext>
            </a:extLst>
          </p:cNvPr>
          <p:cNvSpPr>
            <a:spLocks noGrp="1" noChangeArrowheads="1"/>
          </p:cNvSpPr>
          <p:nvPr>
            <p:ph type="sldNum" sz="quarter" idx="12"/>
          </p:nvPr>
        </p:nvSpPr>
        <p:spPr>
          <a:ln/>
        </p:spPr>
        <p:txBody>
          <a:bodyPr/>
          <a:lstStyle>
            <a:lvl1pPr>
              <a:defRPr/>
            </a:lvl1pPr>
          </a:lstStyle>
          <a:p>
            <a:pPr>
              <a:defRPr/>
            </a:pPr>
            <a:fld id="{1EBB5437-7289-4632-AAAC-E7B3E6E67E21}" type="slidenum">
              <a:rPr lang="en-US" altLang="en-US"/>
              <a:pPr>
                <a:defRPr/>
              </a:pPr>
              <a:t>‹#›</a:t>
            </a:fld>
            <a:endParaRPr lang="en-US" altLang="en-US"/>
          </a:p>
        </p:txBody>
      </p:sp>
    </p:spTree>
    <p:extLst>
      <p:ext uri="{BB962C8B-B14F-4D97-AF65-F5344CB8AC3E}">
        <p14:creationId xmlns:p14="http://schemas.microsoft.com/office/powerpoint/2010/main" val="322753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7F432FC-6860-5CFD-E62D-9A0135D0823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4E1A01C-310F-C408-FDA6-BC5771AE20F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748FE61-A757-679E-5C07-B28750BB9F38}"/>
              </a:ext>
            </a:extLst>
          </p:cNvPr>
          <p:cNvSpPr>
            <a:spLocks noGrp="1" noChangeArrowheads="1"/>
          </p:cNvSpPr>
          <p:nvPr>
            <p:ph type="sldNum" sz="quarter" idx="12"/>
          </p:nvPr>
        </p:nvSpPr>
        <p:spPr>
          <a:ln/>
        </p:spPr>
        <p:txBody>
          <a:bodyPr/>
          <a:lstStyle>
            <a:lvl1pPr>
              <a:defRPr/>
            </a:lvl1pPr>
          </a:lstStyle>
          <a:p>
            <a:pPr>
              <a:defRPr/>
            </a:pPr>
            <a:fld id="{55B88190-2053-4527-B94C-FB9C2E400FC1}" type="slidenum">
              <a:rPr lang="en-US" altLang="en-US"/>
              <a:pPr>
                <a:defRPr/>
              </a:pPr>
              <a:t>‹#›</a:t>
            </a:fld>
            <a:endParaRPr lang="en-US" altLang="en-US"/>
          </a:p>
        </p:txBody>
      </p:sp>
    </p:spTree>
    <p:extLst>
      <p:ext uri="{BB962C8B-B14F-4D97-AF65-F5344CB8AC3E}">
        <p14:creationId xmlns:p14="http://schemas.microsoft.com/office/powerpoint/2010/main" val="310246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0368CDE-2119-6261-0C3E-3AEF03A1FC3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4C2F8BF-C3EE-8CD2-6968-34EAE89D475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484E7D2-D29A-8281-48B5-281577A0938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cs typeface="Arial" charset="0"/>
              </a:defRPr>
            </a:lvl1pPr>
          </a:lstStyle>
          <a:p>
            <a:pPr>
              <a:defRPr/>
            </a:pPr>
            <a:endParaRPr lang="en-US"/>
          </a:p>
        </p:txBody>
      </p:sp>
      <p:sp>
        <p:nvSpPr>
          <p:cNvPr id="1029" name="Rectangle 5">
            <a:extLst>
              <a:ext uri="{FF2B5EF4-FFF2-40B4-BE49-F238E27FC236}">
                <a16:creationId xmlns:a16="http://schemas.microsoft.com/office/drawing/2014/main" id="{63DDAC48-DDC4-7F1D-E3E6-BF41A8B296A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cs typeface="Arial" charset="0"/>
              </a:defRPr>
            </a:lvl1pPr>
          </a:lstStyle>
          <a:p>
            <a:pPr>
              <a:defRPr/>
            </a:pPr>
            <a:endParaRPr lang="en-US"/>
          </a:p>
        </p:txBody>
      </p:sp>
      <p:sp>
        <p:nvSpPr>
          <p:cNvPr id="1030" name="Rectangle 6">
            <a:extLst>
              <a:ext uri="{FF2B5EF4-FFF2-40B4-BE49-F238E27FC236}">
                <a16:creationId xmlns:a16="http://schemas.microsoft.com/office/drawing/2014/main" id="{EC2D1DE5-6F70-C90F-867C-5C242FD1395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0C93A145-E946-49AD-99DB-F042A993ACB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40653832-8640-EEBF-7F1E-406B18F92880}"/>
              </a:ext>
            </a:extLst>
          </p:cNvPr>
          <p:cNvSpPr>
            <a:spLocks noChangeArrowheads="1"/>
          </p:cNvSpPr>
          <p:nvPr/>
        </p:nvSpPr>
        <p:spPr bwMode="auto">
          <a:xfrm>
            <a:off x="685800" y="21336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3600" dirty="0">
                <a:latin typeface="Comic Sans MS" panose="030F0702030302020204" pitchFamily="66" charset="0"/>
                <a:cs typeface="Times New Roman" panose="02020603050405020304" pitchFamily="18" charset="0"/>
              </a:rPr>
              <a:t>CSE-3109 Computer Architecture</a:t>
            </a:r>
            <a:br>
              <a:rPr lang="en-US" altLang="en-US" sz="3600" dirty="0">
                <a:latin typeface="Comic Sans MS" panose="030F0702030302020204" pitchFamily="66" charset="0"/>
              </a:rPr>
            </a:br>
            <a:r>
              <a:rPr lang="en-US" altLang="en-US" sz="3600" dirty="0">
                <a:latin typeface="Comic Sans MS" panose="030F0702030302020204" pitchFamily="66" charset="0"/>
              </a:rPr>
              <a:t>Lecture 9</a:t>
            </a:r>
          </a:p>
          <a:p>
            <a:pPr algn="ctr" eaLnBrk="1" hangingPunct="1">
              <a:spcBef>
                <a:spcPct val="0"/>
              </a:spcBef>
              <a:buFontTx/>
              <a:buNone/>
            </a:pPr>
            <a:endParaRPr lang="en-US" altLang="en-US" sz="3600" dirty="0">
              <a:latin typeface="Comic Sans MS" panose="030F0702030302020204" pitchFamily="66" charset="0"/>
            </a:endParaRPr>
          </a:p>
        </p:txBody>
      </p:sp>
      <p:sp>
        <p:nvSpPr>
          <p:cNvPr id="3075" name="Title 1">
            <a:extLst>
              <a:ext uri="{FF2B5EF4-FFF2-40B4-BE49-F238E27FC236}">
                <a16:creationId xmlns:a16="http://schemas.microsoft.com/office/drawing/2014/main" id="{4432AAC9-AFD7-5881-E894-A4A7D751D602}"/>
              </a:ext>
            </a:extLst>
          </p:cNvPr>
          <p:cNvSpPr>
            <a:spLocks noGrp="1" noChangeArrowheads="1"/>
          </p:cNvSpPr>
          <p:nvPr>
            <p:ph type="title"/>
          </p:nvPr>
        </p:nvSpPr>
        <p:spPr>
          <a:xfrm>
            <a:off x="457200" y="4038600"/>
            <a:ext cx="8229600" cy="1143000"/>
          </a:xfrm>
        </p:spPr>
        <p:txBody>
          <a:bodyPr/>
          <a:lstStyle/>
          <a:p>
            <a:r>
              <a:rPr lang="en-US" altLang="en-US" dirty="0">
                <a:solidFill>
                  <a:srgbClr val="C00000"/>
                </a:solidFill>
                <a:latin typeface="Comic Sans MS" panose="030F0702030302020204" pitchFamily="66" charset="0"/>
              </a:rPr>
              <a:t>Recursion in MIPS</a:t>
            </a:r>
            <a:endParaRPr lang="en-GB" altLang="en-US" dirty="0">
              <a:solidFill>
                <a:srgbClr val="C00000"/>
              </a:solidFill>
              <a:latin typeface="Comic Sans MS" panose="030F0702030302020204" pitchFamily="66" charset="0"/>
            </a:endParaRPr>
          </a:p>
        </p:txBody>
      </p:sp>
      <p:sp>
        <p:nvSpPr>
          <p:cNvPr id="2" name="Slide Number Placeholder 1">
            <a:extLst>
              <a:ext uri="{FF2B5EF4-FFF2-40B4-BE49-F238E27FC236}">
                <a16:creationId xmlns:a16="http://schemas.microsoft.com/office/drawing/2014/main" id="{226F2211-9FE4-5B8C-EB7B-3B9DD6CF34ED}"/>
              </a:ext>
            </a:extLst>
          </p:cNvPr>
          <p:cNvSpPr>
            <a:spLocks noGrp="1"/>
          </p:cNvSpPr>
          <p:nvPr>
            <p:ph type="sldNum" sz="quarter" idx="12"/>
          </p:nvPr>
        </p:nvSpPr>
        <p:spPr/>
        <p:txBody>
          <a:bodyPr/>
          <a:lstStyle/>
          <a:p>
            <a:pPr>
              <a:defRPr/>
            </a:pPr>
            <a:fld id="{FFAC356B-1699-430E-B2D4-668C71B618DD}"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11" name="TextBox 10">
            <a:extLst>
              <a:ext uri="{FF2B5EF4-FFF2-40B4-BE49-F238E27FC236}">
                <a16:creationId xmlns:a16="http://schemas.microsoft.com/office/drawing/2014/main" id="{0A549406-4D13-53FB-0938-FF0DC405B07E}"/>
              </a:ext>
            </a:extLst>
          </p:cNvPr>
          <p:cNvSpPr txBox="1"/>
          <p:nvPr/>
        </p:nvSpPr>
        <p:spPr>
          <a:xfrm>
            <a:off x="457200" y="2363482"/>
            <a:ext cx="8001000" cy="3477875"/>
          </a:xfrm>
          <a:prstGeom prst="rect">
            <a:avLst/>
          </a:prstGeom>
          <a:noFill/>
        </p:spPr>
        <p:txBody>
          <a:bodyPr wrap="square">
            <a:spAutoFit/>
          </a:bodyPr>
          <a:lstStyle/>
          <a:p>
            <a:pPr eaLnBrk="1" hangingPunct="1">
              <a:defRPr/>
            </a:pPr>
            <a:endParaRPr lang="en-GB" sz="2000" dirty="0">
              <a:solidFill>
                <a:schemeClr val="accent6">
                  <a:lumMod val="60000"/>
                  <a:lumOff val="40000"/>
                </a:schemeClr>
              </a:solidFill>
              <a:latin typeface="Comic Sans MS" panose="030F0702030302020204" pitchFamily="66" charset="0"/>
              <a:cs typeface="Arial" charset="0"/>
            </a:endParaRPr>
          </a:p>
          <a:p>
            <a:pPr eaLnBrk="1" hangingPunct="1">
              <a:defRPr/>
            </a:pPr>
            <a:r>
              <a:rPr lang="en-GB" sz="2000" dirty="0">
                <a:solidFill>
                  <a:schemeClr val="accent6">
                    <a:lumMod val="75000"/>
                  </a:schemeClr>
                </a:solidFill>
                <a:latin typeface="Comic Sans MS" panose="030F0702030302020204" pitchFamily="66" charset="0"/>
                <a:cs typeface="Arial" charset="0"/>
              </a:rPr>
              <a:t>Code After “jal fact”</a:t>
            </a:r>
          </a:p>
          <a:p>
            <a:pPr eaLnBrk="1" hangingPunct="1">
              <a:defRPr/>
            </a:pPr>
            <a:endParaRPr lang="en-GB" sz="2000" dirty="0">
              <a:solidFill>
                <a:schemeClr val="accent6">
                  <a:lumMod val="60000"/>
                  <a:lumOff val="40000"/>
                </a:schemeClr>
              </a:solidFill>
              <a:latin typeface="Comic Sans MS" panose="030F0702030302020204" pitchFamily="66" charset="0"/>
              <a:cs typeface="Arial" charset="0"/>
            </a:endParaRPr>
          </a:p>
          <a:p>
            <a:pPr eaLnBrk="1" hangingPunct="1">
              <a:defRPr/>
            </a:pPr>
            <a:r>
              <a:rPr lang="en-GB" sz="2000" dirty="0">
                <a:solidFill>
                  <a:schemeClr val="accent6">
                    <a:lumMod val="60000"/>
                    <a:lumOff val="40000"/>
                  </a:schemeClr>
                </a:solidFill>
                <a:latin typeface="Comic Sans MS" panose="030F0702030302020204" pitchFamily="66" charset="0"/>
                <a:cs typeface="Arial" charset="0"/>
              </a:rPr>
              <a:t>0</a:t>
            </a:r>
            <a:r>
              <a:rPr lang="en-GB" sz="2000" dirty="0">
                <a:solidFill>
                  <a:schemeClr val="accent6">
                    <a:lumMod val="60000"/>
                    <a:lumOff val="40000"/>
                  </a:schemeClr>
                </a:solidFill>
                <a:latin typeface="Comic Sans MS" panose="030F0702030302020204" pitchFamily="66" charset="0"/>
                <a:cs typeface="Arial" charset="0"/>
                <a:sym typeface="Symbol" panose="05050102010706020507" pitchFamily="18" charset="2"/>
              </a:rPr>
              <a:t>BC:   </a:t>
            </a:r>
            <a:r>
              <a:rPr lang="en-GB" sz="2000" dirty="0">
                <a:solidFill>
                  <a:schemeClr val="accent6">
                    <a:lumMod val="60000"/>
                    <a:lumOff val="40000"/>
                  </a:schemeClr>
                </a:solidFill>
                <a:latin typeface="Comic Sans MS" panose="030F0702030302020204" pitchFamily="66" charset="0"/>
                <a:cs typeface="Arial" charset="0"/>
              </a:rPr>
              <a:t>lw $</a:t>
            </a:r>
            <a:r>
              <a:rPr lang="en-GB" sz="2000" dirty="0" err="1">
                <a:solidFill>
                  <a:schemeClr val="accent6">
                    <a:lumMod val="60000"/>
                    <a:lumOff val="40000"/>
                  </a:schemeClr>
                </a:solidFill>
                <a:latin typeface="Comic Sans MS" panose="030F0702030302020204" pitchFamily="66" charset="0"/>
                <a:cs typeface="Arial" charset="0"/>
              </a:rPr>
              <a:t>ra</a:t>
            </a:r>
            <a:r>
              <a:rPr lang="en-GB" sz="2000" dirty="0">
                <a:solidFill>
                  <a:schemeClr val="accent6">
                    <a:lumMod val="60000"/>
                    <a:lumOff val="40000"/>
                  </a:schemeClr>
                </a:solidFill>
                <a:latin typeface="Comic Sans MS" panose="030F0702030302020204" pitchFamily="66" charset="0"/>
                <a:cs typeface="Arial" charset="0"/>
              </a:rPr>
              <a:t>, 4($</a:t>
            </a:r>
            <a:r>
              <a:rPr lang="en-GB" sz="2000" dirty="0" err="1">
                <a:solidFill>
                  <a:schemeClr val="accent6">
                    <a:lumMod val="60000"/>
                    <a:lumOff val="40000"/>
                  </a:schemeClr>
                </a:solidFill>
                <a:latin typeface="Comic Sans MS" panose="030F0702030302020204" pitchFamily="66" charset="0"/>
                <a:cs typeface="Arial" charset="0"/>
              </a:rPr>
              <a:t>sp</a:t>
            </a:r>
            <a:r>
              <a:rPr lang="en-GB" sz="2000" dirty="0">
                <a:solidFill>
                  <a:schemeClr val="accent6">
                    <a:lumMod val="60000"/>
                    <a:lumOff val="40000"/>
                  </a:schemeClr>
                </a:solidFill>
                <a:latin typeface="Comic Sans MS" panose="030F0702030302020204" pitchFamily="66" charset="0"/>
                <a:cs typeface="Arial" charset="0"/>
              </a:rPr>
              <a:t>) 			# restoring the value of</a:t>
            </a:r>
          </a:p>
          <a:p>
            <a:pPr eaLnBrk="1" hangingPunct="1">
              <a:defRPr/>
            </a:pPr>
            <a:r>
              <a:rPr lang="en-GB" sz="2000" dirty="0">
                <a:solidFill>
                  <a:schemeClr val="accent6">
                    <a:lumMod val="60000"/>
                    <a:lumOff val="40000"/>
                  </a:schemeClr>
                </a:solidFill>
                <a:latin typeface="Comic Sans MS" panose="030F0702030302020204" pitchFamily="66" charset="0"/>
                <a:cs typeface="Arial" charset="0"/>
              </a:rPr>
              <a:t>					return address from the	 				stack</a:t>
            </a:r>
          </a:p>
          <a:p>
            <a:pPr eaLnBrk="1" hangingPunct="1">
              <a:defRPr/>
            </a:pPr>
            <a:r>
              <a:rPr lang="en-GB" sz="2000" dirty="0">
                <a:solidFill>
                  <a:schemeClr val="accent6">
                    <a:lumMod val="60000"/>
                    <a:lumOff val="40000"/>
                  </a:schemeClr>
                </a:solidFill>
                <a:latin typeface="Comic Sans MS" panose="030F0702030302020204" pitchFamily="66" charset="0"/>
                <a:cs typeface="Arial" charset="0"/>
              </a:rPr>
              <a:t>      	</a:t>
            </a:r>
            <a:r>
              <a:rPr lang="en-US" sz="2000" dirty="0" err="1">
                <a:solidFill>
                  <a:schemeClr val="accent6">
                    <a:lumMod val="60000"/>
                    <a:lumOff val="40000"/>
                  </a:schemeClr>
                </a:solidFill>
                <a:latin typeface="Comic Sans MS" panose="030F0702030302020204" pitchFamily="66" charset="0"/>
                <a:cs typeface="Arial" charset="0"/>
              </a:rPr>
              <a:t>lw</a:t>
            </a:r>
            <a:r>
              <a:rPr lang="en-US" sz="2000" dirty="0">
                <a:solidFill>
                  <a:schemeClr val="accent6">
                    <a:lumMod val="60000"/>
                    <a:lumOff val="40000"/>
                  </a:schemeClr>
                </a:solidFill>
                <a:latin typeface="Comic Sans MS" panose="030F0702030302020204" pitchFamily="66" charset="0"/>
                <a:cs typeface="Arial" charset="0"/>
              </a:rPr>
              <a:t> $a0, 0($</a:t>
            </a:r>
            <a:r>
              <a:rPr lang="en-US" sz="2000" dirty="0" err="1">
                <a:solidFill>
                  <a:schemeClr val="accent6">
                    <a:lumMod val="60000"/>
                    <a:lumOff val="40000"/>
                  </a:schemeClr>
                </a:solidFill>
                <a:latin typeface="Comic Sans MS" panose="030F0702030302020204" pitchFamily="66" charset="0"/>
                <a:cs typeface="Arial" charset="0"/>
              </a:rPr>
              <a:t>sp</a:t>
            </a:r>
            <a:r>
              <a:rPr lang="en-US" sz="2000" dirty="0">
                <a:solidFill>
                  <a:schemeClr val="accent6">
                    <a:lumMod val="60000"/>
                    <a:lumOff val="40000"/>
                  </a:schemeClr>
                </a:solidFill>
                <a:latin typeface="Comic Sans MS" panose="030F0702030302020204" pitchFamily="66" charset="0"/>
                <a:cs typeface="Arial" charset="0"/>
              </a:rPr>
              <a:t>) 			# restoring the local 						variable from the stack</a:t>
            </a:r>
            <a:r>
              <a:rPr lang="en-GB" sz="2000" dirty="0">
                <a:solidFill>
                  <a:schemeClr val="accent6">
                    <a:lumMod val="60000"/>
                    <a:lumOff val="40000"/>
                  </a:schemeClr>
                </a:solidFill>
                <a:latin typeface="Comic Sans MS" panose="030F0702030302020204" pitchFamily="66" charset="0"/>
                <a:cs typeface="Arial" charset="0"/>
              </a:rPr>
              <a:t>				</a:t>
            </a:r>
          </a:p>
          <a:p>
            <a:pPr eaLnBrk="1" hangingPunct="1">
              <a:defRPr/>
            </a:pPr>
            <a:r>
              <a:rPr lang="en-GB" sz="2000" dirty="0">
                <a:solidFill>
                  <a:schemeClr val="accent6">
                    <a:lumMod val="60000"/>
                    <a:lumOff val="40000"/>
                  </a:schemeClr>
                </a:solidFill>
                <a:latin typeface="Comic Sans MS" panose="030F0702030302020204" pitchFamily="66" charset="0"/>
                <a:cs typeface="Arial" charset="0"/>
              </a:rPr>
              <a:t>           addi $</a:t>
            </a:r>
            <a:r>
              <a:rPr lang="en-GB" sz="2000" dirty="0" err="1">
                <a:solidFill>
                  <a:schemeClr val="accent6">
                    <a:lumMod val="60000"/>
                    <a:lumOff val="40000"/>
                  </a:schemeClr>
                </a:solidFill>
                <a:latin typeface="Comic Sans MS" panose="030F0702030302020204" pitchFamily="66" charset="0"/>
                <a:cs typeface="Arial" charset="0"/>
              </a:rPr>
              <a:t>sp</a:t>
            </a:r>
            <a:r>
              <a:rPr lang="en-GB" sz="2000" dirty="0">
                <a:solidFill>
                  <a:schemeClr val="accent6">
                    <a:lumMod val="60000"/>
                    <a:lumOff val="40000"/>
                  </a:schemeClr>
                </a:solidFill>
                <a:latin typeface="Comic Sans MS" panose="030F0702030302020204" pitchFamily="66" charset="0"/>
                <a:cs typeface="Arial" charset="0"/>
              </a:rPr>
              <a:t>, $</a:t>
            </a:r>
            <a:r>
              <a:rPr lang="en-GB" sz="2000" dirty="0" err="1">
                <a:solidFill>
                  <a:schemeClr val="accent6">
                    <a:lumMod val="60000"/>
                    <a:lumOff val="40000"/>
                  </a:schemeClr>
                </a:solidFill>
                <a:latin typeface="Comic Sans MS" panose="030F0702030302020204" pitchFamily="66" charset="0"/>
                <a:cs typeface="Arial" charset="0"/>
              </a:rPr>
              <a:t>sp</a:t>
            </a:r>
            <a:r>
              <a:rPr lang="en-GB" sz="2000" dirty="0">
                <a:solidFill>
                  <a:schemeClr val="accent6">
                    <a:lumMod val="60000"/>
                    <a:lumOff val="40000"/>
                  </a:schemeClr>
                </a:solidFill>
                <a:latin typeface="Comic Sans MS" panose="030F0702030302020204" pitchFamily="66" charset="0"/>
                <a:cs typeface="Arial" charset="0"/>
              </a:rPr>
              <a:t>, 8 		# adjust stack pointer to 					 pop 2 items 	</a:t>
            </a:r>
            <a:endParaRPr lang="en-US" sz="2000" dirty="0"/>
          </a:p>
        </p:txBody>
      </p:sp>
      <p:sp>
        <p:nvSpPr>
          <p:cNvPr id="2" name="Slide Number Placeholder 1">
            <a:extLst>
              <a:ext uri="{FF2B5EF4-FFF2-40B4-BE49-F238E27FC236}">
                <a16:creationId xmlns:a16="http://schemas.microsoft.com/office/drawing/2014/main" id="{251B9D96-023E-96CA-6380-5696D45A4B44}"/>
              </a:ext>
            </a:extLst>
          </p:cNvPr>
          <p:cNvSpPr>
            <a:spLocks noGrp="1"/>
          </p:cNvSpPr>
          <p:nvPr>
            <p:ph type="sldNum" sz="quarter" idx="12"/>
          </p:nvPr>
        </p:nvSpPr>
        <p:spPr/>
        <p:txBody>
          <a:bodyPr/>
          <a:lstStyle/>
          <a:p>
            <a:pPr>
              <a:defRPr/>
            </a:pPr>
            <a:fld id="{FFAC356B-1699-430E-B2D4-668C71B618DD}" type="slidenum">
              <a:rPr lang="en-US" altLang="en-US" smtClean="0"/>
              <a:pPr>
                <a:defRPr/>
              </a:pPr>
              <a:t>10</a:t>
            </a:fld>
            <a:endParaRPr lang="en-US" altLang="en-US"/>
          </a:p>
        </p:txBody>
      </p:sp>
    </p:spTree>
    <p:extLst>
      <p:ext uri="{BB962C8B-B14F-4D97-AF65-F5344CB8AC3E}">
        <p14:creationId xmlns:p14="http://schemas.microsoft.com/office/powerpoint/2010/main" val="253578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7" name="Rectangle 6">
            <a:extLst>
              <a:ext uri="{FF2B5EF4-FFF2-40B4-BE49-F238E27FC236}">
                <a16:creationId xmlns:a16="http://schemas.microsoft.com/office/drawing/2014/main" id="{0701D886-930A-7F1E-116E-037F62DE7F49}"/>
              </a:ext>
            </a:extLst>
          </p:cNvPr>
          <p:cNvSpPr/>
          <p:nvPr/>
        </p:nvSpPr>
        <p:spPr>
          <a:xfrm>
            <a:off x="1143000" y="2895600"/>
            <a:ext cx="6781800" cy="461963"/>
          </a:xfrm>
          <a:prstGeom prst="rect">
            <a:avLst/>
          </a:prstGeom>
        </p:spPr>
        <p:txBody>
          <a:bodyPr wrap="square">
            <a:spAutoFit/>
          </a:bodyPr>
          <a:lstStyle/>
          <a:p>
            <a:pPr eaLnBrk="1" hangingPunct="1">
              <a:defRPr/>
            </a:pPr>
            <a:r>
              <a:rPr lang="en-GB" sz="2400" dirty="0" err="1">
                <a:solidFill>
                  <a:schemeClr val="accent6">
                    <a:lumMod val="75000"/>
                  </a:schemeClr>
                </a:solidFill>
                <a:latin typeface="Comic Sans MS" panose="030F0702030302020204" pitchFamily="66" charset="0"/>
                <a:cs typeface="Arial" charset="0"/>
              </a:rPr>
              <a:t>mul</a:t>
            </a:r>
            <a:r>
              <a:rPr lang="en-GB" sz="2400" dirty="0">
                <a:solidFill>
                  <a:schemeClr val="accent6">
                    <a:lumMod val="75000"/>
                  </a:schemeClr>
                </a:solidFill>
                <a:latin typeface="Comic Sans MS" panose="030F0702030302020204" pitchFamily="66" charset="0"/>
                <a:cs typeface="Arial" charset="0"/>
              </a:rPr>
              <a:t> $v0,$a0,$v0 # return n * fact (n – 1)</a:t>
            </a:r>
          </a:p>
        </p:txBody>
      </p:sp>
      <p:sp>
        <p:nvSpPr>
          <p:cNvPr id="2" name="TextBox 1">
            <a:extLst>
              <a:ext uri="{FF2B5EF4-FFF2-40B4-BE49-F238E27FC236}">
                <a16:creationId xmlns:a16="http://schemas.microsoft.com/office/drawing/2014/main" id="{6915EA88-645B-3DE8-C93C-4C55E270E5B6}"/>
              </a:ext>
            </a:extLst>
          </p:cNvPr>
          <p:cNvSpPr txBox="1"/>
          <p:nvPr/>
        </p:nvSpPr>
        <p:spPr>
          <a:xfrm>
            <a:off x="670089" y="3733800"/>
            <a:ext cx="7467600" cy="2308324"/>
          </a:xfrm>
          <a:prstGeom prst="rect">
            <a:avLst/>
          </a:prstGeom>
          <a:noFill/>
        </p:spPr>
        <p:txBody>
          <a:bodyPr wrap="square" rtlCol="0">
            <a:spAutoFit/>
          </a:bodyPr>
          <a:lstStyle/>
          <a:p>
            <a:pPr algn="just"/>
            <a:r>
              <a:rPr lang="en-US" sz="2400" dirty="0">
                <a:latin typeface="Comic Sans MS" panose="030F0702030302020204" pitchFamily="66" charset="0"/>
              </a:rPr>
              <a:t>If The recursion is rewinding this is going to be executed otherwise it will not be executed. The recursion will calling itself again and gain but it would not get to this line. But when the function is returning  this line will be executed. And that’s how, we get the final answer.</a:t>
            </a:r>
          </a:p>
        </p:txBody>
      </p:sp>
      <p:sp>
        <p:nvSpPr>
          <p:cNvPr id="3" name="Slide Number Placeholder 2">
            <a:extLst>
              <a:ext uri="{FF2B5EF4-FFF2-40B4-BE49-F238E27FC236}">
                <a16:creationId xmlns:a16="http://schemas.microsoft.com/office/drawing/2014/main" id="{614A3432-3BB3-7E56-B418-0ECF8DDF39B6}"/>
              </a:ext>
            </a:extLst>
          </p:cNvPr>
          <p:cNvSpPr>
            <a:spLocks noGrp="1"/>
          </p:cNvSpPr>
          <p:nvPr>
            <p:ph type="sldNum" sz="quarter" idx="12"/>
          </p:nvPr>
        </p:nvSpPr>
        <p:spPr/>
        <p:txBody>
          <a:bodyPr/>
          <a:lstStyle/>
          <a:p>
            <a:pPr>
              <a:defRPr/>
            </a:pPr>
            <a:fld id="{FFAC356B-1699-430E-B2D4-668C71B618DD}" type="slidenum">
              <a:rPr lang="en-US" altLang="en-US" smtClean="0"/>
              <a:pPr>
                <a:defRPr/>
              </a:pPr>
              <a:t>11</a:t>
            </a:fld>
            <a:endParaRPr lang="en-US" altLang="en-US"/>
          </a:p>
        </p:txBody>
      </p:sp>
    </p:spTree>
    <p:extLst>
      <p:ext uri="{BB962C8B-B14F-4D97-AF65-F5344CB8AC3E}">
        <p14:creationId xmlns:p14="http://schemas.microsoft.com/office/powerpoint/2010/main" val="122375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7" name="TextBox 6">
            <a:extLst>
              <a:ext uri="{FF2B5EF4-FFF2-40B4-BE49-F238E27FC236}">
                <a16:creationId xmlns:a16="http://schemas.microsoft.com/office/drawing/2014/main" id="{8844A156-837C-60F4-4BB3-3ECD7F6B8764}"/>
              </a:ext>
            </a:extLst>
          </p:cNvPr>
          <p:cNvSpPr txBox="1"/>
          <p:nvPr/>
        </p:nvSpPr>
        <p:spPr>
          <a:xfrm>
            <a:off x="327188" y="2668539"/>
            <a:ext cx="8153400" cy="2677656"/>
          </a:xfrm>
          <a:prstGeom prst="rect">
            <a:avLst/>
          </a:prstGeom>
          <a:noFill/>
        </p:spPr>
        <p:txBody>
          <a:bodyPr wrap="square">
            <a:spAutoFit/>
          </a:bodyPr>
          <a:lstStyle/>
          <a:p>
            <a:pPr algn="just" eaLnBrk="1" hangingPunct="1">
              <a:spcBef>
                <a:spcPct val="0"/>
              </a:spcBef>
              <a:buFontTx/>
              <a:buNone/>
            </a:pPr>
            <a:endParaRPr lang="en-GB" altLang="en-US" sz="2400" dirty="0"/>
          </a:p>
          <a:p>
            <a:pPr algn="just" eaLnBrk="1" hangingPunct="1">
              <a:spcBef>
                <a:spcPct val="0"/>
              </a:spcBef>
              <a:buFontTx/>
              <a:buNone/>
            </a:pPr>
            <a:r>
              <a:rPr lang="en-GB" altLang="en-US" sz="2400" dirty="0"/>
              <a:t>	</a:t>
            </a:r>
            <a:r>
              <a:rPr lang="en-GB" altLang="en-US" sz="2400" dirty="0" err="1">
                <a:latin typeface="Comic Sans MS" panose="030F0702030302020204" pitchFamily="66" charset="0"/>
              </a:rPr>
              <a:t>jr</a:t>
            </a:r>
            <a:r>
              <a:rPr lang="en-GB" altLang="en-US" sz="2400" dirty="0">
                <a:latin typeface="Comic Sans MS" panose="030F0702030302020204" pitchFamily="66" charset="0"/>
              </a:rPr>
              <a:t>   $</a:t>
            </a:r>
            <a:r>
              <a:rPr lang="en-GB" altLang="en-US" sz="2400" dirty="0" err="1">
                <a:latin typeface="Comic Sans MS" panose="030F0702030302020204" pitchFamily="66" charset="0"/>
              </a:rPr>
              <a:t>ra</a:t>
            </a:r>
            <a:endParaRPr lang="en-GB" altLang="en-US" sz="2400" dirty="0">
              <a:latin typeface="Comic Sans MS" panose="030F0702030302020204" pitchFamily="66" charset="0"/>
            </a:endParaRPr>
          </a:p>
          <a:p>
            <a:pPr algn="just" eaLnBrk="1" hangingPunct="1">
              <a:spcBef>
                <a:spcPct val="0"/>
              </a:spcBef>
              <a:buFontTx/>
              <a:buNone/>
            </a:pPr>
            <a:endParaRPr lang="en-GB" altLang="en-US" sz="2400" dirty="0">
              <a:latin typeface="Comic Sans MS" panose="030F0702030302020204" pitchFamily="66" charset="0"/>
            </a:endParaRPr>
          </a:p>
          <a:p>
            <a:pPr algn="just" eaLnBrk="1" hangingPunct="1">
              <a:spcBef>
                <a:spcPct val="0"/>
              </a:spcBef>
              <a:buFontTx/>
              <a:buNone/>
            </a:pPr>
            <a:r>
              <a:rPr lang="en-GB" altLang="en-US" sz="2400" dirty="0">
                <a:latin typeface="Comic Sans MS" panose="030F0702030302020204" pitchFamily="66" charset="0"/>
              </a:rPr>
              <a:t>This is going jump back to the previous address (main function).</a:t>
            </a:r>
          </a:p>
          <a:p>
            <a:pPr algn="just" eaLnBrk="1" hangingPunct="1">
              <a:spcBef>
                <a:spcPct val="0"/>
              </a:spcBef>
              <a:buFontTx/>
              <a:buNone/>
            </a:pPr>
            <a:endParaRPr lang="en-GB" altLang="en-US" sz="2400" dirty="0"/>
          </a:p>
          <a:p>
            <a:pPr algn="just" eaLnBrk="1" hangingPunct="1">
              <a:spcBef>
                <a:spcPct val="0"/>
              </a:spcBef>
              <a:buFontTx/>
              <a:buNone/>
            </a:pPr>
            <a:r>
              <a:rPr lang="en-GB" altLang="en-US" sz="2400" dirty="0">
                <a:latin typeface="Times New Roman" panose="02020603050405020304" pitchFamily="18" charset="0"/>
              </a:rPr>
              <a:t> </a:t>
            </a:r>
          </a:p>
        </p:txBody>
      </p:sp>
      <p:sp>
        <p:nvSpPr>
          <p:cNvPr id="2" name="Slide Number Placeholder 1">
            <a:extLst>
              <a:ext uri="{FF2B5EF4-FFF2-40B4-BE49-F238E27FC236}">
                <a16:creationId xmlns:a16="http://schemas.microsoft.com/office/drawing/2014/main" id="{08D3FD68-B2AF-AC0B-F660-E46C91D3CE34}"/>
              </a:ext>
            </a:extLst>
          </p:cNvPr>
          <p:cNvSpPr>
            <a:spLocks noGrp="1"/>
          </p:cNvSpPr>
          <p:nvPr>
            <p:ph type="sldNum" sz="quarter" idx="12"/>
          </p:nvPr>
        </p:nvSpPr>
        <p:spPr/>
        <p:txBody>
          <a:bodyPr/>
          <a:lstStyle/>
          <a:p>
            <a:pPr>
              <a:defRPr/>
            </a:pPr>
            <a:fld id="{FFAC356B-1699-430E-B2D4-668C71B618DD}" type="slidenum">
              <a:rPr lang="en-US" altLang="en-US" smtClean="0"/>
              <a:pPr>
                <a:defRPr/>
              </a:pPr>
              <a:t>12</a:t>
            </a:fld>
            <a:endParaRPr lang="en-US" altLang="en-US"/>
          </a:p>
        </p:txBody>
      </p:sp>
    </p:spTree>
    <p:extLst>
      <p:ext uri="{BB962C8B-B14F-4D97-AF65-F5344CB8AC3E}">
        <p14:creationId xmlns:p14="http://schemas.microsoft.com/office/powerpoint/2010/main" val="241190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6B73272E-BD50-0EFD-65E1-7B03277789BB}"/>
              </a:ext>
            </a:extLst>
          </p:cNvPr>
          <p:cNvSpPr txBox="1"/>
          <p:nvPr/>
        </p:nvSpPr>
        <p:spPr>
          <a:xfrm>
            <a:off x="327188" y="2668539"/>
            <a:ext cx="8153400" cy="830997"/>
          </a:xfrm>
          <a:prstGeom prst="rect">
            <a:avLst/>
          </a:prstGeom>
          <a:noFill/>
        </p:spPr>
        <p:txBody>
          <a:bodyPr wrap="square">
            <a:spAutoFit/>
          </a:bodyPr>
          <a:lstStyle/>
          <a:p>
            <a:pPr algn="just" eaLnBrk="1" hangingPunct="1">
              <a:spcBef>
                <a:spcPct val="0"/>
              </a:spcBef>
              <a:buFontTx/>
              <a:buNone/>
            </a:pPr>
            <a:endParaRPr lang="en-GB" altLang="en-US" sz="2400" dirty="0"/>
          </a:p>
          <a:p>
            <a:pPr algn="just" eaLnBrk="1" hangingPunct="1">
              <a:spcBef>
                <a:spcPct val="0"/>
              </a:spcBef>
              <a:buFontTx/>
              <a:buNone/>
            </a:pPr>
            <a:r>
              <a:rPr lang="en-GB" altLang="en-US" sz="2400" dirty="0"/>
              <a:t>	</a:t>
            </a:r>
            <a:endParaRPr lang="en-GB" altLang="en-US" sz="2400" dirty="0">
              <a:latin typeface="Times New Roman" panose="02020603050405020304" pitchFamily="18" charset="0"/>
            </a:endParaRPr>
          </a:p>
        </p:txBody>
      </p:sp>
      <p:sp>
        <p:nvSpPr>
          <p:cNvPr id="11" name="TextBox 10">
            <a:extLst>
              <a:ext uri="{FF2B5EF4-FFF2-40B4-BE49-F238E27FC236}">
                <a16:creationId xmlns:a16="http://schemas.microsoft.com/office/drawing/2014/main" id="{11BB77FD-C675-E2DB-037F-3B55A048D893}"/>
              </a:ext>
            </a:extLst>
          </p:cNvPr>
          <p:cNvSpPr txBox="1"/>
          <p:nvPr/>
        </p:nvSpPr>
        <p:spPr>
          <a:xfrm>
            <a:off x="327188" y="2514600"/>
            <a:ext cx="8153400" cy="830997"/>
          </a:xfrm>
          <a:prstGeom prst="rect">
            <a:avLst/>
          </a:prstGeom>
          <a:noFill/>
        </p:spPr>
        <p:txBody>
          <a:bodyPr wrap="square">
            <a:spAutoFit/>
          </a:bodyPr>
          <a:lstStyle/>
          <a:p>
            <a:r>
              <a:rPr lang="en-US" sz="2400" dirty="0">
                <a:latin typeface="Comic Sans MS" panose="030F0702030302020204" pitchFamily="66" charset="0"/>
              </a:rPr>
              <a:t>Let us consider the program for the number. The result is  5040</a:t>
            </a:r>
          </a:p>
        </p:txBody>
      </p:sp>
      <p:sp>
        <p:nvSpPr>
          <p:cNvPr id="12" name="TextBox 11">
            <a:extLst>
              <a:ext uri="{FF2B5EF4-FFF2-40B4-BE49-F238E27FC236}">
                <a16:creationId xmlns:a16="http://schemas.microsoft.com/office/drawing/2014/main" id="{BFA68614-38C6-2DB9-FBE2-0008A879DA48}"/>
              </a:ext>
            </a:extLst>
          </p:cNvPr>
          <p:cNvSpPr txBox="1"/>
          <p:nvPr/>
        </p:nvSpPr>
        <p:spPr>
          <a:xfrm>
            <a:off x="327188" y="3429000"/>
            <a:ext cx="8153400" cy="2092881"/>
          </a:xfrm>
          <a:prstGeom prst="rect">
            <a:avLst/>
          </a:prstGeom>
          <a:noFill/>
        </p:spPr>
        <p:txBody>
          <a:bodyPr wrap="square">
            <a:spAutoFit/>
          </a:bodyPr>
          <a:lstStyle/>
          <a:p>
            <a:pPr marL="342900" indent="-342900">
              <a:buFont typeface="Arial" panose="020B0604020202020204" pitchFamily="34" charset="0"/>
              <a:buChar char="•"/>
            </a:pPr>
            <a:r>
              <a:rPr lang="en-US" sz="2200" dirty="0">
                <a:latin typeface="Comic Sans MS" panose="030F0702030302020204" pitchFamily="66" charset="0"/>
              </a:rPr>
              <a:t>The first value pushed on to the stack is the value of $</a:t>
            </a:r>
            <a:r>
              <a:rPr lang="en-US" sz="2200" dirty="0" err="1">
                <a:latin typeface="Comic Sans MS" panose="030F0702030302020204" pitchFamily="66" charset="0"/>
              </a:rPr>
              <a:t>ra</a:t>
            </a:r>
            <a:r>
              <a:rPr lang="en-US" sz="2200" dirty="0">
                <a:latin typeface="Comic Sans MS" panose="030F0702030302020204" pitchFamily="66" charset="0"/>
              </a:rPr>
              <a:t> which contains the return address to the main.</a:t>
            </a:r>
          </a:p>
          <a:p>
            <a:endParaRPr lang="en-US" sz="2200" dirty="0">
              <a:latin typeface="Comic Sans MS" panose="030F0702030302020204" pitchFamily="66" charset="0"/>
            </a:endParaRPr>
          </a:p>
          <a:p>
            <a:pPr marL="342900" indent="-342900">
              <a:buFont typeface="Arial" panose="020B0604020202020204" pitchFamily="34" charset="0"/>
              <a:buChar char="•"/>
            </a:pPr>
            <a:r>
              <a:rPr lang="en-US" sz="2200" dirty="0">
                <a:latin typeface="Comic Sans MS" panose="030F0702030302020204" pitchFamily="66" charset="0"/>
              </a:rPr>
              <a:t>The second value pushed on to the stack is the value in $a0 for the first time which is n = 7.</a:t>
            </a:r>
          </a:p>
          <a:p>
            <a:pPr marL="342900" indent="-342900">
              <a:buFont typeface="Arial" panose="020B0604020202020204" pitchFamily="34" charset="0"/>
              <a:buChar char="•"/>
            </a:pPr>
            <a:endParaRPr lang="en-US" sz="20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EEB0EFDF-9710-DBCE-E0D2-F482BD2E3602}"/>
              </a:ext>
            </a:extLst>
          </p:cNvPr>
          <p:cNvSpPr>
            <a:spLocks noGrp="1"/>
          </p:cNvSpPr>
          <p:nvPr>
            <p:ph type="sldNum" sz="quarter" idx="12"/>
          </p:nvPr>
        </p:nvSpPr>
        <p:spPr/>
        <p:txBody>
          <a:bodyPr/>
          <a:lstStyle/>
          <a:p>
            <a:pPr>
              <a:defRPr/>
            </a:pPr>
            <a:fld id="{FFAC356B-1699-430E-B2D4-668C71B618DD}" type="slidenum">
              <a:rPr lang="en-US" altLang="en-US" smtClean="0"/>
              <a:pPr>
                <a:defRPr/>
              </a:pPr>
              <a:t>13</a:t>
            </a:fld>
            <a:endParaRPr lang="en-US" altLang="en-US"/>
          </a:p>
        </p:txBody>
      </p:sp>
    </p:spTree>
    <p:extLst>
      <p:ext uri="{BB962C8B-B14F-4D97-AF65-F5344CB8AC3E}">
        <p14:creationId xmlns:p14="http://schemas.microsoft.com/office/powerpoint/2010/main" val="37646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6B73272E-BD50-0EFD-65E1-7B03277789BB}"/>
              </a:ext>
            </a:extLst>
          </p:cNvPr>
          <p:cNvSpPr txBox="1"/>
          <p:nvPr/>
        </p:nvSpPr>
        <p:spPr>
          <a:xfrm>
            <a:off x="327188" y="2668539"/>
            <a:ext cx="8153400" cy="830997"/>
          </a:xfrm>
          <a:prstGeom prst="rect">
            <a:avLst/>
          </a:prstGeom>
          <a:noFill/>
        </p:spPr>
        <p:txBody>
          <a:bodyPr wrap="square">
            <a:spAutoFit/>
          </a:bodyPr>
          <a:lstStyle/>
          <a:p>
            <a:pPr algn="just" eaLnBrk="1" hangingPunct="1">
              <a:spcBef>
                <a:spcPct val="0"/>
              </a:spcBef>
              <a:buFontTx/>
              <a:buNone/>
            </a:pPr>
            <a:endParaRPr lang="en-GB" altLang="en-US" sz="2400" dirty="0"/>
          </a:p>
          <a:p>
            <a:pPr algn="just" eaLnBrk="1" hangingPunct="1">
              <a:spcBef>
                <a:spcPct val="0"/>
              </a:spcBef>
              <a:buFontTx/>
              <a:buNone/>
            </a:pPr>
            <a:r>
              <a:rPr lang="en-GB" altLang="en-US" sz="2400" dirty="0"/>
              <a:t>	</a:t>
            </a:r>
            <a:endParaRPr lang="en-GB" altLang="en-US" sz="2400" dirty="0">
              <a:latin typeface="Times New Roman" panose="02020603050405020304" pitchFamily="18" charset="0"/>
            </a:endParaRPr>
          </a:p>
        </p:txBody>
      </p:sp>
      <p:sp>
        <p:nvSpPr>
          <p:cNvPr id="11" name="TextBox 10">
            <a:extLst>
              <a:ext uri="{FF2B5EF4-FFF2-40B4-BE49-F238E27FC236}">
                <a16:creationId xmlns:a16="http://schemas.microsoft.com/office/drawing/2014/main" id="{11BB77FD-C675-E2DB-037F-3B55A048D893}"/>
              </a:ext>
            </a:extLst>
          </p:cNvPr>
          <p:cNvSpPr txBox="1"/>
          <p:nvPr/>
        </p:nvSpPr>
        <p:spPr>
          <a:xfrm>
            <a:off x="327188" y="2514600"/>
            <a:ext cx="8153400" cy="830997"/>
          </a:xfrm>
          <a:prstGeom prst="rect">
            <a:avLst/>
          </a:prstGeom>
          <a:noFill/>
        </p:spPr>
        <p:txBody>
          <a:bodyPr wrap="square">
            <a:spAutoFit/>
          </a:bodyPr>
          <a:lstStyle/>
          <a:p>
            <a:r>
              <a:rPr lang="en-US" sz="2400" dirty="0">
                <a:latin typeface="Comic Sans MS" panose="030F0702030302020204" pitchFamily="66" charset="0"/>
              </a:rPr>
              <a:t>Let us consider the program for the number. The result is  5040</a:t>
            </a:r>
          </a:p>
        </p:txBody>
      </p:sp>
      <p:sp>
        <p:nvSpPr>
          <p:cNvPr id="12" name="TextBox 11">
            <a:extLst>
              <a:ext uri="{FF2B5EF4-FFF2-40B4-BE49-F238E27FC236}">
                <a16:creationId xmlns:a16="http://schemas.microsoft.com/office/drawing/2014/main" id="{BFA68614-38C6-2DB9-FBE2-0008A879DA48}"/>
              </a:ext>
            </a:extLst>
          </p:cNvPr>
          <p:cNvSpPr txBox="1"/>
          <p:nvPr/>
        </p:nvSpPr>
        <p:spPr>
          <a:xfrm>
            <a:off x="327188" y="3429000"/>
            <a:ext cx="8153400" cy="2246769"/>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omic Sans MS" panose="030F0702030302020204" pitchFamily="66" charset="0"/>
              </a:rPr>
              <a:t>The third value pushed on to the stack is the value of $</a:t>
            </a:r>
            <a:r>
              <a:rPr lang="en-US" sz="2400" dirty="0" err="1">
                <a:latin typeface="Comic Sans MS" panose="030F0702030302020204" pitchFamily="66" charset="0"/>
              </a:rPr>
              <a:t>ra</a:t>
            </a:r>
            <a:r>
              <a:rPr lang="en-US" sz="2400" dirty="0">
                <a:latin typeface="Comic Sans MS" panose="030F0702030302020204" pitchFamily="66" charset="0"/>
              </a:rPr>
              <a:t> which contains the return address within the fact function after the </a:t>
            </a:r>
            <a:r>
              <a:rPr lang="en-US" sz="2400" dirty="0" err="1">
                <a:latin typeface="Comic Sans MS" panose="030F0702030302020204" pitchFamily="66" charset="0"/>
              </a:rPr>
              <a:t>jal</a:t>
            </a:r>
            <a:r>
              <a:rPr lang="en-US" sz="2400" dirty="0">
                <a:latin typeface="Comic Sans MS" panose="030F0702030302020204" pitchFamily="66" charset="0"/>
              </a:rPr>
              <a:t> fact call from within fact.</a:t>
            </a:r>
          </a:p>
          <a:p>
            <a:pPr marL="342900" indent="-342900" algn="just">
              <a:buFont typeface="Arial" panose="020B0604020202020204" pitchFamily="34" charset="0"/>
              <a:buChar char="•"/>
            </a:pPr>
            <a:r>
              <a:rPr lang="en-US" sz="2400" dirty="0">
                <a:latin typeface="Comic Sans MS" panose="030F0702030302020204" pitchFamily="66" charset="0"/>
              </a:rPr>
              <a:t>The fourth value pushed on to the stack is the value in $a0 after doing (n-1), i.e., 6 for this example.  </a:t>
            </a:r>
          </a:p>
          <a:p>
            <a:pPr marL="342900" indent="-342900">
              <a:buFont typeface="Arial" panose="020B0604020202020204" pitchFamily="34" charset="0"/>
              <a:buChar char="•"/>
            </a:pPr>
            <a:endParaRPr lang="en-US" sz="20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8729CF32-905C-49E2-1F5F-126CF798111C}"/>
              </a:ext>
            </a:extLst>
          </p:cNvPr>
          <p:cNvSpPr>
            <a:spLocks noGrp="1"/>
          </p:cNvSpPr>
          <p:nvPr>
            <p:ph type="sldNum" sz="quarter" idx="12"/>
          </p:nvPr>
        </p:nvSpPr>
        <p:spPr/>
        <p:txBody>
          <a:bodyPr/>
          <a:lstStyle/>
          <a:p>
            <a:pPr>
              <a:defRPr/>
            </a:pPr>
            <a:fld id="{FFAC356B-1699-430E-B2D4-668C71B618DD}" type="slidenum">
              <a:rPr lang="en-US" altLang="en-US" smtClean="0"/>
              <a:pPr>
                <a:defRPr/>
              </a:pPr>
              <a:t>14</a:t>
            </a:fld>
            <a:endParaRPr lang="en-US" altLang="en-US"/>
          </a:p>
        </p:txBody>
      </p:sp>
    </p:spTree>
    <p:extLst>
      <p:ext uri="{BB962C8B-B14F-4D97-AF65-F5344CB8AC3E}">
        <p14:creationId xmlns:p14="http://schemas.microsoft.com/office/powerpoint/2010/main" val="273065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6B73272E-BD50-0EFD-65E1-7B03277789BB}"/>
              </a:ext>
            </a:extLst>
          </p:cNvPr>
          <p:cNvSpPr txBox="1"/>
          <p:nvPr/>
        </p:nvSpPr>
        <p:spPr>
          <a:xfrm>
            <a:off x="327189" y="2819400"/>
            <a:ext cx="8153400" cy="2677656"/>
          </a:xfrm>
          <a:prstGeom prst="rect">
            <a:avLst/>
          </a:prstGeom>
          <a:noFill/>
        </p:spPr>
        <p:txBody>
          <a:bodyPr wrap="square">
            <a:spAutoFit/>
          </a:bodyPr>
          <a:lstStyle/>
          <a:p>
            <a:pPr marL="342900" indent="-342900" algn="just" eaLnBrk="1" hangingPunct="1">
              <a:spcBef>
                <a:spcPct val="0"/>
              </a:spcBef>
              <a:buFont typeface="Arial" panose="020B0604020202020204" pitchFamily="34" charset="0"/>
              <a:buChar char="•"/>
            </a:pPr>
            <a:r>
              <a:rPr lang="en-US" sz="2400" dirty="0">
                <a:latin typeface="Comic Sans MS" panose="030F0702030302020204" pitchFamily="66" charset="0"/>
              </a:rPr>
              <a:t>The stack grows until the recursion meets the base condition. </a:t>
            </a:r>
          </a:p>
          <a:p>
            <a:pPr marL="342900" indent="-342900" algn="just" eaLnBrk="1" hangingPunct="1">
              <a:spcBef>
                <a:spcPct val="0"/>
              </a:spcBef>
              <a:buFont typeface="Arial" panose="020B0604020202020204" pitchFamily="34" charset="0"/>
              <a:buChar char="•"/>
            </a:pPr>
            <a:r>
              <a:rPr lang="en-US" altLang="en-US" sz="2400" dirty="0">
                <a:latin typeface="Comic Sans MS" panose="030F0702030302020204" pitchFamily="66" charset="0"/>
              </a:rPr>
              <a:t>Until that time, on each function call the value of $a0 is decremented by 1 to perform (n-1) and the function fact is called to perform fact(n-1).</a:t>
            </a:r>
          </a:p>
          <a:p>
            <a:pPr marL="342900" indent="-342900" algn="just" eaLnBrk="1" hangingPunct="1">
              <a:spcBef>
                <a:spcPct val="0"/>
              </a:spcBef>
              <a:buFont typeface="Arial" panose="020B0604020202020204" pitchFamily="34" charset="0"/>
              <a:buChar char="•"/>
            </a:pPr>
            <a:r>
              <a:rPr lang="en-US" sz="2400" dirty="0">
                <a:latin typeface="Comic Sans MS" panose="030F0702030302020204" pitchFamily="66" charset="0"/>
              </a:rPr>
              <a:t>Each time the value of $</a:t>
            </a:r>
            <a:r>
              <a:rPr lang="en-US" sz="2400" dirty="0" err="1">
                <a:latin typeface="Comic Sans MS" panose="030F0702030302020204" pitchFamily="66" charset="0"/>
              </a:rPr>
              <a:t>ra</a:t>
            </a:r>
            <a:r>
              <a:rPr lang="en-US" sz="2400" dirty="0">
                <a:latin typeface="Comic Sans MS" panose="030F0702030302020204" pitchFamily="66" charset="0"/>
              </a:rPr>
              <a:t> and $a0 are pushed on to the stack before performing any other operation.</a:t>
            </a:r>
            <a:endParaRPr lang="en-GB" altLang="en-US" sz="24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84DFF69B-BFD1-839C-CAEF-ABCCD11F9952}"/>
              </a:ext>
            </a:extLst>
          </p:cNvPr>
          <p:cNvSpPr>
            <a:spLocks noGrp="1"/>
          </p:cNvSpPr>
          <p:nvPr>
            <p:ph type="sldNum" sz="quarter" idx="12"/>
          </p:nvPr>
        </p:nvSpPr>
        <p:spPr/>
        <p:txBody>
          <a:bodyPr/>
          <a:lstStyle/>
          <a:p>
            <a:pPr>
              <a:defRPr/>
            </a:pPr>
            <a:fld id="{FFAC356B-1699-430E-B2D4-668C71B618DD}" type="slidenum">
              <a:rPr lang="en-US" altLang="en-US" smtClean="0"/>
              <a:pPr>
                <a:defRPr/>
              </a:pPr>
              <a:t>15</a:t>
            </a:fld>
            <a:endParaRPr lang="en-US" altLang="en-US"/>
          </a:p>
        </p:txBody>
      </p:sp>
    </p:spTree>
    <p:extLst>
      <p:ext uri="{BB962C8B-B14F-4D97-AF65-F5344CB8AC3E}">
        <p14:creationId xmlns:p14="http://schemas.microsoft.com/office/powerpoint/2010/main" val="876527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6B73272E-BD50-0EFD-65E1-7B03277789BB}"/>
              </a:ext>
            </a:extLst>
          </p:cNvPr>
          <p:cNvSpPr txBox="1"/>
          <p:nvPr/>
        </p:nvSpPr>
        <p:spPr>
          <a:xfrm>
            <a:off x="327188" y="2668539"/>
            <a:ext cx="8153400" cy="3046988"/>
          </a:xfrm>
          <a:prstGeom prst="rect">
            <a:avLst/>
          </a:prstGeom>
          <a:noFill/>
        </p:spPr>
        <p:txBody>
          <a:bodyPr wrap="square">
            <a:spAutoFit/>
          </a:bodyPr>
          <a:lstStyle/>
          <a:p>
            <a:pPr marL="342900" indent="-342900" algn="just" eaLnBrk="1" hangingPunct="1">
              <a:spcBef>
                <a:spcPct val="0"/>
              </a:spcBef>
              <a:buFont typeface="Arial" panose="020B0604020202020204" pitchFamily="34" charset="0"/>
              <a:buChar char="•"/>
            </a:pPr>
            <a:r>
              <a:rPr lang="en-US" sz="2400" dirty="0">
                <a:latin typeface="Comic Sans MS" panose="030F0702030302020204" pitchFamily="66" charset="0"/>
              </a:rPr>
              <a:t>Once the base condition is met, recursive procedure calls start to return with appropriate value in $v0 and on each return the respective values of $a0 and $</a:t>
            </a:r>
            <a:r>
              <a:rPr lang="en-US" sz="2400" dirty="0" err="1">
                <a:latin typeface="Comic Sans MS" panose="030F0702030302020204" pitchFamily="66" charset="0"/>
              </a:rPr>
              <a:t>ra</a:t>
            </a:r>
            <a:r>
              <a:rPr lang="en-US" sz="2400" dirty="0">
                <a:latin typeface="Comic Sans MS" panose="030F0702030302020204" pitchFamily="66" charset="0"/>
              </a:rPr>
              <a:t> are popped in proper order until we reach the main, thus the stack shrinks.</a:t>
            </a:r>
          </a:p>
          <a:p>
            <a:pPr marL="342900" indent="-342900" algn="just" eaLnBrk="1" hangingPunct="1">
              <a:spcBef>
                <a:spcPct val="0"/>
              </a:spcBef>
              <a:buFont typeface="Arial" panose="020B0604020202020204" pitchFamily="34" charset="0"/>
              <a:buChar char="•"/>
            </a:pPr>
            <a:r>
              <a:rPr lang="en-US" sz="2400" dirty="0">
                <a:latin typeface="Comic Sans MS" panose="030F0702030302020204" pitchFamily="66" charset="0"/>
              </a:rPr>
              <a:t>At this time the stack is at its original state from where we started.</a:t>
            </a:r>
          </a:p>
          <a:p>
            <a:pPr marL="342900" indent="-342900" algn="just" eaLnBrk="1" hangingPunct="1">
              <a:spcBef>
                <a:spcPct val="0"/>
              </a:spcBef>
              <a:buFont typeface="Arial" panose="020B0604020202020204" pitchFamily="34" charset="0"/>
              <a:buChar char="•"/>
            </a:pPr>
            <a:endParaRPr lang="en-GB" altLang="en-US" sz="24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9D53F89E-F351-4300-7442-637A2B3094CD}"/>
              </a:ext>
            </a:extLst>
          </p:cNvPr>
          <p:cNvSpPr>
            <a:spLocks noGrp="1"/>
          </p:cNvSpPr>
          <p:nvPr>
            <p:ph type="sldNum" sz="quarter" idx="12"/>
          </p:nvPr>
        </p:nvSpPr>
        <p:spPr/>
        <p:txBody>
          <a:bodyPr/>
          <a:lstStyle/>
          <a:p>
            <a:pPr>
              <a:defRPr/>
            </a:pPr>
            <a:fld id="{FFAC356B-1699-430E-B2D4-668C71B618DD}" type="slidenum">
              <a:rPr lang="en-US" altLang="en-US" smtClean="0"/>
              <a:pPr>
                <a:defRPr/>
              </a:pPr>
              <a:t>16</a:t>
            </a:fld>
            <a:endParaRPr lang="en-US" altLang="en-US"/>
          </a:p>
        </p:txBody>
      </p:sp>
    </p:spTree>
    <p:extLst>
      <p:ext uri="{BB962C8B-B14F-4D97-AF65-F5344CB8AC3E}">
        <p14:creationId xmlns:p14="http://schemas.microsoft.com/office/powerpoint/2010/main" val="182064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a:t>
            </a:r>
            <a:endParaRPr lang="en-GB" altLang="en-US" dirty="0">
              <a:solidFill>
                <a:schemeClr val="accent2"/>
              </a:solidFill>
              <a:latin typeface="Comic Sans MS" panose="030F0702030302020204" pitchFamily="66" charset="0"/>
            </a:endParaRPr>
          </a:p>
        </p:txBody>
      </p:sp>
      <p:sp>
        <p:nvSpPr>
          <p:cNvPr id="10" name="TextBox 9">
            <a:extLst>
              <a:ext uri="{FF2B5EF4-FFF2-40B4-BE49-F238E27FC236}">
                <a16:creationId xmlns:a16="http://schemas.microsoft.com/office/drawing/2014/main" id="{08354418-2EE7-1F21-4FCC-BA68FD2ABD7C}"/>
              </a:ext>
            </a:extLst>
          </p:cNvPr>
          <p:cNvSpPr txBox="1"/>
          <p:nvPr/>
        </p:nvSpPr>
        <p:spPr>
          <a:xfrm>
            <a:off x="1219200" y="5086257"/>
            <a:ext cx="7096027" cy="1200329"/>
          </a:xfrm>
          <a:prstGeom prst="rect">
            <a:avLst/>
          </a:prstGeom>
          <a:noFill/>
        </p:spPr>
        <p:txBody>
          <a:bodyPr wrap="square">
            <a:spAutoFit/>
          </a:bodyPr>
          <a:lstStyle/>
          <a:p>
            <a:r>
              <a:rPr lang="en-US" dirty="0">
                <a:latin typeface="Comic Sans MS" panose="030F0702030302020204" pitchFamily="66" charset="0"/>
              </a:rPr>
              <a:t>Stack during factorial function call when n=3</a:t>
            </a:r>
          </a:p>
          <a:p>
            <a:r>
              <a:rPr lang="en-US" dirty="0">
                <a:latin typeface="Comic Sans MS" panose="030F0702030302020204" pitchFamily="66" charset="0"/>
              </a:rPr>
              <a:t>(a)Before call</a:t>
            </a:r>
          </a:p>
          <a:p>
            <a:r>
              <a:rPr lang="en-US" dirty="0">
                <a:latin typeface="Comic Sans MS" panose="030F0702030302020204" pitchFamily="66" charset="0"/>
              </a:rPr>
              <a:t>(b) After last recursive call </a:t>
            </a:r>
          </a:p>
          <a:p>
            <a:r>
              <a:rPr lang="en-US" dirty="0">
                <a:latin typeface="Comic Sans MS" panose="030F0702030302020204" pitchFamily="66" charset="0"/>
              </a:rPr>
              <a:t>(c)  After return</a:t>
            </a:r>
          </a:p>
        </p:txBody>
      </p:sp>
      <p:sp>
        <p:nvSpPr>
          <p:cNvPr id="6" name="TextBox 5">
            <a:extLst>
              <a:ext uri="{FF2B5EF4-FFF2-40B4-BE49-F238E27FC236}">
                <a16:creationId xmlns:a16="http://schemas.microsoft.com/office/drawing/2014/main" id="{6B73272E-BD50-0EFD-65E1-7B03277789BB}"/>
              </a:ext>
            </a:extLst>
          </p:cNvPr>
          <p:cNvSpPr txBox="1"/>
          <p:nvPr/>
        </p:nvSpPr>
        <p:spPr>
          <a:xfrm>
            <a:off x="421850" y="2321021"/>
            <a:ext cx="8153400" cy="1200329"/>
          </a:xfrm>
          <a:prstGeom prst="rect">
            <a:avLst/>
          </a:prstGeom>
          <a:noFill/>
        </p:spPr>
        <p:txBody>
          <a:bodyPr wrap="square">
            <a:spAutoFit/>
          </a:bodyPr>
          <a:lstStyle/>
          <a:p>
            <a:pPr algn="just" eaLnBrk="1" hangingPunct="1">
              <a:spcBef>
                <a:spcPct val="0"/>
              </a:spcBef>
              <a:buFontTx/>
              <a:buNone/>
            </a:pPr>
            <a:endParaRPr lang="en-GB" altLang="en-US" sz="2400" dirty="0"/>
          </a:p>
          <a:p>
            <a:pPr algn="just" eaLnBrk="1" hangingPunct="1">
              <a:spcBef>
                <a:spcPct val="0"/>
              </a:spcBef>
              <a:buFontTx/>
              <a:buNone/>
            </a:pPr>
            <a:r>
              <a:rPr lang="en-GB" altLang="en-US" sz="2400" dirty="0"/>
              <a:t>	</a:t>
            </a:r>
            <a:endParaRPr lang="en-GB" altLang="en-US" sz="2400" dirty="0">
              <a:latin typeface="Comic Sans MS" panose="030F0702030302020204" pitchFamily="66" charset="0"/>
            </a:endParaRPr>
          </a:p>
          <a:p>
            <a:pPr algn="just" eaLnBrk="1" hangingPunct="1">
              <a:spcBef>
                <a:spcPct val="0"/>
              </a:spcBef>
              <a:buFontTx/>
              <a:buNone/>
            </a:pPr>
            <a:r>
              <a:rPr lang="en-GB" altLang="en-US" sz="2400" dirty="0">
                <a:latin typeface="Times New Roman" panose="02020603050405020304" pitchFamily="18" charset="0"/>
              </a:rPr>
              <a:t> </a:t>
            </a:r>
          </a:p>
        </p:txBody>
      </p:sp>
      <p:pic>
        <p:nvPicPr>
          <p:cNvPr id="4" name="Picture 3">
            <a:extLst>
              <a:ext uri="{FF2B5EF4-FFF2-40B4-BE49-F238E27FC236}">
                <a16:creationId xmlns:a16="http://schemas.microsoft.com/office/drawing/2014/main" id="{639242A6-00C5-893A-719F-F5F42B8127F4}"/>
              </a:ext>
            </a:extLst>
          </p:cNvPr>
          <p:cNvPicPr>
            <a:picLocks noChangeAspect="1"/>
          </p:cNvPicPr>
          <p:nvPr/>
        </p:nvPicPr>
        <p:blipFill>
          <a:blip r:embed="rId2"/>
          <a:stretch>
            <a:fillRect/>
          </a:stretch>
        </p:blipFill>
        <p:spPr>
          <a:xfrm>
            <a:off x="762001" y="801781"/>
            <a:ext cx="7731014" cy="4309281"/>
          </a:xfrm>
          <a:prstGeom prst="rect">
            <a:avLst/>
          </a:prstGeom>
        </p:spPr>
      </p:pic>
      <p:sp>
        <p:nvSpPr>
          <p:cNvPr id="2" name="Slide Number Placeholder 1">
            <a:extLst>
              <a:ext uri="{FF2B5EF4-FFF2-40B4-BE49-F238E27FC236}">
                <a16:creationId xmlns:a16="http://schemas.microsoft.com/office/drawing/2014/main" id="{55A8CE4C-9F5C-0E0C-EFC4-3D843C2C099B}"/>
              </a:ext>
            </a:extLst>
          </p:cNvPr>
          <p:cNvSpPr>
            <a:spLocks noGrp="1"/>
          </p:cNvSpPr>
          <p:nvPr>
            <p:ph type="sldNum" sz="quarter" idx="12"/>
          </p:nvPr>
        </p:nvSpPr>
        <p:spPr/>
        <p:txBody>
          <a:bodyPr/>
          <a:lstStyle/>
          <a:p>
            <a:pPr>
              <a:defRPr/>
            </a:pPr>
            <a:fld id="{FFAC356B-1699-430E-B2D4-668C71B618DD}" type="slidenum">
              <a:rPr lang="en-US" altLang="en-US" smtClean="0"/>
              <a:pPr>
                <a:defRPr/>
              </a:pPr>
              <a:t>17</a:t>
            </a:fld>
            <a:endParaRPr lang="en-US" altLang="en-US"/>
          </a:p>
        </p:txBody>
      </p:sp>
    </p:spTree>
    <p:extLst>
      <p:ext uri="{BB962C8B-B14F-4D97-AF65-F5344CB8AC3E}">
        <p14:creationId xmlns:p14="http://schemas.microsoft.com/office/powerpoint/2010/main" val="96971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a:t>
            </a:r>
            <a:endParaRPr lang="en-GB" altLang="en-US" dirty="0">
              <a:solidFill>
                <a:schemeClr val="accent2"/>
              </a:solidFill>
              <a:latin typeface="Comic Sans MS" panose="030F0702030302020204" pitchFamily="66" charset="0"/>
            </a:endParaRPr>
          </a:p>
        </p:txBody>
      </p:sp>
      <p:sp>
        <p:nvSpPr>
          <p:cNvPr id="11" name="TextBox 10">
            <a:extLst>
              <a:ext uri="{FF2B5EF4-FFF2-40B4-BE49-F238E27FC236}">
                <a16:creationId xmlns:a16="http://schemas.microsoft.com/office/drawing/2014/main" id="{DC33C47A-AEF3-2B69-F48B-60844D81EB98}"/>
              </a:ext>
            </a:extLst>
          </p:cNvPr>
          <p:cNvSpPr txBox="1"/>
          <p:nvPr/>
        </p:nvSpPr>
        <p:spPr>
          <a:xfrm>
            <a:off x="762000" y="1103632"/>
            <a:ext cx="7315200" cy="526297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omic Sans MS" panose="030F0702030302020204" pitchFamily="66" charset="0"/>
              </a:rPr>
              <a:t>We assume that $</a:t>
            </a:r>
            <a:r>
              <a:rPr lang="en-US" sz="2400" dirty="0" err="1">
                <a:latin typeface="Comic Sans MS" panose="030F0702030302020204" pitchFamily="66" charset="0"/>
              </a:rPr>
              <a:t>sp</a:t>
            </a:r>
            <a:r>
              <a:rPr lang="en-US" sz="2400" dirty="0">
                <a:latin typeface="Comic Sans MS" panose="030F0702030302020204" pitchFamily="66" charset="0"/>
              </a:rPr>
              <a:t> initially points to 0xFC.</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On the first call, factorial saves $a0 (holding n = 3) at 0xF8 and $</a:t>
            </a:r>
            <a:r>
              <a:rPr lang="en-US" sz="2400" dirty="0" err="1">
                <a:latin typeface="Comic Sans MS" panose="030F0702030302020204" pitchFamily="66" charset="0"/>
              </a:rPr>
              <a:t>ra</a:t>
            </a:r>
            <a:r>
              <a:rPr lang="en-US" sz="2400" dirty="0">
                <a:latin typeface="Comic Sans MS" panose="030F0702030302020204" pitchFamily="66" charset="0"/>
              </a:rPr>
              <a:t> at 0xF4 (which contains the return address to the main).</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The function then changes $a0 to n = 2 and recursively calls factorial(2), making $</a:t>
            </a:r>
            <a:r>
              <a:rPr lang="en-US" sz="2400" dirty="0" err="1">
                <a:latin typeface="Comic Sans MS" panose="030F0702030302020204" pitchFamily="66" charset="0"/>
              </a:rPr>
              <a:t>ra</a:t>
            </a:r>
            <a:r>
              <a:rPr lang="en-US" sz="2400" dirty="0">
                <a:latin typeface="Comic Sans MS" panose="030F0702030302020204" pitchFamily="66" charset="0"/>
              </a:rPr>
              <a:t> hold 0xBC. (slide 10)</a:t>
            </a:r>
          </a:p>
          <a:p>
            <a:endParaRPr lang="en-US" sz="2400" dirty="0">
              <a:latin typeface="Comic Sans MS" panose="030F0702030302020204" pitchFamily="66" charset="0"/>
            </a:endParaRPr>
          </a:p>
          <a:p>
            <a:pPr marL="342900" indent="-342900">
              <a:buFont typeface="Arial" panose="020B0604020202020204" pitchFamily="34" charset="0"/>
              <a:buChar char="•"/>
            </a:pPr>
            <a:r>
              <a:rPr lang="en-US" sz="2400" dirty="0">
                <a:latin typeface="Comic Sans MS" panose="030F0702030302020204" pitchFamily="66" charset="0"/>
              </a:rPr>
              <a:t>On the second call, it saves $a0 (holding n = 2) at 0xF0 and $</a:t>
            </a:r>
            <a:r>
              <a:rPr lang="en-US" sz="2400" dirty="0" err="1">
                <a:latin typeface="Comic Sans MS" panose="030F0702030302020204" pitchFamily="66" charset="0"/>
              </a:rPr>
              <a:t>ra</a:t>
            </a:r>
            <a:r>
              <a:rPr lang="en-US" sz="2400" dirty="0">
                <a:latin typeface="Comic Sans MS" panose="030F0702030302020204" pitchFamily="66" charset="0"/>
              </a:rPr>
              <a:t> at 0xEC. This time, we know that $</a:t>
            </a:r>
            <a:r>
              <a:rPr lang="en-US" sz="2400" dirty="0" err="1">
                <a:latin typeface="Comic Sans MS" panose="030F0702030302020204" pitchFamily="66" charset="0"/>
              </a:rPr>
              <a:t>ra</a:t>
            </a:r>
            <a:r>
              <a:rPr lang="en-US" sz="2400" dirty="0">
                <a:latin typeface="Comic Sans MS" panose="030F0702030302020204" pitchFamily="66" charset="0"/>
              </a:rPr>
              <a:t> contains 0xBC.</a:t>
            </a:r>
          </a:p>
          <a:p>
            <a:pPr marL="342900" indent="-342900">
              <a:buFont typeface="Arial" panose="020B0604020202020204" pitchFamily="34" charset="0"/>
              <a:buChar char="•"/>
            </a:pPr>
            <a:endParaRPr lang="en-US" sz="2400" dirty="0"/>
          </a:p>
        </p:txBody>
      </p:sp>
      <p:sp>
        <p:nvSpPr>
          <p:cNvPr id="4" name="Slide Number Placeholder 3">
            <a:extLst>
              <a:ext uri="{FF2B5EF4-FFF2-40B4-BE49-F238E27FC236}">
                <a16:creationId xmlns:a16="http://schemas.microsoft.com/office/drawing/2014/main" id="{547D62FC-5574-C3AD-53DD-33AE6F7F18BF}"/>
              </a:ext>
            </a:extLst>
          </p:cNvPr>
          <p:cNvSpPr>
            <a:spLocks noGrp="1"/>
          </p:cNvSpPr>
          <p:nvPr>
            <p:ph type="sldNum" sz="quarter" idx="12"/>
          </p:nvPr>
        </p:nvSpPr>
        <p:spPr/>
        <p:txBody>
          <a:bodyPr/>
          <a:lstStyle/>
          <a:p>
            <a:pPr>
              <a:defRPr/>
            </a:pPr>
            <a:fld id="{FFAC356B-1699-430E-B2D4-668C71B618DD}" type="slidenum">
              <a:rPr lang="en-US" altLang="en-US" smtClean="0"/>
              <a:pPr>
                <a:defRPr/>
              </a:pPr>
              <a:t>18</a:t>
            </a:fld>
            <a:endParaRPr lang="en-US" altLang="en-US"/>
          </a:p>
        </p:txBody>
      </p:sp>
    </p:spTree>
    <p:extLst>
      <p:ext uri="{BB962C8B-B14F-4D97-AF65-F5344CB8AC3E}">
        <p14:creationId xmlns:p14="http://schemas.microsoft.com/office/powerpoint/2010/main" val="148273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a:t>
            </a:r>
            <a:endParaRPr lang="en-GB" altLang="en-US" dirty="0">
              <a:solidFill>
                <a:schemeClr val="accent2"/>
              </a:solidFill>
              <a:latin typeface="Comic Sans MS" panose="030F0702030302020204" pitchFamily="66" charset="0"/>
            </a:endParaRPr>
          </a:p>
        </p:txBody>
      </p:sp>
      <p:sp>
        <p:nvSpPr>
          <p:cNvPr id="7" name="TextBox 6">
            <a:extLst>
              <a:ext uri="{FF2B5EF4-FFF2-40B4-BE49-F238E27FC236}">
                <a16:creationId xmlns:a16="http://schemas.microsoft.com/office/drawing/2014/main" id="{5EED933C-A991-52CB-509C-81E990AFC53D}"/>
              </a:ext>
            </a:extLst>
          </p:cNvPr>
          <p:cNvSpPr txBox="1"/>
          <p:nvPr/>
        </p:nvSpPr>
        <p:spPr>
          <a:xfrm>
            <a:off x="609600" y="1135840"/>
            <a:ext cx="7772400" cy="4124206"/>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Comic Sans MS" panose="030F0702030302020204" pitchFamily="66" charset="0"/>
              </a:rPr>
              <a:t>The function then changes $a0 to n = 1 and recursively calls factorial(1).</a:t>
            </a:r>
          </a:p>
          <a:p>
            <a:pPr algn="just"/>
            <a:endParaRPr lang="en-US" sz="2400" dirty="0">
              <a:latin typeface="Comic Sans MS" panose="030F0702030302020204" pitchFamily="66" charset="0"/>
            </a:endParaRPr>
          </a:p>
          <a:p>
            <a:pPr marL="342900" indent="-342900" algn="just">
              <a:buFont typeface="Arial" panose="020B0604020202020204" pitchFamily="34" charset="0"/>
              <a:buChar char="•"/>
            </a:pPr>
            <a:r>
              <a:rPr lang="en-US" sz="2400" dirty="0">
                <a:latin typeface="Comic Sans MS" panose="030F0702030302020204" pitchFamily="66" charset="0"/>
              </a:rPr>
              <a:t>On the third invocation, it saves $a0 (holding n = 1) at 0xE8 and $</a:t>
            </a:r>
            <a:r>
              <a:rPr lang="en-US" sz="2400" dirty="0" err="1">
                <a:latin typeface="Comic Sans MS" panose="030F0702030302020204" pitchFamily="66" charset="0"/>
              </a:rPr>
              <a:t>ra</a:t>
            </a:r>
            <a:r>
              <a:rPr lang="en-US" sz="2400" dirty="0">
                <a:latin typeface="Comic Sans MS" panose="030F0702030302020204" pitchFamily="66" charset="0"/>
              </a:rPr>
              <a:t> at 0xE4. This time, $</a:t>
            </a:r>
            <a:r>
              <a:rPr lang="en-US" sz="2400" dirty="0" err="1">
                <a:latin typeface="Comic Sans MS" panose="030F0702030302020204" pitchFamily="66" charset="0"/>
              </a:rPr>
              <a:t>ra</a:t>
            </a:r>
            <a:r>
              <a:rPr lang="en-US" sz="2400" dirty="0">
                <a:latin typeface="Comic Sans MS" panose="030F0702030302020204" pitchFamily="66" charset="0"/>
              </a:rPr>
              <a:t> again contains 0xBC.</a:t>
            </a:r>
          </a:p>
          <a:p>
            <a:pPr algn="just"/>
            <a:endParaRPr lang="en-US" sz="2400" dirty="0">
              <a:latin typeface="Comic Sans MS" panose="030F0702030302020204" pitchFamily="66" charset="0"/>
            </a:endParaRPr>
          </a:p>
          <a:p>
            <a:pPr marL="342900" indent="-342900" algn="just">
              <a:buFont typeface="Arial" panose="020B0604020202020204" pitchFamily="34" charset="0"/>
              <a:buChar char="•"/>
            </a:pPr>
            <a:r>
              <a:rPr lang="en-US" sz="2400" dirty="0">
                <a:latin typeface="Comic Sans MS" panose="030F0702030302020204" pitchFamily="66" charset="0"/>
              </a:rPr>
              <a:t>The third invocation of factorial returns the value 1 in $v0 and deallocates the stack frame</a:t>
            </a:r>
          </a:p>
          <a:p>
            <a:pPr marL="342900" indent="-342900">
              <a:buFont typeface="Arial" panose="020B0604020202020204" pitchFamily="34" charset="0"/>
              <a:buChar char="•"/>
            </a:pPr>
            <a:endParaRPr lang="en-US" sz="2400" dirty="0">
              <a:latin typeface="Comic Sans MS" panose="030F0702030302020204" pitchFamily="66" charset="0"/>
            </a:endParaRPr>
          </a:p>
          <a:p>
            <a:pPr marL="342900" indent="-342900">
              <a:buFont typeface="Arial" panose="020B0604020202020204" pitchFamily="34" charset="0"/>
              <a:buChar char="•"/>
            </a:pPr>
            <a:endParaRPr lang="en-US" sz="22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46093DDB-4269-F825-C299-9D5C096AD0C5}"/>
              </a:ext>
            </a:extLst>
          </p:cNvPr>
          <p:cNvSpPr>
            <a:spLocks noGrp="1"/>
          </p:cNvSpPr>
          <p:nvPr>
            <p:ph type="sldNum" sz="quarter" idx="12"/>
          </p:nvPr>
        </p:nvSpPr>
        <p:spPr/>
        <p:txBody>
          <a:bodyPr/>
          <a:lstStyle/>
          <a:p>
            <a:pPr>
              <a:defRPr/>
            </a:pPr>
            <a:fld id="{FFAC356B-1699-430E-B2D4-668C71B618DD}" type="slidenum">
              <a:rPr lang="en-US" altLang="en-US" smtClean="0"/>
              <a:pPr>
                <a:defRPr/>
              </a:pPr>
              <a:t>19</a:t>
            </a:fld>
            <a:endParaRPr lang="en-US" altLang="en-US"/>
          </a:p>
        </p:txBody>
      </p:sp>
    </p:spTree>
    <p:extLst>
      <p:ext uri="{BB962C8B-B14F-4D97-AF65-F5344CB8AC3E}">
        <p14:creationId xmlns:p14="http://schemas.microsoft.com/office/powerpoint/2010/main" val="338820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3DF5BD55-FFFB-B7AB-8BDC-2B39D8E41452}"/>
              </a:ext>
            </a:extLst>
          </p:cNvPr>
          <p:cNvSpPr>
            <a:spLocks noChangeArrowheads="1"/>
          </p:cNvSpPr>
          <p:nvPr/>
        </p:nvSpPr>
        <p:spPr bwMode="auto">
          <a:xfrm>
            <a:off x="0" y="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Introduction</a:t>
            </a:r>
            <a:endParaRPr lang="en-GB" altLang="en-US" dirty="0">
              <a:solidFill>
                <a:schemeClr val="accent2"/>
              </a:solidFill>
              <a:latin typeface="Comic Sans MS" panose="030F0702030302020204" pitchFamily="66" charset="0"/>
            </a:endParaRPr>
          </a:p>
        </p:txBody>
      </p:sp>
      <p:sp>
        <p:nvSpPr>
          <p:cNvPr id="3075" name="Rectangle 3">
            <a:extLst>
              <a:ext uri="{FF2B5EF4-FFF2-40B4-BE49-F238E27FC236}">
                <a16:creationId xmlns:a16="http://schemas.microsoft.com/office/drawing/2014/main" id="{16A18B65-5959-0435-9F00-1FB4DC4CEA03}"/>
              </a:ext>
            </a:extLst>
          </p:cNvPr>
          <p:cNvSpPr>
            <a:spLocks noGrp="1" noChangeArrowheads="1"/>
          </p:cNvSpPr>
          <p:nvPr>
            <p:ph type="body" idx="1"/>
          </p:nvPr>
        </p:nvSpPr>
        <p:spPr>
          <a:xfrm>
            <a:off x="533400" y="1295400"/>
            <a:ext cx="7772400" cy="5029200"/>
          </a:xfrm>
        </p:spPr>
        <p:txBody>
          <a:bodyPr/>
          <a:lstStyle/>
          <a:p>
            <a:pPr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Recursion  occurs when a function/procedure calls itself. </a:t>
            </a:r>
          </a:p>
          <a:p>
            <a:pPr marL="0" indent="0" algn="just">
              <a:lnSpc>
                <a:spcPct val="80000"/>
              </a:lnSpc>
              <a:buClr>
                <a:srgbClr val="000099"/>
              </a:buClr>
              <a:buSzPct val="125000"/>
              <a:buNone/>
              <a:defRPr/>
            </a:pPr>
            <a:endParaRPr lang="en-US" altLang="en-US" sz="2400" dirty="0">
              <a:latin typeface="Comic Sans MS" panose="030F0702030302020204" pitchFamily="66" charset="0"/>
              <a:cs typeface="Times New Roman" panose="02020603050405020304" pitchFamily="18" charset="0"/>
            </a:endParaRPr>
          </a:p>
          <a:p>
            <a:pPr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Following is the C++ code of a program that performs the factorial operation through recursion. </a:t>
            </a:r>
          </a:p>
          <a:p>
            <a:pPr marL="0" indent="0" algn="just">
              <a:lnSpc>
                <a:spcPct val="80000"/>
              </a:lnSpc>
              <a:buClr>
                <a:srgbClr val="000099"/>
              </a:buClr>
              <a:buSzPct val="125000"/>
              <a:buNone/>
              <a:defRPr/>
            </a:pPr>
            <a:endParaRPr lang="en-US" altLang="en-US" sz="2400" dirty="0">
              <a:latin typeface="Comic Sans MS" panose="030F0702030302020204" pitchFamily="66" charset="0"/>
              <a:cs typeface="Times New Roman" panose="02020603050405020304" pitchFamily="18" charset="0"/>
            </a:endParaRPr>
          </a:p>
          <a:p>
            <a:pPr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It has two parts. The first part is the main part of the program that takes some integer as the input from the user, passes this number on to the factorial function, gets the result back from the factorial function and displays the result.</a:t>
            </a:r>
          </a:p>
          <a:p>
            <a:pPr marL="0" indent="0" algn="just">
              <a:lnSpc>
                <a:spcPct val="80000"/>
              </a:lnSpc>
              <a:buClr>
                <a:srgbClr val="000099"/>
              </a:buClr>
              <a:buSzPct val="125000"/>
              <a:buFontTx/>
              <a:buNone/>
              <a:defRPr/>
            </a:pPr>
            <a:endParaRPr lang="en-GB" altLang="en-US" sz="2400" i="1" dirty="0">
              <a:latin typeface="Comic Sans MS" panose="030F0702030302020204" pitchFamily="66" charset="0"/>
            </a:endParaRPr>
          </a:p>
          <a:p>
            <a:pPr algn="just">
              <a:lnSpc>
                <a:spcPct val="80000"/>
              </a:lnSpc>
              <a:buClr>
                <a:srgbClr val="000099"/>
              </a:buClr>
              <a:buSzPct val="125000"/>
              <a:buFont typeface="Wingdings" panose="05000000000000000000" pitchFamily="2" charset="2"/>
              <a:buChar char="§"/>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E1EF117-DF45-7F43-F13D-4868BCA14C1F}"/>
              </a:ext>
            </a:extLst>
          </p:cNvPr>
          <p:cNvSpPr>
            <a:spLocks noGrp="1"/>
          </p:cNvSpPr>
          <p:nvPr>
            <p:ph type="sldNum" sz="quarter" idx="12"/>
          </p:nvPr>
        </p:nvSpPr>
        <p:spPr/>
        <p:txBody>
          <a:bodyPr/>
          <a:lstStyle/>
          <a:p>
            <a:pPr>
              <a:defRPr/>
            </a:pPr>
            <a:fld id="{FFAC356B-1699-430E-B2D4-668C71B618DD}"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a:t>
            </a:r>
            <a:endParaRPr lang="en-GB" altLang="en-US" dirty="0">
              <a:solidFill>
                <a:schemeClr val="accent2"/>
              </a:solidFill>
              <a:latin typeface="Comic Sans MS" panose="030F0702030302020204" pitchFamily="66" charset="0"/>
            </a:endParaRPr>
          </a:p>
        </p:txBody>
      </p:sp>
      <p:sp>
        <p:nvSpPr>
          <p:cNvPr id="7" name="TextBox 6">
            <a:extLst>
              <a:ext uri="{FF2B5EF4-FFF2-40B4-BE49-F238E27FC236}">
                <a16:creationId xmlns:a16="http://schemas.microsoft.com/office/drawing/2014/main" id="{5EED933C-A991-52CB-509C-81E990AFC53D}"/>
              </a:ext>
            </a:extLst>
          </p:cNvPr>
          <p:cNvSpPr txBox="1"/>
          <p:nvPr/>
        </p:nvSpPr>
        <p:spPr>
          <a:xfrm>
            <a:off x="609600" y="1135840"/>
            <a:ext cx="7772400" cy="4832092"/>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Comic Sans MS" panose="030F0702030302020204" pitchFamily="66" charset="0"/>
              </a:rPr>
              <a:t>The second invocation restores n to 2, restores $</a:t>
            </a:r>
            <a:r>
              <a:rPr lang="en-US" sz="2200" dirty="0" err="1">
                <a:latin typeface="Comic Sans MS" panose="030F0702030302020204" pitchFamily="66" charset="0"/>
              </a:rPr>
              <a:t>ra</a:t>
            </a:r>
            <a:r>
              <a:rPr lang="en-US" sz="2200" dirty="0">
                <a:latin typeface="Comic Sans MS" panose="030F0702030302020204" pitchFamily="66" charset="0"/>
              </a:rPr>
              <a:t> to 0xBC,deallocates the stack frame, and returns $v0 = 2 × 1 = 2 to the first invocation.</a:t>
            </a:r>
          </a:p>
          <a:p>
            <a:pPr algn="just"/>
            <a:endParaRPr lang="en-US" sz="2200" dirty="0">
              <a:latin typeface="Comic Sans MS" panose="030F0702030302020204" pitchFamily="66" charset="0"/>
            </a:endParaRPr>
          </a:p>
          <a:p>
            <a:pPr marL="342900" indent="-342900" algn="just">
              <a:buFont typeface="Arial" panose="020B0604020202020204" pitchFamily="34" charset="0"/>
              <a:buChar char="•"/>
            </a:pPr>
            <a:r>
              <a:rPr lang="en-US" sz="2200" dirty="0">
                <a:latin typeface="Comic Sans MS" panose="030F0702030302020204" pitchFamily="66" charset="0"/>
              </a:rPr>
              <a:t>The first invocation restores n to 3, restores $</a:t>
            </a:r>
            <a:r>
              <a:rPr lang="en-US" sz="2200" dirty="0" err="1">
                <a:latin typeface="Comic Sans MS" panose="030F0702030302020204" pitchFamily="66" charset="0"/>
              </a:rPr>
              <a:t>ra</a:t>
            </a:r>
            <a:r>
              <a:rPr lang="en-US" sz="2200" dirty="0">
                <a:latin typeface="Comic Sans MS" panose="030F0702030302020204" pitchFamily="66" charset="0"/>
              </a:rPr>
              <a:t> to the return address of the caller, deallocates the stack frame, and returns $v0 = 3 × 2 = 6.</a:t>
            </a:r>
          </a:p>
          <a:p>
            <a:pPr algn="just"/>
            <a:endParaRPr lang="en-US" sz="2200" dirty="0">
              <a:latin typeface="Comic Sans MS" panose="030F0702030302020204" pitchFamily="66" charset="0"/>
            </a:endParaRPr>
          </a:p>
          <a:p>
            <a:pPr marL="342900" indent="-342900" algn="just">
              <a:buFont typeface="Arial" panose="020B0604020202020204" pitchFamily="34" charset="0"/>
              <a:buChar char="•"/>
            </a:pPr>
            <a:r>
              <a:rPr lang="en-US" sz="2200" dirty="0">
                <a:latin typeface="Comic Sans MS" panose="030F0702030302020204" pitchFamily="66" charset="0"/>
              </a:rPr>
              <a:t>When factorial returns to the caller, the stack pointer is in its original position (0xFC), all of the preserved registers hold their original values. $v0 holds the return value, 6.</a:t>
            </a:r>
          </a:p>
          <a:p>
            <a:pPr marL="342900" indent="-342900" algn="just">
              <a:buFont typeface="Arial" panose="020B0604020202020204" pitchFamily="34" charset="0"/>
              <a:buChar char="•"/>
            </a:pPr>
            <a:endParaRPr lang="en-US" sz="2200" dirty="0">
              <a:latin typeface="Comic Sans MS" panose="030F0702030302020204" pitchFamily="66" charset="0"/>
            </a:endParaRPr>
          </a:p>
          <a:p>
            <a:pPr marL="342900" indent="-342900">
              <a:buFont typeface="Arial" panose="020B0604020202020204" pitchFamily="34" charset="0"/>
              <a:buChar char="•"/>
            </a:pPr>
            <a:endParaRPr lang="en-US" sz="22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AFF888F3-971F-757E-63E2-948DCEA9390A}"/>
              </a:ext>
            </a:extLst>
          </p:cNvPr>
          <p:cNvSpPr>
            <a:spLocks noGrp="1"/>
          </p:cNvSpPr>
          <p:nvPr>
            <p:ph type="sldNum" sz="quarter" idx="12"/>
          </p:nvPr>
        </p:nvSpPr>
        <p:spPr/>
        <p:txBody>
          <a:bodyPr/>
          <a:lstStyle/>
          <a:p>
            <a:pPr>
              <a:defRPr/>
            </a:pPr>
            <a:fld id="{FFAC356B-1699-430E-B2D4-668C71B618DD}" type="slidenum">
              <a:rPr lang="en-US" altLang="en-US" smtClean="0"/>
              <a:pPr>
                <a:defRPr/>
              </a:pPr>
              <a:t>20</a:t>
            </a:fld>
            <a:endParaRPr lang="en-US" altLang="en-US"/>
          </a:p>
        </p:txBody>
      </p:sp>
    </p:spTree>
    <p:extLst>
      <p:ext uri="{BB962C8B-B14F-4D97-AF65-F5344CB8AC3E}">
        <p14:creationId xmlns:p14="http://schemas.microsoft.com/office/powerpoint/2010/main" val="337219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341632"/>
          </a:xfrm>
          <a:prstGeom prst="rect">
            <a:avLst/>
          </a:prstGeom>
          <a:noFill/>
        </p:spPr>
        <p:txBody>
          <a:bodyPr wrap="square">
            <a:spAutoFit/>
          </a:bodyPr>
          <a:lstStyle/>
          <a:p>
            <a:pPr eaLnBrk="1" hangingPunct="1">
              <a:lnSpc>
                <a:spcPct val="90000"/>
              </a:lnSpc>
              <a:buFont typeface="Wingdings" panose="05000000000000000000" pitchFamily="2" charset="2"/>
              <a:buNone/>
            </a:pPr>
            <a:endParaRPr lang="en-US" altLang="en-US" sz="1800" b="1" dirty="0">
              <a:solidFill>
                <a:srgbClr val="006600"/>
              </a:solidFill>
            </a:endParaRP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References</a:t>
            </a:r>
            <a:endParaRPr lang="en-GB" altLang="en-US" dirty="0">
              <a:solidFill>
                <a:schemeClr val="accent2"/>
              </a:solidFill>
              <a:latin typeface="Comic Sans MS" panose="030F0702030302020204" pitchFamily="66" charset="0"/>
            </a:endParaRPr>
          </a:p>
        </p:txBody>
      </p:sp>
      <p:sp>
        <p:nvSpPr>
          <p:cNvPr id="6" name="TextBox 5">
            <a:extLst>
              <a:ext uri="{FF2B5EF4-FFF2-40B4-BE49-F238E27FC236}">
                <a16:creationId xmlns:a16="http://schemas.microsoft.com/office/drawing/2014/main" id="{84C9BC0C-C005-F2E7-CF19-B965FE5BCD07}"/>
              </a:ext>
            </a:extLst>
          </p:cNvPr>
          <p:cNvSpPr txBox="1"/>
          <p:nvPr/>
        </p:nvSpPr>
        <p:spPr>
          <a:xfrm>
            <a:off x="741575" y="2151747"/>
            <a:ext cx="7096027" cy="369332"/>
          </a:xfrm>
          <a:prstGeom prst="rect">
            <a:avLst/>
          </a:prstGeom>
          <a:noFill/>
        </p:spPr>
        <p:txBody>
          <a:bodyPr wrap="square">
            <a:spAutoFit/>
          </a:bodyPr>
          <a:lstStyle/>
          <a:p>
            <a:r>
              <a:rPr lang="en-US" dirty="0"/>
              <a:t>https://www.youtube.com/watch?v=B6ky4Weahm4</a:t>
            </a:r>
          </a:p>
        </p:txBody>
      </p:sp>
      <p:sp>
        <p:nvSpPr>
          <p:cNvPr id="7" name="TextBox 6">
            <a:extLst>
              <a:ext uri="{FF2B5EF4-FFF2-40B4-BE49-F238E27FC236}">
                <a16:creationId xmlns:a16="http://schemas.microsoft.com/office/drawing/2014/main" id="{5EED933C-A991-52CB-509C-81E990AFC53D}"/>
              </a:ext>
            </a:extLst>
          </p:cNvPr>
          <p:cNvSpPr txBox="1"/>
          <p:nvPr/>
        </p:nvSpPr>
        <p:spPr>
          <a:xfrm>
            <a:off x="609600" y="1135840"/>
            <a:ext cx="7772400" cy="769441"/>
          </a:xfrm>
          <a:prstGeom prst="rect">
            <a:avLst/>
          </a:prstGeom>
          <a:noFill/>
        </p:spPr>
        <p:txBody>
          <a:bodyPr wrap="square">
            <a:spAutoFit/>
          </a:bodyPr>
          <a:lstStyle/>
          <a:p>
            <a:pPr marL="342900" indent="-342900" algn="just">
              <a:buFont typeface="Arial" panose="020B0604020202020204" pitchFamily="34" charset="0"/>
              <a:buChar char="•"/>
            </a:pPr>
            <a:endParaRPr lang="en-US" sz="2200" dirty="0">
              <a:latin typeface="Comic Sans MS" panose="030F0702030302020204" pitchFamily="66" charset="0"/>
            </a:endParaRPr>
          </a:p>
          <a:p>
            <a:pPr marL="342900" indent="-342900">
              <a:buFont typeface="Arial" panose="020B0604020202020204" pitchFamily="34" charset="0"/>
              <a:buChar char="•"/>
            </a:pPr>
            <a:endParaRPr lang="en-US" sz="2200" dirty="0">
              <a:latin typeface="Comic Sans MS" panose="030F0702030302020204" pitchFamily="66" charset="0"/>
            </a:endParaRPr>
          </a:p>
        </p:txBody>
      </p:sp>
      <p:sp>
        <p:nvSpPr>
          <p:cNvPr id="10" name="TextBox 9">
            <a:extLst>
              <a:ext uri="{FF2B5EF4-FFF2-40B4-BE49-F238E27FC236}">
                <a16:creationId xmlns:a16="http://schemas.microsoft.com/office/drawing/2014/main" id="{B36250D0-C7E7-D07D-6C91-3B09A0AAE122}"/>
              </a:ext>
            </a:extLst>
          </p:cNvPr>
          <p:cNvSpPr txBox="1"/>
          <p:nvPr/>
        </p:nvSpPr>
        <p:spPr>
          <a:xfrm>
            <a:off x="741575" y="1412961"/>
            <a:ext cx="6403550" cy="646331"/>
          </a:xfrm>
          <a:prstGeom prst="rect">
            <a:avLst/>
          </a:prstGeom>
          <a:noFill/>
        </p:spPr>
        <p:txBody>
          <a:bodyPr wrap="square">
            <a:spAutoFit/>
          </a:bodyPr>
          <a:lstStyle/>
          <a:p>
            <a:r>
              <a:rPr lang="en-US" dirty="0"/>
              <a:t>https://www.sciencedirect.com/topics/computer-science/factorial-function</a:t>
            </a:r>
          </a:p>
        </p:txBody>
      </p:sp>
      <p:sp>
        <p:nvSpPr>
          <p:cNvPr id="2" name="Slide Number Placeholder 1">
            <a:extLst>
              <a:ext uri="{FF2B5EF4-FFF2-40B4-BE49-F238E27FC236}">
                <a16:creationId xmlns:a16="http://schemas.microsoft.com/office/drawing/2014/main" id="{AFF888F3-971F-757E-63E2-948DCEA9390A}"/>
              </a:ext>
            </a:extLst>
          </p:cNvPr>
          <p:cNvSpPr>
            <a:spLocks noGrp="1"/>
          </p:cNvSpPr>
          <p:nvPr>
            <p:ph type="sldNum" sz="quarter" idx="12"/>
          </p:nvPr>
        </p:nvSpPr>
        <p:spPr/>
        <p:txBody>
          <a:bodyPr/>
          <a:lstStyle/>
          <a:p>
            <a:pPr>
              <a:defRPr/>
            </a:pPr>
            <a:fld id="{FFAC356B-1699-430E-B2D4-668C71B618DD}" type="slidenum">
              <a:rPr lang="en-US" altLang="en-US" smtClean="0"/>
              <a:pPr>
                <a:defRPr/>
              </a:pPr>
              <a:t>21</a:t>
            </a:fld>
            <a:endParaRPr lang="en-US" altLang="en-US"/>
          </a:p>
        </p:txBody>
      </p:sp>
      <p:sp>
        <p:nvSpPr>
          <p:cNvPr id="11" name="TextBox 10">
            <a:extLst>
              <a:ext uri="{FF2B5EF4-FFF2-40B4-BE49-F238E27FC236}">
                <a16:creationId xmlns:a16="http://schemas.microsoft.com/office/drawing/2014/main" id="{6EE09079-FFF4-31AC-6276-DFB508A692F9}"/>
              </a:ext>
            </a:extLst>
          </p:cNvPr>
          <p:cNvSpPr txBox="1"/>
          <p:nvPr/>
        </p:nvSpPr>
        <p:spPr>
          <a:xfrm>
            <a:off x="739218" y="2715678"/>
            <a:ext cx="7096027" cy="369332"/>
          </a:xfrm>
          <a:prstGeom prst="rect">
            <a:avLst/>
          </a:prstGeom>
          <a:noFill/>
        </p:spPr>
        <p:txBody>
          <a:bodyPr wrap="square">
            <a:spAutoFit/>
          </a:bodyPr>
          <a:lstStyle/>
          <a:p>
            <a:r>
              <a:rPr lang="en-US" dirty="0"/>
              <a:t>https://www.youtube.com/watch?v=B6ky4Weahm4</a:t>
            </a:r>
          </a:p>
        </p:txBody>
      </p:sp>
    </p:spTree>
    <p:extLst>
      <p:ext uri="{BB962C8B-B14F-4D97-AF65-F5344CB8AC3E}">
        <p14:creationId xmlns:p14="http://schemas.microsoft.com/office/powerpoint/2010/main" val="730764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B1F4596C-6C10-3C9A-00BA-1D2B2216AD69}"/>
              </a:ext>
            </a:extLst>
          </p:cNvPr>
          <p:cNvSpPr>
            <a:spLocks noChangeArrowheads="1"/>
          </p:cNvSpPr>
          <p:nvPr/>
        </p:nvSpPr>
        <p:spPr bwMode="auto">
          <a:xfrm>
            <a:off x="685800" y="2438400"/>
            <a:ext cx="753296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a:solidFill>
                  <a:srgbClr val="000099"/>
                </a:solidFill>
                <a:latin typeface="Comic Sans MS" panose="030F0702030302020204" pitchFamily="66" charset="0"/>
              </a:rPr>
              <a:t>End</a:t>
            </a:r>
          </a:p>
          <a:p>
            <a:pPr algn="ctr" eaLnBrk="1" hangingPunct="1">
              <a:spcBef>
                <a:spcPct val="0"/>
              </a:spcBef>
              <a:buFontTx/>
              <a:buNone/>
            </a:pPr>
            <a:endParaRPr lang="en-US" altLang="en-US" dirty="0">
              <a:solidFill>
                <a:srgbClr val="000099"/>
              </a:solidFill>
              <a:latin typeface="Comic Sans MS" panose="030F0702030302020204" pitchFamily="66" charset="0"/>
            </a:endParaRPr>
          </a:p>
        </p:txBody>
      </p:sp>
      <p:sp>
        <p:nvSpPr>
          <p:cNvPr id="2" name="Slide Number Placeholder 1">
            <a:extLst>
              <a:ext uri="{FF2B5EF4-FFF2-40B4-BE49-F238E27FC236}">
                <a16:creationId xmlns:a16="http://schemas.microsoft.com/office/drawing/2014/main" id="{31F5CFF6-EA53-6EA2-F037-F6951211E6A9}"/>
              </a:ext>
            </a:extLst>
          </p:cNvPr>
          <p:cNvSpPr>
            <a:spLocks noGrp="1"/>
          </p:cNvSpPr>
          <p:nvPr>
            <p:ph type="sldNum" sz="quarter" idx="12"/>
          </p:nvPr>
        </p:nvSpPr>
        <p:spPr/>
        <p:txBody>
          <a:bodyPr/>
          <a:lstStyle/>
          <a:p>
            <a:pPr>
              <a:defRPr/>
            </a:pPr>
            <a:fld id="{FFAC356B-1699-430E-B2D4-668C71B618DD}" type="slidenum">
              <a:rPr lang="en-US" altLang="en-US" smtClean="0"/>
              <a:pPr>
                <a:defRPr/>
              </a:pPr>
              <a:t>22</a:t>
            </a:fld>
            <a:endParaRPr lang="en-US" altLang="en-US"/>
          </a:p>
        </p:txBody>
      </p:sp>
    </p:spTree>
    <p:extLst>
      <p:ext uri="{BB962C8B-B14F-4D97-AF65-F5344CB8AC3E}">
        <p14:creationId xmlns:p14="http://schemas.microsoft.com/office/powerpoint/2010/main" val="183827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3DF5BD55-FFFB-B7AB-8BDC-2B39D8E41452}"/>
              </a:ext>
            </a:extLst>
          </p:cNvPr>
          <p:cNvSpPr>
            <a:spLocks noChangeArrowheads="1"/>
          </p:cNvSpPr>
          <p:nvPr/>
        </p:nvSpPr>
        <p:spPr bwMode="auto">
          <a:xfrm>
            <a:off x="0" y="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Introduction</a:t>
            </a:r>
            <a:endParaRPr lang="en-GB" altLang="en-US" dirty="0">
              <a:solidFill>
                <a:schemeClr val="accent2"/>
              </a:solidFill>
              <a:latin typeface="Comic Sans MS" panose="030F0702030302020204" pitchFamily="66" charset="0"/>
            </a:endParaRPr>
          </a:p>
        </p:txBody>
      </p:sp>
      <p:sp>
        <p:nvSpPr>
          <p:cNvPr id="3075" name="Rectangle 3">
            <a:extLst>
              <a:ext uri="{FF2B5EF4-FFF2-40B4-BE49-F238E27FC236}">
                <a16:creationId xmlns:a16="http://schemas.microsoft.com/office/drawing/2014/main" id="{16A18B65-5959-0435-9F00-1FB4DC4CEA03}"/>
              </a:ext>
            </a:extLst>
          </p:cNvPr>
          <p:cNvSpPr>
            <a:spLocks noGrp="1" noChangeArrowheads="1"/>
          </p:cNvSpPr>
          <p:nvPr>
            <p:ph type="body" idx="1"/>
          </p:nvPr>
        </p:nvSpPr>
        <p:spPr>
          <a:xfrm>
            <a:off x="533400" y="1295400"/>
            <a:ext cx="7772400" cy="5029200"/>
          </a:xfrm>
        </p:spPr>
        <p:txBody>
          <a:bodyPr/>
          <a:lstStyle/>
          <a:p>
            <a:pPr algn="just">
              <a:lnSpc>
                <a:spcPct val="80000"/>
              </a:lnSpc>
              <a:buClr>
                <a:srgbClr val="000099"/>
              </a:buClr>
              <a:buSzPct val="125000"/>
              <a:buFont typeface="Wingdings" panose="05000000000000000000" pitchFamily="2" charset="2"/>
              <a:buChar char="§"/>
              <a:defRPr/>
            </a:pPr>
            <a:r>
              <a:rPr lang="en-US" altLang="en-US" sz="2400" dirty="0">
                <a:latin typeface="Comic Sans MS" panose="030F0702030302020204" pitchFamily="66" charset="0"/>
                <a:cs typeface="Times New Roman" panose="02020603050405020304" pitchFamily="18" charset="0"/>
              </a:rPr>
              <a:t>The second part is the factorial procedure which performs the factorial operation by recursively calling itself until the base case is reached, at which point the nested calls to the factorial procedure start returning.</a:t>
            </a:r>
          </a:p>
          <a:p>
            <a:pPr marL="0" indent="0" algn="just">
              <a:lnSpc>
                <a:spcPct val="80000"/>
              </a:lnSpc>
              <a:buClr>
                <a:srgbClr val="000099"/>
              </a:buClr>
              <a:buSzPct val="125000"/>
              <a:buFontTx/>
              <a:buNone/>
              <a:defRPr/>
            </a:pPr>
            <a:endParaRPr lang="en-GB" altLang="en-US" sz="2400" i="1" dirty="0">
              <a:latin typeface="Comic Sans MS" panose="030F0702030302020204" pitchFamily="66" charset="0"/>
            </a:endParaRPr>
          </a:p>
          <a:p>
            <a:pPr algn="just">
              <a:lnSpc>
                <a:spcPct val="80000"/>
              </a:lnSpc>
              <a:buClr>
                <a:srgbClr val="000099"/>
              </a:buClr>
              <a:buSzPct val="125000"/>
              <a:buFont typeface="Wingdings" panose="05000000000000000000" pitchFamily="2" charset="2"/>
              <a:buChar char="§"/>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44EE4FC-28AE-D81E-1129-7D2B2918513E}"/>
              </a:ext>
            </a:extLst>
          </p:cNvPr>
          <p:cNvSpPr>
            <a:spLocks noGrp="1"/>
          </p:cNvSpPr>
          <p:nvPr>
            <p:ph type="sldNum" sz="quarter" idx="12"/>
          </p:nvPr>
        </p:nvSpPr>
        <p:spPr/>
        <p:txBody>
          <a:bodyPr/>
          <a:lstStyle/>
          <a:p>
            <a:pPr>
              <a:defRPr/>
            </a:pPr>
            <a:fld id="{FFAC356B-1699-430E-B2D4-668C71B618DD}" type="slidenum">
              <a:rPr lang="en-US" altLang="en-US" smtClean="0"/>
              <a:pPr>
                <a:defRPr/>
              </a:pPr>
              <a:t>3</a:t>
            </a:fld>
            <a:endParaRPr lang="en-US" altLang="en-US"/>
          </a:p>
        </p:txBody>
      </p:sp>
    </p:spTree>
    <p:extLst>
      <p:ext uri="{BB962C8B-B14F-4D97-AF65-F5344CB8AC3E}">
        <p14:creationId xmlns:p14="http://schemas.microsoft.com/office/powerpoint/2010/main" val="99080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3DF5BD55-FFFB-B7AB-8BDC-2B39D8E41452}"/>
              </a:ext>
            </a:extLst>
          </p:cNvPr>
          <p:cNvSpPr>
            <a:spLocks noChangeArrowheads="1"/>
          </p:cNvSpPr>
          <p:nvPr/>
        </p:nvSpPr>
        <p:spPr bwMode="auto">
          <a:xfrm>
            <a:off x="0" y="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Introduction</a:t>
            </a:r>
            <a:endParaRPr lang="en-GB" altLang="en-US" dirty="0">
              <a:solidFill>
                <a:schemeClr val="accent2"/>
              </a:solidFill>
              <a:latin typeface="Comic Sans MS" panose="030F0702030302020204" pitchFamily="66" charset="0"/>
            </a:endParaRPr>
          </a:p>
        </p:txBody>
      </p:sp>
      <p:sp>
        <p:nvSpPr>
          <p:cNvPr id="3075" name="Rectangle 3">
            <a:extLst>
              <a:ext uri="{FF2B5EF4-FFF2-40B4-BE49-F238E27FC236}">
                <a16:creationId xmlns:a16="http://schemas.microsoft.com/office/drawing/2014/main" id="{16A18B65-5959-0435-9F00-1FB4DC4CEA03}"/>
              </a:ext>
            </a:extLst>
          </p:cNvPr>
          <p:cNvSpPr>
            <a:spLocks noGrp="1" noChangeArrowheads="1"/>
          </p:cNvSpPr>
          <p:nvPr>
            <p:ph type="body" idx="1"/>
          </p:nvPr>
        </p:nvSpPr>
        <p:spPr>
          <a:xfrm>
            <a:off x="533400" y="1295400"/>
            <a:ext cx="7772400" cy="5029200"/>
          </a:xfrm>
        </p:spPr>
        <p:txBody>
          <a:bodyPr/>
          <a:lstStyle/>
          <a:p>
            <a:pPr marL="0" indent="0" algn="just">
              <a:lnSpc>
                <a:spcPct val="80000"/>
              </a:lnSpc>
              <a:buClr>
                <a:srgbClr val="000099"/>
              </a:buClr>
              <a:buSzPct val="125000"/>
              <a:buFontTx/>
              <a:buNone/>
              <a:defRPr/>
            </a:pPr>
            <a:endParaRPr lang="en-GB" altLang="en-US" sz="2400" i="1" dirty="0">
              <a:latin typeface="Comic Sans MS" panose="030F0702030302020204" pitchFamily="66" charset="0"/>
            </a:endParaRPr>
          </a:p>
          <a:p>
            <a:pPr algn="just">
              <a:lnSpc>
                <a:spcPct val="80000"/>
              </a:lnSpc>
              <a:buClr>
                <a:srgbClr val="000099"/>
              </a:buClr>
              <a:buSzPct val="125000"/>
              <a:buFont typeface="Wingdings" panose="05000000000000000000" pitchFamily="2" charset="2"/>
              <a:buChar char="§"/>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16928E-323B-E3F3-62D1-B83126A1C988}"/>
              </a:ext>
            </a:extLst>
          </p:cNvPr>
          <p:cNvPicPr>
            <a:picLocks noChangeAspect="1"/>
          </p:cNvPicPr>
          <p:nvPr/>
        </p:nvPicPr>
        <p:blipFill>
          <a:blip r:embed="rId2"/>
          <a:stretch>
            <a:fillRect/>
          </a:stretch>
        </p:blipFill>
        <p:spPr>
          <a:xfrm>
            <a:off x="947942" y="1177565"/>
            <a:ext cx="7248116" cy="4385035"/>
          </a:xfrm>
          <a:prstGeom prst="rect">
            <a:avLst/>
          </a:prstGeom>
        </p:spPr>
      </p:pic>
      <p:sp>
        <p:nvSpPr>
          <p:cNvPr id="2" name="Slide Number Placeholder 1">
            <a:extLst>
              <a:ext uri="{FF2B5EF4-FFF2-40B4-BE49-F238E27FC236}">
                <a16:creationId xmlns:a16="http://schemas.microsoft.com/office/drawing/2014/main" id="{60B32BF4-9454-8D00-19C3-C577D3D6E64F}"/>
              </a:ext>
            </a:extLst>
          </p:cNvPr>
          <p:cNvSpPr>
            <a:spLocks noGrp="1"/>
          </p:cNvSpPr>
          <p:nvPr>
            <p:ph type="sldNum" sz="quarter" idx="12"/>
          </p:nvPr>
        </p:nvSpPr>
        <p:spPr/>
        <p:txBody>
          <a:bodyPr/>
          <a:lstStyle/>
          <a:p>
            <a:pPr>
              <a:defRPr/>
            </a:pPr>
            <a:fld id="{FFAC356B-1699-430E-B2D4-668C71B618DD}" type="slidenum">
              <a:rPr lang="en-US" altLang="en-US" smtClean="0"/>
              <a:pPr>
                <a:defRPr/>
              </a:pPr>
              <a:t>4</a:t>
            </a:fld>
            <a:endParaRPr lang="en-US" altLang="en-US"/>
          </a:p>
        </p:txBody>
      </p:sp>
    </p:spTree>
    <p:extLst>
      <p:ext uri="{BB962C8B-B14F-4D97-AF65-F5344CB8AC3E}">
        <p14:creationId xmlns:p14="http://schemas.microsoft.com/office/powerpoint/2010/main" val="190188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0042690-38B4-5725-951E-019EC0874663}"/>
              </a:ext>
            </a:extLst>
          </p:cNvPr>
          <p:cNvSpPr>
            <a:spLocks noChangeArrowheads="1"/>
          </p:cNvSpPr>
          <p:nvPr/>
        </p:nvSpPr>
        <p:spPr bwMode="auto">
          <a:xfrm>
            <a:off x="76200" y="228600"/>
            <a:ext cx="7467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5" name="Rectangle 3">
            <a:extLst>
              <a:ext uri="{FF2B5EF4-FFF2-40B4-BE49-F238E27FC236}">
                <a16:creationId xmlns:a16="http://schemas.microsoft.com/office/drawing/2014/main" id="{6BAFC75B-E02F-0FEF-A9C2-DBF5516F9CC6}"/>
              </a:ext>
            </a:extLst>
          </p:cNvPr>
          <p:cNvSpPr>
            <a:spLocks noGrp="1" noChangeArrowheads="1"/>
          </p:cNvSpPr>
          <p:nvPr>
            <p:ph type="body" sz="half" idx="1"/>
          </p:nvPr>
        </p:nvSpPr>
        <p:spPr>
          <a:xfrm>
            <a:off x="2819400" y="813375"/>
            <a:ext cx="2895600" cy="2438400"/>
          </a:xfrm>
        </p:spPr>
        <p:txBody>
          <a:bodyPr/>
          <a:lstStyle/>
          <a:p>
            <a:pPr eaLnBrk="1" hangingPunct="1">
              <a:lnSpc>
                <a:spcPct val="90000"/>
              </a:lnSpc>
              <a:buFont typeface="Wingdings" panose="05000000000000000000" pitchFamily="2" charset="2"/>
              <a:buNone/>
            </a:pPr>
            <a:r>
              <a:rPr lang="en-US" altLang="en-US" sz="2000" b="1" dirty="0">
                <a:solidFill>
                  <a:srgbClr val="006600"/>
                </a:solidFill>
              </a:rPr>
              <a:t>int fact (int n)</a:t>
            </a:r>
          </a:p>
          <a:p>
            <a:pPr eaLnBrk="1" hangingPunct="1">
              <a:lnSpc>
                <a:spcPct val="90000"/>
              </a:lnSpc>
              <a:buFont typeface="Wingdings" panose="05000000000000000000" pitchFamily="2" charset="2"/>
              <a:buNone/>
            </a:pPr>
            <a:r>
              <a:rPr lang="en-US" altLang="en-US" sz="2000" b="1" dirty="0">
                <a:solidFill>
                  <a:srgbClr val="006600"/>
                </a:solidFill>
              </a:rPr>
              <a:t>  {</a:t>
            </a:r>
          </a:p>
          <a:p>
            <a:pPr eaLnBrk="1" hangingPunct="1">
              <a:lnSpc>
                <a:spcPct val="90000"/>
              </a:lnSpc>
              <a:buFont typeface="Wingdings" panose="05000000000000000000" pitchFamily="2" charset="2"/>
              <a:buNone/>
            </a:pPr>
            <a:r>
              <a:rPr lang="en-US" altLang="en-US" sz="2000" b="1" dirty="0">
                <a:solidFill>
                  <a:srgbClr val="006600"/>
                </a:solidFill>
              </a:rPr>
              <a:t>	if (n&lt;1) return 1;</a:t>
            </a:r>
          </a:p>
          <a:p>
            <a:pPr eaLnBrk="1" hangingPunct="1">
              <a:lnSpc>
                <a:spcPct val="90000"/>
              </a:lnSpc>
              <a:buFont typeface="Wingdings" panose="05000000000000000000" pitchFamily="2" charset="2"/>
              <a:buNone/>
            </a:pPr>
            <a:r>
              <a:rPr lang="en-US" altLang="en-US" sz="2000" b="1" dirty="0">
                <a:solidFill>
                  <a:srgbClr val="006600"/>
                </a:solidFill>
              </a:rPr>
              <a:t>	else</a:t>
            </a:r>
          </a:p>
          <a:p>
            <a:pPr eaLnBrk="1" hangingPunct="1">
              <a:lnSpc>
                <a:spcPct val="90000"/>
              </a:lnSpc>
              <a:buFont typeface="Wingdings" panose="05000000000000000000" pitchFamily="2" charset="2"/>
              <a:buNone/>
            </a:pPr>
            <a:r>
              <a:rPr lang="en-US" altLang="en-US" sz="2000" b="1" dirty="0">
                <a:solidFill>
                  <a:srgbClr val="006600"/>
                </a:solidFill>
              </a:rPr>
              <a:t>	return (n*fact(n-1));</a:t>
            </a:r>
          </a:p>
          <a:p>
            <a:pPr eaLnBrk="1" hangingPunct="1">
              <a:lnSpc>
                <a:spcPct val="90000"/>
              </a:lnSpc>
              <a:buFont typeface="Wingdings" panose="05000000000000000000" pitchFamily="2" charset="2"/>
              <a:buNone/>
            </a:pPr>
            <a:r>
              <a:rPr lang="en-US" altLang="en-US" sz="2000" b="1" dirty="0">
                <a:solidFill>
                  <a:srgbClr val="006600"/>
                </a:solidFill>
              </a:rPr>
              <a:t>  }</a:t>
            </a:r>
          </a:p>
        </p:txBody>
      </p:sp>
      <p:sp>
        <p:nvSpPr>
          <p:cNvPr id="7" name="TextBox 6">
            <a:extLst>
              <a:ext uri="{FF2B5EF4-FFF2-40B4-BE49-F238E27FC236}">
                <a16:creationId xmlns:a16="http://schemas.microsoft.com/office/drawing/2014/main" id="{5D5D5313-7418-A964-80B7-812437C7B6E9}"/>
              </a:ext>
            </a:extLst>
          </p:cNvPr>
          <p:cNvSpPr txBox="1"/>
          <p:nvPr/>
        </p:nvSpPr>
        <p:spPr>
          <a:xfrm>
            <a:off x="152400" y="2743943"/>
            <a:ext cx="8496300" cy="1015663"/>
          </a:xfrm>
          <a:prstGeom prst="rect">
            <a:avLst/>
          </a:prstGeom>
          <a:noFill/>
        </p:spPr>
        <p:txBody>
          <a:bodyPr wrap="square">
            <a:spAutoFit/>
          </a:bodyPr>
          <a:lstStyle/>
          <a:p>
            <a:pPr algn="just" eaLnBrk="1" hangingPunct="1">
              <a:spcBef>
                <a:spcPct val="0"/>
              </a:spcBef>
              <a:buFontTx/>
              <a:buNone/>
            </a:pPr>
            <a:r>
              <a:rPr lang="en-GB" altLang="en-US" sz="2000" dirty="0">
                <a:latin typeface="Comic Sans MS" panose="030F0702030302020204" pitchFamily="66" charset="0"/>
              </a:rPr>
              <a:t>The parameter variable n corresponds to the argument register $a0. The compiled program starts with the label of the procedure and then saves two registers on the stack, the return address and $a0:</a:t>
            </a:r>
          </a:p>
        </p:txBody>
      </p:sp>
      <p:sp>
        <p:nvSpPr>
          <p:cNvPr id="9" name="TextBox 8">
            <a:extLst>
              <a:ext uri="{FF2B5EF4-FFF2-40B4-BE49-F238E27FC236}">
                <a16:creationId xmlns:a16="http://schemas.microsoft.com/office/drawing/2014/main" id="{989FD325-B909-C1A6-5C08-44FFFE85183B}"/>
              </a:ext>
            </a:extLst>
          </p:cNvPr>
          <p:cNvSpPr txBox="1"/>
          <p:nvPr/>
        </p:nvSpPr>
        <p:spPr>
          <a:xfrm>
            <a:off x="381000" y="3748608"/>
            <a:ext cx="7772400" cy="2308324"/>
          </a:xfrm>
          <a:prstGeom prst="rect">
            <a:avLst/>
          </a:prstGeom>
          <a:noFill/>
        </p:spPr>
        <p:txBody>
          <a:bodyPr wrap="square">
            <a:spAutoFit/>
          </a:bodyPr>
          <a:lstStyle/>
          <a:p>
            <a:pPr eaLnBrk="1" hangingPunct="1">
              <a:defRPr/>
            </a:pPr>
            <a:r>
              <a:rPr lang="en-GB" sz="2400" dirty="0">
                <a:solidFill>
                  <a:schemeClr val="accent6">
                    <a:lumMod val="75000"/>
                  </a:schemeClr>
                </a:solidFill>
                <a:latin typeface="Comic Sans MS" panose="030F0702030302020204" pitchFamily="66" charset="0"/>
                <a:cs typeface="Arial" charset="0"/>
              </a:rPr>
              <a:t>fact:</a:t>
            </a:r>
          </a:p>
          <a:p>
            <a:pPr eaLnBrk="1" hangingPunct="1">
              <a:defRPr/>
            </a:pPr>
            <a:r>
              <a:rPr lang="en-GB" sz="2400" dirty="0">
                <a:solidFill>
                  <a:schemeClr val="accent6">
                    <a:lumMod val="75000"/>
                  </a:schemeClr>
                </a:solidFill>
                <a:latin typeface="Comic Sans MS" panose="030F0702030302020204" pitchFamily="66" charset="0"/>
                <a:cs typeface="Arial" charset="0"/>
              </a:rPr>
              <a:t>addi $</a:t>
            </a:r>
            <a:r>
              <a:rPr lang="en-GB" sz="2400" dirty="0" err="1">
                <a:solidFill>
                  <a:schemeClr val="accent6">
                    <a:lumMod val="75000"/>
                  </a:schemeClr>
                </a:solidFill>
                <a:latin typeface="Comic Sans MS" panose="030F0702030302020204" pitchFamily="66" charset="0"/>
                <a:cs typeface="Arial" charset="0"/>
              </a:rPr>
              <a:t>sp</a:t>
            </a:r>
            <a:r>
              <a:rPr lang="en-GB" sz="2400" dirty="0">
                <a:solidFill>
                  <a:schemeClr val="accent6">
                    <a:lumMod val="75000"/>
                  </a:schemeClr>
                </a:solidFill>
                <a:latin typeface="Comic Sans MS" panose="030F0702030302020204" pitchFamily="66" charset="0"/>
                <a:cs typeface="Arial" charset="0"/>
              </a:rPr>
              <a:t>, $</a:t>
            </a:r>
            <a:r>
              <a:rPr lang="en-GB" sz="2400" dirty="0" err="1">
                <a:solidFill>
                  <a:schemeClr val="accent6">
                    <a:lumMod val="75000"/>
                  </a:schemeClr>
                </a:solidFill>
                <a:latin typeface="Comic Sans MS" panose="030F0702030302020204" pitchFamily="66" charset="0"/>
                <a:cs typeface="Arial" charset="0"/>
              </a:rPr>
              <a:t>sp</a:t>
            </a:r>
            <a:r>
              <a:rPr lang="en-GB" sz="2400" dirty="0">
                <a:solidFill>
                  <a:schemeClr val="accent6">
                    <a:lumMod val="75000"/>
                  </a:schemeClr>
                </a:solidFill>
                <a:latin typeface="Comic Sans MS" panose="030F0702030302020204" pitchFamily="66" charset="0"/>
                <a:cs typeface="Arial" charset="0"/>
              </a:rPr>
              <a:t>, –8 	          # adjust stack for 2 items</a:t>
            </a:r>
          </a:p>
          <a:p>
            <a:pPr eaLnBrk="1" hangingPunct="1">
              <a:defRPr/>
            </a:pPr>
            <a:r>
              <a:rPr lang="en-GB" sz="2400" dirty="0" err="1">
                <a:solidFill>
                  <a:schemeClr val="accent6">
                    <a:lumMod val="75000"/>
                  </a:schemeClr>
                </a:solidFill>
                <a:latin typeface="Comic Sans MS" panose="030F0702030302020204" pitchFamily="66" charset="0"/>
                <a:cs typeface="Arial" charset="0"/>
              </a:rPr>
              <a:t>sw</a:t>
            </a:r>
            <a:r>
              <a:rPr lang="en-GB" sz="2400" dirty="0">
                <a:solidFill>
                  <a:schemeClr val="accent6">
                    <a:lumMod val="75000"/>
                  </a:schemeClr>
                </a:solidFill>
                <a:latin typeface="Comic Sans MS" panose="030F0702030302020204" pitchFamily="66" charset="0"/>
                <a:cs typeface="Arial" charset="0"/>
              </a:rPr>
              <a:t> $</a:t>
            </a:r>
            <a:r>
              <a:rPr lang="en-GB" sz="2400" dirty="0" err="1">
                <a:solidFill>
                  <a:schemeClr val="accent6">
                    <a:lumMod val="75000"/>
                  </a:schemeClr>
                </a:solidFill>
                <a:latin typeface="Comic Sans MS" panose="030F0702030302020204" pitchFamily="66" charset="0"/>
                <a:cs typeface="Arial" charset="0"/>
              </a:rPr>
              <a:t>ra</a:t>
            </a:r>
            <a:r>
              <a:rPr lang="en-GB" sz="2400" dirty="0">
                <a:solidFill>
                  <a:schemeClr val="accent6">
                    <a:lumMod val="75000"/>
                  </a:schemeClr>
                </a:solidFill>
                <a:latin typeface="Comic Sans MS" panose="030F0702030302020204" pitchFamily="66" charset="0"/>
                <a:cs typeface="Arial" charset="0"/>
              </a:rPr>
              <a:t>, 4($</a:t>
            </a:r>
            <a:r>
              <a:rPr lang="en-GB" sz="2400" dirty="0" err="1">
                <a:solidFill>
                  <a:schemeClr val="accent6">
                    <a:lumMod val="75000"/>
                  </a:schemeClr>
                </a:solidFill>
                <a:latin typeface="Comic Sans MS" panose="030F0702030302020204" pitchFamily="66" charset="0"/>
                <a:cs typeface="Arial" charset="0"/>
              </a:rPr>
              <a:t>sp</a:t>
            </a:r>
            <a:r>
              <a:rPr lang="en-GB" sz="2400" dirty="0">
                <a:solidFill>
                  <a:schemeClr val="accent6">
                    <a:lumMod val="75000"/>
                  </a:schemeClr>
                </a:solidFill>
                <a:latin typeface="Comic Sans MS" panose="030F0702030302020204" pitchFamily="66" charset="0"/>
                <a:cs typeface="Arial" charset="0"/>
              </a:rPr>
              <a:t>) 		# Push the returning 				    	    address in the stack</a:t>
            </a:r>
          </a:p>
          <a:p>
            <a:pPr eaLnBrk="1" hangingPunct="1">
              <a:defRPr/>
            </a:pPr>
            <a:r>
              <a:rPr lang="en-GB" sz="2400" dirty="0" err="1">
                <a:solidFill>
                  <a:schemeClr val="accent6">
                    <a:lumMod val="75000"/>
                  </a:schemeClr>
                </a:solidFill>
                <a:latin typeface="Comic Sans MS" panose="030F0702030302020204" pitchFamily="66" charset="0"/>
                <a:cs typeface="Arial" charset="0"/>
              </a:rPr>
              <a:t>sw</a:t>
            </a:r>
            <a:r>
              <a:rPr lang="en-GB" sz="2400" dirty="0">
                <a:solidFill>
                  <a:schemeClr val="accent6">
                    <a:lumMod val="75000"/>
                  </a:schemeClr>
                </a:solidFill>
                <a:latin typeface="Comic Sans MS" panose="030F0702030302020204" pitchFamily="66" charset="0"/>
                <a:cs typeface="Arial" charset="0"/>
              </a:rPr>
              <a:t> $a0, 0($</a:t>
            </a:r>
            <a:r>
              <a:rPr lang="en-GB" sz="2400" dirty="0" err="1">
                <a:solidFill>
                  <a:schemeClr val="accent6">
                    <a:lumMod val="75000"/>
                  </a:schemeClr>
                </a:solidFill>
                <a:latin typeface="Comic Sans MS" panose="030F0702030302020204" pitchFamily="66" charset="0"/>
                <a:cs typeface="Arial" charset="0"/>
              </a:rPr>
              <a:t>sp</a:t>
            </a:r>
            <a:r>
              <a:rPr lang="en-GB" sz="2400" dirty="0">
                <a:solidFill>
                  <a:schemeClr val="accent6">
                    <a:lumMod val="75000"/>
                  </a:schemeClr>
                </a:solidFill>
                <a:latin typeface="Comic Sans MS" panose="030F0702030302020204" pitchFamily="66" charset="0"/>
                <a:cs typeface="Arial" charset="0"/>
              </a:rPr>
              <a:t>) 	          # Push the variable   $a0 				    variable  to the stack</a:t>
            </a:r>
          </a:p>
        </p:txBody>
      </p:sp>
      <p:sp>
        <p:nvSpPr>
          <p:cNvPr id="2" name="Slide Number Placeholder 1">
            <a:extLst>
              <a:ext uri="{FF2B5EF4-FFF2-40B4-BE49-F238E27FC236}">
                <a16:creationId xmlns:a16="http://schemas.microsoft.com/office/drawing/2014/main" id="{AA687639-3C52-EE5D-F80D-87A4A772CAE5}"/>
              </a:ext>
            </a:extLst>
          </p:cNvPr>
          <p:cNvSpPr>
            <a:spLocks noGrp="1"/>
          </p:cNvSpPr>
          <p:nvPr>
            <p:ph type="sldNum" sz="quarter" idx="12"/>
          </p:nvPr>
        </p:nvSpPr>
        <p:spPr/>
        <p:txBody>
          <a:bodyPr/>
          <a:lstStyle/>
          <a:p>
            <a:pPr>
              <a:defRPr/>
            </a:pPr>
            <a:fld id="{FFAC356B-1699-430E-B2D4-668C71B618DD}"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30042690-38B4-5725-951E-019EC0874663}"/>
              </a:ext>
            </a:extLst>
          </p:cNvPr>
          <p:cNvSpPr>
            <a:spLocks noChangeArrowheads="1"/>
          </p:cNvSpPr>
          <p:nvPr/>
        </p:nvSpPr>
        <p:spPr bwMode="auto">
          <a:xfrm>
            <a:off x="76200" y="228600"/>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6" name="Rectangle 3">
            <a:extLst>
              <a:ext uri="{FF2B5EF4-FFF2-40B4-BE49-F238E27FC236}">
                <a16:creationId xmlns:a16="http://schemas.microsoft.com/office/drawing/2014/main" id="{B682344B-700C-C9E4-C499-353CAD69BA00}"/>
              </a:ext>
            </a:extLst>
          </p:cNvPr>
          <p:cNvSpPr txBox="1">
            <a:spLocks noChangeArrowheads="1"/>
          </p:cNvSpPr>
          <p:nvPr/>
        </p:nvSpPr>
        <p:spPr bwMode="auto">
          <a:xfrm>
            <a:off x="609600" y="11430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just">
              <a:buFontTx/>
              <a:buNone/>
            </a:pPr>
            <a:endParaRPr lang="en-US" altLang="en-US" sz="2400" kern="0" dirty="0">
              <a:latin typeface="Comic Sans MS" panose="030F0702030302020204" pitchFamily="66" charset="0"/>
            </a:endParaRPr>
          </a:p>
        </p:txBody>
      </p:sp>
      <p:sp>
        <p:nvSpPr>
          <p:cNvPr id="4" name="Rectangle 3">
            <a:extLst>
              <a:ext uri="{FF2B5EF4-FFF2-40B4-BE49-F238E27FC236}">
                <a16:creationId xmlns:a16="http://schemas.microsoft.com/office/drawing/2014/main" id="{79F17A77-427F-88E4-E348-10EC13988486}"/>
              </a:ext>
            </a:extLst>
          </p:cNvPr>
          <p:cNvSpPr>
            <a:spLocks noGrp="1" noChangeArrowheads="1"/>
          </p:cNvSpPr>
          <p:nvPr>
            <p:ph type="body" sz="half" idx="1"/>
          </p:nvPr>
        </p:nvSpPr>
        <p:spPr>
          <a:xfrm>
            <a:off x="2819400" y="813375"/>
            <a:ext cx="2895600" cy="2438400"/>
          </a:xfrm>
        </p:spPr>
        <p:txBody>
          <a:bodyPr/>
          <a:lstStyle/>
          <a:p>
            <a:pPr eaLnBrk="1" hangingPunct="1">
              <a:lnSpc>
                <a:spcPct val="90000"/>
              </a:lnSpc>
              <a:buFont typeface="Wingdings" panose="05000000000000000000" pitchFamily="2" charset="2"/>
              <a:buNone/>
            </a:pPr>
            <a:r>
              <a:rPr lang="en-US" altLang="en-US" sz="2000" b="1" dirty="0">
                <a:solidFill>
                  <a:srgbClr val="006600"/>
                </a:solidFill>
              </a:rPr>
              <a:t>int fact (int n)</a:t>
            </a:r>
          </a:p>
          <a:p>
            <a:pPr eaLnBrk="1" hangingPunct="1">
              <a:lnSpc>
                <a:spcPct val="90000"/>
              </a:lnSpc>
              <a:buFont typeface="Wingdings" panose="05000000000000000000" pitchFamily="2" charset="2"/>
              <a:buNone/>
            </a:pPr>
            <a:r>
              <a:rPr lang="en-US" altLang="en-US" sz="2000" b="1" dirty="0">
                <a:solidFill>
                  <a:srgbClr val="006600"/>
                </a:solidFill>
              </a:rPr>
              <a:t>  {</a:t>
            </a:r>
          </a:p>
          <a:p>
            <a:pPr eaLnBrk="1" hangingPunct="1">
              <a:lnSpc>
                <a:spcPct val="90000"/>
              </a:lnSpc>
              <a:buFont typeface="Wingdings" panose="05000000000000000000" pitchFamily="2" charset="2"/>
              <a:buNone/>
            </a:pPr>
            <a:r>
              <a:rPr lang="en-US" altLang="en-US" sz="2000" b="1" dirty="0">
                <a:solidFill>
                  <a:srgbClr val="006600"/>
                </a:solidFill>
              </a:rPr>
              <a:t>	if (n&lt;1) return 1;</a:t>
            </a:r>
          </a:p>
          <a:p>
            <a:pPr eaLnBrk="1" hangingPunct="1">
              <a:lnSpc>
                <a:spcPct val="90000"/>
              </a:lnSpc>
              <a:buFont typeface="Wingdings" panose="05000000000000000000" pitchFamily="2" charset="2"/>
              <a:buNone/>
            </a:pPr>
            <a:r>
              <a:rPr lang="en-US" altLang="en-US" sz="2000" b="1" dirty="0">
                <a:solidFill>
                  <a:srgbClr val="006600"/>
                </a:solidFill>
              </a:rPr>
              <a:t>	else</a:t>
            </a:r>
          </a:p>
          <a:p>
            <a:pPr eaLnBrk="1" hangingPunct="1">
              <a:lnSpc>
                <a:spcPct val="90000"/>
              </a:lnSpc>
              <a:buFont typeface="Wingdings" panose="05000000000000000000" pitchFamily="2" charset="2"/>
              <a:buNone/>
            </a:pPr>
            <a:r>
              <a:rPr lang="en-US" altLang="en-US" sz="2000" b="1" dirty="0">
                <a:solidFill>
                  <a:srgbClr val="006600"/>
                </a:solidFill>
              </a:rPr>
              <a:t>	return (n*fact(n-1));</a:t>
            </a:r>
          </a:p>
          <a:p>
            <a:pPr eaLnBrk="1" hangingPunct="1">
              <a:lnSpc>
                <a:spcPct val="90000"/>
              </a:lnSpc>
              <a:buFont typeface="Wingdings" panose="05000000000000000000" pitchFamily="2" charset="2"/>
              <a:buNone/>
            </a:pPr>
            <a:r>
              <a:rPr lang="en-US" altLang="en-US" sz="2000" b="1" dirty="0">
                <a:solidFill>
                  <a:srgbClr val="006600"/>
                </a:solidFill>
              </a:rPr>
              <a:t>  }</a:t>
            </a:r>
          </a:p>
        </p:txBody>
      </p:sp>
      <p:sp>
        <p:nvSpPr>
          <p:cNvPr id="5" name="Rectangle 6">
            <a:extLst>
              <a:ext uri="{FF2B5EF4-FFF2-40B4-BE49-F238E27FC236}">
                <a16:creationId xmlns:a16="http://schemas.microsoft.com/office/drawing/2014/main" id="{94960B61-69BB-0FA0-2953-14B2069A337A}"/>
              </a:ext>
            </a:extLst>
          </p:cNvPr>
          <p:cNvSpPr>
            <a:spLocks noChangeArrowheads="1"/>
          </p:cNvSpPr>
          <p:nvPr/>
        </p:nvSpPr>
        <p:spPr bwMode="auto">
          <a:xfrm>
            <a:off x="553824" y="2827337"/>
            <a:ext cx="8001001"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dirty="0">
                <a:latin typeface="Comic Sans MS" panose="030F0702030302020204" pitchFamily="66" charset="0"/>
              </a:rPr>
              <a:t>The next two instructions test whether n is less than 1, going to L1 if n ≥ 1.</a:t>
            </a:r>
          </a:p>
        </p:txBody>
      </p:sp>
      <p:sp>
        <p:nvSpPr>
          <p:cNvPr id="7" name="Rectangle 6">
            <a:extLst>
              <a:ext uri="{FF2B5EF4-FFF2-40B4-BE49-F238E27FC236}">
                <a16:creationId xmlns:a16="http://schemas.microsoft.com/office/drawing/2014/main" id="{7F015046-39AE-0E17-260A-943D3256DC39}"/>
              </a:ext>
            </a:extLst>
          </p:cNvPr>
          <p:cNvSpPr/>
          <p:nvPr/>
        </p:nvSpPr>
        <p:spPr>
          <a:xfrm>
            <a:off x="439524" y="4450202"/>
            <a:ext cx="8229600" cy="1938992"/>
          </a:xfrm>
          <a:prstGeom prst="rect">
            <a:avLst/>
          </a:prstGeom>
        </p:spPr>
        <p:txBody>
          <a:bodyPr>
            <a:spAutoFit/>
          </a:bodyPr>
          <a:lstStyle/>
          <a:p>
            <a:pPr eaLnBrk="1" hangingPunct="1">
              <a:defRPr/>
            </a:pPr>
            <a:r>
              <a:rPr lang="en-GB" sz="2400" dirty="0">
                <a:solidFill>
                  <a:schemeClr val="accent6">
                    <a:lumMod val="75000"/>
                  </a:schemeClr>
                </a:solidFill>
                <a:latin typeface="Comic Sans MS" panose="030F0702030302020204" pitchFamily="66" charset="0"/>
                <a:cs typeface="Arial" charset="0"/>
              </a:rPr>
              <a:t>slti $t0,$a0,1 		# test for n &lt; 1	 (slti=set 				on less than)</a:t>
            </a:r>
          </a:p>
          <a:p>
            <a:pPr eaLnBrk="1" hangingPunct="1">
              <a:defRPr/>
            </a:pPr>
            <a:r>
              <a:rPr lang="en-GB" sz="2400" dirty="0" err="1">
                <a:solidFill>
                  <a:schemeClr val="accent6">
                    <a:lumMod val="75000"/>
                  </a:schemeClr>
                </a:solidFill>
                <a:latin typeface="Comic Sans MS" panose="030F0702030302020204" pitchFamily="66" charset="0"/>
                <a:cs typeface="Arial" charset="0"/>
              </a:rPr>
              <a:t>beq</a:t>
            </a:r>
            <a:r>
              <a:rPr lang="en-GB" sz="2400" dirty="0">
                <a:solidFill>
                  <a:schemeClr val="accent6">
                    <a:lumMod val="75000"/>
                  </a:schemeClr>
                </a:solidFill>
                <a:latin typeface="Comic Sans MS" panose="030F0702030302020204" pitchFamily="66" charset="0"/>
                <a:cs typeface="Arial" charset="0"/>
              </a:rPr>
              <a:t> $t0,$zero, L1 		# if n &gt;= 1, go to L1	</a:t>
            </a:r>
            <a:r>
              <a:rPr lang="en-GB" sz="2400" dirty="0">
                <a:solidFill>
                  <a:srgbClr val="002060"/>
                </a:solidFill>
                <a:latin typeface="Comic Sans MS" panose="030F0702030302020204" pitchFamily="66" charset="0"/>
                <a:cs typeface="Arial" charset="0"/>
              </a:rPr>
              <a:t>(branch if</a:t>
            </a:r>
          </a:p>
          <a:p>
            <a:pPr eaLnBrk="1" hangingPunct="1">
              <a:defRPr/>
            </a:pPr>
            <a:r>
              <a:rPr lang="en-GB" sz="2400" dirty="0">
                <a:solidFill>
                  <a:srgbClr val="002060"/>
                </a:solidFill>
                <a:latin typeface="Comic Sans MS" panose="030F0702030302020204" pitchFamily="66" charset="0"/>
                <a:cs typeface="Arial" charset="0"/>
              </a:rPr>
              <a:t>				registers are equal instruction 				(</a:t>
            </a:r>
            <a:r>
              <a:rPr lang="en-GB" sz="2400" dirty="0" err="1">
                <a:solidFill>
                  <a:srgbClr val="002060"/>
                </a:solidFill>
                <a:latin typeface="Comic Sans MS" panose="030F0702030302020204" pitchFamily="66" charset="0"/>
                <a:cs typeface="Arial" charset="0"/>
              </a:rPr>
              <a:t>beq</a:t>
            </a:r>
            <a:r>
              <a:rPr lang="en-GB" sz="2400" dirty="0">
                <a:solidFill>
                  <a:srgbClr val="002060"/>
                </a:solidFill>
                <a:latin typeface="Comic Sans MS" panose="030F0702030302020204" pitchFamily="66" charset="0"/>
                <a:cs typeface="Arial" charset="0"/>
              </a:rPr>
              <a:t>))</a:t>
            </a:r>
          </a:p>
        </p:txBody>
      </p:sp>
      <p:sp>
        <p:nvSpPr>
          <p:cNvPr id="2" name="Slide Number Placeholder 1">
            <a:extLst>
              <a:ext uri="{FF2B5EF4-FFF2-40B4-BE49-F238E27FC236}">
                <a16:creationId xmlns:a16="http://schemas.microsoft.com/office/drawing/2014/main" id="{8E4737A6-1731-40D5-E0F1-B62AC651135F}"/>
              </a:ext>
            </a:extLst>
          </p:cNvPr>
          <p:cNvSpPr>
            <a:spLocks noGrp="1"/>
          </p:cNvSpPr>
          <p:nvPr>
            <p:ph type="sldNum" sz="quarter" idx="12"/>
          </p:nvPr>
        </p:nvSpPr>
        <p:spPr/>
        <p:txBody>
          <a:bodyPr/>
          <a:lstStyle/>
          <a:p>
            <a:pPr>
              <a:defRPr/>
            </a:pPr>
            <a:fld id="{FFAC356B-1699-430E-B2D4-668C71B618DD}" type="slidenum">
              <a:rPr lang="en-US" altLang="en-US" smtClean="0"/>
              <a:pPr>
                <a:defRPr/>
              </a:pPr>
              <a:t>6</a:t>
            </a:fld>
            <a:endParaRPr lang="en-US" altLang="en-US"/>
          </a:p>
        </p:txBody>
      </p:sp>
    </p:spTree>
    <p:extLst>
      <p:ext uri="{BB962C8B-B14F-4D97-AF65-F5344CB8AC3E}">
        <p14:creationId xmlns:p14="http://schemas.microsoft.com/office/powerpoint/2010/main" val="347617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C00ED69-0FC1-D417-190F-B4004F0CAC7A}"/>
              </a:ext>
            </a:extLst>
          </p:cNvPr>
          <p:cNvSpPr>
            <a:spLocks noChangeArrowheads="1"/>
          </p:cNvSpPr>
          <p:nvPr/>
        </p:nvSpPr>
        <p:spPr bwMode="auto">
          <a:xfrm>
            <a:off x="33338" y="195263"/>
            <a:ext cx="85344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 slti MIPS Instruction Format</a:t>
            </a:r>
            <a:endParaRPr lang="en-GB" altLang="en-US" dirty="0">
              <a:solidFill>
                <a:schemeClr val="accent2"/>
              </a:solidFill>
              <a:latin typeface="Comic Sans MS" panose="030F0702030302020204" pitchFamily="66" charset="0"/>
            </a:endParaRPr>
          </a:p>
        </p:txBody>
      </p:sp>
      <p:sp>
        <p:nvSpPr>
          <p:cNvPr id="3075" name="Rectangle 3">
            <a:extLst>
              <a:ext uri="{FF2B5EF4-FFF2-40B4-BE49-F238E27FC236}">
                <a16:creationId xmlns:a16="http://schemas.microsoft.com/office/drawing/2014/main" id="{F95ABDD5-20D5-6B05-8169-7DF994C19940}"/>
              </a:ext>
            </a:extLst>
          </p:cNvPr>
          <p:cNvSpPr>
            <a:spLocks noGrp="1" noChangeArrowheads="1"/>
          </p:cNvSpPr>
          <p:nvPr>
            <p:ph type="body" idx="1"/>
          </p:nvPr>
        </p:nvSpPr>
        <p:spPr>
          <a:xfrm>
            <a:off x="533400" y="1295400"/>
            <a:ext cx="7772400" cy="5029200"/>
          </a:xfrm>
        </p:spPr>
        <p:txBody>
          <a:bodyPr/>
          <a:lstStyle/>
          <a:p>
            <a:pPr marL="0" indent="0" algn="just">
              <a:lnSpc>
                <a:spcPct val="80000"/>
              </a:lnSpc>
              <a:buClr>
                <a:srgbClr val="000099"/>
              </a:buClr>
              <a:buSzPct val="125000"/>
              <a:buFontTx/>
              <a:buNone/>
              <a:defRPr/>
            </a:pPr>
            <a:endParaRPr lang="en-GB" altLang="en-US" sz="2400" i="1" dirty="0"/>
          </a:p>
          <a:p>
            <a:pPr algn="just">
              <a:lnSpc>
                <a:spcPct val="80000"/>
              </a:lnSpc>
              <a:buClr>
                <a:srgbClr val="000099"/>
              </a:buClr>
              <a:buSzPct val="125000"/>
              <a:buFontTx/>
              <a:buNone/>
              <a:defRPr/>
            </a:pPr>
            <a:endParaRPr lang="en-US" alt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F178C13-A72D-02EF-0D21-981B6CAEC97E}"/>
              </a:ext>
            </a:extLst>
          </p:cNvPr>
          <p:cNvSpPr txBox="1"/>
          <p:nvPr/>
        </p:nvSpPr>
        <p:spPr>
          <a:xfrm>
            <a:off x="533400" y="1988848"/>
            <a:ext cx="7848600" cy="830997"/>
          </a:xfrm>
          <a:prstGeom prst="rect">
            <a:avLst/>
          </a:prstGeom>
          <a:noFill/>
        </p:spPr>
        <p:txBody>
          <a:bodyPr wrap="square">
            <a:spAutoFit/>
          </a:bodyPr>
          <a:lstStyle/>
          <a:p>
            <a:pPr eaLnBrk="1" hangingPunct="1">
              <a:defRPr/>
            </a:pPr>
            <a:r>
              <a:rPr lang="en-GB" sz="2400" dirty="0">
                <a:solidFill>
                  <a:schemeClr val="accent6">
                    <a:lumMod val="75000"/>
                  </a:schemeClr>
                </a:solidFill>
                <a:latin typeface="Comic Sans MS" panose="030F0702030302020204" pitchFamily="66" charset="0"/>
                <a:cs typeface="Arial" charset="0"/>
              </a:rPr>
              <a:t>slti $t0,$a0,1 		    # test for n (slti=set on 				       less than)</a:t>
            </a:r>
          </a:p>
        </p:txBody>
      </p:sp>
      <p:sp>
        <p:nvSpPr>
          <p:cNvPr id="5" name="TextBox 4">
            <a:extLst>
              <a:ext uri="{FF2B5EF4-FFF2-40B4-BE49-F238E27FC236}">
                <a16:creationId xmlns:a16="http://schemas.microsoft.com/office/drawing/2014/main" id="{BF71ECF0-8E09-B4D2-C072-3A5045AB9FE2}"/>
              </a:ext>
            </a:extLst>
          </p:cNvPr>
          <p:cNvSpPr txBox="1"/>
          <p:nvPr/>
        </p:nvSpPr>
        <p:spPr>
          <a:xfrm>
            <a:off x="642938" y="3348335"/>
            <a:ext cx="7315200" cy="461665"/>
          </a:xfrm>
          <a:prstGeom prst="rect">
            <a:avLst/>
          </a:prstGeom>
          <a:noFill/>
        </p:spPr>
        <p:txBody>
          <a:bodyPr wrap="square" rtlCol="0">
            <a:spAutoFit/>
          </a:bodyPr>
          <a:lstStyle/>
          <a:p>
            <a:r>
              <a:rPr lang="en-US" sz="2400" dirty="0">
                <a:latin typeface="Comic Sans MS" panose="030F0702030302020204" pitchFamily="66" charset="0"/>
              </a:rPr>
              <a:t>If ($a0&lt;1)    set $t0=1 ;   else  $t0=0</a:t>
            </a:r>
          </a:p>
        </p:txBody>
      </p:sp>
      <p:sp>
        <p:nvSpPr>
          <p:cNvPr id="2" name="Slide Number Placeholder 1">
            <a:extLst>
              <a:ext uri="{FF2B5EF4-FFF2-40B4-BE49-F238E27FC236}">
                <a16:creationId xmlns:a16="http://schemas.microsoft.com/office/drawing/2014/main" id="{88256D60-0B00-46BB-B418-8D602B5C717D}"/>
              </a:ext>
            </a:extLst>
          </p:cNvPr>
          <p:cNvSpPr>
            <a:spLocks noGrp="1"/>
          </p:cNvSpPr>
          <p:nvPr>
            <p:ph type="sldNum" sz="quarter" idx="12"/>
          </p:nvPr>
        </p:nvSpPr>
        <p:spPr/>
        <p:txBody>
          <a:bodyPr/>
          <a:lstStyle/>
          <a:p>
            <a:pPr>
              <a:defRPr/>
            </a:pPr>
            <a:fld id="{FFAC356B-1699-430E-B2D4-668C71B618DD}"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1BD1C3FB-A45C-5D76-9E9C-D907964396ED}"/>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 (??)</a:t>
            </a:r>
            <a:endParaRPr lang="en-GB" altLang="en-US" dirty="0">
              <a:solidFill>
                <a:schemeClr val="accent2"/>
              </a:solidFill>
              <a:latin typeface="Comic Sans MS" panose="030F0702030302020204" pitchFamily="66" charset="0"/>
            </a:endParaRPr>
          </a:p>
        </p:txBody>
      </p:sp>
      <p:sp>
        <p:nvSpPr>
          <p:cNvPr id="8" name="Rectangle 3">
            <a:extLst>
              <a:ext uri="{FF2B5EF4-FFF2-40B4-BE49-F238E27FC236}">
                <a16:creationId xmlns:a16="http://schemas.microsoft.com/office/drawing/2014/main" id="{7F6D2001-2DD1-C82B-E3A9-54D7EBE4E1E3}"/>
              </a:ext>
            </a:extLst>
          </p:cNvPr>
          <p:cNvSpPr>
            <a:spLocks noGrp="1" noChangeArrowheads="1"/>
          </p:cNvSpPr>
          <p:nvPr>
            <p:ph type="body" sz="half" idx="1"/>
          </p:nvPr>
        </p:nvSpPr>
        <p:spPr>
          <a:xfrm>
            <a:off x="2819400" y="889575"/>
            <a:ext cx="2895600" cy="2438400"/>
          </a:xfrm>
        </p:spPr>
        <p:txBody>
          <a:bodyPr/>
          <a:lstStyle/>
          <a:p>
            <a:pPr eaLnBrk="1" hangingPunct="1">
              <a:lnSpc>
                <a:spcPct val="90000"/>
              </a:lnSpc>
              <a:buFont typeface="Wingdings" panose="05000000000000000000" pitchFamily="2" charset="2"/>
              <a:buNone/>
            </a:pPr>
            <a:r>
              <a:rPr lang="en-US" altLang="en-US" sz="1600" b="1" dirty="0">
                <a:solidFill>
                  <a:srgbClr val="006600"/>
                </a:solidFill>
              </a:rPr>
              <a:t>int fact (int n)</a:t>
            </a:r>
          </a:p>
          <a:p>
            <a:pPr eaLnBrk="1" hangingPunct="1">
              <a:lnSpc>
                <a:spcPct val="90000"/>
              </a:lnSpc>
              <a:buFont typeface="Wingdings" panose="05000000000000000000" pitchFamily="2" charset="2"/>
              <a:buNone/>
            </a:pPr>
            <a:r>
              <a:rPr lang="en-US" altLang="en-US" sz="1600" b="1" dirty="0">
                <a:solidFill>
                  <a:srgbClr val="006600"/>
                </a:solidFill>
              </a:rPr>
              <a:t>  {</a:t>
            </a:r>
          </a:p>
          <a:p>
            <a:pPr eaLnBrk="1" hangingPunct="1">
              <a:lnSpc>
                <a:spcPct val="90000"/>
              </a:lnSpc>
              <a:buFont typeface="Wingdings" panose="05000000000000000000" pitchFamily="2" charset="2"/>
              <a:buNone/>
            </a:pPr>
            <a:r>
              <a:rPr lang="en-US" altLang="en-US" sz="1600" b="1" dirty="0">
                <a:solidFill>
                  <a:srgbClr val="006600"/>
                </a:solidFill>
              </a:rPr>
              <a:t>	if (n&lt;1) return 1;</a:t>
            </a:r>
          </a:p>
          <a:p>
            <a:pPr eaLnBrk="1" hangingPunct="1">
              <a:lnSpc>
                <a:spcPct val="90000"/>
              </a:lnSpc>
              <a:buFont typeface="Wingdings" panose="05000000000000000000" pitchFamily="2" charset="2"/>
              <a:buNone/>
            </a:pPr>
            <a:r>
              <a:rPr lang="en-US" altLang="en-US" sz="1600" b="1" dirty="0">
                <a:solidFill>
                  <a:srgbClr val="006600"/>
                </a:solidFill>
              </a:rPr>
              <a:t>	else</a:t>
            </a:r>
          </a:p>
          <a:p>
            <a:pPr eaLnBrk="1" hangingPunct="1">
              <a:lnSpc>
                <a:spcPct val="90000"/>
              </a:lnSpc>
              <a:buFont typeface="Wingdings" panose="05000000000000000000" pitchFamily="2" charset="2"/>
              <a:buNone/>
            </a:pPr>
            <a:r>
              <a:rPr lang="en-US" altLang="en-US" sz="1600" b="1" dirty="0">
                <a:solidFill>
                  <a:srgbClr val="006600"/>
                </a:solidFill>
              </a:rPr>
              <a:t>	return (n*fact(n-1));</a:t>
            </a:r>
          </a:p>
          <a:p>
            <a:pPr eaLnBrk="1" hangingPunct="1">
              <a:lnSpc>
                <a:spcPct val="90000"/>
              </a:lnSpc>
              <a:buFont typeface="Wingdings" panose="05000000000000000000" pitchFamily="2" charset="2"/>
              <a:buNone/>
            </a:pPr>
            <a:r>
              <a:rPr lang="en-US" altLang="en-US" sz="1600" b="1" dirty="0">
                <a:solidFill>
                  <a:srgbClr val="006600"/>
                </a:solidFill>
              </a:rPr>
              <a:t>  }</a:t>
            </a:r>
          </a:p>
        </p:txBody>
      </p:sp>
      <p:sp>
        <p:nvSpPr>
          <p:cNvPr id="9" name="Rectangle 7">
            <a:extLst>
              <a:ext uri="{FF2B5EF4-FFF2-40B4-BE49-F238E27FC236}">
                <a16:creationId xmlns:a16="http://schemas.microsoft.com/office/drawing/2014/main" id="{B3EC3253-ABFB-9BD3-D025-36FAA736CC61}"/>
              </a:ext>
            </a:extLst>
          </p:cNvPr>
          <p:cNvSpPr>
            <a:spLocks noChangeArrowheads="1"/>
          </p:cNvSpPr>
          <p:nvPr/>
        </p:nvSpPr>
        <p:spPr bwMode="auto">
          <a:xfrm>
            <a:off x="403387" y="2514600"/>
            <a:ext cx="8382001"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If n is less than 1, fact returns 1 by putting 1 into a value register: it adds 1 to $v0. It then pops the two saved values off the stack and jumps to the return address:</a:t>
            </a:r>
          </a:p>
        </p:txBody>
      </p:sp>
      <p:sp>
        <p:nvSpPr>
          <p:cNvPr id="10" name="Rectangle 9">
            <a:extLst>
              <a:ext uri="{FF2B5EF4-FFF2-40B4-BE49-F238E27FC236}">
                <a16:creationId xmlns:a16="http://schemas.microsoft.com/office/drawing/2014/main" id="{080ACAC2-7022-02C5-3BF6-DD32D14396AF}"/>
              </a:ext>
            </a:extLst>
          </p:cNvPr>
          <p:cNvSpPr/>
          <p:nvPr/>
        </p:nvSpPr>
        <p:spPr>
          <a:xfrm>
            <a:off x="304800" y="3798838"/>
            <a:ext cx="8915400" cy="2308324"/>
          </a:xfrm>
          <a:prstGeom prst="rect">
            <a:avLst/>
          </a:prstGeom>
        </p:spPr>
        <p:txBody>
          <a:bodyPr>
            <a:spAutoFit/>
          </a:bodyPr>
          <a:lstStyle/>
          <a:p>
            <a:pPr eaLnBrk="1" hangingPunct="1">
              <a:defRPr/>
            </a:pPr>
            <a:r>
              <a:rPr lang="en-GB" sz="2400" dirty="0">
                <a:solidFill>
                  <a:schemeClr val="accent6">
                    <a:lumMod val="75000"/>
                  </a:schemeClr>
                </a:solidFill>
                <a:latin typeface="Comic Sans MS" panose="030F0702030302020204" pitchFamily="66" charset="0"/>
                <a:cs typeface="Arial" charset="0"/>
              </a:rPr>
              <a:t>addi $v0,$zero,1 		# return 1 (the base condition)</a:t>
            </a:r>
          </a:p>
          <a:p>
            <a:pPr eaLnBrk="1" hangingPunct="1">
              <a:defRPr/>
            </a:pPr>
            <a:r>
              <a:rPr lang="en-GB" sz="2400" dirty="0" err="1">
                <a:latin typeface="Comic Sans MS" panose="030F0702030302020204" pitchFamily="66" charset="0"/>
                <a:cs typeface="Arial" charset="0"/>
              </a:rPr>
              <a:t>lw</a:t>
            </a:r>
            <a:r>
              <a:rPr lang="en-GB" sz="2400" dirty="0">
                <a:latin typeface="Comic Sans MS" panose="030F0702030302020204" pitchFamily="66" charset="0"/>
                <a:cs typeface="Arial" charset="0"/>
              </a:rPr>
              <a:t> $a0, 0($sp) 		</a:t>
            </a:r>
            <a:r>
              <a:rPr lang="en-US" sz="2400" dirty="0">
                <a:latin typeface="Comic Sans MS" panose="030F0702030302020204" pitchFamily="66" charset="0"/>
                <a:cs typeface="Arial" charset="0"/>
              </a:rPr>
              <a:t>#Pop the value of $a0 from the 				    stack</a:t>
            </a:r>
            <a:endParaRPr lang="en-GB" sz="2400" dirty="0">
              <a:latin typeface="Comic Sans MS" panose="030F0702030302020204" pitchFamily="66" charset="0"/>
              <a:cs typeface="Arial" charset="0"/>
            </a:endParaRPr>
          </a:p>
          <a:p>
            <a:pPr eaLnBrk="1" hangingPunct="1">
              <a:defRPr/>
            </a:pPr>
            <a:r>
              <a:rPr lang="en-GB" sz="2400" dirty="0">
                <a:latin typeface="Comic Sans MS" panose="030F0702030302020204" pitchFamily="66" charset="0"/>
                <a:cs typeface="Arial" charset="0"/>
              </a:rPr>
              <a:t>lw $ra, 4($sp) 		# restore the return address</a:t>
            </a:r>
          </a:p>
          <a:p>
            <a:pPr eaLnBrk="1" hangingPunct="1">
              <a:defRPr/>
            </a:pPr>
            <a:r>
              <a:rPr lang="en-GB" sz="2400" dirty="0">
                <a:latin typeface="Comic Sans MS" panose="030F0702030302020204" pitchFamily="66" charset="0"/>
                <a:cs typeface="Arial" charset="0"/>
              </a:rPr>
              <a:t>addi $sp,$sp,8 		# pop 2 items off stack</a:t>
            </a:r>
          </a:p>
          <a:p>
            <a:pPr eaLnBrk="1" hangingPunct="1">
              <a:defRPr/>
            </a:pPr>
            <a:r>
              <a:rPr lang="en-GB" sz="2400" dirty="0" err="1">
                <a:latin typeface="Comic Sans MS" panose="030F0702030302020204" pitchFamily="66" charset="0"/>
                <a:cs typeface="Arial" charset="0"/>
              </a:rPr>
              <a:t>jr</a:t>
            </a:r>
            <a:r>
              <a:rPr lang="en-GB" sz="2400" dirty="0">
                <a:latin typeface="Comic Sans MS" panose="030F0702030302020204" pitchFamily="66" charset="0"/>
                <a:cs typeface="Arial" charset="0"/>
              </a:rPr>
              <a:t> $</a:t>
            </a:r>
            <a:r>
              <a:rPr lang="en-GB" sz="2400" dirty="0" err="1">
                <a:latin typeface="Comic Sans MS" panose="030F0702030302020204" pitchFamily="66" charset="0"/>
                <a:cs typeface="Arial" charset="0"/>
              </a:rPr>
              <a:t>ra</a:t>
            </a:r>
            <a:r>
              <a:rPr lang="en-GB" sz="2400" dirty="0">
                <a:latin typeface="Comic Sans MS" panose="030F0702030302020204" pitchFamily="66" charset="0"/>
                <a:cs typeface="Arial" charset="0"/>
              </a:rPr>
              <a:t> 			# return to caller (main) </a:t>
            </a:r>
          </a:p>
        </p:txBody>
      </p:sp>
      <p:sp>
        <p:nvSpPr>
          <p:cNvPr id="2" name="Slide Number Placeholder 1">
            <a:extLst>
              <a:ext uri="{FF2B5EF4-FFF2-40B4-BE49-F238E27FC236}">
                <a16:creationId xmlns:a16="http://schemas.microsoft.com/office/drawing/2014/main" id="{9C076227-4402-92B6-0C12-44B9DA3BAFD0}"/>
              </a:ext>
            </a:extLst>
          </p:cNvPr>
          <p:cNvSpPr>
            <a:spLocks noGrp="1"/>
          </p:cNvSpPr>
          <p:nvPr>
            <p:ph type="sldNum" sz="quarter" idx="12"/>
          </p:nvPr>
        </p:nvSpPr>
        <p:spPr/>
        <p:txBody>
          <a:bodyPr/>
          <a:lstStyle/>
          <a:p>
            <a:pPr>
              <a:defRPr/>
            </a:pPr>
            <a:fld id="{FFAC356B-1699-430E-B2D4-668C71B618DD}" type="slidenum">
              <a:rPr lang="en-US" altLang="en-US" smtClean="0"/>
              <a:pPr>
                <a:defRPr/>
              </a:pPr>
              <a:t>8</a:t>
            </a:fld>
            <a:endParaRPr lang="en-US" altLang="en-US"/>
          </a:p>
        </p:txBody>
      </p:sp>
    </p:spTree>
    <p:extLst>
      <p:ext uri="{BB962C8B-B14F-4D97-AF65-F5344CB8AC3E}">
        <p14:creationId xmlns:p14="http://schemas.microsoft.com/office/powerpoint/2010/main" val="238403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36A3726-B9D3-CBB3-2B36-016F1230D5F8}"/>
              </a:ext>
            </a:extLst>
          </p:cNvPr>
          <p:cNvSpPr txBox="1"/>
          <p:nvPr/>
        </p:nvSpPr>
        <p:spPr>
          <a:xfrm>
            <a:off x="2362200" y="762000"/>
            <a:ext cx="4590852" cy="1588127"/>
          </a:xfrm>
          <a:prstGeom prst="rect">
            <a:avLst/>
          </a:prstGeom>
          <a:noFill/>
        </p:spPr>
        <p:txBody>
          <a:bodyPr wrap="square">
            <a:spAutoFit/>
          </a:bodyPr>
          <a:lstStyle/>
          <a:p>
            <a:pPr eaLnBrk="1" hangingPunct="1">
              <a:lnSpc>
                <a:spcPct val="90000"/>
              </a:lnSpc>
              <a:buFont typeface="Wingdings" panose="05000000000000000000" pitchFamily="2" charset="2"/>
              <a:buNone/>
            </a:pPr>
            <a:r>
              <a:rPr lang="en-US" altLang="en-US" sz="1800" b="1" dirty="0">
                <a:solidFill>
                  <a:srgbClr val="006600"/>
                </a:solidFill>
              </a:rPr>
              <a:t>int fact (int n)</a:t>
            </a:r>
          </a:p>
          <a:p>
            <a:pPr eaLnBrk="1" hangingPunct="1">
              <a:lnSpc>
                <a:spcPct val="90000"/>
              </a:lnSpc>
              <a:buFont typeface="Wingdings" panose="05000000000000000000" pitchFamily="2" charset="2"/>
              <a:buNone/>
            </a:pPr>
            <a:r>
              <a:rPr lang="en-US" altLang="en-US" sz="1800" b="1" dirty="0">
                <a:solidFill>
                  <a:srgbClr val="006600"/>
                </a:solidFill>
              </a:rPr>
              <a:t>  {</a:t>
            </a:r>
          </a:p>
          <a:p>
            <a:pPr eaLnBrk="1" hangingPunct="1">
              <a:lnSpc>
                <a:spcPct val="90000"/>
              </a:lnSpc>
              <a:buFont typeface="Wingdings" panose="05000000000000000000" pitchFamily="2" charset="2"/>
              <a:buNone/>
            </a:pPr>
            <a:r>
              <a:rPr lang="en-US" altLang="en-US" sz="1800" b="1" dirty="0">
                <a:solidFill>
                  <a:srgbClr val="006600"/>
                </a:solidFill>
              </a:rPr>
              <a:t>	if (n&lt;1) return 1;</a:t>
            </a:r>
          </a:p>
          <a:p>
            <a:pPr eaLnBrk="1" hangingPunct="1">
              <a:lnSpc>
                <a:spcPct val="90000"/>
              </a:lnSpc>
              <a:buFont typeface="Wingdings" panose="05000000000000000000" pitchFamily="2" charset="2"/>
              <a:buNone/>
            </a:pPr>
            <a:r>
              <a:rPr lang="en-US" altLang="en-US" sz="1800" b="1" dirty="0">
                <a:solidFill>
                  <a:srgbClr val="006600"/>
                </a:solidFill>
              </a:rPr>
              <a:t>	else</a:t>
            </a:r>
          </a:p>
          <a:p>
            <a:pPr eaLnBrk="1" hangingPunct="1">
              <a:lnSpc>
                <a:spcPct val="90000"/>
              </a:lnSpc>
              <a:buFont typeface="Wingdings" panose="05000000000000000000" pitchFamily="2" charset="2"/>
              <a:buNone/>
            </a:pPr>
            <a:r>
              <a:rPr lang="en-US" altLang="en-US" sz="1800" b="1" dirty="0">
                <a:solidFill>
                  <a:srgbClr val="006600"/>
                </a:solidFill>
              </a:rPr>
              <a:t>	return (n*fact(n-1));</a:t>
            </a:r>
          </a:p>
          <a:p>
            <a:pPr eaLnBrk="1" hangingPunct="1">
              <a:lnSpc>
                <a:spcPct val="90000"/>
              </a:lnSpc>
              <a:buFont typeface="Wingdings" panose="05000000000000000000" pitchFamily="2" charset="2"/>
              <a:buNone/>
            </a:pPr>
            <a:r>
              <a:rPr lang="en-US" altLang="en-US" sz="1800" b="1" dirty="0">
                <a:solidFill>
                  <a:srgbClr val="006600"/>
                </a:solidFill>
              </a:rPr>
              <a:t>  }</a:t>
            </a:r>
          </a:p>
        </p:txBody>
      </p:sp>
      <p:sp>
        <p:nvSpPr>
          <p:cNvPr id="9" name="Rectangle 4">
            <a:extLst>
              <a:ext uri="{FF2B5EF4-FFF2-40B4-BE49-F238E27FC236}">
                <a16:creationId xmlns:a16="http://schemas.microsoft.com/office/drawing/2014/main" id="{32C8F59B-3A21-0B37-51FE-91EB66C19DB2}"/>
              </a:ext>
            </a:extLst>
          </p:cNvPr>
          <p:cNvSpPr>
            <a:spLocks noChangeArrowheads="1"/>
          </p:cNvSpPr>
          <p:nvPr/>
        </p:nvSpPr>
        <p:spPr bwMode="auto">
          <a:xfrm>
            <a:off x="212889" y="171339"/>
            <a:ext cx="838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dirty="0">
                <a:solidFill>
                  <a:srgbClr val="000099"/>
                </a:solidFill>
                <a:latin typeface="Comic Sans MS" panose="030F0702030302020204" pitchFamily="66" charset="0"/>
              </a:rPr>
              <a:t>Recursion example in MIPS</a:t>
            </a:r>
            <a:endParaRPr lang="en-GB" altLang="en-US" dirty="0">
              <a:solidFill>
                <a:schemeClr val="accent2"/>
              </a:solidFill>
              <a:latin typeface="Comic Sans MS" panose="030F0702030302020204" pitchFamily="66" charset="0"/>
            </a:endParaRPr>
          </a:p>
        </p:txBody>
      </p:sp>
      <p:sp>
        <p:nvSpPr>
          <p:cNvPr id="10" name="Rectangle 9">
            <a:extLst>
              <a:ext uri="{FF2B5EF4-FFF2-40B4-BE49-F238E27FC236}">
                <a16:creationId xmlns:a16="http://schemas.microsoft.com/office/drawing/2014/main" id="{66E7E892-8AE5-6E01-523E-588B3F12FCB3}"/>
              </a:ext>
            </a:extLst>
          </p:cNvPr>
          <p:cNvSpPr/>
          <p:nvPr/>
        </p:nvSpPr>
        <p:spPr>
          <a:xfrm>
            <a:off x="533400" y="2438400"/>
            <a:ext cx="8153400" cy="2308324"/>
          </a:xfrm>
          <a:prstGeom prst="rect">
            <a:avLst/>
          </a:prstGeom>
        </p:spPr>
        <p:txBody>
          <a:bodyPr wrap="square">
            <a:spAutoFit/>
          </a:bodyPr>
          <a:lstStyle/>
          <a:p>
            <a:pPr eaLnBrk="1" hangingPunct="1">
              <a:defRPr/>
            </a:pPr>
            <a:r>
              <a:rPr lang="en-GB" sz="2400" dirty="0">
                <a:cs typeface="Arial" charset="0"/>
              </a:rPr>
              <a:t>If n is not less than 1, the argument n is decremented and then fact is called again with the decremented value:</a:t>
            </a:r>
          </a:p>
          <a:p>
            <a:pPr eaLnBrk="1" hangingPunct="1">
              <a:defRPr/>
            </a:pPr>
            <a:endParaRPr lang="en-GB" sz="2400" dirty="0">
              <a:cs typeface="Arial" charset="0"/>
            </a:endParaRPr>
          </a:p>
          <a:p>
            <a:pPr eaLnBrk="1" hangingPunct="1">
              <a:defRPr/>
            </a:pPr>
            <a:r>
              <a:rPr lang="pt-BR" sz="2400" dirty="0">
                <a:latin typeface="Comic Sans MS" panose="030F0702030302020204" pitchFamily="66" charset="0"/>
                <a:cs typeface="Arial" charset="0"/>
              </a:rPr>
              <a:t>L1: </a:t>
            </a:r>
          </a:p>
          <a:p>
            <a:pPr eaLnBrk="1" hangingPunct="1">
              <a:defRPr/>
            </a:pPr>
            <a:r>
              <a:rPr lang="pt-BR" sz="2400" dirty="0">
                <a:solidFill>
                  <a:schemeClr val="accent6">
                    <a:lumMod val="75000"/>
                  </a:schemeClr>
                </a:solidFill>
                <a:latin typeface="Comic Sans MS" panose="030F0702030302020204" pitchFamily="66" charset="0"/>
                <a:cs typeface="Arial" charset="0"/>
              </a:rPr>
              <a:t>addi $a0,$a0, –1 	       # n &gt;= 1: argument gets (n – 1)</a:t>
            </a:r>
          </a:p>
          <a:p>
            <a:pPr eaLnBrk="1" hangingPunct="1">
              <a:defRPr/>
            </a:pPr>
            <a:r>
              <a:rPr lang="en-GB" sz="2400" dirty="0">
                <a:solidFill>
                  <a:schemeClr val="accent6">
                    <a:lumMod val="75000"/>
                  </a:schemeClr>
                </a:solidFill>
                <a:latin typeface="Comic Sans MS" panose="030F0702030302020204" pitchFamily="66" charset="0"/>
                <a:cs typeface="Arial" charset="0"/>
              </a:rPr>
              <a:t>jal fact 		       # call fact with (n – 1)</a:t>
            </a:r>
          </a:p>
        </p:txBody>
      </p:sp>
      <p:sp>
        <p:nvSpPr>
          <p:cNvPr id="6" name="TextBox 5">
            <a:extLst>
              <a:ext uri="{FF2B5EF4-FFF2-40B4-BE49-F238E27FC236}">
                <a16:creationId xmlns:a16="http://schemas.microsoft.com/office/drawing/2014/main" id="{AF40302B-55CD-EE36-EC76-7515B43B294B}"/>
              </a:ext>
            </a:extLst>
          </p:cNvPr>
          <p:cNvSpPr txBox="1"/>
          <p:nvPr/>
        </p:nvSpPr>
        <p:spPr>
          <a:xfrm>
            <a:off x="685800" y="4953000"/>
            <a:ext cx="7696200" cy="1200329"/>
          </a:xfrm>
          <a:prstGeom prst="rect">
            <a:avLst/>
          </a:prstGeom>
          <a:noFill/>
        </p:spPr>
        <p:txBody>
          <a:bodyPr wrap="square">
            <a:spAutoFit/>
          </a:bodyPr>
          <a:lstStyle/>
          <a:p>
            <a:endParaRPr lang="en-US" sz="2400" dirty="0">
              <a:effectLst/>
              <a:latin typeface="Comic Sans MS" panose="030F0702030302020204" pitchFamily="66" charset="0"/>
            </a:endParaRPr>
          </a:p>
          <a:p>
            <a:r>
              <a:rPr lang="en-US" sz="2400" dirty="0" err="1">
                <a:effectLst/>
                <a:latin typeface="Comic Sans MS" panose="030F0702030302020204" pitchFamily="66" charset="0"/>
              </a:rPr>
              <a:t>jal</a:t>
            </a:r>
            <a:r>
              <a:rPr lang="en-US" sz="2400" dirty="0">
                <a:effectLst/>
                <a:latin typeface="Comic Sans MS" panose="030F0702030302020204" pitchFamily="66" charset="0"/>
              </a:rPr>
              <a:t>: Use when making procedure call. This saves the return address in $</a:t>
            </a:r>
            <a:r>
              <a:rPr lang="en-US" sz="2400" dirty="0" err="1">
                <a:effectLst/>
                <a:latin typeface="Comic Sans MS" panose="030F0702030302020204" pitchFamily="66" charset="0"/>
              </a:rPr>
              <a:t>ra</a:t>
            </a:r>
            <a:endParaRPr lang="en-US" sz="2400" dirty="0">
              <a:latin typeface="Comic Sans MS" panose="030F0702030302020204" pitchFamily="66" charset="0"/>
            </a:endParaRPr>
          </a:p>
        </p:txBody>
      </p:sp>
      <p:sp>
        <p:nvSpPr>
          <p:cNvPr id="2" name="Slide Number Placeholder 1">
            <a:extLst>
              <a:ext uri="{FF2B5EF4-FFF2-40B4-BE49-F238E27FC236}">
                <a16:creationId xmlns:a16="http://schemas.microsoft.com/office/drawing/2014/main" id="{833C67DC-4EC8-EFBC-7799-D988C4C89B28}"/>
              </a:ext>
            </a:extLst>
          </p:cNvPr>
          <p:cNvSpPr>
            <a:spLocks noGrp="1"/>
          </p:cNvSpPr>
          <p:nvPr>
            <p:ph type="sldNum" sz="quarter" idx="12"/>
          </p:nvPr>
        </p:nvSpPr>
        <p:spPr/>
        <p:txBody>
          <a:bodyPr/>
          <a:lstStyle/>
          <a:p>
            <a:pPr>
              <a:defRPr/>
            </a:pPr>
            <a:fld id="{FFAC356B-1699-430E-B2D4-668C71B618DD}" type="slidenum">
              <a:rPr lang="en-US" altLang="en-US" smtClean="0"/>
              <a:pPr>
                <a:defRPr/>
              </a:pPr>
              <a:t>9</a:t>
            </a:fld>
            <a:endParaRPr lang="en-US" altLang="en-US"/>
          </a:p>
        </p:txBody>
      </p:sp>
    </p:spTree>
    <p:extLst>
      <p:ext uri="{BB962C8B-B14F-4D97-AF65-F5344CB8AC3E}">
        <p14:creationId xmlns:p14="http://schemas.microsoft.com/office/powerpoint/2010/main" val="331415603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11939</TotalTime>
  <Words>1777</Words>
  <Application>Microsoft Office PowerPoint</Application>
  <PresentationFormat>On-screen Show (4:3)</PresentationFormat>
  <Paragraphs>203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Comic Sans MS</vt:lpstr>
      <vt:lpstr>Times New Roman</vt:lpstr>
      <vt:lpstr>Wingdings</vt:lpstr>
      <vt:lpstr>Default Design</vt:lpstr>
      <vt:lpstr>Recursion in MIPS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Mrs.Nayeema Islam</dc:creator>
  <cp:lastModifiedBy>User</cp:lastModifiedBy>
  <cp:revision>918</cp:revision>
  <dcterms:created xsi:type="dcterms:W3CDTF">2008-03-23T23:58:27Z</dcterms:created>
  <dcterms:modified xsi:type="dcterms:W3CDTF">2022-10-16T20:09:57Z</dcterms:modified>
</cp:coreProperties>
</file>