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jXajoZaohZz9/8Z00BsY8Rbkt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66AD0-7EFB-4199-B66E-435BEDC97EF9}">
  <a:tblStyle styleId="{C0866AD0-7EFB-4199-B66E-435BEDC97EF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4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3.xml"/><Relationship Id="rId32" Type="http://schemas.openxmlformats.org/officeDocument/2006/relationships/font" Target="fonts/Arimo-boldItalic.fntdata"/><Relationship Id="rId13" Type="http://schemas.openxmlformats.org/officeDocument/2006/relationships/slide" Target="slides/slide6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407" name="Google Shape;4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8" name="Google Shape;4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85" name="Google Shape;85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6" name="Google Shape;96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7" name="Google Shape;97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8" name="Google Shape;98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9" name="Google Shape;99;p3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105" name="Google Shape;105;p36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106" name="Google Shape;106;p3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12" name="Google Shape;112;p3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 rot="5400000">
            <a:off x="538162" y="157162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4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27.png"/><Relationship Id="rId6" Type="http://schemas.openxmlformats.org/officeDocument/2006/relationships/image" Target="../media/image40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Relationship Id="rId5" Type="http://schemas.openxmlformats.org/officeDocument/2006/relationships/image" Target="../media/image45.png"/><Relationship Id="rId6" Type="http://schemas.openxmlformats.org/officeDocument/2006/relationships/image" Target="../media/image34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3790225" y="714375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/>
          </a:p>
          <a:p>
            <a:pPr indent="-342900" lvl="0" marL="34290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Lecturer-05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Mid-Point Circle Algorithm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sp>
        <p:nvSpPr>
          <p:cNvPr id="272" name="Google Shape;272;p10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Similarly to the case with lines, there is an incremental algorithm for drawing circles –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mid-point circle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mid-point circle algorithm we use eight-way symmetry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only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ever calculate the points for the top right eighth of a circle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then use symmetry to get the rest of the points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357312"/>
            <a:ext cx="51339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50" y="1423987"/>
            <a:ext cx="49530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41450"/>
            <a:ext cx="48863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sp>
        <p:nvSpPr>
          <p:cNvPr id="296" name="Google Shape;296;p1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re-jig the equation of the circle slightly to give us: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equation evaluates as follows: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 evaluating this function at the midpoint between the candidate pixels we can make our decision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2" y="1643062"/>
            <a:ext cx="3802062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462" y="2928937"/>
            <a:ext cx="2357437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8950" y="2987675"/>
            <a:ext cx="5357812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8950" y="3535362"/>
            <a:ext cx="4868862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28950" y="4087812"/>
            <a:ext cx="5543550" cy="4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Conversion of Circles</a:t>
            </a:r>
            <a:endParaRPr/>
          </a:p>
        </p:txBody>
      </p:sp>
      <p:sp>
        <p:nvSpPr>
          <p:cNvPr id="308" name="Google Shape;308;p15"/>
          <p:cNvSpPr txBox="1"/>
          <p:nvPr>
            <p:ph idx="1" type="body"/>
          </p:nvPr>
        </p:nvSpPr>
        <p:spPr>
          <a:xfrm>
            <a:off x="685800" y="1214437"/>
            <a:ext cx="784860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need a decision variable D:</a:t>
            </a:r>
            <a:endParaRPr/>
          </a:p>
          <a:p>
            <a:pPr indent="-1651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     then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below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arc,  hence the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pixel is closer to the line.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      then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 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above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arc, hence the </a:t>
            </a:r>
            <a:r>
              <a:rPr b="0" i="1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pixel is closer to the line.</a:t>
            </a:r>
            <a:endParaRPr/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35150"/>
            <a:ext cx="3317875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537" y="2444750"/>
            <a:ext cx="2989262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3746500"/>
            <a:ext cx="6096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0825" y="4584700"/>
            <a:ext cx="612775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5"/>
          <p:cNvSpPr txBox="1"/>
          <p:nvPr/>
        </p:nvSpPr>
        <p:spPr>
          <a:xfrm>
            <a:off x="6705600" y="6553200"/>
            <a:ext cx="22510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1994 Foley/VanDam/Finer/Huges/Phillips ICG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pic>
        <p:nvPicPr>
          <p:cNvPr id="315" name="Google Shape;315;p15"/>
          <p:cNvPicPr preferRelativeResize="0"/>
          <p:nvPr/>
        </p:nvPicPr>
        <p:blipFill rotWithShape="1">
          <a:blip r:embed="rId7">
            <a:alphaModFix/>
          </a:blip>
          <a:srcRect b="0" l="0" r="25346" t="0"/>
          <a:stretch/>
        </p:blipFill>
        <p:spPr>
          <a:xfrm>
            <a:off x="6072187" y="1143000"/>
            <a:ext cx="3071812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/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grpSp>
        <p:nvGrpSpPr>
          <p:cNvPr id="321" name="Google Shape;321;p16"/>
          <p:cNvGrpSpPr/>
          <p:nvPr/>
        </p:nvGrpSpPr>
        <p:grpSpPr>
          <a:xfrm>
            <a:off x="5105400" y="1454150"/>
            <a:ext cx="3886200" cy="2355850"/>
            <a:chOff x="2976" y="916"/>
            <a:chExt cx="2448" cy="1484"/>
          </a:xfrm>
        </p:grpSpPr>
        <p:sp>
          <p:nvSpPr>
            <p:cNvPr id="322" name="Google Shape;322;p16"/>
            <p:cNvSpPr txBox="1"/>
            <p:nvPr/>
          </p:nvSpPr>
          <p:spPr>
            <a:xfrm>
              <a:off x="3153" y="1204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3" name="Google Shape;323;p16"/>
            <p:cNvSpPr txBox="1"/>
            <p:nvPr/>
          </p:nvSpPr>
          <p:spPr>
            <a:xfrm>
              <a:off x="3153" y="1778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16"/>
            <p:cNvSpPr txBox="1"/>
            <p:nvPr/>
          </p:nvSpPr>
          <p:spPr>
            <a:xfrm>
              <a:off x="3742" y="1204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5" name="Google Shape;325;p16"/>
            <p:cNvSpPr txBox="1"/>
            <p:nvPr/>
          </p:nvSpPr>
          <p:spPr>
            <a:xfrm>
              <a:off x="3742" y="1778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6" name="Google Shape;326;p16"/>
            <p:cNvSpPr txBox="1"/>
            <p:nvPr/>
          </p:nvSpPr>
          <p:spPr>
            <a:xfrm>
              <a:off x="4331" y="1778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4331" y="1204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286" y="1730"/>
              <a:ext cx="90" cy="95"/>
            </a:xfrm>
            <a:prstGeom prst="ellipse">
              <a:avLst/>
            </a:prstGeom>
            <a:solidFill>
              <a:srgbClr val="0033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272" y="1156"/>
              <a:ext cx="90" cy="96"/>
            </a:xfrm>
            <a:prstGeom prst="ellipse">
              <a:avLst/>
            </a:prstGeom>
            <a:solidFill>
              <a:srgbClr val="0033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874" y="2304"/>
              <a:ext cx="90" cy="96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874" y="1730"/>
              <a:ext cx="90" cy="95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874" y="1156"/>
              <a:ext cx="90" cy="95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696" y="1156"/>
              <a:ext cx="91" cy="96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4320" y="916"/>
              <a:ext cx="2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flipH="1" rot="10800000">
              <a:off x="2976" y="1348"/>
              <a:ext cx="2227" cy="949"/>
            </a:xfrm>
            <a:custGeom>
              <a:rect b="b" l="l" r="r" t="t"/>
              <a:pathLst>
                <a:path extrusionOk="0" h="867" w="2106">
                  <a:moveTo>
                    <a:pt x="0" y="867"/>
                  </a:moveTo>
                  <a:cubicBezTo>
                    <a:pt x="152" y="855"/>
                    <a:pt x="630" y="850"/>
                    <a:pt x="909" y="786"/>
                  </a:cubicBezTo>
                  <a:cubicBezTo>
                    <a:pt x="1188" y="722"/>
                    <a:pt x="1475" y="611"/>
                    <a:pt x="1674" y="480"/>
                  </a:cubicBezTo>
                  <a:cubicBezTo>
                    <a:pt x="1873" y="349"/>
                    <a:pt x="2034" y="80"/>
                    <a:pt x="2106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4320" y="1732"/>
              <a:ext cx="4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320" y="1444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8" name="Google Shape;338;p16"/>
            <p:cNvSpPr txBox="1"/>
            <p:nvPr/>
          </p:nvSpPr>
          <p:spPr>
            <a:xfrm>
              <a:off x="4320" y="1204"/>
              <a:ext cx="11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entury Gothic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midpoint</a:t>
              </a:r>
              <a:endParaRPr/>
            </a:p>
          </p:txBody>
        </p:sp>
        <p:cxnSp>
          <p:nvCxnSpPr>
            <p:cNvPr id="339" name="Google Shape;339;p16"/>
            <p:cNvCxnSpPr/>
            <p:nvPr/>
          </p:nvCxnSpPr>
          <p:spPr>
            <a:xfrm flipH="1">
              <a:off x="4368" y="1396"/>
              <a:ext cx="144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0" name="Google Shape;340;p16"/>
          <p:cNvGrpSpPr/>
          <p:nvPr/>
        </p:nvGrpSpPr>
        <p:grpSpPr>
          <a:xfrm>
            <a:off x="914400" y="4191000"/>
            <a:ext cx="3032125" cy="1752600"/>
            <a:chOff x="3323" y="2736"/>
            <a:chExt cx="1910" cy="1104"/>
          </a:xfrm>
        </p:grpSpPr>
        <p:sp>
          <p:nvSpPr>
            <p:cNvPr id="341" name="Google Shape;341;p16"/>
            <p:cNvSpPr txBox="1"/>
            <p:nvPr/>
          </p:nvSpPr>
          <p:spPr>
            <a:xfrm>
              <a:off x="3323" y="3552"/>
              <a:ext cx="19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 pixel = 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>
              <a:off x="3936" y="2736"/>
              <a:ext cx="69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&lt; 0</a:t>
              </a:r>
              <a:endParaRPr/>
            </a:p>
          </p:txBody>
        </p:sp>
        <p:sp>
          <p:nvSpPr>
            <p:cNvPr id="343" name="Google Shape;343;p16"/>
            <p:cNvSpPr txBox="1"/>
            <p:nvPr/>
          </p:nvSpPr>
          <p:spPr>
            <a:xfrm>
              <a:off x="3845" y="3114"/>
              <a:ext cx="96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k+1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 y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</p:grpSp>
      <p:grpSp>
        <p:nvGrpSpPr>
          <p:cNvPr id="344" name="Google Shape;344;p16"/>
          <p:cNvGrpSpPr/>
          <p:nvPr/>
        </p:nvGrpSpPr>
        <p:grpSpPr>
          <a:xfrm>
            <a:off x="838200" y="1447800"/>
            <a:ext cx="3886200" cy="2355850"/>
            <a:chOff x="288" y="912"/>
            <a:chExt cx="2448" cy="1484"/>
          </a:xfrm>
        </p:grpSpPr>
        <p:sp>
          <p:nvSpPr>
            <p:cNvPr id="345" name="Google Shape;345;p16"/>
            <p:cNvSpPr txBox="1"/>
            <p:nvPr/>
          </p:nvSpPr>
          <p:spPr>
            <a:xfrm>
              <a:off x="465" y="1200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16"/>
            <p:cNvSpPr txBox="1"/>
            <p:nvPr/>
          </p:nvSpPr>
          <p:spPr>
            <a:xfrm>
              <a:off x="465" y="1774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16"/>
            <p:cNvSpPr txBox="1"/>
            <p:nvPr/>
          </p:nvSpPr>
          <p:spPr>
            <a:xfrm>
              <a:off x="1054" y="1200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1054" y="1774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16"/>
            <p:cNvSpPr txBox="1"/>
            <p:nvPr/>
          </p:nvSpPr>
          <p:spPr>
            <a:xfrm>
              <a:off x="1643" y="1774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16"/>
            <p:cNvSpPr txBox="1"/>
            <p:nvPr/>
          </p:nvSpPr>
          <p:spPr>
            <a:xfrm>
              <a:off x="1643" y="1200"/>
              <a:ext cx="589" cy="57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598" y="1726"/>
              <a:ext cx="90" cy="95"/>
            </a:xfrm>
            <a:prstGeom prst="ellipse">
              <a:avLst/>
            </a:prstGeom>
            <a:solidFill>
              <a:srgbClr val="0033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584" y="1152"/>
              <a:ext cx="90" cy="96"/>
            </a:xfrm>
            <a:prstGeom prst="ellipse">
              <a:avLst/>
            </a:prstGeom>
            <a:solidFill>
              <a:srgbClr val="0033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186" y="2300"/>
              <a:ext cx="90" cy="96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186" y="1726"/>
              <a:ext cx="90" cy="95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186" y="1152"/>
              <a:ext cx="90" cy="95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008" y="1152"/>
              <a:ext cx="91" cy="96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7" name="Google Shape;357;p16"/>
            <p:cNvSpPr txBox="1"/>
            <p:nvPr/>
          </p:nvSpPr>
          <p:spPr>
            <a:xfrm>
              <a:off x="1632" y="912"/>
              <a:ext cx="2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flipH="1" rot="10800000">
              <a:off x="288" y="1200"/>
              <a:ext cx="2227" cy="949"/>
            </a:xfrm>
            <a:custGeom>
              <a:rect b="b" l="l" r="r" t="t"/>
              <a:pathLst>
                <a:path extrusionOk="0" h="867" w="2106">
                  <a:moveTo>
                    <a:pt x="0" y="867"/>
                  </a:moveTo>
                  <a:cubicBezTo>
                    <a:pt x="152" y="855"/>
                    <a:pt x="630" y="850"/>
                    <a:pt x="909" y="786"/>
                  </a:cubicBezTo>
                  <a:cubicBezTo>
                    <a:pt x="1188" y="722"/>
                    <a:pt x="1475" y="611"/>
                    <a:pt x="1674" y="480"/>
                  </a:cubicBezTo>
                  <a:cubicBezTo>
                    <a:pt x="1873" y="349"/>
                    <a:pt x="2034" y="80"/>
                    <a:pt x="2106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9" name="Google Shape;359;p16"/>
            <p:cNvSpPr txBox="1"/>
            <p:nvPr/>
          </p:nvSpPr>
          <p:spPr>
            <a:xfrm>
              <a:off x="1632" y="1728"/>
              <a:ext cx="4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1632" y="1440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1" name="Google Shape;361;p16"/>
            <p:cNvSpPr txBox="1"/>
            <p:nvPr/>
          </p:nvSpPr>
          <p:spPr>
            <a:xfrm>
              <a:off x="1632" y="1200"/>
              <a:ext cx="11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entury Gothic"/>
                <a:buNone/>
              </a:pPr>
              <a:r>
                <a:rPr b="1" i="0" lang="en-US" sz="2400" u="non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midpoint</a:t>
              </a:r>
              <a:endParaRPr/>
            </a:p>
          </p:txBody>
        </p:sp>
        <p:cxnSp>
          <p:nvCxnSpPr>
            <p:cNvPr id="362" name="Google Shape;362;p16"/>
            <p:cNvCxnSpPr/>
            <p:nvPr/>
          </p:nvCxnSpPr>
          <p:spPr>
            <a:xfrm flipH="1">
              <a:off x="1680" y="1392"/>
              <a:ext cx="144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63" name="Google Shape;363;p16"/>
          <p:cNvGrpSpPr/>
          <p:nvPr/>
        </p:nvGrpSpPr>
        <p:grpSpPr>
          <a:xfrm>
            <a:off x="5248275" y="4191000"/>
            <a:ext cx="3286125" cy="1752600"/>
            <a:chOff x="528" y="2688"/>
            <a:chExt cx="2070" cy="1104"/>
          </a:xfrm>
        </p:grpSpPr>
        <p:sp>
          <p:nvSpPr>
            <p:cNvPr id="364" name="Google Shape;364;p16"/>
            <p:cNvSpPr txBox="1"/>
            <p:nvPr/>
          </p:nvSpPr>
          <p:spPr>
            <a:xfrm>
              <a:off x="528" y="3504"/>
              <a:ext cx="20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 pixel = (x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+1, y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-1)</a:t>
              </a:r>
              <a:endParaRPr/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1104" y="2688"/>
              <a:ext cx="82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1" baseline="-25000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&gt;= 0</a:t>
              </a: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912" y="3066"/>
              <a:ext cx="125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k+1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 y</a:t>
              </a:r>
              <a:r>
                <a:rPr b="1" baseline="-2500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US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i="1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</a:t>
              </a: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67" name="Google Shape;367;p1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Case I: When </a:t>
            </a:r>
            <a:r>
              <a:rPr b="0" i="1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is next</a:t>
            </a:r>
            <a:endParaRPr/>
          </a:p>
        </p:txBody>
      </p:sp>
      <p:sp>
        <p:nvSpPr>
          <p:cNvPr id="374" name="Google Shape;374;p17"/>
          <p:cNvSpPr txBox="1"/>
          <p:nvPr/>
        </p:nvSpPr>
        <p:spPr>
          <a:xfrm>
            <a:off x="685800" y="1285875"/>
            <a:ext cx="82296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increment for computing a new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midpoint is: 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Hence, increment by:</a:t>
            </a:r>
            <a:endParaRPr/>
          </a:p>
        </p:txBody>
      </p:sp>
      <p:sp>
        <p:nvSpPr>
          <p:cNvPr id="375" name="Google Shape;375;p17"/>
          <p:cNvSpPr txBox="1"/>
          <p:nvPr/>
        </p:nvSpPr>
        <p:spPr>
          <a:xfrm>
            <a:off x="6324600" y="6477000"/>
            <a:ext cx="25622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Pics/Math courtesy of Dave Mount @ UMD-CP</a:t>
            </a:r>
            <a:endParaRPr/>
          </a:p>
        </p:txBody>
      </p: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9962" y="1714500"/>
            <a:ext cx="2705100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62" y="2319337"/>
            <a:ext cx="2816225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987" y="2914650"/>
            <a:ext cx="2979737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8925" y="3413125"/>
            <a:ext cx="3473450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1150" y="3981450"/>
            <a:ext cx="4633912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8925" y="4514850"/>
            <a:ext cx="4140200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8925" y="5173662"/>
            <a:ext cx="1773237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7812" y="5903912"/>
            <a:ext cx="1270000" cy="38258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Mid-Point Circle Algorithm</a:t>
            </a:r>
            <a:endParaRPr/>
          </a:p>
        </p:txBody>
      </p:sp>
      <p:pic>
        <p:nvPicPr>
          <p:cNvPr id="385" name="Google Shape;385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72125" y="2357437"/>
            <a:ext cx="2963862" cy="16430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Case II: When </a:t>
            </a:r>
            <a:r>
              <a:rPr b="0" i="1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is next</a:t>
            </a:r>
            <a:endParaRPr/>
          </a:p>
        </p:txBody>
      </p:sp>
      <p:sp>
        <p:nvSpPr>
          <p:cNvPr id="392" name="Google Shape;392;p18"/>
          <p:cNvSpPr txBox="1"/>
          <p:nvPr/>
        </p:nvSpPr>
        <p:spPr>
          <a:xfrm>
            <a:off x="485775" y="1143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increment for computing a new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midpoint is: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Hence, increment by:</a:t>
            </a:r>
            <a:endParaRPr/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571750"/>
            <a:ext cx="2770187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3105150"/>
            <a:ext cx="2925762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3609975"/>
            <a:ext cx="3903662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4171950"/>
            <a:ext cx="6289675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4705350"/>
            <a:ext cx="5475287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28800" y="5364162"/>
            <a:ext cx="2330450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52862" y="5983287"/>
            <a:ext cx="2147887" cy="37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18"/>
          <p:cNvGrpSpPr/>
          <p:nvPr/>
        </p:nvGrpSpPr>
        <p:grpSpPr>
          <a:xfrm>
            <a:off x="2000250" y="1857375"/>
            <a:ext cx="2857500" cy="428625"/>
            <a:chOff x="2736" y="1392"/>
            <a:chExt cx="2205" cy="289"/>
          </a:xfrm>
        </p:grpSpPr>
        <p:pic>
          <p:nvPicPr>
            <p:cNvPr id="401" name="Google Shape;401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736" y="1440"/>
              <a:ext cx="2205" cy="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18"/>
            <p:cNvSpPr txBox="1"/>
            <p:nvPr/>
          </p:nvSpPr>
          <p:spPr>
            <a:xfrm>
              <a:off x="3408" y="1392"/>
              <a:ext cx="144" cy="2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3" name="Google Shape;403;p18"/>
            <p:cNvSpPr txBox="1"/>
            <p:nvPr/>
          </p:nvSpPr>
          <p:spPr>
            <a:xfrm>
              <a:off x="3504" y="1392"/>
              <a:ext cx="144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404" name="Google Shape;404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43625" y="1643062"/>
            <a:ext cx="2389187" cy="20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Scan Conversion of Circles</a:t>
            </a:r>
            <a:endParaRPr/>
          </a:p>
        </p:txBody>
      </p:sp>
      <p:sp>
        <p:nvSpPr>
          <p:cNvPr id="411" name="Google Shape;411;p1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compute the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value of 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start with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0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= R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so the first midpoint is at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= R-1/2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</p:txBody>
      </p:sp>
      <p:pic>
        <p:nvPicPr>
          <p:cNvPr id="412" name="Google Shape;4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3171825"/>
            <a:ext cx="2230437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175" y="3821112"/>
            <a:ext cx="2147887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3350" y="4430712"/>
            <a:ext cx="2359025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0175" y="5076825"/>
            <a:ext cx="10414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9"/>
          <p:cNvSpPr/>
          <p:nvPr/>
        </p:nvSpPr>
        <p:spPr>
          <a:xfrm>
            <a:off x="5108575" y="3076575"/>
            <a:ext cx="3133725" cy="29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7" name="Google Shape;417;p19"/>
          <p:cNvCxnSpPr/>
          <p:nvPr/>
        </p:nvCxnSpPr>
        <p:spPr>
          <a:xfrm>
            <a:off x="6675437" y="2847975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19"/>
          <p:cNvCxnSpPr/>
          <p:nvPr/>
        </p:nvCxnSpPr>
        <p:spPr>
          <a:xfrm>
            <a:off x="4884737" y="4562475"/>
            <a:ext cx="358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19"/>
          <p:cNvCxnSpPr/>
          <p:nvPr/>
        </p:nvCxnSpPr>
        <p:spPr>
          <a:xfrm flipH="1" rot="10800000">
            <a:off x="6675437" y="3305175"/>
            <a:ext cx="1231900" cy="12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19"/>
          <p:cNvCxnSpPr/>
          <p:nvPr/>
        </p:nvCxnSpPr>
        <p:spPr>
          <a:xfrm rot="10800000">
            <a:off x="5445125" y="3305175"/>
            <a:ext cx="1230312" cy="12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19"/>
          <p:cNvCxnSpPr/>
          <p:nvPr/>
        </p:nvCxnSpPr>
        <p:spPr>
          <a:xfrm flipH="1">
            <a:off x="5445125" y="4562475"/>
            <a:ext cx="1230312" cy="12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2" name="Google Shape;422;p19"/>
          <p:cNvCxnSpPr/>
          <p:nvPr/>
        </p:nvCxnSpPr>
        <p:spPr>
          <a:xfrm>
            <a:off x="6675437" y="4562475"/>
            <a:ext cx="1231900" cy="12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3" name="Google Shape;423;p19"/>
          <p:cNvSpPr txBox="1"/>
          <p:nvPr/>
        </p:nvSpPr>
        <p:spPr>
          <a:xfrm>
            <a:off x="7235825" y="3076575"/>
            <a:ext cx="1111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p19"/>
          <p:cNvSpPr txBox="1"/>
          <p:nvPr/>
        </p:nvSpPr>
        <p:spPr>
          <a:xfrm>
            <a:off x="5894387" y="5972175"/>
            <a:ext cx="819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(0,R)</a:t>
            </a:r>
            <a:endParaRPr/>
          </a:p>
        </p:txBody>
      </p:sp>
      <p:sp>
        <p:nvSpPr>
          <p:cNvPr id="425" name="Google Shape;425;p19"/>
          <p:cNvSpPr txBox="1"/>
          <p:nvPr/>
        </p:nvSpPr>
        <p:spPr>
          <a:xfrm>
            <a:off x="5799137" y="2619375"/>
            <a:ext cx="920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(0,-R)</a:t>
            </a:r>
            <a:endParaRPr/>
          </a:p>
        </p:txBody>
      </p:sp>
      <p:sp>
        <p:nvSpPr>
          <p:cNvPr id="426" name="Google Shape;426;p19"/>
          <p:cNvSpPr txBox="1"/>
          <p:nvPr/>
        </p:nvSpPr>
        <p:spPr>
          <a:xfrm>
            <a:off x="8161337" y="4524375"/>
            <a:ext cx="819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(R,0)</a:t>
            </a:r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 flipH="1">
            <a:off x="7291387" y="2513012"/>
            <a:ext cx="406400" cy="677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Circle Generating Algorithms</a:t>
            </a:r>
            <a:endParaRPr/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Circles and ellipses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common components in many pictures.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Circle generation routines are often included in packages.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</a:t>
            </a:r>
            <a:endParaRPr/>
          </a:p>
        </p:txBody>
      </p:sp>
      <p:pic>
        <p:nvPicPr>
          <p:cNvPr id="433" name="Google Shape;4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643062"/>
            <a:ext cx="5667375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Circle Equations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Polar form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17FF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i="0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i="0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Cos</a:t>
            </a: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17FF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0" i="0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i="0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Sin</a:t>
            </a: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θ	</a:t>
            </a:r>
            <a:r>
              <a:rPr b="0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radius of circle)</a:t>
            </a: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1460500" y="2500312"/>
            <a:ext cx="5091112" cy="3716337"/>
            <a:chOff x="1941" y="1860"/>
            <a:chExt cx="3207" cy="2341"/>
          </a:xfrm>
        </p:grpSpPr>
        <p:grpSp>
          <p:nvGrpSpPr>
            <p:cNvPr id="136" name="Google Shape;136;p3"/>
            <p:cNvGrpSpPr/>
            <p:nvPr/>
          </p:nvGrpSpPr>
          <p:grpSpPr>
            <a:xfrm>
              <a:off x="1941" y="1860"/>
              <a:ext cx="3207" cy="2341"/>
              <a:chOff x="1247" y="1979"/>
              <a:chExt cx="3207" cy="2341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1837" y="2614"/>
                <a:ext cx="1406" cy="1315"/>
              </a:xfrm>
              <a:prstGeom prst="ellipse">
                <a:avLst/>
              </a:prstGeom>
              <a:solidFill>
                <a:schemeClr val="accent1">
                  <a:alpha val="49803"/>
                </a:schemeClr>
              </a:solidFill>
              <a:ln cap="sq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1247" y="3294"/>
                <a:ext cx="2631" cy="0"/>
              </a:xfrm>
              <a:prstGeom prst="straightConnector1">
                <a:avLst/>
              </a:prstGeom>
              <a:noFill/>
              <a:ln cap="sq" cmpd="sng" w="127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>
                <a:off x="2544" y="2069"/>
                <a:ext cx="0" cy="2251"/>
              </a:xfrm>
              <a:prstGeom prst="straightConnector1">
                <a:avLst/>
              </a:prstGeom>
              <a:noFill/>
              <a:ln cap="sq" cmpd="sng" w="127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40" name="Google Shape;140;p3"/>
              <p:cNvSpPr/>
              <p:nvPr/>
            </p:nvSpPr>
            <p:spPr>
              <a:xfrm>
                <a:off x="2925" y="2713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cap="sq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41" name="Google Shape;141;p3"/>
              <p:cNvCxnSpPr/>
              <p:nvPr/>
            </p:nvCxnSpPr>
            <p:spPr>
              <a:xfrm>
                <a:off x="2971" y="2750"/>
                <a:ext cx="0" cy="5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flipH="1">
                <a:off x="2535" y="2750"/>
                <a:ext cx="436" cy="544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>
                <a:off x="2608" y="3203"/>
                <a:ext cx="45" cy="91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2590" y="3049"/>
                <a:ext cx="2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17FF"/>
                  </a:buClr>
                  <a:buSzPts val="2400"/>
                  <a:buFont typeface="Century Gothic"/>
                  <a:buNone/>
                </a:pPr>
                <a:r>
                  <a:rPr b="1" i="1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θ</a:t>
                </a: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2984" y="2486"/>
                <a:ext cx="147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17FF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</a:t>
                </a:r>
                <a:r>
                  <a:rPr b="0" i="0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=(</a:t>
                </a:r>
                <a:r>
                  <a:rPr b="0" i="1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</a:t>
                </a:r>
                <a:r>
                  <a:rPr b="0" i="0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Cos</a:t>
                </a:r>
                <a:r>
                  <a:rPr b="0" i="1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θ</a:t>
                </a:r>
                <a:r>
                  <a:rPr b="0" i="0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, </a:t>
                </a:r>
                <a:r>
                  <a:rPr b="0" i="1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</a:t>
                </a:r>
                <a:r>
                  <a:rPr b="0" i="0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Sin</a:t>
                </a:r>
                <a:r>
                  <a:rPr b="0" i="1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θ</a:t>
                </a:r>
                <a:r>
                  <a:rPr b="0" i="0" lang="en-US" sz="2400" u="none">
                    <a:solidFill>
                      <a:srgbClr val="3817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)</a:t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016" y="2786"/>
                <a:ext cx="182" cy="499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sq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3134" y="2901"/>
                <a:ext cx="5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entury Gothic"/>
                  <a:buNone/>
                </a:pPr>
                <a:r>
                  <a:rPr b="1" i="1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</a:t>
                </a:r>
                <a:r>
                  <a:rPr b="1" i="0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Sin</a:t>
                </a:r>
                <a:r>
                  <a:rPr b="1" i="1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θ</a:t>
                </a:r>
                <a:r>
                  <a:rPr b="1" i="0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)</a:t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rot="5400000">
                <a:off x="2675" y="3225"/>
                <a:ext cx="182" cy="409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sq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9" name="Google Shape;149;p3"/>
              <p:cNvSpPr txBox="1"/>
              <p:nvPr/>
            </p:nvSpPr>
            <p:spPr>
              <a:xfrm>
                <a:off x="2489" y="3430"/>
                <a:ext cx="613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entury Gothic"/>
                  <a:buNone/>
                </a:pPr>
                <a:r>
                  <a:rPr b="1" i="1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</a:t>
                </a:r>
                <a:r>
                  <a:rPr b="1" i="0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Cos</a:t>
                </a:r>
                <a:r>
                  <a:rPr b="1" i="1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θ</a:t>
                </a:r>
                <a:r>
                  <a:rPr b="1" i="0" lang="en-US" sz="2000" u="none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)</a:t>
                </a:r>
                <a:endParaRPr/>
              </a:p>
            </p:txBody>
          </p:sp>
          <p:sp>
            <p:nvSpPr>
              <p:cNvPr id="150" name="Google Shape;150;p3"/>
              <p:cNvSpPr txBox="1"/>
              <p:nvPr/>
            </p:nvSpPr>
            <p:spPr>
              <a:xfrm>
                <a:off x="3732" y="3261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D2919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rgbClr val="FD2919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x</a:t>
                </a:r>
                <a:endParaRPr/>
              </a:p>
            </p:txBody>
          </p:sp>
          <p:sp>
            <p:nvSpPr>
              <p:cNvPr id="151" name="Google Shape;151;p3"/>
              <p:cNvSpPr txBox="1"/>
              <p:nvPr/>
            </p:nvSpPr>
            <p:spPr>
              <a:xfrm>
                <a:off x="2562" y="1979"/>
                <a:ext cx="20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D2919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rgbClr val="FD2919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</a:t>
                </a:r>
                <a:endParaRPr/>
              </a:p>
            </p:txBody>
          </p:sp>
        </p:grpSp>
        <p:sp>
          <p:nvSpPr>
            <p:cNvPr id="152" name="Google Shape;152;p3"/>
            <p:cNvSpPr txBox="1"/>
            <p:nvPr/>
          </p:nvSpPr>
          <p:spPr>
            <a:xfrm>
              <a:off x="3284" y="2688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Drawing a circle</a:t>
            </a: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D2919"/>
              </a:buClr>
              <a:buSzPts val="2800"/>
              <a:buFont typeface="Georgia"/>
              <a:buNone/>
            </a:pPr>
            <a:r>
              <a:rPr b="1" i="0" lang="en-US" sz="2800" u="sng" cap="none" strike="noStrike">
                <a:solidFill>
                  <a:srgbClr val="FD2919"/>
                </a:solidFill>
                <a:latin typeface="Georgia"/>
                <a:ea typeface="Georgia"/>
                <a:cs typeface="Georgia"/>
                <a:sym typeface="Georgia"/>
              </a:rPr>
              <a:t>Disadvantages</a:t>
            </a:r>
            <a:endParaRPr b="1" i="0" sz="2800" u="sng" cap="none" strike="noStrike">
              <a:solidFill>
                <a:srgbClr val="FD291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find a complete circle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varies from 0° to 360°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calculation of trigonometric functions is very slow.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3779837" y="1473200"/>
            <a:ext cx="2790825" cy="2149475"/>
          </a:xfrm>
          <a:prstGeom prst="rect">
            <a:avLst/>
          </a:prstGeom>
          <a:solidFill>
            <a:srgbClr val="CCFFFF"/>
          </a:solidFill>
          <a:ln cap="sq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1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0°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 (</a:t>
            </a:r>
            <a:r>
              <a:rPr b="0" i="1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 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 360°)</a:t>
            </a:r>
            <a:endParaRPr/>
          </a:p>
          <a:p>
            <a:pPr indent="7937" lvl="1" marL="4492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</a:t>
            </a: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</a:t>
            </a:r>
            <a:endParaRPr/>
          </a:p>
          <a:p>
            <a:pPr indent="7937" lvl="1" marL="4492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y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</a:t>
            </a: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</a:t>
            </a:r>
            <a:endParaRPr/>
          </a:p>
          <a:p>
            <a:pPr indent="7937" lvl="1" marL="4492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setPixel(x,y)</a:t>
            </a:r>
            <a:endParaRPr/>
          </a:p>
          <a:p>
            <a:pPr indent="7937" lvl="1" marL="4492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θ = θ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+ 1°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while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Cartesian form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533400" y="1066800"/>
            <a:ext cx="546735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Pythagoras theorem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17FF"/>
              </a:buClr>
              <a:buSzPts val="2000"/>
              <a:buFont typeface="Georgia"/>
              <a:buNone/>
            </a:pP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			x</a:t>
            </a:r>
            <a:r>
              <a:rPr b="0" baseline="3000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+ y</a:t>
            </a:r>
            <a:r>
              <a:rPr b="0" baseline="3000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 = r</a:t>
            </a:r>
            <a:r>
              <a:rPr b="0" baseline="30000" i="1" lang="en-US" sz="2000" u="none" cap="none" strike="noStrike">
                <a:solidFill>
                  <a:srgbClr val="3817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So, we can write a simple circle drawing algorithm by solving the equation for y at unit x intervals using: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6643687" y="1166812"/>
            <a:ext cx="993775" cy="1190625"/>
            <a:chOff x="4114" y="1154"/>
            <a:chExt cx="626" cy="750"/>
          </a:xfrm>
        </p:grpSpPr>
        <p:cxnSp>
          <p:nvCxnSpPr>
            <p:cNvPr id="169" name="Google Shape;169;p5"/>
            <p:cNvCxnSpPr/>
            <p:nvPr/>
          </p:nvCxnSpPr>
          <p:spPr>
            <a:xfrm>
              <a:off x="4558" y="1154"/>
              <a:ext cx="0" cy="5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5"/>
            <p:cNvCxnSpPr/>
            <p:nvPr/>
          </p:nvCxnSpPr>
          <p:spPr>
            <a:xfrm flipH="1">
              <a:off x="4122" y="1154"/>
              <a:ext cx="436" cy="5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1" name="Google Shape;171;p5"/>
            <p:cNvSpPr txBox="1"/>
            <p:nvPr/>
          </p:nvSpPr>
          <p:spPr>
            <a:xfrm>
              <a:off x="4256" y="161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x</a:t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4177" y="1211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endParaRPr/>
            </a:p>
          </p:txBody>
        </p:sp>
        <p:cxnSp>
          <p:nvCxnSpPr>
            <p:cNvPr id="173" name="Google Shape;173;p5"/>
            <p:cNvCxnSpPr/>
            <p:nvPr/>
          </p:nvCxnSpPr>
          <p:spPr>
            <a:xfrm>
              <a:off x="4114" y="1706"/>
              <a:ext cx="453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" name="Google Shape;174;p5"/>
            <p:cNvSpPr txBox="1"/>
            <p:nvPr/>
          </p:nvSpPr>
          <p:spPr>
            <a:xfrm>
              <a:off x="4539" y="1298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endParaRPr/>
            </a:p>
          </p:txBody>
        </p:sp>
        <p:cxnSp>
          <p:nvCxnSpPr>
            <p:cNvPr id="175" name="Google Shape;175;p5"/>
            <p:cNvCxnSpPr/>
            <p:nvPr/>
          </p:nvCxnSpPr>
          <p:spPr>
            <a:xfrm rot="10800000">
              <a:off x="4468" y="1616"/>
              <a:ext cx="90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468" y="1616"/>
              <a:ext cx="0" cy="9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7" name="Google Shape;177;p5"/>
          <p:cNvGrpSpPr/>
          <p:nvPr/>
        </p:nvGrpSpPr>
        <p:grpSpPr>
          <a:xfrm>
            <a:off x="4714875" y="2428875"/>
            <a:ext cx="4264025" cy="3716337"/>
            <a:chOff x="1941" y="1906"/>
            <a:chExt cx="2686" cy="2341"/>
          </a:xfrm>
        </p:grpSpPr>
        <p:sp>
          <p:nvSpPr>
            <p:cNvPr id="178" name="Google Shape;178;p5"/>
            <p:cNvSpPr/>
            <p:nvPr/>
          </p:nvSpPr>
          <p:spPr>
            <a:xfrm>
              <a:off x="2531" y="2541"/>
              <a:ext cx="1406" cy="1315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9" name="Google Shape;179;p5"/>
            <p:cNvCxnSpPr/>
            <p:nvPr/>
          </p:nvCxnSpPr>
          <p:spPr>
            <a:xfrm>
              <a:off x="1941" y="3221"/>
              <a:ext cx="2631" cy="0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0" name="Google Shape;180;p5"/>
            <p:cNvCxnSpPr/>
            <p:nvPr/>
          </p:nvCxnSpPr>
          <p:spPr>
            <a:xfrm rot="10800000">
              <a:off x="3238" y="1996"/>
              <a:ext cx="0" cy="2251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1" name="Google Shape;181;p5"/>
            <p:cNvSpPr/>
            <p:nvPr/>
          </p:nvSpPr>
          <p:spPr>
            <a:xfrm>
              <a:off x="3619" y="2640"/>
              <a:ext cx="91" cy="91"/>
            </a:xfrm>
            <a:prstGeom prst="ellipse">
              <a:avLst/>
            </a:prstGeom>
            <a:solidFill>
              <a:srgbClr val="FF0000"/>
            </a:solidFill>
            <a:ln cap="sq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82" name="Google Shape;182;p5"/>
            <p:cNvCxnSpPr/>
            <p:nvPr/>
          </p:nvCxnSpPr>
          <p:spPr>
            <a:xfrm>
              <a:off x="3665" y="2677"/>
              <a:ext cx="0" cy="5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 flipH="1">
              <a:off x="3229" y="2677"/>
              <a:ext cx="436" cy="5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4" name="Google Shape;184;p5"/>
            <p:cNvSpPr txBox="1"/>
            <p:nvPr/>
          </p:nvSpPr>
          <p:spPr>
            <a:xfrm>
              <a:off x="3651" y="2801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3364" y="314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x</a:t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4426" y="3188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D2919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rgbClr val="FD291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x</a:t>
              </a: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3256" y="1906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D2919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rgbClr val="FD291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3284" y="2734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17FF"/>
                </a:buClr>
                <a:buSzPts val="2400"/>
                <a:buFont typeface="Century Gothic"/>
                <a:buNone/>
              </a:pPr>
              <a:r>
                <a:rPr b="1" i="1" lang="en-US" sz="2400" u="none">
                  <a:solidFill>
                    <a:srgbClr val="3817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endParaRPr/>
            </a:p>
          </p:txBody>
        </p:sp>
        <p:pic>
          <p:nvPicPr>
            <p:cNvPr id="189" name="Google Shape;18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0" y="2356"/>
              <a:ext cx="957" cy="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3592512"/>
            <a:ext cx="2378075" cy="69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 Simple Circle Drawing Algorithm</a:t>
            </a:r>
            <a:endParaRPr/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312" y="1798637"/>
            <a:ext cx="2849562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2522537"/>
            <a:ext cx="2763837" cy="60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3362" y="3217862"/>
            <a:ext cx="2879725" cy="60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1612" y="4637087"/>
            <a:ext cx="2908300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4625" y="5335587"/>
            <a:ext cx="2967037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6"/>
          <p:cNvGrpSpPr/>
          <p:nvPr/>
        </p:nvGrpSpPr>
        <p:grpSpPr>
          <a:xfrm>
            <a:off x="6721475" y="3902075"/>
            <a:ext cx="130175" cy="561975"/>
            <a:chOff x="4342" y="2798"/>
            <a:chExt cx="82" cy="354"/>
          </a:xfrm>
        </p:grpSpPr>
        <p:sp>
          <p:nvSpPr>
            <p:cNvPr id="202" name="Google Shape;202;p6"/>
            <p:cNvSpPr/>
            <p:nvPr/>
          </p:nvSpPr>
          <p:spPr>
            <a:xfrm>
              <a:off x="4342" y="2798"/>
              <a:ext cx="82" cy="8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342" y="2934"/>
              <a:ext cx="82" cy="8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342" y="3070"/>
              <a:ext cx="82" cy="8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05" name="Google Shape;20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4312" y="1976437"/>
            <a:ext cx="4429125" cy="407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Circle algorithms</a:t>
            </a:r>
            <a:endParaRPr/>
          </a:p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533400" y="1066800"/>
            <a:ext cx="8024812" cy="4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Step through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-axis to determine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y-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values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6215062" y="2551112"/>
            <a:ext cx="2411412" cy="2520950"/>
          </a:xfrm>
          <a:prstGeom prst="rect">
            <a:avLst/>
          </a:prstGeom>
          <a:solidFill>
            <a:srgbClr val="FF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4" name="Google Shape;214;p7"/>
          <p:cNvGraphicFramePr/>
          <p:nvPr/>
        </p:nvGraphicFramePr>
        <p:xfrm>
          <a:off x="500062" y="1681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{C0866AD0-7EFB-4199-B66E-435BEDC97EF9}</a:tableStyleId>
              </a:tblPr>
              <a:tblGrid>
                <a:gridCol w="368300"/>
                <a:gridCol w="368300"/>
                <a:gridCol w="366700"/>
                <a:gridCol w="366700"/>
                <a:gridCol w="368300"/>
                <a:gridCol w="368300"/>
                <a:gridCol w="366700"/>
                <a:gridCol w="366700"/>
                <a:gridCol w="368300"/>
                <a:gridCol w="368300"/>
                <a:gridCol w="366700"/>
                <a:gridCol w="366700"/>
                <a:gridCol w="369875"/>
                <a:gridCol w="366700"/>
              </a:tblGrid>
              <a:tr h="3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5" name="Google Shape;215;p7"/>
          <p:cNvGrpSpPr/>
          <p:nvPr/>
        </p:nvGrpSpPr>
        <p:grpSpPr>
          <a:xfrm>
            <a:off x="355600" y="1465262"/>
            <a:ext cx="5545137" cy="4535487"/>
            <a:chOff x="1519" y="1117"/>
            <a:chExt cx="3493" cy="2857"/>
          </a:xfrm>
        </p:grpSpPr>
        <p:cxnSp>
          <p:nvCxnSpPr>
            <p:cNvPr id="216" name="Google Shape;216;p7"/>
            <p:cNvCxnSpPr/>
            <p:nvPr/>
          </p:nvCxnSpPr>
          <p:spPr>
            <a:xfrm rot="10800000">
              <a:off x="3225" y="1117"/>
              <a:ext cx="0" cy="2857"/>
            </a:xfrm>
            <a:prstGeom prst="straightConnector1">
              <a:avLst/>
            </a:prstGeom>
            <a:noFill/>
            <a:ln cap="sq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1519" y="2576"/>
              <a:ext cx="3493" cy="0"/>
            </a:xfrm>
            <a:prstGeom prst="straightConnector1">
              <a:avLst/>
            </a:prstGeom>
            <a:noFill/>
            <a:ln cap="sq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8" name="Google Shape;218;p7"/>
            <p:cNvSpPr/>
            <p:nvPr/>
          </p:nvSpPr>
          <p:spPr>
            <a:xfrm>
              <a:off x="2136" y="1533"/>
              <a:ext cx="2178" cy="2087"/>
            </a:xfrm>
            <a:prstGeom prst="ellipse">
              <a:avLst/>
            </a:prstGeom>
            <a:noFill/>
            <a:ln cap="sq" cmpd="sng" w="12700">
              <a:solidFill>
                <a:srgbClr val="3817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aphicFrame>
        <p:nvGraphicFramePr>
          <p:cNvPr id="219" name="Google Shape;219;p7"/>
          <p:cNvGraphicFramePr/>
          <p:nvPr/>
        </p:nvGraphicFramePr>
        <p:xfrm>
          <a:off x="601345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{C0866AD0-7EFB-4199-B66E-435BEDC97EF9}</a:tableStyleId>
              </a:tblPr>
              <a:tblGrid>
                <a:gridCol w="207950"/>
                <a:gridCol w="207950"/>
                <a:gridCol w="209550"/>
                <a:gridCol w="207950"/>
                <a:gridCol w="207950"/>
                <a:gridCol w="207950"/>
                <a:gridCol w="207950"/>
                <a:gridCol w="209550"/>
                <a:gridCol w="207950"/>
                <a:gridCol w="207950"/>
                <a:gridCol w="207950"/>
                <a:gridCol w="207950"/>
                <a:gridCol w="209550"/>
                <a:gridCol w="207950"/>
              </a:tblGrid>
              <a:tr h="1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0" name="Google Shape;220;p7"/>
          <p:cNvCxnSpPr/>
          <p:nvPr/>
        </p:nvCxnSpPr>
        <p:spPr>
          <a:xfrm>
            <a:off x="7296150" y="2695575"/>
            <a:ext cx="0" cy="2232025"/>
          </a:xfrm>
          <a:prstGeom prst="straightConnector1">
            <a:avLst/>
          </a:prstGeom>
          <a:noFill/>
          <a:ln cap="sq" cmpd="sng" w="1270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21" name="Google Shape;221;p7"/>
          <p:cNvCxnSpPr/>
          <p:nvPr/>
        </p:nvCxnSpPr>
        <p:spPr>
          <a:xfrm>
            <a:off x="6230937" y="3775075"/>
            <a:ext cx="2195512" cy="0"/>
          </a:xfrm>
          <a:prstGeom prst="straightConnector1">
            <a:avLst/>
          </a:prstGeom>
          <a:noFill/>
          <a:ln cap="sq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Problems</a:t>
            </a:r>
            <a:endParaRPr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533400" y="1066800"/>
            <a:ext cx="8024812" cy="300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unsurprisingly this is not a brilliant solution!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Firstly, the resulting circle has large gaps where the slope approaches the vertical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Secondly, the calculations are not very efficient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square (multiply)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square root operation – try really hard to avoid these!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need a more efficient, more accurate solution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4143375" y="3908425"/>
            <a:ext cx="2411412" cy="2520950"/>
          </a:xfrm>
          <a:prstGeom prst="rect">
            <a:avLst/>
          </a:prstGeom>
          <a:solidFill>
            <a:srgbClr val="FF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9" name="Google Shape;229;p8"/>
          <p:cNvGraphicFramePr/>
          <p:nvPr/>
        </p:nvGraphicFramePr>
        <p:xfrm>
          <a:off x="3941762" y="4268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{C0866AD0-7EFB-4199-B66E-435BEDC97EF9}</a:tableStyleId>
              </a:tblPr>
              <a:tblGrid>
                <a:gridCol w="207950"/>
                <a:gridCol w="207950"/>
                <a:gridCol w="209550"/>
                <a:gridCol w="207950"/>
                <a:gridCol w="207950"/>
                <a:gridCol w="207950"/>
                <a:gridCol w="207950"/>
                <a:gridCol w="209550"/>
                <a:gridCol w="207950"/>
                <a:gridCol w="207950"/>
                <a:gridCol w="207950"/>
                <a:gridCol w="207950"/>
                <a:gridCol w="209550"/>
                <a:gridCol w="207950"/>
              </a:tblGrid>
              <a:tr h="1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7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1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0" name="Google Shape;230;p8"/>
          <p:cNvCxnSpPr/>
          <p:nvPr/>
        </p:nvCxnSpPr>
        <p:spPr>
          <a:xfrm>
            <a:off x="5357812" y="4052887"/>
            <a:ext cx="0" cy="2232025"/>
          </a:xfrm>
          <a:prstGeom prst="straightConnector1">
            <a:avLst/>
          </a:prstGeom>
          <a:noFill/>
          <a:ln cap="sq" cmpd="sng" w="1270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31" name="Google Shape;231;p8"/>
          <p:cNvCxnSpPr/>
          <p:nvPr/>
        </p:nvCxnSpPr>
        <p:spPr>
          <a:xfrm>
            <a:off x="4305300" y="5132387"/>
            <a:ext cx="2195512" cy="0"/>
          </a:xfrm>
          <a:prstGeom prst="straightConnector1">
            <a:avLst/>
          </a:prstGeom>
          <a:noFill/>
          <a:ln cap="sq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Circle Algorithms</a:t>
            </a:r>
            <a:endParaRPr/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533400" y="1066800"/>
            <a:ext cx="7896225" cy="114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8-fold symmetry and only compute pixel positions for the 45° sector.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first thing we can notice to make our circle drawing algorithm more efficient is that circles centred at  (0, 0) have eight-way symmetry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9" name="Google Shape;239;p9"/>
          <p:cNvGrpSpPr/>
          <p:nvPr/>
        </p:nvGrpSpPr>
        <p:grpSpPr>
          <a:xfrm>
            <a:off x="2300287" y="2928937"/>
            <a:ext cx="4414837" cy="3571875"/>
            <a:chOff x="1449" y="1930"/>
            <a:chExt cx="2781" cy="2250"/>
          </a:xfrm>
        </p:grpSpPr>
        <p:grpSp>
          <p:nvGrpSpPr>
            <p:cNvPr id="240" name="Google Shape;240;p9"/>
            <p:cNvGrpSpPr/>
            <p:nvPr/>
          </p:nvGrpSpPr>
          <p:grpSpPr>
            <a:xfrm>
              <a:off x="1449" y="1930"/>
              <a:ext cx="2781" cy="2250"/>
              <a:chOff x="1178" y="1494"/>
              <a:chExt cx="2781" cy="2250"/>
            </a:xfrm>
          </p:grpSpPr>
          <p:grpSp>
            <p:nvGrpSpPr>
              <p:cNvPr id="241" name="Google Shape;241;p9"/>
              <p:cNvGrpSpPr/>
              <p:nvPr/>
            </p:nvGrpSpPr>
            <p:grpSpPr>
              <a:xfrm>
                <a:off x="1477" y="1494"/>
                <a:ext cx="2250" cy="2250"/>
                <a:chOff x="1477" y="1494"/>
                <a:chExt cx="2250" cy="2250"/>
              </a:xfrm>
            </p:grpSpPr>
            <p:cxnSp>
              <p:nvCxnSpPr>
                <p:cNvPr id="242" name="Google Shape;242;p9"/>
                <p:cNvCxnSpPr/>
                <p:nvPr/>
              </p:nvCxnSpPr>
              <p:spPr>
                <a:xfrm rot="10800000">
                  <a:off x="2602" y="1494"/>
                  <a:ext cx="0" cy="22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243" name="Google Shape;243;p9"/>
                <p:cNvCxnSpPr/>
                <p:nvPr/>
              </p:nvCxnSpPr>
              <p:spPr>
                <a:xfrm rot="10800000">
                  <a:off x="2602" y="1494"/>
                  <a:ext cx="0" cy="22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</p:grpSp>
          <p:sp>
            <p:nvSpPr>
              <p:cNvPr id="244" name="Google Shape;244;p9"/>
              <p:cNvSpPr/>
              <p:nvPr/>
            </p:nvSpPr>
            <p:spPr>
              <a:xfrm>
                <a:off x="1728" y="1737"/>
                <a:ext cx="1746" cy="1746"/>
              </a:xfrm>
              <a:prstGeom prst="ellipse">
                <a:avLst/>
              </a:prstGeom>
              <a:noFill/>
              <a:ln cap="flat" cmpd="sng" w="25400">
                <a:solidFill>
                  <a:srgbClr val="000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816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2321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2816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2321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 rot="5400000">
                <a:off x="1724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 rot="5400000">
                <a:off x="1724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 rot="5400000">
                <a:off x="3396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 rot="5400000">
                <a:off x="3396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3" name="Google Shape;253;p9"/>
              <p:cNvSpPr txBox="1"/>
              <p:nvPr/>
            </p:nvSpPr>
            <p:spPr>
              <a:xfrm>
                <a:off x="2847" y="1529"/>
                <a:ext cx="48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(x, y)</a:t>
                </a:r>
                <a:endParaRPr/>
              </a:p>
            </p:txBody>
          </p:sp>
          <p:sp>
            <p:nvSpPr>
              <p:cNvPr id="254" name="Google Shape;254;p9"/>
              <p:cNvSpPr txBox="1"/>
              <p:nvPr/>
            </p:nvSpPr>
            <p:spPr>
              <a:xfrm>
                <a:off x="3440" y="2165"/>
                <a:ext cx="48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(y, x)</a:t>
                </a:r>
                <a:endParaRPr/>
              </a:p>
            </p:txBody>
          </p:sp>
          <p:sp>
            <p:nvSpPr>
              <p:cNvPr id="255" name="Google Shape;255;p9"/>
              <p:cNvSpPr txBox="1"/>
              <p:nvPr/>
            </p:nvSpPr>
            <p:spPr>
              <a:xfrm>
                <a:off x="3412" y="2807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(y, -x)</a:t>
                </a:r>
                <a:endParaRPr/>
              </a:p>
            </p:txBody>
          </p:sp>
          <p:sp>
            <p:nvSpPr>
              <p:cNvPr id="256" name="Google Shape;256;p9"/>
              <p:cNvSpPr txBox="1"/>
              <p:nvPr/>
            </p:nvSpPr>
            <p:spPr>
              <a:xfrm>
                <a:off x="2847" y="3393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(x, -y)</a:t>
                </a:r>
                <a:endParaRPr/>
              </a:p>
            </p:txBody>
          </p:sp>
          <p:sp>
            <p:nvSpPr>
              <p:cNvPr id="257" name="Google Shape;257;p9"/>
              <p:cNvSpPr txBox="1"/>
              <p:nvPr/>
            </p:nvSpPr>
            <p:spPr>
              <a:xfrm>
                <a:off x="1794" y="3393"/>
                <a:ext cx="60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(-x, -y)</a:t>
                </a:r>
                <a:endParaRPr/>
              </a:p>
            </p:txBody>
          </p:sp>
          <p:sp>
            <p:nvSpPr>
              <p:cNvPr id="258" name="Google Shape;258;p9"/>
              <p:cNvSpPr txBox="1"/>
              <p:nvPr/>
            </p:nvSpPr>
            <p:spPr>
              <a:xfrm>
                <a:off x="1178" y="2807"/>
                <a:ext cx="60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(-y, -x)</a:t>
                </a:r>
                <a:endParaRPr/>
              </a:p>
            </p:txBody>
          </p:sp>
          <p:sp>
            <p:nvSpPr>
              <p:cNvPr id="259" name="Google Shape;259;p9"/>
              <p:cNvSpPr txBox="1"/>
              <p:nvPr/>
            </p:nvSpPr>
            <p:spPr>
              <a:xfrm>
                <a:off x="1232" y="2165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(-y, x)</a:t>
                </a:r>
                <a:endParaRPr/>
              </a:p>
            </p:txBody>
          </p:sp>
          <p:sp>
            <p:nvSpPr>
              <p:cNvPr id="260" name="Google Shape;260;p9"/>
              <p:cNvSpPr txBox="1"/>
              <p:nvPr/>
            </p:nvSpPr>
            <p:spPr>
              <a:xfrm>
                <a:off x="1853" y="1529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b="1" i="1" lang="en-US" sz="2200" u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(-x, y)</a:t>
                </a:r>
                <a:endParaRPr/>
              </a:p>
            </p:txBody>
          </p:sp>
        </p:grpSp>
        <p:cxnSp>
          <p:nvCxnSpPr>
            <p:cNvPr id="261" name="Google Shape;261;p9"/>
            <p:cNvCxnSpPr/>
            <p:nvPr/>
          </p:nvCxnSpPr>
          <p:spPr>
            <a:xfrm flipH="1" rot="10800000">
              <a:off x="2201" y="2392"/>
              <a:ext cx="1335" cy="1335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3491" y="3028"/>
              <a:ext cx="0" cy="60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id="263" name="Google Shape;26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3" y="3088"/>
              <a:ext cx="165" cy="2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4" name="Google Shape;264;p9"/>
            <p:cNvCxnSpPr/>
            <p:nvPr/>
          </p:nvCxnSpPr>
          <p:spPr>
            <a:xfrm rot="10800000">
              <a:off x="2201" y="2392"/>
              <a:ext cx="1335" cy="1335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 rot="10800000">
              <a:off x="2871" y="2107"/>
              <a:ext cx="0" cy="1874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 rot="10800000">
              <a:off x="2871" y="2124"/>
              <a:ext cx="0" cy="1874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