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9144000"/>
  <p:notesSz cx="6858000" cy="9144000"/>
  <p:embeddedFontLst>
    <p:embeddedFont>
      <p:font typeface="Arimo"/>
      <p:regular r:id="rId25"/>
      <p:bold r:id="rId26"/>
      <p:italic r:id="rId27"/>
      <p:boldItalic r:id="rId28"/>
    </p:embeddedFont>
    <p:embeddedFont>
      <p:font typeface="Century Gothic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3" roundtripDataSignature="AMtx7mi2qUPYsbAYLTF3hk4u4wKjDZly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enturyGothic-italic.fntdata"/><Relationship Id="rId30" Type="http://schemas.openxmlformats.org/officeDocument/2006/relationships/font" Target="fonts/CenturyGothic-bold.fntdata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307" name="Google Shape;307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8" name="Google Shape;30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314" name="Google Shape;31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5" name="Google Shape;31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entury Gothic"/>
              <a:buNone/>
            </a:pPr>
            <a:fld id="{00000000-1234-1234-1234-123412341234}" type="slidenum">
              <a:rPr b="0" i="0" lang="en-US" sz="2400" u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  <p:sp>
        <p:nvSpPr>
          <p:cNvPr id="324" name="Google Shape;32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5" name="Google Shape;32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500">
                <a:solidFill>
                  <a:srgbClr val="05366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89" name="Google Shape;89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0" name="Google Shape;90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91" name="Google Shape;91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2" name="Google Shape;92;p31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1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98" name="Google Shape;98;p32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99" name="Google Shape;99;p32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2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9pPr>
          </a:lstStyle>
          <a:p/>
        </p:txBody>
      </p:sp>
      <p:sp>
        <p:nvSpPr>
          <p:cNvPr id="105" name="Google Shape;105;p33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4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2" type="body"/>
          </p:nvPr>
        </p:nvSpPr>
        <p:spPr>
          <a:xfrm>
            <a:off x="4621213" y="10668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3" type="body"/>
          </p:nvPr>
        </p:nvSpPr>
        <p:spPr>
          <a:xfrm>
            <a:off x="4621213" y="36195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4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/>
          <p:nvPr>
            <p:ph type="title"/>
          </p:nvPr>
        </p:nvSpPr>
        <p:spPr>
          <a:xfrm rot="5400000">
            <a:off x="4626769" y="2088356"/>
            <a:ext cx="5857875" cy="200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" type="body"/>
          </p:nvPr>
        </p:nvSpPr>
        <p:spPr>
          <a:xfrm rot="5400000">
            <a:off x="538162" y="157162"/>
            <a:ext cx="585787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" type="body"/>
          </p:nvPr>
        </p:nvSpPr>
        <p:spPr>
          <a:xfrm rot="5400000">
            <a:off x="2069306" y="-469106"/>
            <a:ext cx="4953000" cy="80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67" name="Google Shape;67;p27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7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9pPr>
          </a:lstStyle>
          <a:p/>
        </p:txBody>
      </p:sp>
      <p:sp>
        <p:nvSpPr>
          <p:cNvPr id="73" name="Google Shape;73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entury Gothic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74" name="Google Shape;74;p28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9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7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" id="10" name="Google Shape;10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-1" id="22" name="Google Shape;22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2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21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21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_1.jpg" id="28" name="Google Shape;28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8187" y="6072187"/>
            <a:ext cx="785812" cy="78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21"/>
          <p:cNvSpPr txBox="1"/>
          <p:nvPr/>
        </p:nvSpPr>
        <p:spPr>
          <a:xfrm>
            <a:off x="2286000" y="6581775"/>
            <a:ext cx="51371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0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Md. Manowarul Islam, Dept. of CSE, Jagannath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Relationship Id="rId4" Type="http://schemas.openxmlformats.org/officeDocument/2006/relationships/image" Target="../media/image34.png"/><Relationship Id="rId5" Type="http://schemas.openxmlformats.org/officeDocument/2006/relationships/image" Target="../media/image18.png"/><Relationship Id="rId6" Type="http://schemas.openxmlformats.org/officeDocument/2006/relationships/image" Target="../media/image2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4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Relationship Id="rId4" Type="http://schemas.openxmlformats.org/officeDocument/2006/relationships/image" Target="../media/image3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714488"/>
            <a:ext cx="37020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3708400" y="1557337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mpact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CSE- 4105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Lecture- 07</a:t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Transformation-II</a:t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Translation</a:t>
            </a:r>
            <a:endParaRPr/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4750" y="3143250"/>
            <a:ext cx="5429250" cy="146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3643312" y="2000250"/>
            <a:ext cx="1285875" cy="357187"/>
          </a:xfrm>
          <a:prstGeom prst="rightArrow">
            <a:avLst>
              <a:gd fmla="val 186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1" name="Google Shape;2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7250" y="3500437"/>
            <a:ext cx="1476375" cy="88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0"/>
          <p:cNvSpPr/>
          <p:nvPr/>
        </p:nvSpPr>
        <p:spPr>
          <a:xfrm>
            <a:off x="2357437" y="3786187"/>
            <a:ext cx="1285875" cy="357187"/>
          </a:xfrm>
          <a:prstGeom prst="rightArrow">
            <a:avLst>
              <a:gd fmla="val 186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63" name="Google Shape;263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937" y="1714500"/>
            <a:ext cx="27654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0625" y="1428750"/>
            <a:ext cx="320992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/>
          <p:nvPr/>
        </p:nvSpPr>
        <p:spPr>
          <a:xfrm>
            <a:off x="3643312" y="2000250"/>
            <a:ext cx="1285875" cy="357187"/>
          </a:xfrm>
          <a:prstGeom prst="rightArrow">
            <a:avLst>
              <a:gd fmla="val 186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3357562" y="3500437"/>
            <a:ext cx="1285875" cy="357187"/>
          </a:xfrm>
          <a:prstGeom prst="rightArrow">
            <a:avLst>
              <a:gd fmla="val 186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1" name="Google Shape;2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0125" y="1714500"/>
            <a:ext cx="2357437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5" y="1500187"/>
            <a:ext cx="280987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00625" y="3000375"/>
            <a:ext cx="29718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28750" y="3143250"/>
            <a:ext cx="1435100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Scaling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2"/>
          <p:cNvSpPr/>
          <p:nvPr/>
        </p:nvSpPr>
        <p:spPr>
          <a:xfrm>
            <a:off x="3643312" y="2286000"/>
            <a:ext cx="1285875" cy="357187"/>
          </a:xfrm>
          <a:prstGeom prst="rightArrow">
            <a:avLst>
              <a:gd fmla="val 186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12"/>
          <p:cNvSpPr/>
          <p:nvPr/>
        </p:nvSpPr>
        <p:spPr>
          <a:xfrm>
            <a:off x="2714625" y="4357687"/>
            <a:ext cx="785812" cy="357187"/>
          </a:xfrm>
          <a:prstGeom prst="rightArrow">
            <a:avLst>
              <a:gd fmla="val 16691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2" name="Google Shape;2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" y="1643062"/>
            <a:ext cx="3409950" cy="135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25" y="1785937"/>
            <a:ext cx="3914775" cy="135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187" y="3857625"/>
            <a:ext cx="214312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00437" y="3714750"/>
            <a:ext cx="5218112" cy="16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Rotation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At a glance…</a:t>
            </a:r>
            <a:endParaRPr/>
          </a:p>
        </p:txBody>
      </p:sp>
      <p:sp>
        <p:nvSpPr>
          <p:cNvPr id="292" name="Google Shape;292;p13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Translation: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Scaling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Rotation</a:t>
            </a:r>
            <a:endParaRPr/>
          </a:p>
        </p:txBody>
      </p:sp>
      <p:pic>
        <p:nvPicPr>
          <p:cNvPr id="293" name="Google Shape;29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6062" y="4572000"/>
            <a:ext cx="3914775" cy="1357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6062" y="1500187"/>
            <a:ext cx="320992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0" y="2928937"/>
            <a:ext cx="2809875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Inverse Transformations</a:t>
            </a:r>
            <a:endParaRPr/>
          </a:p>
        </p:txBody>
      </p:sp>
      <p:sp>
        <p:nvSpPr>
          <p:cNvPr id="301" name="Google Shape;301;p1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Transformations can easily be reversed using inverse transformations</a:t>
            </a:r>
            <a:endParaRPr/>
          </a:p>
        </p:txBody>
      </p:sp>
      <p:pic>
        <p:nvPicPr>
          <p:cNvPr id="302" name="Google Shape;30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450" y="2593975"/>
            <a:ext cx="2449512" cy="1744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41875" y="2960687"/>
            <a:ext cx="2398712" cy="29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33462" y="4532312"/>
            <a:ext cx="3214687" cy="174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Combining Transformations</a:t>
            </a:r>
            <a:endParaRPr/>
          </a:p>
        </p:txBody>
      </p:sp>
      <p:sp>
        <p:nvSpPr>
          <p:cNvPr id="311" name="Google Shape;311;p15"/>
          <p:cNvSpPr txBox="1"/>
          <p:nvPr>
            <p:ph idx="1" type="body"/>
          </p:nvPr>
        </p:nvSpPr>
        <p:spPr>
          <a:xfrm>
            <a:off x="533400" y="1066800"/>
            <a:ext cx="8024812" cy="336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number of transformations can be combined into one matrix to make things easy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Allowed by the fact that we use homogenous coordinates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Imagine rotating a polygon around a point other than the origin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Transform to centre point to origin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Rotate around origin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Transform back to centre point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CC1E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rPr>
              <a:t>Combining Transformations (cont…)</a:t>
            </a:r>
            <a:endParaRPr/>
          </a:p>
        </p:txBody>
      </p:sp>
      <p:sp>
        <p:nvSpPr>
          <p:cNvPr id="318" name="Google Shape;318;p16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three transformation matrices are combined as follows</a:t>
            </a:r>
            <a:endParaRPr/>
          </a:p>
        </p:txBody>
      </p:sp>
      <p:pic>
        <p:nvPicPr>
          <p:cNvPr id="319" name="Google Shape;3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2208212"/>
            <a:ext cx="8064500" cy="18637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6"/>
          <p:cNvSpPr txBox="1"/>
          <p:nvPr/>
        </p:nvSpPr>
        <p:spPr>
          <a:xfrm>
            <a:off x="857250" y="5286375"/>
            <a:ext cx="7143750" cy="71437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entury Gothic"/>
              <a:buNone/>
            </a:pPr>
            <a:r>
              <a:rPr b="1" i="0" lang="en-US" sz="2400" u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REMEMBER:</a:t>
            </a:r>
            <a:r>
              <a:rPr b="0" i="0" lang="en-US" sz="2400" u="none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Matrix multiplication is not commutative so order matters</a:t>
            </a:r>
            <a:endParaRPr/>
          </a:p>
        </p:txBody>
      </p:sp>
      <p:pic>
        <p:nvPicPr>
          <p:cNvPr id="321" name="Google Shape;32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5362" y="4429125"/>
            <a:ext cx="46132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ECC1E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rPr>
              <a:t>Summary</a:t>
            </a:r>
            <a:endParaRPr/>
          </a:p>
        </p:txBody>
      </p:sp>
      <p:sp>
        <p:nvSpPr>
          <p:cNvPr id="328" name="Google Shape;328;p17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2D Transformations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Translation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Scaling</a:t>
            </a:r>
            <a:endParaRPr/>
          </a:p>
          <a:p>
            <a:pPr indent="-228600" lvl="2" marL="114300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Rotation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Homogeneous coordinates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Matrix multiplications</a:t>
            </a:r>
            <a:endParaRPr/>
          </a:p>
          <a:p>
            <a:pPr indent="-285750" lvl="1" marL="74295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Combining transformations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667"/>
              </a:buClr>
              <a:buSzPts val="5500"/>
              <a:buFont typeface="Georgia"/>
              <a:buNone/>
            </a:pPr>
            <a:r>
              <a:rPr b="0" i="0" lang="en-US" sz="5500" u="none">
                <a:solidFill>
                  <a:srgbClr val="053667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/>
          <p:nvPr/>
        </p:nvSpPr>
        <p:spPr>
          <a:xfrm>
            <a:off x="6477000" y="30480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2"/>
          <p:cNvSpPr/>
          <p:nvPr/>
        </p:nvSpPr>
        <p:spPr>
          <a:xfrm>
            <a:off x="6096000" y="2743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2"/>
          <p:cNvSpPr/>
          <p:nvPr/>
        </p:nvSpPr>
        <p:spPr>
          <a:xfrm>
            <a:off x="6858000" y="3505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2"/>
          <p:cNvSpPr txBox="1"/>
          <p:nvPr>
            <p:ph idx="1" type="body"/>
          </p:nvPr>
        </p:nvSpPr>
        <p:spPr>
          <a:xfrm>
            <a:off x="533400" y="1066800"/>
            <a:ext cx="396716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rotation repositions all points in an object along a circular path in the plane centered at the pivot point.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First, we’ll assume the pivot is at the origin.</a:t>
            </a:r>
            <a:endParaRPr/>
          </a:p>
          <a:p>
            <a:pPr indent="-215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22" name="Google Shape;122;p2"/>
          <p:cNvGrpSpPr/>
          <p:nvPr/>
        </p:nvGrpSpPr>
        <p:grpSpPr>
          <a:xfrm>
            <a:off x="4953000" y="1905000"/>
            <a:ext cx="3276600" cy="3048000"/>
            <a:chOff x="3120" y="1200"/>
            <a:chExt cx="2064" cy="1920"/>
          </a:xfrm>
        </p:grpSpPr>
        <p:grpSp>
          <p:nvGrpSpPr>
            <p:cNvPr id="123" name="Google Shape;123;p2"/>
            <p:cNvGrpSpPr/>
            <p:nvPr/>
          </p:nvGrpSpPr>
          <p:grpSpPr>
            <a:xfrm>
              <a:off x="3120" y="1200"/>
              <a:ext cx="2064" cy="1920"/>
              <a:chOff x="3120" y="1200"/>
              <a:chExt cx="2064" cy="1920"/>
            </a:xfrm>
          </p:grpSpPr>
          <p:cxnSp>
            <p:nvCxnSpPr>
              <p:cNvPr id="124" name="Google Shape;124;p2"/>
              <p:cNvCxnSpPr/>
              <p:nvPr/>
            </p:nvCxnSpPr>
            <p:spPr>
              <a:xfrm>
                <a:off x="3120" y="1200"/>
                <a:ext cx="0" cy="192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  <p:cxnSp>
            <p:nvCxnSpPr>
              <p:cNvPr id="125" name="Google Shape;125;p2"/>
              <p:cNvCxnSpPr/>
              <p:nvPr/>
            </p:nvCxnSpPr>
            <p:spPr>
              <a:xfrm>
                <a:off x="3120" y="3120"/>
                <a:ext cx="2064" cy="0"/>
              </a:xfrm>
              <a:prstGeom prst="straightConnector1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00"/>
                <a:headEnd len="med" w="med" type="none"/>
                <a:tailEnd len="med" w="med" type="none"/>
              </a:ln>
            </p:spPr>
          </p:cxnSp>
        </p:grpSp>
        <p:cxnSp>
          <p:nvCxnSpPr>
            <p:cNvPr id="126" name="Google Shape;126;p2"/>
            <p:cNvCxnSpPr/>
            <p:nvPr/>
          </p:nvCxnSpPr>
          <p:spPr>
            <a:xfrm>
              <a:off x="331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350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8" name="Google Shape;128;p2"/>
            <p:cNvCxnSpPr/>
            <p:nvPr/>
          </p:nvCxnSpPr>
          <p:spPr>
            <a:xfrm>
              <a:off x="369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29" name="Google Shape;129;p2"/>
            <p:cNvCxnSpPr/>
            <p:nvPr/>
          </p:nvCxnSpPr>
          <p:spPr>
            <a:xfrm>
              <a:off x="388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0" name="Google Shape;130;p2"/>
            <p:cNvCxnSpPr/>
            <p:nvPr/>
          </p:nvCxnSpPr>
          <p:spPr>
            <a:xfrm>
              <a:off x="408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1" name="Google Shape;131;p2"/>
            <p:cNvCxnSpPr/>
            <p:nvPr/>
          </p:nvCxnSpPr>
          <p:spPr>
            <a:xfrm>
              <a:off x="4272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2" name="Google Shape;132;p2"/>
            <p:cNvCxnSpPr/>
            <p:nvPr/>
          </p:nvCxnSpPr>
          <p:spPr>
            <a:xfrm>
              <a:off x="4464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3" name="Google Shape;133;p2"/>
            <p:cNvCxnSpPr/>
            <p:nvPr/>
          </p:nvCxnSpPr>
          <p:spPr>
            <a:xfrm>
              <a:off x="4656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4" name="Google Shape;134;p2"/>
            <p:cNvCxnSpPr/>
            <p:nvPr/>
          </p:nvCxnSpPr>
          <p:spPr>
            <a:xfrm>
              <a:off x="4848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5" name="Google Shape;135;p2"/>
            <p:cNvCxnSpPr/>
            <p:nvPr/>
          </p:nvCxnSpPr>
          <p:spPr>
            <a:xfrm>
              <a:off x="5040" y="1200"/>
              <a:ext cx="0" cy="192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3120" y="292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3120" y="273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3120" y="254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39" name="Google Shape;139;p2"/>
            <p:cNvCxnSpPr/>
            <p:nvPr/>
          </p:nvCxnSpPr>
          <p:spPr>
            <a:xfrm>
              <a:off x="3120" y="235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0" name="Google Shape;140;p2"/>
            <p:cNvCxnSpPr/>
            <p:nvPr/>
          </p:nvCxnSpPr>
          <p:spPr>
            <a:xfrm>
              <a:off x="3120" y="2160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1" name="Google Shape;141;p2"/>
            <p:cNvCxnSpPr/>
            <p:nvPr/>
          </p:nvCxnSpPr>
          <p:spPr>
            <a:xfrm>
              <a:off x="3120" y="1968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2" name="Google Shape;142;p2"/>
            <p:cNvCxnSpPr/>
            <p:nvPr/>
          </p:nvCxnSpPr>
          <p:spPr>
            <a:xfrm>
              <a:off x="3120" y="1776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3" name="Google Shape;143;p2"/>
            <p:cNvCxnSpPr/>
            <p:nvPr/>
          </p:nvCxnSpPr>
          <p:spPr>
            <a:xfrm>
              <a:off x="3120" y="1584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144" name="Google Shape;144;p2"/>
            <p:cNvCxnSpPr/>
            <p:nvPr/>
          </p:nvCxnSpPr>
          <p:spPr>
            <a:xfrm>
              <a:off x="3120" y="1392"/>
              <a:ext cx="206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145" name="Google Shape;145;p2"/>
          <p:cNvSpPr/>
          <p:nvPr/>
        </p:nvSpPr>
        <p:spPr>
          <a:xfrm>
            <a:off x="7118350" y="4071937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"/>
          <p:cNvSpPr/>
          <p:nvPr/>
        </p:nvSpPr>
        <p:spPr>
          <a:xfrm>
            <a:off x="5595937" y="2547937"/>
            <a:ext cx="228600" cy="228600"/>
          </a:xfrm>
          <a:prstGeom prst="ellipse">
            <a:avLst/>
          </a:prstGeom>
          <a:solidFill>
            <a:srgbClr val="FF33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p2"/>
          <p:cNvSpPr txBox="1"/>
          <p:nvPr/>
        </p:nvSpPr>
        <p:spPr>
          <a:xfrm>
            <a:off x="6707187" y="3062287"/>
            <a:ext cx="3032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1800"/>
              <a:buFont typeface="Century Gothic"/>
              <a:buNone/>
            </a:pPr>
            <a:r>
              <a:rPr b="0" i="0" lang="en-US" sz="1800" u="none">
                <a:solidFill>
                  <a:srgbClr val="00FF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θ</a:t>
            </a: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5721350" y="2660650"/>
            <a:ext cx="1524000" cy="1547812"/>
          </a:xfrm>
          <a:custGeom>
            <a:rect b="b" l="l" r="r" t="t"/>
            <a:pathLst>
              <a:path extrusionOk="0" h="975" w="960">
                <a:moveTo>
                  <a:pt x="960" y="975"/>
                </a:moveTo>
                <a:cubicBezTo>
                  <a:pt x="938" y="805"/>
                  <a:pt x="775" y="525"/>
                  <a:pt x="572" y="340"/>
                </a:cubicBezTo>
                <a:cubicBezTo>
                  <a:pt x="369" y="155"/>
                  <a:pt x="184" y="45"/>
                  <a:pt x="0" y="0"/>
                </a:cubicBezTo>
              </a:path>
            </a:pathLst>
          </a:custGeom>
          <a:noFill/>
          <a:ln cap="flat" cmpd="sng" w="254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9" name="Google Shape;149;p2"/>
          <p:cNvCxnSpPr/>
          <p:nvPr/>
        </p:nvCxnSpPr>
        <p:spPr>
          <a:xfrm flipH="1" rot="10800000">
            <a:off x="4953000" y="4191000"/>
            <a:ext cx="2286000" cy="762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50" name="Google Shape;150;p2"/>
          <p:cNvCxnSpPr/>
          <p:nvPr/>
        </p:nvCxnSpPr>
        <p:spPr>
          <a:xfrm flipH="1" rot="10800000">
            <a:off x="4953000" y="2667000"/>
            <a:ext cx="762000" cy="2286000"/>
          </a:xfrm>
          <a:prstGeom prst="straightConnector1">
            <a:avLst/>
          </a:prstGeom>
          <a:noFill/>
          <a:ln cap="flat" cmpd="sng" w="25400">
            <a:solidFill>
              <a:srgbClr val="00FF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1" name="Google Shape;151;p2"/>
          <p:cNvSpPr txBox="1"/>
          <p:nvPr/>
        </p:nvSpPr>
        <p:spPr>
          <a:xfrm>
            <a:off x="7086600" y="3698875"/>
            <a:ext cx="3698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5486400" y="2133600"/>
            <a:ext cx="4714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rgbClr val="FF33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P’</a:t>
            </a:r>
            <a:endParaRPr/>
          </a:p>
        </p:txBody>
      </p:sp>
      <p:sp>
        <p:nvSpPr>
          <p:cNvPr id="153" name="Google Shape;153;p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352425" y="1447800"/>
            <a:ext cx="84423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Rotate through an angle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θ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about the origin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cxnSp>
        <p:nvCxnSpPr>
          <p:cNvPr id="159" name="Google Shape;159;p3"/>
          <p:cNvCxnSpPr/>
          <p:nvPr/>
        </p:nvCxnSpPr>
        <p:spPr>
          <a:xfrm flipH="1" rot="10800000">
            <a:off x="4924425" y="4648200"/>
            <a:ext cx="2249487" cy="1447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60" name="Google Shape;160;p3"/>
          <p:cNvSpPr txBox="1"/>
          <p:nvPr/>
        </p:nvSpPr>
        <p:spPr>
          <a:xfrm>
            <a:off x="7173912" y="4343400"/>
            <a:ext cx="73342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entury Gothic"/>
              <a:buNone/>
            </a:pPr>
            <a:r>
              <a:rPr b="0" i="1" lang="en-US" sz="1600" u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</a:t>
            </a:r>
            <a:r>
              <a:rPr b="0" i="0" lang="en-US" sz="1600" u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1" lang="en-US" sz="1600" u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x, y</a:t>
            </a:r>
            <a:r>
              <a:rPr b="0" i="0" lang="en-US" sz="1600" u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5627687" y="3124200"/>
            <a:ext cx="9398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entury Gothic"/>
              <a:buNone/>
            </a:pPr>
            <a:r>
              <a:rPr b="0" i="1" lang="en-US" sz="1600" u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P’</a:t>
            </a:r>
            <a:r>
              <a:rPr b="0" i="0" lang="en-US" sz="1600" u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rPr b="0" i="1" lang="en-US" sz="1600" u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x’, y’</a:t>
            </a:r>
            <a:r>
              <a:rPr b="0" i="0" lang="en-US" sz="1600" u="none">
                <a:solidFill>
                  <a:schemeClr val="accent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/>
          </a:p>
        </p:txBody>
      </p:sp>
      <p:grpSp>
        <p:nvGrpSpPr>
          <p:cNvPr id="162" name="Google Shape;162;p3"/>
          <p:cNvGrpSpPr/>
          <p:nvPr/>
        </p:nvGrpSpPr>
        <p:grpSpPr>
          <a:xfrm>
            <a:off x="4783137" y="2743200"/>
            <a:ext cx="4051300" cy="3509962"/>
            <a:chOff x="3264" y="1728"/>
            <a:chExt cx="2765" cy="2211"/>
          </a:xfrm>
        </p:grpSpPr>
        <p:sp>
          <p:nvSpPr>
            <p:cNvPr id="163" name="Google Shape;163;p3"/>
            <p:cNvSpPr/>
            <p:nvPr/>
          </p:nvSpPr>
          <p:spPr>
            <a:xfrm>
              <a:off x="4608" y="2928"/>
              <a:ext cx="624" cy="624"/>
            </a:xfrm>
            <a:custGeom>
              <a:rect b="b" l="l" r="r" t="t"/>
              <a:pathLst>
                <a:path extrusionOk="0" h="624" w="624">
                  <a:moveTo>
                    <a:pt x="288" y="0"/>
                  </a:moveTo>
                  <a:lnTo>
                    <a:pt x="0" y="288"/>
                  </a:lnTo>
                  <a:lnTo>
                    <a:pt x="0" y="624"/>
                  </a:lnTo>
                  <a:lnTo>
                    <a:pt x="624" y="624"/>
                  </a:lnTo>
                  <a:lnTo>
                    <a:pt x="624" y="28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64" name="Google Shape;164;p3"/>
            <p:cNvCxnSpPr/>
            <p:nvPr/>
          </p:nvCxnSpPr>
          <p:spPr>
            <a:xfrm>
              <a:off x="3376" y="3853"/>
              <a:ext cx="2448" cy="0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cxnSp>
          <p:nvCxnSpPr>
            <p:cNvPr id="165" name="Google Shape;165;p3"/>
            <p:cNvCxnSpPr/>
            <p:nvPr/>
          </p:nvCxnSpPr>
          <p:spPr>
            <a:xfrm rot="10800000">
              <a:off x="3376" y="2029"/>
              <a:ext cx="0" cy="1824"/>
            </a:xfrm>
            <a:prstGeom prst="straightConnector1">
              <a:avLst/>
            </a:prstGeom>
            <a:noFill/>
            <a:ln cap="flat" cmpd="sng" w="28575">
              <a:solidFill>
                <a:schemeClr val="accent2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66" name="Google Shape;166;p3"/>
            <p:cNvSpPr txBox="1"/>
            <p:nvPr/>
          </p:nvSpPr>
          <p:spPr>
            <a:xfrm>
              <a:off x="5810" y="3648"/>
              <a:ext cx="21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Century Gothic"/>
                <a:buNone/>
              </a:pPr>
              <a:r>
                <a:rPr b="0" i="1" lang="en-US" sz="2400" u="none">
                  <a:solidFill>
                    <a:schemeClr val="accent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x</a:t>
              </a:r>
              <a:endParaRPr/>
            </a:p>
          </p:txBody>
        </p:sp>
        <p:sp>
          <p:nvSpPr>
            <p:cNvPr id="167" name="Google Shape;167;p3"/>
            <p:cNvSpPr txBox="1"/>
            <p:nvPr/>
          </p:nvSpPr>
          <p:spPr>
            <a:xfrm>
              <a:off x="3264" y="1728"/>
              <a:ext cx="21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Century Gothic"/>
                <a:buNone/>
              </a:pPr>
              <a:r>
                <a:rPr b="0" i="1" lang="en-US" sz="2400" u="none">
                  <a:solidFill>
                    <a:schemeClr val="accent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y</a:t>
              </a:r>
              <a:endParaRPr/>
            </a:p>
          </p:txBody>
        </p:sp>
      </p:grpSp>
      <p:grpSp>
        <p:nvGrpSpPr>
          <p:cNvPr id="168" name="Google Shape;168;p3"/>
          <p:cNvGrpSpPr/>
          <p:nvPr/>
        </p:nvGrpSpPr>
        <p:grpSpPr>
          <a:xfrm>
            <a:off x="4924425" y="3156264"/>
            <a:ext cx="2249487" cy="2939736"/>
            <a:chOff x="3360" y="1988"/>
            <a:chExt cx="1536" cy="1852"/>
          </a:xfrm>
        </p:grpSpPr>
        <p:sp>
          <p:nvSpPr>
            <p:cNvPr id="169" name="Google Shape;169;p3"/>
            <p:cNvSpPr/>
            <p:nvPr/>
          </p:nvSpPr>
          <p:spPr>
            <a:xfrm rot="-2160000">
              <a:off x="3984" y="2112"/>
              <a:ext cx="624" cy="624"/>
            </a:xfrm>
            <a:custGeom>
              <a:rect b="b" l="l" r="r" t="t"/>
              <a:pathLst>
                <a:path extrusionOk="0" h="624" w="624">
                  <a:moveTo>
                    <a:pt x="288" y="0"/>
                  </a:moveTo>
                  <a:lnTo>
                    <a:pt x="0" y="288"/>
                  </a:lnTo>
                  <a:lnTo>
                    <a:pt x="0" y="624"/>
                  </a:lnTo>
                  <a:lnTo>
                    <a:pt x="624" y="624"/>
                  </a:lnTo>
                  <a:lnTo>
                    <a:pt x="624" y="288"/>
                  </a:lnTo>
                  <a:lnTo>
                    <a:pt x="288" y="0"/>
                  </a:lnTo>
                  <a:close/>
                </a:path>
              </a:pathLst>
            </a:cu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cxnSp>
          <p:nvCxnSpPr>
            <p:cNvPr id="170" name="Google Shape;170;p3"/>
            <p:cNvCxnSpPr/>
            <p:nvPr/>
          </p:nvCxnSpPr>
          <p:spPr>
            <a:xfrm flipH="1" rot="10800000">
              <a:off x="3360" y="2208"/>
              <a:ext cx="720" cy="163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  <p:sp>
          <p:nvSpPr>
            <p:cNvPr id="171" name="Google Shape;171;p3"/>
            <p:cNvSpPr/>
            <p:nvPr/>
          </p:nvSpPr>
          <p:spPr>
            <a:xfrm>
              <a:off x="3552" y="3456"/>
              <a:ext cx="192" cy="144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2" name="Google Shape;172;p3"/>
            <p:cNvSpPr txBox="1"/>
            <p:nvPr/>
          </p:nvSpPr>
          <p:spPr>
            <a:xfrm>
              <a:off x="3696" y="3216"/>
              <a:ext cx="235" cy="291"/>
            </a:xfrm>
            <a:prstGeom prst="rect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400"/>
                <a:buFont typeface="Century Gothic"/>
                <a:buNone/>
              </a:pPr>
              <a:r>
                <a:rPr b="0" i="1" lang="en-US" sz="2400" u="none">
                  <a:solidFill>
                    <a:schemeClr val="accent2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θ</a:t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4080" y="2208"/>
              <a:ext cx="816" cy="720"/>
            </a:xfrm>
            <a:custGeom>
              <a:rect b="b" l="l" r="r" t="t"/>
              <a:pathLst>
                <a:path extrusionOk="0" fill="none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extrusionOk="0" h="21600" w="2160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74" name="Google Shape;174;p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Rotation</a:t>
            </a:r>
            <a:endParaRPr/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0" y="2205037"/>
            <a:ext cx="280987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37" y="3571875"/>
            <a:ext cx="3643312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 txBox="1"/>
          <p:nvPr>
            <p:ph idx="1" type="body"/>
          </p:nvPr>
        </p:nvSpPr>
        <p:spPr>
          <a:xfrm>
            <a:off x="352425" y="1447800"/>
            <a:ext cx="8442325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Derivation of the rotation equation</a:t>
            </a:r>
            <a:endParaRPr/>
          </a:p>
        </p:txBody>
      </p:sp>
      <p:grpSp>
        <p:nvGrpSpPr>
          <p:cNvPr id="182" name="Google Shape;182;p4"/>
          <p:cNvGrpSpPr/>
          <p:nvPr/>
        </p:nvGrpSpPr>
        <p:grpSpPr>
          <a:xfrm>
            <a:off x="5259387" y="2214562"/>
            <a:ext cx="3708400" cy="3509962"/>
            <a:chOff x="3600" y="1728"/>
            <a:chExt cx="2531" cy="2211"/>
          </a:xfrm>
        </p:grpSpPr>
        <p:grpSp>
          <p:nvGrpSpPr>
            <p:cNvPr id="183" name="Google Shape;183;p4"/>
            <p:cNvGrpSpPr/>
            <p:nvPr/>
          </p:nvGrpSpPr>
          <p:grpSpPr>
            <a:xfrm>
              <a:off x="3600" y="1728"/>
              <a:ext cx="2531" cy="2211"/>
              <a:chOff x="3600" y="1728"/>
              <a:chExt cx="2531" cy="2211"/>
            </a:xfrm>
          </p:grpSpPr>
          <p:sp>
            <p:nvSpPr>
              <p:cNvPr id="184" name="Google Shape;184;p4"/>
              <p:cNvSpPr txBox="1"/>
              <p:nvPr/>
            </p:nvSpPr>
            <p:spPr>
              <a:xfrm>
                <a:off x="5232" y="2736"/>
                <a:ext cx="531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entury Gothic"/>
                  <a:buNone/>
                </a:pPr>
                <a:r>
                  <a:rPr b="0" i="1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</a:t>
                </a:r>
                <a:r>
                  <a:rPr b="0" i="0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(</a:t>
                </a:r>
                <a:r>
                  <a:rPr b="0" i="1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x, y</a:t>
                </a:r>
                <a:r>
                  <a:rPr b="0" i="0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)</a:t>
                </a:r>
                <a:endParaRPr/>
              </a:p>
            </p:txBody>
          </p:sp>
          <p:sp>
            <p:nvSpPr>
              <p:cNvPr id="185" name="Google Shape;185;p4"/>
              <p:cNvSpPr txBox="1"/>
              <p:nvPr/>
            </p:nvSpPr>
            <p:spPr>
              <a:xfrm>
                <a:off x="4176" y="1968"/>
                <a:ext cx="678" cy="2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600"/>
                  <a:buFont typeface="Century Gothic"/>
                  <a:buNone/>
                </a:pPr>
                <a:r>
                  <a:rPr b="0" i="1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P’</a:t>
                </a:r>
                <a:r>
                  <a:rPr b="0" i="0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(</a:t>
                </a:r>
                <a:r>
                  <a:rPr b="0" i="1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x’, y’</a:t>
                </a:r>
                <a:r>
                  <a:rPr b="0" i="0" lang="en-US" sz="16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)</a:t>
                </a:r>
                <a:endParaRPr/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4944" y="2928"/>
                <a:ext cx="624" cy="624"/>
              </a:xfrm>
              <a:custGeom>
                <a:rect b="b" l="l" r="r" t="t"/>
                <a:pathLst>
                  <a:path extrusionOk="0" h="624" w="624">
                    <a:moveTo>
                      <a:pt x="288" y="0"/>
                    </a:moveTo>
                    <a:lnTo>
                      <a:pt x="0" y="288"/>
                    </a:lnTo>
                    <a:lnTo>
                      <a:pt x="0" y="624"/>
                    </a:lnTo>
                    <a:lnTo>
                      <a:pt x="624" y="624"/>
                    </a:lnTo>
                    <a:lnTo>
                      <a:pt x="624" y="288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87" name="Google Shape;187;p4"/>
              <p:cNvCxnSpPr/>
              <p:nvPr/>
            </p:nvCxnSpPr>
            <p:spPr>
              <a:xfrm flipH="1" rot="10800000">
                <a:off x="3712" y="3840"/>
                <a:ext cx="2144" cy="13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 rot="10800000">
                <a:off x="3712" y="2029"/>
                <a:ext cx="0" cy="182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2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89" name="Google Shape;189;p4"/>
              <p:cNvSpPr txBox="1"/>
              <p:nvPr/>
            </p:nvSpPr>
            <p:spPr>
              <a:xfrm>
                <a:off x="5904" y="3648"/>
                <a:ext cx="227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x</a:t>
                </a:r>
                <a:endParaRPr/>
              </a:p>
            </p:txBody>
          </p:sp>
          <p:sp>
            <p:nvSpPr>
              <p:cNvPr id="190" name="Google Shape;190;p4"/>
              <p:cNvSpPr txBox="1"/>
              <p:nvPr/>
            </p:nvSpPr>
            <p:spPr>
              <a:xfrm>
                <a:off x="3600" y="1728"/>
                <a:ext cx="239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y</a:t>
                </a:r>
                <a:endParaRPr/>
              </a:p>
            </p:txBody>
          </p:sp>
          <p:sp>
            <p:nvSpPr>
              <p:cNvPr id="191" name="Google Shape;191;p4"/>
              <p:cNvSpPr/>
              <p:nvPr/>
            </p:nvSpPr>
            <p:spPr>
              <a:xfrm rot="-2160000">
                <a:off x="4320" y="2112"/>
                <a:ext cx="624" cy="624"/>
              </a:xfrm>
              <a:custGeom>
                <a:rect b="b" l="l" r="r" t="t"/>
                <a:pathLst>
                  <a:path extrusionOk="0" h="624" w="624">
                    <a:moveTo>
                      <a:pt x="288" y="0"/>
                    </a:moveTo>
                    <a:lnTo>
                      <a:pt x="0" y="288"/>
                    </a:lnTo>
                    <a:lnTo>
                      <a:pt x="0" y="624"/>
                    </a:lnTo>
                    <a:lnTo>
                      <a:pt x="624" y="624"/>
                    </a:lnTo>
                    <a:lnTo>
                      <a:pt x="624" y="288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l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cxnSp>
            <p:nvCxnSpPr>
              <p:cNvPr id="192" name="Google Shape;192;p4"/>
              <p:cNvCxnSpPr/>
              <p:nvPr/>
            </p:nvCxnSpPr>
            <p:spPr>
              <a:xfrm flipH="1" rot="10800000">
                <a:off x="3696" y="2208"/>
                <a:ext cx="720" cy="1632"/>
              </a:xfrm>
              <a:prstGeom prst="straightConnector1">
                <a:avLst/>
              </a:prstGeom>
              <a:noFill/>
              <a:ln cap="flat" cmpd="sng" w="19050">
                <a:solidFill>
                  <a:srgbClr val="FF0000"/>
                </a:solidFill>
                <a:prstDash val="solid"/>
                <a:miter lim="800000"/>
                <a:headEnd len="med" w="med" type="none"/>
                <a:tailEnd len="med" w="med" type="triangle"/>
              </a:ln>
            </p:spPr>
          </p:cxnSp>
          <p:sp>
            <p:nvSpPr>
              <p:cNvPr id="193" name="Google Shape;193;p4"/>
              <p:cNvSpPr/>
              <p:nvPr/>
            </p:nvSpPr>
            <p:spPr>
              <a:xfrm>
                <a:off x="3888" y="3456"/>
                <a:ext cx="192" cy="144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4" name="Google Shape;194;p4"/>
              <p:cNvSpPr txBox="1"/>
              <p:nvPr/>
            </p:nvSpPr>
            <p:spPr>
              <a:xfrm>
                <a:off x="3936" y="3216"/>
                <a:ext cx="235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θ</a:t>
                </a:r>
                <a:endParaRPr/>
              </a:p>
            </p:txBody>
          </p:sp>
          <p:sp>
            <p:nvSpPr>
              <p:cNvPr id="195" name="Google Shape;195;p4"/>
              <p:cNvSpPr/>
              <p:nvPr/>
            </p:nvSpPr>
            <p:spPr>
              <a:xfrm>
                <a:off x="4416" y="2208"/>
                <a:ext cx="816" cy="720"/>
              </a:xfrm>
              <a:custGeom>
                <a:rect b="b" l="l" r="r" t="t"/>
                <a:pathLst>
                  <a:path extrusionOk="0" fill="none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6" name="Google Shape;196;p4"/>
              <p:cNvSpPr/>
              <p:nvPr/>
            </p:nvSpPr>
            <p:spPr>
              <a:xfrm>
                <a:off x="4080" y="3600"/>
                <a:ext cx="96" cy="241"/>
              </a:xfrm>
              <a:custGeom>
                <a:rect b="b" l="l" r="r" t="t"/>
                <a:pathLst>
                  <a:path extrusionOk="0" fill="none" h="21322" w="21600">
                    <a:moveTo>
                      <a:pt x="3455" y="0"/>
                    </a:moveTo>
                    <a:cubicBezTo>
                      <a:pt x="13914" y="1695"/>
                      <a:pt x="21600" y="10726"/>
                      <a:pt x="21600" y="21322"/>
                    </a:cubicBezTo>
                  </a:path>
                  <a:path extrusionOk="0" h="21322" w="21600">
                    <a:moveTo>
                      <a:pt x="3455" y="0"/>
                    </a:moveTo>
                    <a:cubicBezTo>
                      <a:pt x="13914" y="1695"/>
                      <a:pt x="21600" y="10726"/>
                      <a:pt x="21600" y="21322"/>
                    </a:cubicBezTo>
                    <a:lnTo>
                      <a:pt x="0" y="21322"/>
                    </a:lnTo>
                    <a:lnTo>
                      <a:pt x="3455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  <p:sp>
            <p:nvSpPr>
              <p:cNvPr id="197" name="Google Shape;197;p4"/>
              <p:cNvSpPr txBox="1"/>
              <p:nvPr/>
            </p:nvSpPr>
            <p:spPr>
              <a:xfrm>
                <a:off x="4128" y="3504"/>
                <a:ext cx="235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φ</a:t>
                </a:r>
                <a:endParaRPr/>
              </a:p>
            </p:txBody>
          </p:sp>
          <p:sp>
            <p:nvSpPr>
              <p:cNvPr id="198" name="Google Shape;198;p4"/>
              <p:cNvSpPr txBox="1"/>
              <p:nvPr/>
            </p:nvSpPr>
            <p:spPr>
              <a:xfrm>
                <a:off x="4512" y="3024"/>
                <a:ext cx="189" cy="2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1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r</a:t>
                </a:r>
                <a:endParaRPr/>
              </a:p>
            </p:txBody>
          </p:sp>
        </p:grpSp>
        <p:cxnSp>
          <p:nvCxnSpPr>
            <p:cNvPr id="199" name="Google Shape;199;p4"/>
            <p:cNvCxnSpPr/>
            <p:nvPr/>
          </p:nvCxnSpPr>
          <p:spPr>
            <a:xfrm flipH="1" rot="10800000">
              <a:off x="3696" y="2928"/>
              <a:ext cx="1536" cy="912"/>
            </a:xfrm>
            <a:prstGeom prst="straightConnector1">
              <a:avLst/>
            </a:prstGeom>
            <a:noFill/>
            <a:ln cap="flat" cmpd="sng" w="19050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triangle"/>
            </a:ln>
          </p:spPr>
        </p:cxnSp>
      </p:grpSp>
      <p:grpSp>
        <p:nvGrpSpPr>
          <p:cNvPr id="200" name="Google Shape;200;p4"/>
          <p:cNvGrpSpPr/>
          <p:nvPr/>
        </p:nvGrpSpPr>
        <p:grpSpPr>
          <a:xfrm>
            <a:off x="4851400" y="3967162"/>
            <a:ext cx="3219450" cy="1938337"/>
            <a:chOff x="3322" y="2832"/>
            <a:chExt cx="2197" cy="1221"/>
          </a:xfrm>
        </p:grpSpPr>
        <p:cxnSp>
          <p:nvCxnSpPr>
            <p:cNvPr id="201" name="Google Shape;201;p4"/>
            <p:cNvCxnSpPr/>
            <p:nvPr/>
          </p:nvCxnSpPr>
          <p:spPr>
            <a:xfrm rot="10800000">
              <a:off x="3696" y="2928"/>
              <a:ext cx="1536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2" name="Google Shape;202;p4"/>
            <p:cNvCxnSpPr/>
            <p:nvPr/>
          </p:nvCxnSpPr>
          <p:spPr>
            <a:xfrm>
              <a:off x="5232" y="2928"/>
              <a:ext cx="0" cy="912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3" name="Google Shape;203;p4"/>
            <p:cNvSpPr txBox="1"/>
            <p:nvPr/>
          </p:nvSpPr>
          <p:spPr>
            <a:xfrm>
              <a:off x="5040" y="3840"/>
              <a:ext cx="479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</a:t>
              </a: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cos</a:t>
              </a:r>
              <a:r>
                <a:rPr b="0" i="1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φ</a:t>
              </a:r>
              <a:endParaRPr/>
            </a:p>
          </p:txBody>
        </p:sp>
        <p:sp>
          <p:nvSpPr>
            <p:cNvPr id="204" name="Google Shape;204;p4"/>
            <p:cNvSpPr txBox="1"/>
            <p:nvPr/>
          </p:nvSpPr>
          <p:spPr>
            <a:xfrm>
              <a:off x="3322" y="2832"/>
              <a:ext cx="41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</a:t>
              </a: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sin</a:t>
              </a:r>
              <a:r>
                <a:rPr b="0" i="1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φ</a:t>
              </a:r>
              <a:endParaRPr/>
            </a:p>
          </p:txBody>
        </p:sp>
      </p:grpSp>
      <p:grpSp>
        <p:nvGrpSpPr>
          <p:cNvPr id="205" name="Google Shape;205;p4"/>
          <p:cNvGrpSpPr/>
          <p:nvPr/>
        </p:nvGrpSpPr>
        <p:grpSpPr>
          <a:xfrm>
            <a:off x="4500562" y="2824162"/>
            <a:ext cx="2586037" cy="3081337"/>
            <a:chOff x="3082" y="2112"/>
            <a:chExt cx="1765" cy="1941"/>
          </a:xfrm>
        </p:grpSpPr>
        <p:cxnSp>
          <p:nvCxnSpPr>
            <p:cNvPr id="206" name="Google Shape;206;p4"/>
            <p:cNvCxnSpPr/>
            <p:nvPr/>
          </p:nvCxnSpPr>
          <p:spPr>
            <a:xfrm>
              <a:off x="4416" y="2208"/>
              <a:ext cx="0" cy="1632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cxnSp>
          <p:nvCxnSpPr>
            <p:cNvPr id="207" name="Google Shape;207;p4"/>
            <p:cNvCxnSpPr/>
            <p:nvPr/>
          </p:nvCxnSpPr>
          <p:spPr>
            <a:xfrm rot="10800000">
              <a:off x="3696" y="2208"/>
              <a:ext cx="720" cy="0"/>
            </a:xfrm>
            <a:prstGeom prst="straightConnector1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  <p:sp>
          <p:nvSpPr>
            <p:cNvPr id="208" name="Google Shape;208;p4"/>
            <p:cNvSpPr txBox="1"/>
            <p:nvPr/>
          </p:nvSpPr>
          <p:spPr>
            <a:xfrm>
              <a:off x="4106" y="3840"/>
              <a:ext cx="741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</a:t>
              </a: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cos(</a:t>
              </a:r>
              <a:r>
                <a:rPr b="0" i="1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φ+θ</a:t>
              </a: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</a:t>
              </a:r>
              <a:endParaRPr/>
            </a:p>
          </p:txBody>
        </p:sp>
        <p:sp>
          <p:nvSpPr>
            <p:cNvPr id="209" name="Google Shape;209;p4"/>
            <p:cNvSpPr txBox="1"/>
            <p:nvPr/>
          </p:nvSpPr>
          <p:spPr>
            <a:xfrm>
              <a:off x="3082" y="2112"/>
              <a:ext cx="680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entury Gothic"/>
                <a:buNone/>
              </a:pPr>
              <a:r>
                <a:rPr b="0" i="1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</a:t>
              </a: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sin(</a:t>
              </a:r>
              <a:r>
                <a:rPr b="0" i="1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φ+θ</a:t>
              </a:r>
              <a:r>
                <a:rPr b="0" i="0" lang="en-US" sz="16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)</a:t>
              </a:r>
              <a:endParaRPr/>
            </a:p>
          </p:txBody>
        </p:sp>
      </p:grpSp>
      <p:pic>
        <p:nvPicPr>
          <p:cNvPr id="210" name="Google Shape;2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7" y="2143125"/>
            <a:ext cx="14954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25" y="3143250"/>
            <a:ext cx="4500562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25" y="4071937"/>
            <a:ext cx="4286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625" y="5143500"/>
            <a:ext cx="2886075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Rotation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Rotation</a:t>
            </a:r>
            <a:endParaRPr/>
          </a:p>
        </p:txBody>
      </p:sp>
      <p:sp>
        <p:nvSpPr>
          <p:cNvPr id="220" name="Google Shape;220;p5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Rewriting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in matrix form gives us :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endParaRPr/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637" y="1285875"/>
            <a:ext cx="278130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44600" y="2143125"/>
            <a:ext cx="21844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7275" y="3857625"/>
            <a:ext cx="365760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1562" y="4986337"/>
            <a:ext cx="148590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"/>
          <p:cNvSpPr txBox="1"/>
          <p:nvPr>
            <p:ph idx="1" type="body"/>
          </p:nvPr>
        </p:nvSpPr>
        <p:spPr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Example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Find the transformed point, P’, caused by rotating P= (5, 1) about the origin through an angle of 90°.</a:t>
            </a:r>
            <a:endParaRPr/>
          </a:p>
        </p:txBody>
      </p:sp>
      <p:pic>
        <p:nvPicPr>
          <p:cNvPr id="230" name="Google Shape;2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352800"/>
            <a:ext cx="3557587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3400" y="4114800"/>
            <a:ext cx="1871662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43400" y="4876800"/>
            <a:ext cx="1079500" cy="60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43400" y="5562600"/>
            <a:ext cx="606425" cy="606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Rotation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Transformations.</a:t>
            </a:r>
            <a:endParaRPr/>
          </a:p>
        </p:txBody>
      </p:sp>
      <p:sp>
        <p:nvSpPr>
          <p:cNvPr id="240" name="Google Shape;240;p7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Translation.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P′=T + 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P′=S ⋅ 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Rotation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P′=R ⋅ P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 would like all transformations to be multiplications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Homogeneous Coordinates</a:t>
            </a:r>
            <a:endParaRPr/>
          </a:p>
        </p:txBody>
      </p:sp>
      <p:sp>
        <p:nvSpPr>
          <p:cNvPr id="246" name="Google Shape;246;p8"/>
          <p:cNvSpPr txBox="1"/>
          <p:nvPr>
            <p:ph idx="1" type="body"/>
          </p:nvPr>
        </p:nvSpPr>
        <p:spPr>
          <a:xfrm>
            <a:off x="533400" y="1066800"/>
            <a:ext cx="8024812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 point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(x, y)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can be re-written in </a:t>
            </a:r>
            <a:r>
              <a:rPr b="1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homogeneous coordinates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(x</a:t>
            </a:r>
            <a:r>
              <a:rPr b="0" baseline="-25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y</a:t>
            </a:r>
            <a:r>
              <a:rPr b="0" baseline="-2500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h)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homogeneous parameter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is a non-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zero value such that: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1651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</a:pPr>
            <a:r>
              <a:t/>
            </a:r>
            <a:endParaRPr b="0" i="1" sz="2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0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then write any point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(x, y)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(hx, hy, h)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can conveniently choose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h = 1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so that </a:t>
            </a:r>
            <a:b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(x, y)</a:t>
            </a: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becomes </a:t>
            </a:r>
            <a:r>
              <a:rPr b="0" i="1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(x, y, 1)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1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7" name="Google Shape;24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7375" y="3071812"/>
            <a:ext cx="36385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Homogenous Coordinates</a:t>
            </a:r>
            <a:endParaRPr/>
          </a:p>
        </p:txBody>
      </p:sp>
      <p:sp>
        <p:nvSpPr>
          <p:cNvPr id="253" name="Google Shape;253;p9"/>
          <p:cNvSpPr txBox="1"/>
          <p:nvPr>
            <p:ph idx="1" type="body"/>
          </p:nvPr>
        </p:nvSpPr>
        <p:spPr>
          <a:xfrm>
            <a:off x="533400" y="1066800"/>
            <a:ext cx="8024812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Mathematicians commonly use homogeneous coordinates as they allow scaling factors to be removed from equations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will see in a moment that all of the transformations we discussed previously can be represented as 3*3 matrices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Using homogeneous coordinates allows us use matrix multiplication to calculate transformations – extremely efficient!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2003-07-30T02:53:17Z</dcterms:created>
  <dc:creator>ADP Department</dc:creator>
</cp:coreProperties>
</file>