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9144000"/>
  <p:notesSz cx="6858000" cy="9144000"/>
  <p:embeddedFontLst>
    <p:embeddedFont>
      <p:font typeface="Arimo"/>
      <p:regular r:id="rId17"/>
      <p:bold r:id="rId18"/>
      <p:italic r:id="rId19"/>
      <p:boldItalic r:id="rId20"/>
    </p:embeddedFon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25" roundtripDataSignature="AMtx7mhBy4+jZ0+2dLgc0h642yxczhJz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mo-boldItalic.fntdata"/><Relationship Id="rId22" Type="http://schemas.openxmlformats.org/officeDocument/2006/relationships/font" Target="fonts/CenturyGothic-bold.fntdata"/><Relationship Id="rId21" Type="http://schemas.openxmlformats.org/officeDocument/2006/relationships/font" Target="fonts/CenturyGothic-regular.fntdata"/><Relationship Id="rId24" Type="http://schemas.openxmlformats.org/officeDocument/2006/relationships/font" Target="fonts/CenturyGothic-boldItalic.fntdata"/><Relationship Id="rId23" Type="http://schemas.openxmlformats.org/officeDocument/2006/relationships/font" Target="fonts/CenturyGothic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5" Type="http://customschemas.google.com/relationships/presentationmetadata" Target="meta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Arimo-regular.fntdata"/><Relationship Id="rId16" Type="http://schemas.openxmlformats.org/officeDocument/2006/relationships/slide" Target="slides/slide10.xml"/><Relationship Id="rId19" Type="http://schemas.openxmlformats.org/officeDocument/2006/relationships/font" Target="fonts/Arimo-italic.fntdata"/><Relationship Id="rId18" Type="http://schemas.openxmlformats.org/officeDocument/2006/relationships/font" Target="fonts/Arim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entury Gothic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2"/>
          <p:cNvSpPr txBox="1"/>
          <p:nvPr>
            <p:ph type="ctrTitle"/>
          </p:nvPr>
        </p:nvSpPr>
        <p:spPr>
          <a:xfrm>
            <a:off x="0" y="251460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500">
                <a:solidFill>
                  <a:srgbClr val="053667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658812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097212" y="6096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26212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2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9pPr>
          </a:lstStyle>
          <a:p/>
        </p:txBody>
      </p:sp>
      <p:sp>
        <p:nvSpPr>
          <p:cNvPr id="89" name="Google Shape;89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9pPr>
          </a:lstStyle>
          <a:p/>
        </p:txBody>
      </p:sp>
      <p:sp>
        <p:nvSpPr>
          <p:cNvPr id="90" name="Google Shape;90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None/>
              <a:defRPr b="1" sz="1600"/>
            </a:lvl9pPr>
          </a:lstStyle>
          <a:p/>
        </p:txBody>
      </p:sp>
      <p:sp>
        <p:nvSpPr>
          <p:cNvPr id="91" name="Google Shape;91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•"/>
              <a:defRPr sz="1600"/>
            </a:lvl9pPr>
          </a:lstStyle>
          <a:p/>
        </p:txBody>
      </p:sp>
      <p:sp>
        <p:nvSpPr>
          <p:cNvPr id="92" name="Google Shape;92;p23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533400" y="1066800"/>
            <a:ext cx="3935413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9pPr>
          </a:lstStyle>
          <a:p/>
        </p:txBody>
      </p:sp>
      <p:sp>
        <p:nvSpPr>
          <p:cNvPr id="98" name="Google Shape;98;p24"/>
          <p:cNvSpPr txBox="1"/>
          <p:nvPr>
            <p:ph idx="2" type="body"/>
          </p:nvPr>
        </p:nvSpPr>
        <p:spPr>
          <a:xfrm>
            <a:off x="4621213" y="1066800"/>
            <a:ext cx="3937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1800"/>
            </a:lvl9pPr>
          </a:lstStyle>
          <a:p/>
        </p:txBody>
      </p:sp>
      <p:sp>
        <p:nvSpPr>
          <p:cNvPr id="99" name="Google Shape;99;p24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4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eorgia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sz="1400"/>
            </a:lvl9pPr>
          </a:lstStyle>
          <a:p/>
        </p:txBody>
      </p:sp>
      <p:sp>
        <p:nvSpPr>
          <p:cNvPr id="105" name="Google Shape;105;p25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5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>
                <a:latin typeface="Georgia"/>
                <a:ea typeface="Georgia"/>
                <a:cs typeface="Georgia"/>
                <a:sym typeface="Georgia"/>
              </a:defRPr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  <a:defRPr>
                <a:latin typeface="Georgia"/>
                <a:ea typeface="Georgia"/>
                <a:cs typeface="Georgia"/>
                <a:sym typeface="Georgia"/>
              </a:defRPr>
            </a:lvl4pPr>
            <a:lvl5pPr indent="-311150" lvl="4" marL="228600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eorgia"/>
              <a:buChar char="•"/>
              <a:defRPr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533400" y="161925"/>
            <a:ext cx="8018463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533400" y="1066800"/>
            <a:ext cx="3935413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621213" y="1066800"/>
            <a:ext cx="3937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/>
          <p:nvPr>
            <p:ph type="title"/>
          </p:nvPr>
        </p:nvSpPr>
        <p:spPr>
          <a:xfrm>
            <a:off x="533400" y="161925"/>
            <a:ext cx="8018463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" type="body"/>
          </p:nvPr>
        </p:nvSpPr>
        <p:spPr>
          <a:xfrm>
            <a:off x="533400" y="1066800"/>
            <a:ext cx="3935413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2" type="body"/>
          </p:nvPr>
        </p:nvSpPr>
        <p:spPr>
          <a:xfrm>
            <a:off x="4621213" y="1066800"/>
            <a:ext cx="39370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3" type="body"/>
          </p:nvPr>
        </p:nvSpPr>
        <p:spPr>
          <a:xfrm>
            <a:off x="4621213" y="3619500"/>
            <a:ext cx="3937000" cy="24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>
            <p:ph type="title"/>
          </p:nvPr>
        </p:nvSpPr>
        <p:spPr>
          <a:xfrm rot="5400000">
            <a:off x="4626769" y="2088356"/>
            <a:ext cx="5857875" cy="200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" type="body"/>
          </p:nvPr>
        </p:nvSpPr>
        <p:spPr>
          <a:xfrm rot="5400000">
            <a:off x="538162" y="157162"/>
            <a:ext cx="5857875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8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" type="body"/>
          </p:nvPr>
        </p:nvSpPr>
        <p:spPr>
          <a:xfrm rot="5400000">
            <a:off x="2069306" y="-469106"/>
            <a:ext cx="4953000" cy="8024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None/>
              <a:defRPr sz="3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None/>
              <a:defRPr b="0" i="0" sz="28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None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None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6" name="Google Shape;66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9pPr>
          </a:lstStyle>
          <a:p/>
        </p:txBody>
      </p:sp>
      <p:sp>
        <p:nvSpPr>
          <p:cNvPr id="67" name="Google Shape;67;p19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eorgia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eorgia"/>
              <a:buChar char="•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Gothic"/>
              <a:buChar char="•"/>
              <a:defRPr sz="2000"/>
            </a:lvl9pPr>
          </a:lstStyle>
          <a:p/>
        </p:txBody>
      </p:sp>
      <p:sp>
        <p:nvSpPr>
          <p:cNvPr id="73" name="Google Shape;73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Georgia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eorgia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eorgi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eorgi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entury Gothic"/>
              <a:buNone/>
              <a:defRPr sz="900"/>
            </a:lvl9pPr>
          </a:lstStyle>
          <a:p/>
        </p:txBody>
      </p:sp>
      <p:sp>
        <p:nvSpPr>
          <p:cNvPr id="74" name="Google Shape;74;p20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1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1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push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4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1.jpg"/><Relationship Id="rId2" Type="http://schemas.openxmlformats.org/officeDocument/2006/relationships/image" Target="../media/image4.jp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인터넷01" id="10" name="Google Shape;10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55112" cy="68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1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eorgia"/>
              <a:buChar char="•"/>
              <a:defRPr b="0" i="0" sz="1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0" type="dt"/>
          </p:nvPr>
        </p:nvSpPr>
        <p:spPr>
          <a:xfrm>
            <a:off x="658812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1" type="ftr"/>
          </p:nvPr>
        </p:nvSpPr>
        <p:spPr>
          <a:xfrm>
            <a:off x="3097212" y="6096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6526212" y="60960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인터넷01-1" id="22" name="Google Shape;22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55112" cy="687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3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DECC1E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/>
        </p:txBody>
      </p:sp>
      <p:sp>
        <p:nvSpPr>
          <p:cNvPr id="24" name="Google Shape;24;p13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Georgia"/>
              <a:buChar char="•"/>
              <a:defRPr b="0" i="0" sz="2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  <a:defRPr b="0" i="0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eorgia"/>
              <a:buChar char="•"/>
              <a:defRPr b="0" i="0" sz="16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indent="-311150" lvl="4" marL="22860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Georgia"/>
              <a:buChar char="•"/>
              <a:defRPr b="0" i="0" sz="13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entury Gothic"/>
              <a:buChar char="•"/>
              <a:defRPr b="0" i="0" sz="13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5" name="Google Shape;25;p13"/>
          <p:cNvSpPr txBox="1"/>
          <p:nvPr>
            <p:ph idx="10" type="dt"/>
          </p:nvPr>
        </p:nvSpPr>
        <p:spPr>
          <a:xfrm>
            <a:off x="5635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11" type="ftr"/>
          </p:nvPr>
        </p:nvSpPr>
        <p:spPr>
          <a:xfrm>
            <a:off x="3001962" y="61722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27" name="Google Shape;27;p13"/>
          <p:cNvSpPr txBox="1"/>
          <p:nvPr>
            <p:ph idx="12" type="sldNum"/>
          </p:nvPr>
        </p:nvSpPr>
        <p:spPr>
          <a:xfrm>
            <a:off x="6430962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  <a:defRPr b="0" i="0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Jagannath_University_logo_1.jpg" id="28" name="Google Shape;28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358187" y="6072187"/>
            <a:ext cx="785812" cy="785812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3"/>
          <p:cNvSpPr txBox="1"/>
          <p:nvPr/>
        </p:nvSpPr>
        <p:spPr>
          <a:xfrm>
            <a:off x="2286000" y="6581775"/>
            <a:ext cx="5137150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entury Gothic"/>
              <a:buNone/>
            </a:pPr>
            <a:r>
              <a:rPr b="0" i="0" lang="en-US" sz="1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Md. Manowarul Islam, Dept. of CSE, Jagannath University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2.png"/><Relationship Id="rId8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png"/><Relationship Id="rId1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5" Type="http://schemas.openxmlformats.org/officeDocument/2006/relationships/image" Target="../media/image7.png"/><Relationship Id="rId6" Type="http://schemas.openxmlformats.org/officeDocument/2006/relationships/image" Target="../media/image9.png"/><Relationship Id="rId7" Type="http://schemas.openxmlformats.org/officeDocument/2006/relationships/image" Target="../media/image12.png"/><Relationship Id="rId8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6.png"/><Relationship Id="rId6" Type="http://schemas.openxmlformats.org/officeDocument/2006/relationships/image" Target="../media/image2.png"/><Relationship Id="rId7" Type="http://schemas.openxmlformats.org/officeDocument/2006/relationships/image" Target="../media/image24.png"/><Relationship Id="rId8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6.png"/><Relationship Id="rId6" Type="http://schemas.openxmlformats.org/officeDocument/2006/relationships/image" Target="../media/image2.png"/><Relationship Id="rId7" Type="http://schemas.openxmlformats.org/officeDocument/2006/relationships/image" Target="../media/image24.png"/><Relationship Id="rId8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5" Type="http://schemas.openxmlformats.org/officeDocument/2006/relationships/image" Target="../media/image18.png"/><Relationship Id="rId6" Type="http://schemas.openxmlformats.org/officeDocument/2006/relationships/image" Target="../media/image20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Relationship Id="rId4" Type="http://schemas.openxmlformats.org/officeDocument/2006/relationships/image" Target="../media/image22.png"/><Relationship Id="rId5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itle" id="112" name="Google Shape;1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24" y="1714488"/>
            <a:ext cx="3702050" cy="266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"/>
          <p:cNvSpPr txBox="1"/>
          <p:nvPr/>
        </p:nvSpPr>
        <p:spPr>
          <a:xfrm>
            <a:off x="3746150" y="1714500"/>
            <a:ext cx="57150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Impact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Impact"/>
                <a:ea typeface="Impact"/>
                <a:cs typeface="Impact"/>
                <a:sym typeface="Impact"/>
              </a:rPr>
              <a:t>CSE- 4105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42900" lvl="0" marL="3429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Lecture</a:t>
            </a:r>
            <a:r>
              <a:rPr lang="en-US" sz="2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- 10</a:t>
            </a:r>
            <a:endParaRPr/>
          </a:p>
          <a:p>
            <a:pPr indent="-342900" lvl="0" marL="342900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mo"/>
              <a:buNone/>
            </a:pPr>
            <a:r>
              <a:rPr lang="en-US" sz="2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Projection-II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"/>
          <p:cNvSpPr txBox="1"/>
          <p:nvPr>
            <p:ph type="ctrTitle"/>
          </p:nvPr>
        </p:nvSpPr>
        <p:spPr>
          <a:xfrm>
            <a:off x="0" y="2514600"/>
            <a:ext cx="9144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3667"/>
              </a:buClr>
              <a:buSzPts val="5500"/>
              <a:buFont typeface="Georgia"/>
              <a:buNone/>
            </a:pPr>
            <a:r>
              <a:rPr b="0" i="0" lang="en-US" sz="5500" u="none">
                <a:solidFill>
                  <a:srgbClr val="053667"/>
                </a:solidFill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Derivation of perspective projection</a:t>
            </a:r>
            <a:endParaRPr/>
          </a:p>
        </p:txBody>
      </p:sp>
      <p:sp>
        <p:nvSpPr>
          <p:cNvPr id="119" name="Google Shape;119;p2"/>
          <p:cNvSpPr txBox="1"/>
          <p:nvPr>
            <p:ph idx="1" type="body"/>
          </p:nvPr>
        </p:nvSpPr>
        <p:spPr>
          <a:xfrm>
            <a:off x="533400" y="1066800"/>
            <a:ext cx="8024812" cy="1290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Assume projection plane is normal to z-axis.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Projection point is at origin and projection plane is at distant d.</a:t>
            </a:r>
            <a:endParaRPr/>
          </a:p>
        </p:txBody>
      </p:sp>
      <p:pic>
        <p:nvPicPr>
          <p:cNvPr descr="persp_deriv" id="120" name="Google Shape;1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8875" y="2357437"/>
            <a:ext cx="5000625" cy="3532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Derivation of perspective projection</a:t>
            </a:r>
            <a:endParaRPr/>
          </a:p>
        </p:txBody>
      </p:sp>
      <p:sp>
        <p:nvSpPr>
          <p:cNvPr id="126" name="Google Shape;126;p3"/>
          <p:cNvSpPr txBox="1"/>
          <p:nvPr>
            <p:ph idx="1" type="body"/>
          </p:nvPr>
        </p:nvSpPr>
        <p:spPr>
          <a:xfrm>
            <a:off x="533400" y="1066800"/>
            <a:ext cx="8024812" cy="1290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Now we see two triangle namely ΔABC and ΔADE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Projection point is at origin and projection plane is at distant d.</a:t>
            </a:r>
            <a:endParaRPr/>
          </a:p>
        </p:txBody>
      </p:sp>
      <p:grpSp>
        <p:nvGrpSpPr>
          <p:cNvPr id="127" name="Google Shape;127;p3"/>
          <p:cNvGrpSpPr/>
          <p:nvPr/>
        </p:nvGrpSpPr>
        <p:grpSpPr>
          <a:xfrm>
            <a:off x="3995737" y="2357437"/>
            <a:ext cx="5005387" cy="3273425"/>
            <a:chOff x="2133600" y="2571744"/>
            <a:chExt cx="5005388" cy="3273425"/>
          </a:xfrm>
        </p:grpSpPr>
        <p:grpSp>
          <p:nvGrpSpPr>
            <p:cNvPr id="128" name="Google Shape;128;p3"/>
            <p:cNvGrpSpPr/>
            <p:nvPr/>
          </p:nvGrpSpPr>
          <p:grpSpPr>
            <a:xfrm>
              <a:off x="2133600" y="2571744"/>
              <a:ext cx="5005388" cy="3273425"/>
              <a:chOff x="2133600" y="2571744"/>
              <a:chExt cx="5005388" cy="3273425"/>
            </a:xfrm>
          </p:grpSpPr>
          <p:grpSp>
            <p:nvGrpSpPr>
              <p:cNvPr id="129" name="Google Shape;129;p3"/>
              <p:cNvGrpSpPr/>
              <p:nvPr/>
            </p:nvGrpSpPr>
            <p:grpSpPr>
              <a:xfrm>
                <a:off x="2133600" y="2571744"/>
                <a:ext cx="5005388" cy="3273425"/>
                <a:chOff x="1344" y="853"/>
                <a:chExt cx="3153" cy="2062"/>
              </a:xfrm>
            </p:grpSpPr>
            <p:cxnSp>
              <p:nvCxnSpPr>
                <p:cNvPr id="130" name="Google Shape;130;p3"/>
                <p:cNvCxnSpPr/>
                <p:nvPr/>
              </p:nvCxnSpPr>
              <p:spPr>
                <a:xfrm>
                  <a:off x="2999" y="853"/>
                  <a:ext cx="0" cy="2062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131" name="Google Shape;131;p3"/>
                <p:cNvSpPr/>
                <p:nvPr/>
              </p:nvSpPr>
              <p:spPr>
                <a:xfrm>
                  <a:off x="1624" y="1777"/>
                  <a:ext cx="75" cy="75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32" name="Google Shape;132;p3"/>
                <p:cNvSpPr/>
                <p:nvPr/>
              </p:nvSpPr>
              <p:spPr>
                <a:xfrm>
                  <a:off x="3787" y="1252"/>
                  <a:ext cx="75" cy="75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cxnSp>
              <p:nvCxnSpPr>
                <p:cNvPr id="133" name="Google Shape;133;p3"/>
                <p:cNvCxnSpPr/>
                <p:nvPr/>
              </p:nvCxnSpPr>
              <p:spPr>
                <a:xfrm flipH="1" rot="10800000">
                  <a:off x="1658" y="1287"/>
                  <a:ext cx="2171" cy="537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FF0000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134" name="Google Shape;134;p3"/>
                <p:cNvSpPr/>
                <p:nvPr/>
              </p:nvSpPr>
              <p:spPr>
                <a:xfrm>
                  <a:off x="2967" y="1455"/>
                  <a:ext cx="75" cy="75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cxnSp>
              <p:nvCxnSpPr>
                <p:cNvPr id="135" name="Google Shape;135;p3"/>
                <p:cNvCxnSpPr/>
                <p:nvPr/>
              </p:nvCxnSpPr>
              <p:spPr>
                <a:xfrm>
                  <a:off x="1658" y="1832"/>
                  <a:ext cx="2179" cy="0"/>
                </a:xfrm>
                <a:prstGeom prst="straightConnector1">
                  <a:avLst/>
                </a:prstGeom>
                <a:noFill/>
                <a:ln cap="rnd" cmpd="sng" w="38100">
                  <a:solidFill>
                    <a:srgbClr val="FF0000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6" name="Google Shape;136;p3"/>
                <p:cNvCxnSpPr/>
                <p:nvPr/>
              </p:nvCxnSpPr>
              <p:spPr>
                <a:xfrm>
                  <a:off x="3821" y="1287"/>
                  <a:ext cx="0" cy="537"/>
                </a:xfrm>
                <a:prstGeom prst="straightConnector1">
                  <a:avLst/>
                </a:prstGeom>
                <a:noFill/>
                <a:ln cap="rnd" cmpd="sng" w="38100">
                  <a:solidFill>
                    <a:srgbClr val="FF0000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37" name="Google Shape;137;p3"/>
                <p:cNvCxnSpPr/>
                <p:nvPr/>
              </p:nvCxnSpPr>
              <p:spPr>
                <a:xfrm>
                  <a:off x="2463" y="1998"/>
                  <a:ext cx="513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138" name="Google Shape;138;p3"/>
                <p:cNvCxnSpPr/>
                <p:nvPr/>
              </p:nvCxnSpPr>
              <p:spPr>
                <a:xfrm rot="10800000">
                  <a:off x="1666" y="1998"/>
                  <a:ext cx="608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pic>
              <p:nvPicPr>
                <p:cNvPr id="139" name="Google Shape;139;p3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2256" y="1226"/>
                  <a:ext cx="716" cy="3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0" name="Google Shape;140;p3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3888" y="1082"/>
                  <a:ext cx="609" cy="3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1" name="Google Shape;141;p3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2281" y="1877"/>
                  <a:ext cx="167" cy="21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42" name="Google Shape;142;p3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1344" y="1514"/>
                  <a:ext cx="594" cy="3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43" name="Google Shape;143;p3"/>
              <p:cNvSpPr txBox="1"/>
              <p:nvPr/>
            </p:nvSpPr>
            <p:spPr>
              <a:xfrm>
                <a:off x="2285984" y="4000504"/>
                <a:ext cx="41229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entury Gothic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A</a:t>
                </a:r>
                <a:endParaRPr/>
              </a:p>
            </p:txBody>
          </p:sp>
          <p:sp>
            <p:nvSpPr>
              <p:cNvPr id="144" name="Google Shape;144;p3"/>
              <p:cNvSpPr txBox="1"/>
              <p:nvPr/>
            </p:nvSpPr>
            <p:spPr>
              <a:xfrm>
                <a:off x="5945658" y="4071942"/>
                <a:ext cx="34977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entury Gothic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E</a:t>
                </a:r>
                <a:endParaRPr/>
              </a:p>
            </p:txBody>
          </p:sp>
          <p:sp>
            <p:nvSpPr>
              <p:cNvPr id="145" name="Google Shape;145;p3"/>
              <p:cNvSpPr txBox="1"/>
              <p:nvPr/>
            </p:nvSpPr>
            <p:spPr>
              <a:xfrm>
                <a:off x="4714876" y="4071942"/>
                <a:ext cx="43473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entury Gothic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C</a:t>
                </a:r>
                <a:endParaRPr/>
              </a:p>
            </p:txBody>
          </p:sp>
          <p:sp>
            <p:nvSpPr>
              <p:cNvPr id="146" name="Google Shape;146;p3"/>
              <p:cNvSpPr txBox="1"/>
              <p:nvPr/>
            </p:nvSpPr>
            <p:spPr>
              <a:xfrm>
                <a:off x="4731212" y="3071810"/>
                <a:ext cx="36099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entury Gothic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B</a:t>
                </a:r>
                <a:endParaRPr/>
              </a:p>
            </p:txBody>
          </p:sp>
          <p:sp>
            <p:nvSpPr>
              <p:cNvPr id="147" name="Google Shape;147;p3"/>
              <p:cNvSpPr txBox="1"/>
              <p:nvPr/>
            </p:nvSpPr>
            <p:spPr>
              <a:xfrm>
                <a:off x="5802782" y="2610145"/>
                <a:ext cx="41389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entury Gothic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D</a:t>
                </a:r>
                <a:endParaRPr/>
              </a:p>
            </p:txBody>
          </p:sp>
          <p:sp>
            <p:nvSpPr>
              <p:cNvPr id="148" name="Google Shape;148;p3"/>
              <p:cNvSpPr/>
              <p:nvPr/>
            </p:nvSpPr>
            <p:spPr>
              <a:xfrm>
                <a:off x="6013460" y="4037017"/>
                <a:ext cx="119063" cy="119063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149" name="Google Shape;149;p3"/>
            <p:cNvSpPr/>
            <p:nvPr/>
          </p:nvSpPr>
          <p:spPr>
            <a:xfrm>
              <a:off x="4714876" y="4024317"/>
              <a:ext cx="119063" cy="119063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150" name="Google Shape;150;p3"/>
          <p:cNvSpPr txBox="1"/>
          <p:nvPr/>
        </p:nvSpPr>
        <p:spPr>
          <a:xfrm>
            <a:off x="428625" y="2786062"/>
            <a:ext cx="307975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Apply similarity rule: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1" name="Google Shape;151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428750" y="3571875"/>
            <a:ext cx="1428750" cy="696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28687" y="4286250"/>
            <a:ext cx="2438400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14437" y="5000625"/>
            <a:ext cx="15144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85875" y="5715000"/>
            <a:ext cx="1466850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Derivation of perspective projection</a:t>
            </a:r>
            <a:endParaRPr/>
          </a:p>
        </p:txBody>
      </p:sp>
      <p:sp>
        <p:nvSpPr>
          <p:cNvPr id="160" name="Google Shape;160;p4"/>
          <p:cNvSpPr txBox="1"/>
          <p:nvPr>
            <p:ph idx="1" type="body"/>
          </p:nvPr>
        </p:nvSpPr>
        <p:spPr>
          <a:xfrm>
            <a:off x="533400" y="2286000"/>
            <a:ext cx="8024812" cy="1290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Similarly</a:t>
            </a:r>
            <a:endParaRPr/>
          </a:p>
        </p:txBody>
      </p:sp>
      <p:grpSp>
        <p:nvGrpSpPr>
          <p:cNvPr id="161" name="Google Shape;161;p4"/>
          <p:cNvGrpSpPr/>
          <p:nvPr/>
        </p:nvGrpSpPr>
        <p:grpSpPr>
          <a:xfrm>
            <a:off x="3995737" y="2357437"/>
            <a:ext cx="5005387" cy="3273425"/>
            <a:chOff x="2133600" y="2571744"/>
            <a:chExt cx="5005388" cy="3273425"/>
          </a:xfrm>
        </p:grpSpPr>
        <p:grpSp>
          <p:nvGrpSpPr>
            <p:cNvPr id="162" name="Google Shape;162;p4"/>
            <p:cNvGrpSpPr/>
            <p:nvPr/>
          </p:nvGrpSpPr>
          <p:grpSpPr>
            <a:xfrm>
              <a:off x="2133600" y="2571744"/>
              <a:ext cx="5005388" cy="3273425"/>
              <a:chOff x="2133600" y="2571744"/>
              <a:chExt cx="5005388" cy="3273425"/>
            </a:xfrm>
          </p:grpSpPr>
          <p:grpSp>
            <p:nvGrpSpPr>
              <p:cNvPr id="163" name="Google Shape;163;p4"/>
              <p:cNvGrpSpPr/>
              <p:nvPr/>
            </p:nvGrpSpPr>
            <p:grpSpPr>
              <a:xfrm>
                <a:off x="2133600" y="2571744"/>
                <a:ext cx="5005388" cy="3273425"/>
                <a:chOff x="1344" y="853"/>
                <a:chExt cx="3153" cy="2062"/>
              </a:xfrm>
            </p:grpSpPr>
            <p:cxnSp>
              <p:nvCxnSpPr>
                <p:cNvPr id="164" name="Google Shape;164;p4"/>
                <p:cNvCxnSpPr/>
                <p:nvPr/>
              </p:nvCxnSpPr>
              <p:spPr>
                <a:xfrm>
                  <a:off x="2999" y="853"/>
                  <a:ext cx="0" cy="2062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165" name="Google Shape;165;p4"/>
                <p:cNvSpPr/>
                <p:nvPr/>
              </p:nvSpPr>
              <p:spPr>
                <a:xfrm>
                  <a:off x="1624" y="1777"/>
                  <a:ext cx="75" cy="75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166" name="Google Shape;166;p4"/>
                <p:cNvSpPr/>
                <p:nvPr/>
              </p:nvSpPr>
              <p:spPr>
                <a:xfrm>
                  <a:off x="3787" y="1252"/>
                  <a:ext cx="75" cy="75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cxnSp>
              <p:nvCxnSpPr>
                <p:cNvPr id="167" name="Google Shape;167;p4"/>
                <p:cNvCxnSpPr/>
                <p:nvPr/>
              </p:nvCxnSpPr>
              <p:spPr>
                <a:xfrm flipH="1" rot="10800000">
                  <a:off x="1658" y="1287"/>
                  <a:ext cx="2171" cy="537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FF0000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168" name="Google Shape;168;p4"/>
                <p:cNvSpPr/>
                <p:nvPr/>
              </p:nvSpPr>
              <p:spPr>
                <a:xfrm>
                  <a:off x="2967" y="1455"/>
                  <a:ext cx="75" cy="75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cxnSp>
              <p:nvCxnSpPr>
                <p:cNvPr id="169" name="Google Shape;169;p4"/>
                <p:cNvCxnSpPr/>
                <p:nvPr/>
              </p:nvCxnSpPr>
              <p:spPr>
                <a:xfrm>
                  <a:off x="1658" y="1832"/>
                  <a:ext cx="2179" cy="0"/>
                </a:xfrm>
                <a:prstGeom prst="straightConnector1">
                  <a:avLst/>
                </a:prstGeom>
                <a:noFill/>
                <a:ln cap="rnd" cmpd="sng" w="38100">
                  <a:solidFill>
                    <a:srgbClr val="FF0000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70" name="Google Shape;170;p4"/>
                <p:cNvCxnSpPr/>
                <p:nvPr/>
              </p:nvCxnSpPr>
              <p:spPr>
                <a:xfrm>
                  <a:off x="3821" y="1287"/>
                  <a:ext cx="0" cy="537"/>
                </a:xfrm>
                <a:prstGeom prst="straightConnector1">
                  <a:avLst/>
                </a:prstGeom>
                <a:noFill/>
                <a:ln cap="rnd" cmpd="sng" w="38100">
                  <a:solidFill>
                    <a:srgbClr val="FF0000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171" name="Google Shape;171;p4"/>
                <p:cNvCxnSpPr/>
                <p:nvPr/>
              </p:nvCxnSpPr>
              <p:spPr>
                <a:xfrm>
                  <a:off x="2463" y="1998"/>
                  <a:ext cx="513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172" name="Google Shape;172;p4"/>
                <p:cNvCxnSpPr/>
                <p:nvPr/>
              </p:nvCxnSpPr>
              <p:spPr>
                <a:xfrm rot="10800000">
                  <a:off x="1666" y="1998"/>
                  <a:ext cx="608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pic>
              <p:nvPicPr>
                <p:cNvPr id="173" name="Google Shape;173;p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2256" y="1226"/>
                  <a:ext cx="716" cy="3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74" name="Google Shape;174;p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3888" y="1082"/>
                  <a:ext cx="609" cy="3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75" name="Google Shape;175;p4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2281" y="1877"/>
                  <a:ext cx="167" cy="21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76" name="Google Shape;176;p4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1344" y="1514"/>
                  <a:ext cx="594" cy="3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77" name="Google Shape;177;p4"/>
              <p:cNvSpPr txBox="1"/>
              <p:nvPr/>
            </p:nvSpPr>
            <p:spPr>
              <a:xfrm>
                <a:off x="2285984" y="4000504"/>
                <a:ext cx="41229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entury Gothic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A</a:t>
                </a:r>
                <a:endParaRPr/>
              </a:p>
            </p:txBody>
          </p:sp>
          <p:sp>
            <p:nvSpPr>
              <p:cNvPr id="178" name="Google Shape;178;p4"/>
              <p:cNvSpPr txBox="1"/>
              <p:nvPr/>
            </p:nvSpPr>
            <p:spPr>
              <a:xfrm>
                <a:off x="5945658" y="4071942"/>
                <a:ext cx="34977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entury Gothic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E</a:t>
                </a:r>
                <a:endParaRPr/>
              </a:p>
            </p:txBody>
          </p:sp>
          <p:sp>
            <p:nvSpPr>
              <p:cNvPr id="179" name="Google Shape;179;p4"/>
              <p:cNvSpPr txBox="1"/>
              <p:nvPr/>
            </p:nvSpPr>
            <p:spPr>
              <a:xfrm>
                <a:off x="4714876" y="4071942"/>
                <a:ext cx="434734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entury Gothic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C</a:t>
                </a:r>
                <a:endParaRPr/>
              </a:p>
            </p:txBody>
          </p:sp>
          <p:sp>
            <p:nvSpPr>
              <p:cNvPr id="180" name="Google Shape;180;p4"/>
              <p:cNvSpPr txBox="1"/>
              <p:nvPr/>
            </p:nvSpPr>
            <p:spPr>
              <a:xfrm>
                <a:off x="4731212" y="3071810"/>
                <a:ext cx="36099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entury Gothic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B</a:t>
                </a:r>
                <a:endParaRPr/>
              </a:p>
            </p:txBody>
          </p:sp>
          <p:sp>
            <p:nvSpPr>
              <p:cNvPr id="181" name="Google Shape;181;p4"/>
              <p:cNvSpPr txBox="1"/>
              <p:nvPr/>
            </p:nvSpPr>
            <p:spPr>
              <a:xfrm>
                <a:off x="5802782" y="2610145"/>
                <a:ext cx="41389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entury Gothic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D</a:t>
                </a:r>
                <a:endParaRPr/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>
                <a:off x="6013460" y="4037017"/>
                <a:ext cx="119063" cy="119063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183" name="Google Shape;183;p4"/>
            <p:cNvSpPr/>
            <p:nvPr/>
          </p:nvSpPr>
          <p:spPr>
            <a:xfrm>
              <a:off x="4714876" y="4024317"/>
              <a:ext cx="119063" cy="119063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pic>
        <p:nvPicPr>
          <p:cNvPr id="184" name="Google Shape;184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30687" y="4357687"/>
            <a:ext cx="204787" cy="166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14375" y="1214437"/>
            <a:ext cx="1514475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28687" y="3000375"/>
            <a:ext cx="1600200" cy="771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57250" y="3857625"/>
            <a:ext cx="157162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85812" y="4786312"/>
            <a:ext cx="20859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"/>
          <p:cNvSpPr txBox="1"/>
          <p:nvPr>
            <p:ph idx="4294967295" type="title"/>
          </p:nvPr>
        </p:nvSpPr>
        <p:spPr>
          <a:xfrm>
            <a:off x="533400" y="161925"/>
            <a:ext cx="8018463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Georgia"/>
              <a:buNone/>
            </a:pPr>
            <a:r>
              <a:rPr b="0" i="0" lang="en-US" sz="41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Homogeneous Coordinate Form</a:t>
            </a:r>
            <a:endParaRPr/>
          </a:p>
        </p:txBody>
      </p:sp>
      <p:sp>
        <p:nvSpPr>
          <p:cNvPr id="194" name="Google Shape;194;p5"/>
          <p:cNvSpPr txBox="1"/>
          <p:nvPr>
            <p:ph idx="1" type="body"/>
          </p:nvPr>
        </p:nvSpPr>
        <p:spPr>
          <a:xfrm>
            <a:off x="533400" y="1066800"/>
            <a:ext cx="8024812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 transformation can be represented as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we multiply the homogeneous point P=(x,y,z,1) by M, to get the projected point P’ we obtain:  </a:t>
            </a:r>
            <a:endParaRPr/>
          </a:p>
        </p:txBody>
      </p:sp>
      <p:sp>
        <p:nvSpPr>
          <p:cNvPr id="195" name="Google Shape;195;p5"/>
          <p:cNvSpPr txBox="1"/>
          <p:nvPr/>
        </p:nvSpPr>
        <p:spPr>
          <a:xfrm>
            <a:off x="1428750" y="2133600"/>
            <a:ext cx="795337" cy="457200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1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</a:t>
            </a: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</a:t>
            </a:r>
            <a:endParaRPr/>
          </a:p>
        </p:txBody>
      </p:sp>
      <p:pic>
        <p:nvPicPr>
          <p:cNvPr id="196" name="Google Shape;19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4550" y="1524000"/>
            <a:ext cx="2514600" cy="218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86312" y="4643437"/>
            <a:ext cx="493712" cy="1620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595937" y="4673600"/>
            <a:ext cx="762000" cy="161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5"/>
          <p:cNvSpPr txBox="1"/>
          <p:nvPr/>
        </p:nvSpPr>
        <p:spPr>
          <a:xfrm>
            <a:off x="1285875" y="5181600"/>
            <a:ext cx="1366837" cy="46196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1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P’</a:t>
            </a: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=MP=</a:t>
            </a:r>
            <a:endParaRPr/>
          </a:p>
        </p:txBody>
      </p:sp>
      <p:pic>
        <p:nvPicPr>
          <p:cNvPr id="200" name="Google Shape;20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7500" y="4643437"/>
            <a:ext cx="1855787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5"/>
          <p:cNvSpPr txBox="1"/>
          <p:nvPr/>
        </p:nvSpPr>
        <p:spPr>
          <a:xfrm>
            <a:off x="5214937" y="5181600"/>
            <a:ext cx="369887" cy="46196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6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Derivation of perspective projection</a:t>
            </a:r>
            <a:endParaRPr/>
          </a:p>
        </p:txBody>
      </p:sp>
      <p:sp>
        <p:nvSpPr>
          <p:cNvPr id="207" name="Google Shape;207;p6"/>
          <p:cNvSpPr txBox="1"/>
          <p:nvPr>
            <p:ph idx="1" type="body"/>
          </p:nvPr>
        </p:nvSpPr>
        <p:spPr>
          <a:xfrm>
            <a:off x="533400" y="1066800"/>
            <a:ext cx="8024812" cy="1290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the projection plane is placed at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z=0</a:t>
            </a: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</p:txBody>
      </p:sp>
      <p:grpSp>
        <p:nvGrpSpPr>
          <p:cNvPr id="208" name="Google Shape;208;p6"/>
          <p:cNvGrpSpPr/>
          <p:nvPr/>
        </p:nvGrpSpPr>
        <p:grpSpPr>
          <a:xfrm>
            <a:off x="4148137" y="2357437"/>
            <a:ext cx="4852987" cy="3273425"/>
            <a:chOff x="2285984" y="2571744"/>
            <a:chExt cx="4853004" cy="3273425"/>
          </a:xfrm>
        </p:grpSpPr>
        <p:grpSp>
          <p:nvGrpSpPr>
            <p:cNvPr id="209" name="Google Shape;209;p6"/>
            <p:cNvGrpSpPr/>
            <p:nvPr/>
          </p:nvGrpSpPr>
          <p:grpSpPr>
            <a:xfrm>
              <a:off x="2285984" y="2571744"/>
              <a:ext cx="4853004" cy="3273425"/>
              <a:chOff x="2285984" y="2571744"/>
              <a:chExt cx="4853004" cy="3273425"/>
            </a:xfrm>
          </p:grpSpPr>
          <p:grpSp>
            <p:nvGrpSpPr>
              <p:cNvPr id="210" name="Google Shape;210;p6"/>
              <p:cNvGrpSpPr/>
              <p:nvPr/>
            </p:nvGrpSpPr>
            <p:grpSpPr>
              <a:xfrm>
                <a:off x="2578100" y="2571744"/>
                <a:ext cx="4560888" cy="3273425"/>
                <a:chOff x="1624" y="853"/>
                <a:chExt cx="2873" cy="2062"/>
              </a:xfrm>
            </p:grpSpPr>
            <p:cxnSp>
              <p:nvCxnSpPr>
                <p:cNvPr id="211" name="Google Shape;211;p6"/>
                <p:cNvCxnSpPr/>
                <p:nvPr/>
              </p:nvCxnSpPr>
              <p:spPr>
                <a:xfrm>
                  <a:off x="2999" y="853"/>
                  <a:ext cx="0" cy="2062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212" name="Google Shape;212;p6"/>
                <p:cNvSpPr/>
                <p:nvPr/>
              </p:nvSpPr>
              <p:spPr>
                <a:xfrm>
                  <a:off x="1624" y="1777"/>
                  <a:ext cx="75" cy="75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13" name="Google Shape;213;p6"/>
                <p:cNvSpPr/>
                <p:nvPr/>
              </p:nvSpPr>
              <p:spPr>
                <a:xfrm>
                  <a:off x="3787" y="1252"/>
                  <a:ext cx="75" cy="75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cxnSp>
              <p:nvCxnSpPr>
                <p:cNvPr id="214" name="Google Shape;214;p6"/>
                <p:cNvCxnSpPr/>
                <p:nvPr/>
              </p:nvCxnSpPr>
              <p:spPr>
                <a:xfrm flipH="1" rot="10800000">
                  <a:off x="1658" y="1287"/>
                  <a:ext cx="2171" cy="537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FF0000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215" name="Google Shape;215;p6"/>
                <p:cNvSpPr/>
                <p:nvPr/>
              </p:nvSpPr>
              <p:spPr>
                <a:xfrm>
                  <a:off x="2967" y="1455"/>
                  <a:ext cx="75" cy="75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cxnSp>
              <p:nvCxnSpPr>
                <p:cNvPr id="216" name="Google Shape;216;p6"/>
                <p:cNvCxnSpPr/>
                <p:nvPr/>
              </p:nvCxnSpPr>
              <p:spPr>
                <a:xfrm>
                  <a:off x="1658" y="1832"/>
                  <a:ext cx="2179" cy="0"/>
                </a:xfrm>
                <a:prstGeom prst="straightConnector1">
                  <a:avLst/>
                </a:prstGeom>
                <a:noFill/>
                <a:ln cap="rnd" cmpd="sng" w="38100">
                  <a:solidFill>
                    <a:srgbClr val="FF0000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17" name="Google Shape;217;p6"/>
                <p:cNvCxnSpPr/>
                <p:nvPr/>
              </p:nvCxnSpPr>
              <p:spPr>
                <a:xfrm>
                  <a:off x="3821" y="1287"/>
                  <a:ext cx="0" cy="537"/>
                </a:xfrm>
                <a:prstGeom prst="straightConnector1">
                  <a:avLst/>
                </a:prstGeom>
                <a:noFill/>
                <a:ln cap="rnd" cmpd="sng" w="38100">
                  <a:solidFill>
                    <a:srgbClr val="FF0000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18" name="Google Shape;218;p6"/>
                <p:cNvCxnSpPr/>
                <p:nvPr/>
              </p:nvCxnSpPr>
              <p:spPr>
                <a:xfrm>
                  <a:off x="2463" y="1998"/>
                  <a:ext cx="513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219" name="Google Shape;219;p6"/>
                <p:cNvCxnSpPr/>
                <p:nvPr/>
              </p:nvCxnSpPr>
              <p:spPr>
                <a:xfrm rot="10800000">
                  <a:off x="1666" y="1998"/>
                  <a:ext cx="806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pic>
              <p:nvPicPr>
                <p:cNvPr id="220" name="Google Shape;220;p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2256" y="1226"/>
                  <a:ext cx="716" cy="3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21" name="Google Shape;221;p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3888" y="1082"/>
                  <a:ext cx="609" cy="3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22" name="Google Shape;222;p6"/>
              <p:cNvSpPr txBox="1"/>
              <p:nvPr/>
            </p:nvSpPr>
            <p:spPr>
              <a:xfrm>
                <a:off x="2285984" y="4000504"/>
                <a:ext cx="41229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entury Gothic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A</a:t>
                </a:r>
                <a:endParaRPr/>
              </a:p>
            </p:txBody>
          </p:sp>
          <p:sp>
            <p:nvSpPr>
              <p:cNvPr id="223" name="Google Shape;223;p6"/>
              <p:cNvSpPr txBox="1"/>
              <p:nvPr/>
            </p:nvSpPr>
            <p:spPr>
              <a:xfrm>
                <a:off x="5945658" y="4071942"/>
                <a:ext cx="34977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entury Gothic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E</a:t>
                </a:r>
                <a:endParaRPr/>
              </a:p>
            </p:txBody>
          </p:sp>
          <p:sp>
            <p:nvSpPr>
              <p:cNvPr id="224" name="Google Shape;224;p6"/>
              <p:cNvSpPr txBox="1"/>
              <p:nvPr/>
            </p:nvSpPr>
            <p:spPr>
              <a:xfrm>
                <a:off x="4731212" y="3071810"/>
                <a:ext cx="36099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entury Gothic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B</a:t>
                </a:r>
                <a:endParaRPr/>
              </a:p>
            </p:txBody>
          </p:sp>
          <p:sp>
            <p:nvSpPr>
              <p:cNvPr id="225" name="Google Shape;225;p6"/>
              <p:cNvSpPr txBox="1"/>
              <p:nvPr/>
            </p:nvSpPr>
            <p:spPr>
              <a:xfrm>
                <a:off x="5802782" y="2610145"/>
                <a:ext cx="41389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entury Gothic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D</a:t>
                </a:r>
                <a:endParaRPr/>
              </a:p>
            </p:txBody>
          </p:sp>
          <p:sp>
            <p:nvSpPr>
              <p:cNvPr id="226" name="Google Shape;226;p6"/>
              <p:cNvSpPr/>
              <p:nvPr/>
            </p:nvSpPr>
            <p:spPr>
              <a:xfrm>
                <a:off x="6013460" y="4037017"/>
                <a:ext cx="119063" cy="119063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227" name="Google Shape;227;p6"/>
            <p:cNvSpPr/>
            <p:nvPr/>
          </p:nvSpPr>
          <p:spPr>
            <a:xfrm>
              <a:off x="4714876" y="4024317"/>
              <a:ext cx="119063" cy="119063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28" name="Google Shape;228;p6"/>
          <p:cNvSpPr txBox="1"/>
          <p:nvPr/>
        </p:nvSpPr>
        <p:spPr>
          <a:xfrm>
            <a:off x="571500" y="2286000"/>
            <a:ext cx="307975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Apply similarity rule: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9" name="Google Shape;229;p6"/>
          <p:cNvSpPr txBox="1"/>
          <p:nvPr/>
        </p:nvSpPr>
        <p:spPr>
          <a:xfrm>
            <a:off x="5500687" y="4181475"/>
            <a:ext cx="3968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/>
          </a:p>
        </p:txBody>
      </p:sp>
      <p:sp>
        <p:nvSpPr>
          <p:cNvPr id="230" name="Google Shape;230;p6"/>
          <p:cNvSpPr txBox="1"/>
          <p:nvPr/>
        </p:nvSpPr>
        <p:spPr>
          <a:xfrm>
            <a:off x="6577012" y="3857625"/>
            <a:ext cx="4349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/>
          </a:p>
        </p:txBody>
      </p:sp>
      <p:pic>
        <p:nvPicPr>
          <p:cNvPr id="231" name="Google Shape;23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4437" y="1714500"/>
            <a:ext cx="30384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57312" y="2857500"/>
            <a:ext cx="1428750" cy="696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71562" y="3714750"/>
            <a:ext cx="17907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00125" y="4776787"/>
            <a:ext cx="193357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7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Derivation of perspective projection</a:t>
            </a:r>
            <a:endParaRPr/>
          </a:p>
        </p:txBody>
      </p:sp>
      <p:sp>
        <p:nvSpPr>
          <p:cNvPr id="240" name="Google Shape;240;p7"/>
          <p:cNvSpPr txBox="1"/>
          <p:nvPr>
            <p:ph idx="1" type="body"/>
          </p:nvPr>
        </p:nvSpPr>
        <p:spPr>
          <a:xfrm>
            <a:off x="533400" y="1066800"/>
            <a:ext cx="8024812" cy="1290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the projection plane is placed at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z=0</a:t>
            </a: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</p:txBody>
      </p:sp>
      <p:grpSp>
        <p:nvGrpSpPr>
          <p:cNvPr id="241" name="Google Shape;241;p7"/>
          <p:cNvGrpSpPr/>
          <p:nvPr/>
        </p:nvGrpSpPr>
        <p:grpSpPr>
          <a:xfrm>
            <a:off x="4148137" y="2357437"/>
            <a:ext cx="4852987" cy="3273425"/>
            <a:chOff x="2285984" y="2571744"/>
            <a:chExt cx="4853004" cy="3273425"/>
          </a:xfrm>
        </p:grpSpPr>
        <p:grpSp>
          <p:nvGrpSpPr>
            <p:cNvPr id="242" name="Google Shape;242;p7"/>
            <p:cNvGrpSpPr/>
            <p:nvPr/>
          </p:nvGrpSpPr>
          <p:grpSpPr>
            <a:xfrm>
              <a:off x="2285984" y="2571744"/>
              <a:ext cx="4853004" cy="3273425"/>
              <a:chOff x="2285984" y="2571744"/>
              <a:chExt cx="4853004" cy="3273425"/>
            </a:xfrm>
          </p:grpSpPr>
          <p:grpSp>
            <p:nvGrpSpPr>
              <p:cNvPr id="243" name="Google Shape;243;p7"/>
              <p:cNvGrpSpPr/>
              <p:nvPr/>
            </p:nvGrpSpPr>
            <p:grpSpPr>
              <a:xfrm>
                <a:off x="2578100" y="2571744"/>
                <a:ext cx="4560888" cy="3273425"/>
                <a:chOff x="1624" y="853"/>
                <a:chExt cx="2873" cy="2062"/>
              </a:xfrm>
            </p:grpSpPr>
            <p:cxnSp>
              <p:nvCxnSpPr>
                <p:cNvPr id="244" name="Google Shape;244;p7"/>
                <p:cNvCxnSpPr/>
                <p:nvPr/>
              </p:nvCxnSpPr>
              <p:spPr>
                <a:xfrm>
                  <a:off x="2999" y="853"/>
                  <a:ext cx="0" cy="2062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245" name="Google Shape;245;p7"/>
                <p:cNvSpPr/>
                <p:nvPr/>
              </p:nvSpPr>
              <p:spPr>
                <a:xfrm>
                  <a:off x="1624" y="1777"/>
                  <a:ext cx="75" cy="75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46" name="Google Shape;246;p7"/>
                <p:cNvSpPr/>
                <p:nvPr/>
              </p:nvSpPr>
              <p:spPr>
                <a:xfrm>
                  <a:off x="3787" y="1252"/>
                  <a:ext cx="75" cy="75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cxnSp>
              <p:nvCxnSpPr>
                <p:cNvPr id="247" name="Google Shape;247;p7"/>
                <p:cNvCxnSpPr/>
                <p:nvPr/>
              </p:nvCxnSpPr>
              <p:spPr>
                <a:xfrm flipH="1" rot="10800000">
                  <a:off x="1658" y="1287"/>
                  <a:ext cx="2171" cy="537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FF0000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248" name="Google Shape;248;p7"/>
                <p:cNvSpPr/>
                <p:nvPr/>
              </p:nvSpPr>
              <p:spPr>
                <a:xfrm>
                  <a:off x="2967" y="1455"/>
                  <a:ext cx="75" cy="75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cxnSp>
              <p:nvCxnSpPr>
                <p:cNvPr id="249" name="Google Shape;249;p7"/>
                <p:cNvCxnSpPr/>
                <p:nvPr/>
              </p:nvCxnSpPr>
              <p:spPr>
                <a:xfrm>
                  <a:off x="1658" y="1832"/>
                  <a:ext cx="2179" cy="0"/>
                </a:xfrm>
                <a:prstGeom prst="straightConnector1">
                  <a:avLst/>
                </a:prstGeom>
                <a:noFill/>
                <a:ln cap="rnd" cmpd="sng" w="38100">
                  <a:solidFill>
                    <a:srgbClr val="FF0000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50" name="Google Shape;250;p7"/>
                <p:cNvCxnSpPr/>
                <p:nvPr/>
              </p:nvCxnSpPr>
              <p:spPr>
                <a:xfrm>
                  <a:off x="3821" y="1287"/>
                  <a:ext cx="0" cy="537"/>
                </a:xfrm>
                <a:prstGeom prst="straightConnector1">
                  <a:avLst/>
                </a:prstGeom>
                <a:noFill/>
                <a:ln cap="rnd" cmpd="sng" w="38100">
                  <a:solidFill>
                    <a:srgbClr val="FF0000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51" name="Google Shape;251;p7"/>
                <p:cNvCxnSpPr/>
                <p:nvPr/>
              </p:nvCxnSpPr>
              <p:spPr>
                <a:xfrm>
                  <a:off x="2463" y="1998"/>
                  <a:ext cx="513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252" name="Google Shape;252;p7"/>
                <p:cNvCxnSpPr/>
                <p:nvPr/>
              </p:nvCxnSpPr>
              <p:spPr>
                <a:xfrm rot="10800000">
                  <a:off x="1666" y="1998"/>
                  <a:ext cx="806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pic>
              <p:nvPicPr>
                <p:cNvPr id="253" name="Google Shape;253;p7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2256" y="1226"/>
                  <a:ext cx="716" cy="3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54" name="Google Shape;254;p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3888" y="1082"/>
                  <a:ext cx="609" cy="3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55" name="Google Shape;255;p7"/>
              <p:cNvSpPr txBox="1"/>
              <p:nvPr/>
            </p:nvSpPr>
            <p:spPr>
              <a:xfrm>
                <a:off x="2285984" y="4000504"/>
                <a:ext cx="41229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entury Gothic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A</a:t>
                </a:r>
                <a:endParaRPr/>
              </a:p>
            </p:txBody>
          </p:sp>
          <p:sp>
            <p:nvSpPr>
              <p:cNvPr id="256" name="Google Shape;256;p7"/>
              <p:cNvSpPr txBox="1"/>
              <p:nvPr/>
            </p:nvSpPr>
            <p:spPr>
              <a:xfrm>
                <a:off x="5945658" y="4071942"/>
                <a:ext cx="34977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entury Gothic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E</a:t>
                </a:r>
                <a:endParaRPr/>
              </a:p>
            </p:txBody>
          </p:sp>
          <p:sp>
            <p:nvSpPr>
              <p:cNvPr id="257" name="Google Shape;257;p7"/>
              <p:cNvSpPr txBox="1"/>
              <p:nvPr/>
            </p:nvSpPr>
            <p:spPr>
              <a:xfrm>
                <a:off x="4731212" y="3071810"/>
                <a:ext cx="36099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entury Gothic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B</a:t>
                </a:r>
                <a:endParaRPr/>
              </a:p>
            </p:txBody>
          </p:sp>
          <p:sp>
            <p:nvSpPr>
              <p:cNvPr id="258" name="Google Shape;258;p7"/>
              <p:cNvSpPr txBox="1"/>
              <p:nvPr/>
            </p:nvSpPr>
            <p:spPr>
              <a:xfrm>
                <a:off x="5802782" y="2610145"/>
                <a:ext cx="41389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entury Gothic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D</a:t>
                </a:r>
                <a:endParaRPr/>
              </a:p>
            </p:txBody>
          </p:sp>
          <p:sp>
            <p:nvSpPr>
              <p:cNvPr id="259" name="Google Shape;259;p7"/>
              <p:cNvSpPr/>
              <p:nvPr/>
            </p:nvSpPr>
            <p:spPr>
              <a:xfrm>
                <a:off x="6013460" y="4037017"/>
                <a:ext cx="119063" cy="119063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260" name="Google Shape;260;p7"/>
            <p:cNvSpPr/>
            <p:nvPr/>
          </p:nvSpPr>
          <p:spPr>
            <a:xfrm>
              <a:off x="4714876" y="4024317"/>
              <a:ext cx="119063" cy="119063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61" name="Google Shape;261;p7"/>
          <p:cNvSpPr txBox="1"/>
          <p:nvPr/>
        </p:nvSpPr>
        <p:spPr>
          <a:xfrm>
            <a:off x="571500" y="2286000"/>
            <a:ext cx="3079750" cy="83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Apply similarity rule: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2" name="Google Shape;262;p7"/>
          <p:cNvSpPr txBox="1"/>
          <p:nvPr/>
        </p:nvSpPr>
        <p:spPr>
          <a:xfrm>
            <a:off x="5500687" y="4181475"/>
            <a:ext cx="3968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/>
          </a:p>
        </p:txBody>
      </p:sp>
      <p:sp>
        <p:nvSpPr>
          <p:cNvPr id="263" name="Google Shape;263;p7"/>
          <p:cNvSpPr txBox="1"/>
          <p:nvPr/>
        </p:nvSpPr>
        <p:spPr>
          <a:xfrm>
            <a:off x="6577012" y="3857625"/>
            <a:ext cx="4349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/>
          </a:p>
        </p:txBody>
      </p:sp>
      <p:pic>
        <p:nvPicPr>
          <p:cNvPr id="264" name="Google Shape;264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14437" y="1714500"/>
            <a:ext cx="30384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357312" y="2857500"/>
            <a:ext cx="1428750" cy="696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71562" y="3714750"/>
            <a:ext cx="17907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00125" y="4776787"/>
            <a:ext cx="193357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Derivation of perspective projection</a:t>
            </a:r>
            <a:endParaRPr/>
          </a:p>
        </p:txBody>
      </p:sp>
      <p:sp>
        <p:nvSpPr>
          <p:cNvPr id="273" name="Google Shape;273;p8"/>
          <p:cNvSpPr txBox="1"/>
          <p:nvPr>
            <p:ph idx="1" type="body"/>
          </p:nvPr>
        </p:nvSpPr>
        <p:spPr>
          <a:xfrm>
            <a:off x="533400" y="1066800"/>
            <a:ext cx="8024812" cy="1290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If the projection plane is placed at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z=0</a:t>
            </a: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Similarly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grpSp>
        <p:nvGrpSpPr>
          <p:cNvPr id="274" name="Google Shape;274;p8"/>
          <p:cNvGrpSpPr/>
          <p:nvPr/>
        </p:nvGrpSpPr>
        <p:grpSpPr>
          <a:xfrm>
            <a:off x="4148137" y="2357437"/>
            <a:ext cx="4852987" cy="3273425"/>
            <a:chOff x="2285984" y="2571744"/>
            <a:chExt cx="4853004" cy="3273425"/>
          </a:xfrm>
        </p:grpSpPr>
        <p:grpSp>
          <p:nvGrpSpPr>
            <p:cNvPr id="275" name="Google Shape;275;p8"/>
            <p:cNvGrpSpPr/>
            <p:nvPr/>
          </p:nvGrpSpPr>
          <p:grpSpPr>
            <a:xfrm>
              <a:off x="2285984" y="2571744"/>
              <a:ext cx="4853004" cy="3273425"/>
              <a:chOff x="2285984" y="2571744"/>
              <a:chExt cx="4853004" cy="3273425"/>
            </a:xfrm>
          </p:grpSpPr>
          <p:grpSp>
            <p:nvGrpSpPr>
              <p:cNvPr id="276" name="Google Shape;276;p8"/>
              <p:cNvGrpSpPr/>
              <p:nvPr/>
            </p:nvGrpSpPr>
            <p:grpSpPr>
              <a:xfrm>
                <a:off x="2578100" y="2571744"/>
                <a:ext cx="4560888" cy="3273425"/>
                <a:chOff x="1624" y="853"/>
                <a:chExt cx="2873" cy="2062"/>
              </a:xfrm>
            </p:grpSpPr>
            <p:cxnSp>
              <p:nvCxnSpPr>
                <p:cNvPr id="277" name="Google Shape;277;p8"/>
                <p:cNvCxnSpPr/>
                <p:nvPr/>
              </p:nvCxnSpPr>
              <p:spPr>
                <a:xfrm>
                  <a:off x="2999" y="853"/>
                  <a:ext cx="0" cy="2062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278" name="Google Shape;278;p8"/>
                <p:cNvSpPr/>
                <p:nvPr/>
              </p:nvSpPr>
              <p:spPr>
                <a:xfrm>
                  <a:off x="1624" y="1777"/>
                  <a:ext cx="75" cy="75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sp>
              <p:nvSpPr>
                <p:cNvPr id="279" name="Google Shape;279;p8"/>
                <p:cNvSpPr/>
                <p:nvPr/>
              </p:nvSpPr>
              <p:spPr>
                <a:xfrm>
                  <a:off x="3787" y="1252"/>
                  <a:ext cx="75" cy="75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cxnSp>
              <p:nvCxnSpPr>
                <p:cNvPr id="280" name="Google Shape;280;p8"/>
                <p:cNvCxnSpPr/>
                <p:nvPr/>
              </p:nvCxnSpPr>
              <p:spPr>
                <a:xfrm flipH="1" rot="10800000">
                  <a:off x="1658" y="1287"/>
                  <a:ext cx="2171" cy="537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rgbClr val="FF0000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sp>
              <p:nvSpPr>
                <p:cNvPr id="281" name="Google Shape;281;p8"/>
                <p:cNvSpPr/>
                <p:nvPr/>
              </p:nvSpPr>
              <p:spPr>
                <a:xfrm>
                  <a:off x="2967" y="1455"/>
                  <a:ext cx="75" cy="75"/>
                </a:xfrm>
                <a:prstGeom prst="ellipse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24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endParaRPr>
                </a:p>
              </p:txBody>
            </p:sp>
            <p:cxnSp>
              <p:nvCxnSpPr>
                <p:cNvPr id="282" name="Google Shape;282;p8"/>
                <p:cNvCxnSpPr/>
                <p:nvPr/>
              </p:nvCxnSpPr>
              <p:spPr>
                <a:xfrm>
                  <a:off x="1658" y="1832"/>
                  <a:ext cx="2179" cy="0"/>
                </a:xfrm>
                <a:prstGeom prst="straightConnector1">
                  <a:avLst/>
                </a:prstGeom>
                <a:noFill/>
                <a:ln cap="rnd" cmpd="sng" w="38100">
                  <a:solidFill>
                    <a:srgbClr val="FF0000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83" name="Google Shape;283;p8"/>
                <p:cNvCxnSpPr/>
                <p:nvPr/>
              </p:nvCxnSpPr>
              <p:spPr>
                <a:xfrm>
                  <a:off x="3821" y="1287"/>
                  <a:ext cx="0" cy="537"/>
                </a:xfrm>
                <a:prstGeom prst="straightConnector1">
                  <a:avLst/>
                </a:prstGeom>
                <a:noFill/>
                <a:ln cap="rnd" cmpd="sng" w="38100">
                  <a:solidFill>
                    <a:srgbClr val="FF0000"/>
                  </a:solidFill>
                  <a:prstDash val="solid"/>
                  <a:miter lim="800000"/>
                  <a:headEnd len="med" w="med" type="none"/>
                  <a:tailEnd len="med" w="med" type="none"/>
                </a:ln>
              </p:spPr>
            </p:cxnSp>
            <p:cxnSp>
              <p:nvCxnSpPr>
                <p:cNvPr id="284" name="Google Shape;284;p8"/>
                <p:cNvCxnSpPr/>
                <p:nvPr/>
              </p:nvCxnSpPr>
              <p:spPr>
                <a:xfrm>
                  <a:off x="2463" y="1998"/>
                  <a:ext cx="513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cxnSp>
              <p:nvCxnSpPr>
                <p:cNvPr id="285" name="Google Shape;285;p8"/>
                <p:cNvCxnSpPr/>
                <p:nvPr/>
              </p:nvCxnSpPr>
              <p:spPr>
                <a:xfrm rot="10800000">
                  <a:off x="1666" y="1998"/>
                  <a:ext cx="806" cy="0"/>
                </a:xfrm>
                <a:prstGeom prst="straightConnector1">
                  <a:avLst/>
                </a:prstGeom>
                <a:noFill/>
                <a:ln cap="flat" cmpd="sng" w="38100">
                  <a:solidFill>
                    <a:schemeClr val="dk1"/>
                  </a:solidFill>
                  <a:prstDash val="solid"/>
                  <a:miter lim="800000"/>
                  <a:headEnd len="med" w="med" type="none"/>
                  <a:tailEnd len="med" w="med" type="triangle"/>
                </a:ln>
              </p:spPr>
            </p:cxnSp>
            <p:pic>
              <p:nvPicPr>
                <p:cNvPr id="286" name="Google Shape;286;p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2256" y="1226"/>
                  <a:ext cx="716" cy="3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287" name="Google Shape;287;p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3888" y="1082"/>
                  <a:ext cx="609" cy="304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288" name="Google Shape;288;p8"/>
              <p:cNvSpPr txBox="1"/>
              <p:nvPr/>
            </p:nvSpPr>
            <p:spPr>
              <a:xfrm>
                <a:off x="2285984" y="4000504"/>
                <a:ext cx="412292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entury Gothic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A</a:t>
                </a:r>
                <a:endParaRPr/>
              </a:p>
            </p:txBody>
          </p:sp>
          <p:sp>
            <p:nvSpPr>
              <p:cNvPr id="289" name="Google Shape;289;p8"/>
              <p:cNvSpPr txBox="1"/>
              <p:nvPr/>
            </p:nvSpPr>
            <p:spPr>
              <a:xfrm>
                <a:off x="5945658" y="4071942"/>
                <a:ext cx="34977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entury Gothic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E</a:t>
                </a:r>
                <a:endParaRPr/>
              </a:p>
            </p:txBody>
          </p:sp>
          <p:sp>
            <p:nvSpPr>
              <p:cNvPr id="290" name="Google Shape;290;p8"/>
              <p:cNvSpPr txBox="1"/>
              <p:nvPr/>
            </p:nvSpPr>
            <p:spPr>
              <a:xfrm>
                <a:off x="4731212" y="3071810"/>
                <a:ext cx="36099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entury Gothic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B</a:t>
                </a:r>
                <a:endParaRPr/>
              </a:p>
            </p:txBody>
          </p:sp>
          <p:sp>
            <p:nvSpPr>
              <p:cNvPr id="291" name="Google Shape;291;p8"/>
              <p:cNvSpPr txBox="1"/>
              <p:nvPr/>
            </p:nvSpPr>
            <p:spPr>
              <a:xfrm>
                <a:off x="5802782" y="2610145"/>
                <a:ext cx="413896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400"/>
                  <a:buFont typeface="Century Gothic"/>
                  <a:buNone/>
                </a:pPr>
                <a:r>
                  <a:rPr b="0" i="0" lang="en-US" sz="2400" u="none">
                    <a:solidFill>
                      <a:schemeClr val="dk1"/>
                    </a:solidFill>
                    <a:latin typeface="Century Gothic"/>
                    <a:ea typeface="Century Gothic"/>
                    <a:cs typeface="Century Gothic"/>
                    <a:sym typeface="Century Gothic"/>
                  </a:rPr>
                  <a:t>D</a:t>
                </a:r>
                <a:endParaRPr/>
              </a:p>
            </p:txBody>
          </p:sp>
          <p:sp>
            <p:nvSpPr>
              <p:cNvPr id="292" name="Google Shape;292;p8"/>
              <p:cNvSpPr/>
              <p:nvPr/>
            </p:nvSpPr>
            <p:spPr>
              <a:xfrm>
                <a:off x="6013460" y="4037017"/>
                <a:ext cx="119063" cy="119063"/>
              </a:xfrm>
              <a:prstGeom prst="ellipse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400" u="none">
                  <a:solidFill>
                    <a:schemeClr val="dk1"/>
                  </a:solidFill>
                  <a:latin typeface="Century Gothic"/>
                  <a:ea typeface="Century Gothic"/>
                  <a:cs typeface="Century Gothic"/>
                  <a:sym typeface="Century Gothic"/>
                </a:endParaRPr>
              </a:p>
            </p:txBody>
          </p:sp>
        </p:grpSp>
        <p:sp>
          <p:nvSpPr>
            <p:cNvPr id="293" name="Google Shape;293;p8"/>
            <p:cNvSpPr/>
            <p:nvPr/>
          </p:nvSpPr>
          <p:spPr>
            <a:xfrm>
              <a:off x="4714876" y="4024317"/>
              <a:ext cx="119063" cy="119063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  <p:sp>
        <p:nvSpPr>
          <p:cNvPr id="294" name="Google Shape;294;p8"/>
          <p:cNvSpPr txBox="1"/>
          <p:nvPr/>
        </p:nvSpPr>
        <p:spPr>
          <a:xfrm>
            <a:off x="5500687" y="4181475"/>
            <a:ext cx="3968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</a:t>
            </a:r>
            <a:endParaRPr/>
          </a:p>
        </p:txBody>
      </p:sp>
      <p:sp>
        <p:nvSpPr>
          <p:cNvPr id="295" name="Google Shape;295;p8"/>
          <p:cNvSpPr txBox="1"/>
          <p:nvPr/>
        </p:nvSpPr>
        <p:spPr>
          <a:xfrm>
            <a:off x="6577012" y="3857625"/>
            <a:ext cx="434975" cy="461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endParaRPr/>
          </a:p>
        </p:txBody>
      </p:sp>
      <p:pic>
        <p:nvPicPr>
          <p:cNvPr id="296" name="Google Shape;296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00437" y="2143125"/>
            <a:ext cx="1933575" cy="86677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97" name="Google Shape;297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7250" y="2214562"/>
            <a:ext cx="2152650" cy="79057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298" name="Google Shape;298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85875" y="3286125"/>
            <a:ext cx="704850" cy="32385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99" name="Google Shape;299;p8"/>
          <p:cNvSpPr txBox="1"/>
          <p:nvPr/>
        </p:nvSpPr>
        <p:spPr>
          <a:xfrm>
            <a:off x="642937" y="4500562"/>
            <a:ext cx="904875" cy="46196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1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M’</a:t>
            </a: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= </a:t>
            </a:r>
            <a:endParaRPr/>
          </a:p>
        </p:txBody>
      </p:sp>
      <p:pic>
        <p:nvPicPr>
          <p:cNvPr id="300" name="Google Shape;300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71625" y="4071937"/>
            <a:ext cx="1728787" cy="1500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9"/>
          <p:cNvSpPr txBox="1"/>
          <p:nvPr>
            <p:ph type="title"/>
          </p:nvPr>
        </p:nvSpPr>
        <p:spPr>
          <a:xfrm>
            <a:off x="533400" y="161925"/>
            <a:ext cx="8018462" cy="752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Georgia"/>
              <a:buNone/>
            </a:pPr>
            <a:r>
              <a:rPr b="0" i="0" lang="en-US" sz="3600" u="non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Derivation of perspective projection</a:t>
            </a:r>
            <a:endParaRPr/>
          </a:p>
        </p:txBody>
      </p:sp>
      <p:sp>
        <p:nvSpPr>
          <p:cNvPr id="306" name="Google Shape;306;p9"/>
          <p:cNvSpPr txBox="1"/>
          <p:nvPr>
            <p:ph idx="1" type="body"/>
          </p:nvPr>
        </p:nvSpPr>
        <p:spPr>
          <a:xfrm>
            <a:off x="533400" y="1066800"/>
            <a:ext cx="8024812" cy="504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Georgia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We get</a:t>
            </a:r>
            <a:endParaRPr/>
          </a:p>
        </p:txBody>
      </p:sp>
      <p:pic>
        <p:nvPicPr>
          <p:cNvPr id="307" name="Google Shape;30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6312" y="2022475"/>
            <a:ext cx="493712" cy="1620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0" y="2022475"/>
            <a:ext cx="1855787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9"/>
          <p:cNvSpPr txBox="1"/>
          <p:nvPr/>
        </p:nvSpPr>
        <p:spPr>
          <a:xfrm>
            <a:off x="2487612" y="2560637"/>
            <a:ext cx="369887" cy="461962"/>
          </a:xfrm>
          <a:prstGeom prst="rect">
            <a:avLst/>
          </a:prstGeom>
          <a:noFill/>
          <a:ln>
            <a:noFill/>
          </a:ln>
        </p:spPr>
        <p:txBody>
          <a:bodyPr anchorCtr="1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entury Gothic"/>
              <a:buNone/>
            </a:pPr>
            <a:r>
              <a:rPr b="0" i="0" lang="en-US" sz="24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=</a:t>
            </a:r>
            <a:endParaRPr/>
          </a:p>
        </p:txBody>
      </p:sp>
      <p:pic>
        <p:nvPicPr>
          <p:cNvPr id="310" name="Google Shape;31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82787" y="2022475"/>
            <a:ext cx="541337" cy="1620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B081">
  <a:themeElements>
    <a:clrScheme name="B08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B081">
  <a:themeElements>
    <a:clrScheme name="B081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2003-07-30T02:53:17Z</dcterms:created>
  <dc:creator>ADP Department</dc:creator>
</cp:coreProperties>
</file>