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6"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6858000" cx="9144000"/>
  <p:notesSz cx="6858000" cy="9144000"/>
  <p:embeddedFontLst>
    <p:embeddedFont>
      <p:font typeface="Arimo"/>
      <p:regular r:id="rId36"/>
      <p:bold r:id="rId37"/>
      <p:italic r:id="rId38"/>
      <p:boldItalic r:id="rId39"/>
    </p:embeddedFont>
    <p:embeddedFont>
      <p:font typeface="Libre Baskerville"/>
      <p:regular r:id="rId40"/>
      <p:bold r:id="rId41"/>
      <p: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7" roundtripDataSignature="AMtx7mglo6SFpyy8WAwMovRH+SYaRMPP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regular.fntdata"/><Relationship Id="rId20" Type="http://schemas.openxmlformats.org/officeDocument/2006/relationships/slide" Target="slides/slide12.xml"/><Relationship Id="rId42" Type="http://schemas.openxmlformats.org/officeDocument/2006/relationships/font" Target="fonts/LibreBaskerville-italic.fntdata"/><Relationship Id="rId41" Type="http://schemas.openxmlformats.org/officeDocument/2006/relationships/font" Target="fonts/LibreBaskerville-bold.fntdata"/><Relationship Id="rId22" Type="http://schemas.openxmlformats.org/officeDocument/2006/relationships/slide" Target="slides/slide14.xml"/><Relationship Id="rId44" Type="http://schemas.openxmlformats.org/officeDocument/2006/relationships/font" Target="fonts/CenturyGothic-bold.fntdata"/><Relationship Id="rId21" Type="http://schemas.openxmlformats.org/officeDocument/2006/relationships/slide" Target="slides/slide13.xml"/><Relationship Id="rId43" Type="http://schemas.openxmlformats.org/officeDocument/2006/relationships/font" Target="fonts/CenturyGothic-regular.fntdata"/><Relationship Id="rId24" Type="http://schemas.openxmlformats.org/officeDocument/2006/relationships/slide" Target="slides/slide16.xml"/><Relationship Id="rId46" Type="http://schemas.openxmlformats.org/officeDocument/2006/relationships/font" Target="fonts/CenturyGothic-boldItalic.fntdata"/><Relationship Id="rId23" Type="http://schemas.openxmlformats.org/officeDocument/2006/relationships/slide" Target="slides/slide15.xml"/><Relationship Id="rId45" Type="http://schemas.openxmlformats.org/officeDocument/2006/relationships/font" Target="fonts/CenturyGothic-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47" Type="http://customschemas.google.com/relationships/presentationmetadata" Target="meta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Arimo-bold.fntdata"/><Relationship Id="rId14" Type="http://schemas.openxmlformats.org/officeDocument/2006/relationships/slide" Target="slides/slide6.xml"/><Relationship Id="rId36" Type="http://schemas.openxmlformats.org/officeDocument/2006/relationships/font" Target="fonts/Arimo-regular.fntdata"/><Relationship Id="rId17" Type="http://schemas.openxmlformats.org/officeDocument/2006/relationships/slide" Target="slides/slide9.xml"/><Relationship Id="rId39" Type="http://schemas.openxmlformats.org/officeDocument/2006/relationships/font" Target="fonts/Arimo-boldItalic.fntdata"/><Relationship Id="rId16" Type="http://schemas.openxmlformats.org/officeDocument/2006/relationships/slide" Target="slides/slide8.xml"/><Relationship Id="rId38" Type="http://schemas.openxmlformats.org/officeDocument/2006/relationships/font" Target="fonts/Arimo-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cac4c9c5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d2cac4c9c5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c909eccf_0_2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d2c909eccf_0_2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2c909eccf_0_3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d2c909eccf_0_3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d2c909eccf_0_4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d2c909eccf_0_4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2c909eccf_0_4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d2c909eccf_0_4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2c909eccf_0_4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d2c909eccf_0_4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2c909eccf_0_4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d2c909eccf_0_4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2c909eccf_0_4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d2c909eccf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2c909eccf_0_5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d2c909eccf_0_5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d2c909eccf_0_5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d2c909eccf_0_5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2c909eccf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d2c909ecc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2c909ecc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d2c909ecc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2c909eccf_0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d2c909eccf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c909eccf_0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d2c909eccf_0_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7"/>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8"/>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35" name="Google Shape;35;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1" ty="0" sy="50001"/>
        </a:blipFill>
      </p:bgPr>
    </p:bg>
    <p:spTree>
      <p:nvGrpSpPr>
        <p:cNvPr id="39" name="Shape 39"/>
        <p:cNvGrpSpPr/>
        <p:nvPr/>
      </p:nvGrpSpPr>
      <p:grpSpPr>
        <a:xfrm>
          <a:off x="0" y="0"/>
          <a:ext cx="0" cy="0"/>
          <a:chOff x="0" y="0"/>
          <a:chExt cx="0" cy="0"/>
        </a:xfrm>
      </p:grpSpPr>
      <p:sp>
        <p:nvSpPr>
          <p:cNvPr id="40" name="Google Shape;40;gd2c909eccf_0_31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d2c909eccf_0_311"/>
          <p:cNvSpPr txBox="1"/>
          <p:nvPr>
            <p:ph idx="1" type="body"/>
          </p:nvPr>
        </p:nvSpPr>
        <p:spPr>
          <a:xfrm>
            <a:off x="457200" y="5410200"/>
            <a:ext cx="4040100"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lnSpc>
                <a:spcPct val="100000"/>
              </a:lnSpc>
              <a:spcBef>
                <a:spcPts val="400"/>
              </a:spcBef>
              <a:spcAft>
                <a:spcPts val="0"/>
              </a:spcAft>
              <a:buSzPts val="1632"/>
              <a:buNone/>
              <a:defRPr b="0" sz="2400">
                <a:solidFill>
                  <a:schemeClr val="lt1"/>
                </a:solidFill>
              </a:defRPr>
            </a:lvl1pPr>
            <a:lvl2pPr indent="-228600" lvl="1" marL="914400" algn="l">
              <a:lnSpc>
                <a:spcPct val="100000"/>
              </a:lnSpc>
              <a:spcBef>
                <a:spcPts val="324"/>
              </a:spcBef>
              <a:spcAft>
                <a:spcPts val="0"/>
              </a:spcAft>
              <a:buSzPts val="2000"/>
              <a:buNone/>
              <a:defRPr b="1" sz="2000"/>
            </a:lvl2pPr>
            <a:lvl3pPr indent="-228600" lvl="2" marL="1371600" algn="l">
              <a:lnSpc>
                <a:spcPct val="100000"/>
              </a:lnSpc>
              <a:spcBef>
                <a:spcPts val="350"/>
              </a:spcBef>
              <a:spcAft>
                <a:spcPts val="0"/>
              </a:spcAft>
              <a:buSzPts val="1800"/>
              <a:buNone/>
              <a:defRPr b="1" sz="1800"/>
            </a:lvl3pPr>
            <a:lvl4pPr indent="-228600" lvl="3" marL="1828800" algn="l">
              <a:lnSpc>
                <a:spcPct val="100000"/>
              </a:lnSpc>
              <a:spcBef>
                <a:spcPts val="350"/>
              </a:spcBef>
              <a:spcAft>
                <a:spcPts val="0"/>
              </a:spcAft>
              <a:buSzPts val="1600"/>
              <a:buNone/>
              <a:defRPr b="1" sz="1600"/>
            </a:lvl4pPr>
            <a:lvl5pPr indent="-228600" lvl="4" marL="2286000" algn="l">
              <a:lnSpc>
                <a:spcPct val="100000"/>
              </a:lnSpc>
              <a:spcBef>
                <a:spcPts val="350"/>
              </a:spcBef>
              <a:spcAft>
                <a:spcPts val="0"/>
              </a:spcAft>
              <a:buSzPts val="1600"/>
              <a:buNone/>
              <a:defRPr b="1"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2" name="Google Shape;42;gd2c909eccf_0_311"/>
          <p:cNvSpPr txBox="1"/>
          <p:nvPr>
            <p:ph idx="2" type="body"/>
          </p:nvPr>
        </p:nvSpPr>
        <p:spPr>
          <a:xfrm>
            <a:off x="4645026" y="5410200"/>
            <a:ext cx="4041900"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lnSpc>
                <a:spcPct val="100000"/>
              </a:lnSpc>
              <a:spcBef>
                <a:spcPts val="400"/>
              </a:spcBef>
              <a:spcAft>
                <a:spcPts val="0"/>
              </a:spcAft>
              <a:buSzPts val="1632"/>
              <a:buNone/>
              <a:defRPr b="0" sz="2400">
                <a:solidFill>
                  <a:schemeClr val="lt1"/>
                </a:solidFill>
              </a:defRPr>
            </a:lvl1pPr>
            <a:lvl2pPr indent="-228600" lvl="1" marL="914400" algn="l">
              <a:lnSpc>
                <a:spcPct val="100000"/>
              </a:lnSpc>
              <a:spcBef>
                <a:spcPts val="324"/>
              </a:spcBef>
              <a:spcAft>
                <a:spcPts val="0"/>
              </a:spcAft>
              <a:buSzPts val="2000"/>
              <a:buNone/>
              <a:defRPr b="1" sz="2000"/>
            </a:lvl2pPr>
            <a:lvl3pPr indent="-228600" lvl="2" marL="1371600" algn="l">
              <a:lnSpc>
                <a:spcPct val="100000"/>
              </a:lnSpc>
              <a:spcBef>
                <a:spcPts val="350"/>
              </a:spcBef>
              <a:spcAft>
                <a:spcPts val="0"/>
              </a:spcAft>
              <a:buSzPts val="1800"/>
              <a:buNone/>
              <a:defRPr b="1" sz="1800"/>
            </a:lvl3pPr>
            <a:lvl4pPr indent="-228600" lvl="3" marL="1828800" algn="l">
              <a:lnSpc>
                <a:spcPct val="100000"/>
              </a:lnSpc>
              <a:spcBef>
                <a:spcPts val="350"/>
              </a:spcBef>
              <a:spcAft>
                <a:spcPts val="0"/>
              </a:spcAft>
              <a:buSzPts val="1600"/>
              <a:buNone/>
              <a:defRPr b="1" sz="1600"/>
            </a:lvl4pPr>
            <a:lvl5pPr indent="-228600" lvl="4" marL="2286000" algn="l">
              <a:lnSpc>
                <a:spcPct val="100000"/>
              </a:lnSpc>
              <a:spcBef>
                <a:spcPts val="350"/>
              </a:spcBef>
              <a:spcAft>
                <a:spcPts val="0"/>
              </a:spcAft>
              <a:buSzPts val="1600"/>
              <a:buNone/>
              <a:defRPr b="1"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3" name="Google Shape;43;gd2c909eccf_0_311"/>
          <p:cNvSpPr txBox="1"/>
          <p:nvPr>
            <p:ph idx="3" type="body"/>
          </p:nvPr>
        </p:nvSpPr>
        <p:spPr>
          <a:xfrm>
            <a:off x="457200" y="1444294"/>
            <a:ext cx="4040100" cy="3941700"/>
          </a:xfrm>
          <a:prstGeom prst="rect">
            <a:avLst/>
          </a:prstGeom>
          <a:noFill/>
          <a:ln>
            <a:noFill/>
          </a:ln>
        </p:spPr>
        <p:txBody>
          <a:bodyPr anchorCtr="0" anchor="t" bIns="45700" lIns="91425" spcFirstLastPara="1" rIns="91425" wrap="square" tIns="45700">
            <a:normAutofit/>
          </a:bodyPr>
          <a:lstStyle>
            <a:lvl1pPr indent="-332232" lvl="0" marL="457200" algn="l">
              <a:lnSpc>
                <a:spcPct val="100000"/>
              </a:lnSpc>
              <a:spcBef>
                <a:spcPts val="400"/>
              </a:spcBef>
              <a:spcAft>
                <a:spcPts val="0"/>
              </a:spcAft>
              <a:buSzPts val="1632"/>
              <a:buChar char="?"/>
              <a:defRPr sz="2400"/>
            </a:lvl1pPr>
            <a:lvl2pPr indent="-355600" lvl="1" marL="914400" algn="l">
              <a:lnSpc>
                <a:spcPct val="100000"/>
              </a:lnSpc>
              <a:spcBef>
                <a:spcPts val="324"/>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4" name="Google Shape;44;gd2c909eccf_0_311"/>
          <p:cNvSpPr txBox="1"/>
          <p:nvPr>
            <p:ph idx="4" type="body"/>
          </p:nvPr>
        </p:nvSpPr>
        <p:spPr>
          <a:xfrm>
            <a:off x="4645025" y="1444294"/>
            <a:ext cx="4041900" cy="3941700"/>
          </a:xfrm>
          <a:prstGeom prst="rect">
            <a:avLst/>
          </a:prstGeom>
          <a:noFill/>
          <a:ln>
            <a:noFill/>
          </a:ln>
        </p:spPr>
        <p:txBody>
          <a:bodyPr anchorCtr="0" anchor="t" bIns="45700" lIns="91425" spcFirstLastPara="1" rIns="91425" wrap="square" tIns="45700">
            <a:normAutofit/>
          </a:bodyPr>
          <a:lstStyle>
            <a:lvl1pPr indent="-332232" lvl="0" marL="457200" algn="l">
              <a:lnSpc>
                <a:spcPct val="100000"/>
              </a:lnSpc>
              <a:spcBef>
                <a:spcPts val="0"/>
              </a:spcBef>
              <a:spcAft>
                <a:spcPts val="0"/>
              </a:spcAft>
              <a:buSzPts val="1632"/>
              <a:buChar char="?"/>
              <a:defRPr sz="2400"/>
            </a:lvl1pPr>
            <a:lvl2pPr indent="-355600" lvl="1" marL="914400" algn="l">
              <a:lnSpc>
                <a:spcPct val="100000"/>
              </a:lnSpc>
              <a:spcBef>
                <a:spcPts val="324"/>
              </a:spcBef>
              <a:spcAft>
                <a:spcPts val="0"/>
              </a:spcAft>
              <a:buSzPts val="2000"/>
              <a:buChar char="◦"/>
              <a:defRPr sz="2000"/>
            </a:lvl2pPr>
            <a:lvl3pPr indent="-342900" lvl="2" marL="1371600" algn="l">
              <a:lnSpc>
                <a:spcPct val="100000"/>
              </a:lnSpc>
              <a:spcBef>
                <a:spcPts val="350"/>
              </a:spcBef>
              <a:spcAft>
                <a:spcPts val="0"/>
              </a:spcAft>
              <a:buSzPts val="1800"/>
              <a:buChar char="●"/>
              <a:defRPr sz="1800"/>
            </a:lvl3pPr>
            <a:lvl4pPr indent="-330200" lvl="3" marL="1828800" algn="l">
              <a:lnSpc>
                <a:spcPct val="100000"/>
              </a:lnSpc>
              <a:spcBef>
                <a:spcPts val="350"/>
              </a:spcBef>
              <a:spcAft>
                <a:spcPts val="0"/>
              </a:spcAft>
              <a:buSzPts val="1600"/>
              <a:buChar char="●"/>
              <a:defRPr sz="1600"/>
            </a:lvl4pPr>
            <a:lvl5pPr indent="-330200" lvl="4" marL="2286000" algn="l">
              <a:lnSpc>
                <a:spcPct val="100000"/>
              </a:lnSpc>
              <a:spcBef>
                <a:spcPts val="350"/>
              </a:spcBef>
              <a:spcAft>
                <a:spcPts val="0"/>
              </a:spcAft>
              <a:buSzPts val="1600"/>
              <a:buChar char="●"/>
              <a:defRPr sz="1600"/>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45" name="Google Shape;45;gd2c909eccf_0_311"/>
          <p:cNvSpPr txBox="1"/>
          <p:nvPr>
            <p:ph idx="10" type="dt"/>
          </p:nvPr>
        </p:nvSpPr>
        <p:spPr>
          <a:xfrm>
            <a:off x="6727032" y="6407944"/>
            <a:ext cx="1920300" cy="365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gd2c909eccf_0_311"/>
          <p:cNvSpPr txBox="1"/>
          <p:nvPr>
            <p:ph idx="11" type="ftr"/>
          </p:nvPr>
        </p:nvSpPr>
        <p:spPr>
          <a:xfrm>
            <a:off x="4380072" y="6407944"/>
            <a:ext cx="2350800" cy="3651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d2c909eccf_0_311"/>
          <p:cNvSpPr txBox="1"/>
          <p:nvPr>
            <p:ph idx="12" type="sldNum"/>
          </p:nvPr>
        </p:nvSpPr>
        <p:spPr>
          <a:xfrm>
            <a:off x="8647272" y="6407944"/>
            <a:ext cx="365700" cy="3651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8" name="Shape 48"/>
        <p:cNvGrpSpPr/>
        <p:nvPr/>
      </p:nvGrpSpPr>
      <p:grpSpPr>
        <a:xfrm>
          <a:off x="0" y="0"/>
          <a:ext cx="0" cy="0"/>
          <a:chOff x="0" y="0"/>
          <a:chExt cx="0" cy="0"/>
        </a:xfrm>
      </p:grpSpPr>
      <p:sp>
        <p:nvSpPr>
          <p:cNvPr id="49" name="Google Shape;49;p21"/>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51" name="Google Shape;51;p21"/>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57" name="Google Shape;57;p22"/>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6"/>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텍스트 및 내용" type="txAndObj">
  <p:cSld name="TEXT_AND_OBJECT">
    <p:spTree>
      <p:nvGrpSpPr>
        <p:cNvPr id="74" name="Shape 74"/>
        <p:cNvGrpSpPr/>
        <p:nvPr/>
      </p:nvGrpSpPr>
      <p:grpSpPr>
        <a:xfrm>
          <a:off x="0" y="0"/>
          <a:ext cx="0" cy="0"/>
          <a:chOff x="0" y="0"/>
          <a:chExt cx="0" cy="0"/>
        </a:xfrm>
      </p:grpSpPr>
      <p:sp>
        <p:nvSpPr>
          <p:cNvPr id="75" name="Google Shape;75;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77" name="Google Shape;77;p20"/>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06324" lvl="0" marL="457200" algn="l">
              <a:lnSpc>
                <a:spcPct val="100000"/>
              </a:lnSpc>
              <a:spcBef>
                <a:spcPts val="400"/>
              </a:spcBef>
              <a:spcAft>
                <a:spcPts val="0"/>
              </a:spcAft>
              <a:buSzPts val="1224"/>
              <a:buChar char="?"/>
              <a:defRPr/>
            </a:lvl1pPr>
            <a:lvl2pPr indent="-342900" lvl="1" marL="914400" algn="l">
              <a:lnSpc>
                <a:spcPct val="100000"/>
              </a:lnSpc>
              <a:spcBef>
                <a:spcPts val="325"/>
              </a:spcBef>
              <a:spcAft>
                <a:spcPts val="0"/>
              </a:spcAft>
              <a:buSzPts val="1800"/>
              <a:buChar char="◦"/>
              <a:defRPr/>
            </a:lvl2pPr>
            <a:lvl3pPr indent="-342900" lvl="2" marL="1371600" algn="l">
              <a:lnSpc>
                <a:spcPct val="100000"/>
              </a:lnSpc>
              <a:spcBef>
                <a:spcPts val="350"/>
              </a:spcBef>
              <a:spcAft>
                <a:spcPts val="0"/>
              </a:spcAft>
              <a:buSzPts val="1800"/>
              <a:buChar char="●"/>
              <a:defRPr/>
            </a:lvl3pPr>
            <a:lvl4pPr indent="-342900" lvl="3" marL="1828800" algn="l">
              <a:lnSpc>
                <a:spcPct val="100000"/>
              </a:lnSpc>
              <a:spcBef>
                <a:spcPts val="350"/>
              </a:spcBef>
              <a:spcAft>
                <a:spcPts val="0"/>
              </a:spcAft>
              <a:buSzPts val="1800"/>
              <a:buChar char="●"/>
              <a:defRPr/>
            </a:lvl4pPr>
            <a:lvl5pPr indent="-342900" lvl="4" marL="2286000" algn="l">
              <a:lnSpc>
                <a:spcPct val="100000"/>
              </a:lnSpc>
              <a:spcBef>
                <a:spcPts val="350"/>
              </a:spcBef>
              <a:spcAft>
                <a:spcPts val="0"/>
              </a:spcAft>
              <a:buSzPts val="1800"/>
              <a:buChar char="●"/>
              <a:defRPr/>
            </a:lvl5pPr>
            <a:lvl6pPr indent="-342900" lvl="5" marL="2743200" algn="l">
              <a:lnSpc>
                <a:spcPct val="100000"/>
              </a:lnSpc>
              <a:spcBef>
                <a:spcPts val="350"/>
              </a:spcBef>
              <a:spcAft>
                <a:spcPts val="0"/>
              </a:spcAft>
              <a:buSzPts val="1800"/>
              <a:buChar char="■"/>
              <a:defRPr/>
            </a:lvl6pPr>
            <a:lvl7pPr indent="-342900" lvl="6" marL="3200400" algn="l">
              <a:lnSpc>
                <a:spcPct val="100000"/>
              </a:lnSpc>
              <a:spcBef>
                <a:spcPts val="350"/>
              </a:spcBef>
              <a:spcAft>
                <a:spcPts val="0"/>
              </a:spcAft>
              <a:buSzPts val="1800"/>
              <a:buChar char="■"/>
              <a:defRPr/>
            </a:lvl7pPr>
            <a:lvl8pPr indent="-342900" lvl="7" marL="3657600" algn="l">
              <a:lnSpc>
                <a:spcPct val="100000"/>
              </a:lnSpc>
              <a:spcBef>
                <a:spcPts val="350"/>
              </a:spcBef>
              <a:spcAft>
                <a:spcPts val="0"/>
              </a:spcAft>
              <a:buSzPts val="1800"/>
              <a:buChar char="■"/>
              <a:defRPr/>
            </a:lvl8pPr>
            <a:lvl9pPr indent="-342900" lvl="8" marL="4114800" algn="l">
              <a:lnSpc>
                <a:spcPct val="100000"/>
              </a:lnSpc>
              <a:spcBef>
                <a:spcPts val="350"/>
              </a:spcBef>
              <a:spcAft>
                <a:spcPts val="0"/>
              </a:spcAft>
              <a:buSzPts val="1800"/>
              <a:buChar char="■"/>
              <a:defRPr/>
            </a:lvl9pPr>
          </a:lstStyle>
          <a:p/>
        </p:txBody>
      </p:sp>
      <p:sp>
        <p:nvSpPr>
          <p:cNvPr id="78" name="Google Shape;78;p20"/>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20"/>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sp>
        <p:nvSpPr>
          <p:cNvPr id="89" name="Google Shape;89;gd2cac4c9c5_0_56"/>
          <p:cNvSpPr txBox="1"/>
          <p:nvPr>
            <p:ph type="ctrTitle"/>
          </p:nvPr>
        </p:nvSpPr>
        <p:spPr>
          <a:xfrm>
            <a:off x="0" y="2514600"/>
            <a:ext cx="9144000" cy="10668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sz="5500">
                <a:solidFill>
                  <a:srgbClr val="053667"/>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d2cac4c9c5_0_56"/>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1" name="Google Shape;91;gd2cac4c9c5_0_56"/>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d2cac4c9c5_0_56"/>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image" Target="../media/image3.png"/><Relationship Id="rId3" Type="http://schemas.openxmlformats.org/officeDocument/2006/relationships/slideLayout" Target="../slideLayouts/slideLayout7.xml"/><Relationship Id="rId4"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2.jp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 name="Google Shape;11;p15"/>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 name="Google Shape;12;p15"/>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pic>
        <p:nvPicPr>
          <p:cNvPr id="13" name="Google Shape;13;p15"/>
          <p:cNvPicPr preferRelativeResize="0"/>
          <p:nvPr/>
        </p:nvPicPr>
        <p:blipFill rotWithShape="1">
          <a:blip r:embed="rId2">
            <a:alphaModFix/>
          </a:blip>
          <a:srcRect b="0" l="0" r="0" t="0"/>
          <a:stretch/>
        </p:blipFill>
        <p:spPr>
          <a:xfrm>
            <a:off x="-19050" y="5772150"/>
            <a:ext cx="3421062" cy="1109662"/>
          </a:xfrm>
          <a:prstGeom prst="rect">
            <a:avLst/>
          </a:prstGeom>
          <a:noFill/>
          <a:ln>
            <a:noFill/>
          </a:ln>
        </p:spPr>
      </p:pic>
      <p:sp>
        <p:nvSpPr>
          <p:cNvPr id="14" name="Google Shape;14;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2pPr>
            <a:lvl3pPr lvl="2"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3pPr>
            <a:lvl4pPr lvl="3"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4pPr>
            <a:lvl5pPr lvl="4"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5pPr>
            <a:lvl6pPr lvl="5"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6pPr>
            <a:lvl7pPr lvl="6"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7pPr>
            <a:lvl8pPr lvl="7"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8pPr>
            <a:lvl9pPr lvl="8"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9pPr>
          </a:lstStyle>
          <a:p/>
        </p:txBody>
      </p:sp>
      <p:sp>
        <p:nvSpPr>
          <p:cNvPr id="15" name="Google Shape;15;p15"/>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5"/>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15"/>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18" name="Google Shape;18;p15"/>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14"/>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5" name="Google Shape;25;p14"/>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6" name="Google Shape;26;p14"/>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pic>
        <p:nvPicPr>
          <p:cNvPr id="27" name="Google Shape;27;p14"/>
          <p:cNvPicPr preferRelativeResize="0"/>
          <p:nvPr/>
        </p:nvPicPr>
        <p:blipFill rotWithShape="1">
          <a:blip r:embed="rId2">
            <a:alphaModFix/>
          </a:blip>
          <a:srcRect b="0" l="0" r="0" t="0"/>
          <a:stretch/>
        </p:blipFill>
        <p:spPr>
          <a:xfrm>
            <a:off x="-19050" y="5772150"/>
            <a:ext cx="3421062" cy="1109662"/>
          </a:xfrm>
          <a:prstGeom prst="rect">
            <a:avLst/>
          </a:prstGeom>
          <a:noFill/>
          <a:ln>
            <a:noFill/>
          </a:ln>
        </p:spPr>
      </p:pic>
      <p:sp>
        <p:nvSpPr>
          <p:cNvPr id="28" name="Google Shape;28;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2pPr>
            <a:lvl3pPr lvl="2"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3pPr>
            <a:lvl4pPr lvl="3"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4pPr>
            <a:lvl5pPr lvl="4"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5pPr>
            <a:lvl6pPr lvl="5"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6pPr>
            <a:lvl7pPr lvl="6"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7pPr>
            <a:lvl8pPr lvl="7"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8pPr>
            <a:lvl9pPr lvl="8"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9pPr>
          </a:lstStyle>
          <a:p/>
        </p:txBody>
      </p:sp>
      <p:sp>
        <p:nvSpPr>
          <p:cNvPr id="29" name="Google Shape;29;p14"/>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30" name="Google Shape;30;p14"/>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31" name="Google Shape;31;p14"/>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32" name="Google Shape;32;p14"/>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p19"/>
          <p:cNvSpPr/>
          <p:nvPr/>
        </p:nvSpPr>
        <p:spPr>
          <a:xfrm>
            <a:off x="715962" y="5002212"/>
            <a:ext cx="3802062" cy="1443037"/>
          </a:xfrm>
          <a:custGeom>
            <a:rect b="b" l="l" r="r" t="t"/>
            <a:pathLst>
              <a:path extrusionOk="0" h="528" w="5760">
                <a:moveTo>
                  <a:pt x="-329" y="347"/>
                </a:moveTo>
                <a:lnTo>
                  <a:pt x="7156" y="682"/>
                </a:lnTo>
                <a:lnTo>
                  <a:pt x="5229" y="682"/>
                </a:lnTo>
                <a:lnTo>
                  <a:pt x="-328" y="345"/>
                </a:lnTo>
              </a:path>
            </a:pathLst>
          </a:custGeom>
          <a:solidFill>
            <a:srgbClr val="9FCBDC">
              <a:alpha val="39215"/>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6" name="Google Shape;66;p19"/>
          <p:cNvSpPr/>
          <p:nvPr/>
        </p:nvSpPr>
        <p:spPr>
          <a:xfrm>
            <a:off x="-53975" y="5784850"/>
            <a:ext cx="3802062"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67" name="Google Shape;67;p19"/>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imes New Roman"/>
              <a:buNone/>
            </a:pPr>
            <a:r>
              <a:t/>
            </a:r>
            <a:endParaRPr b="0" i="0" sz="2400" u="none" cap="none" strike="noStrike">
              <a:solidFill>
                <a:schemeClr val="lt1"/>
              </a:solidFill>
              <a:latin typeface="Lucida Sans"/>
              <a:ea typeface="Lucida Sans"/>
              <a:cs typeface="Lucida Sans"/>
              <a:sym typeface="Lucida Sans"/>
            </a:endParaRPr>
          </a:p>
        </p:txBody>
      </p:sp>
      <p:pic>
        <p:nvPicPr>
          <p:cNvPr id="68" name="Google Shape;68;p19"/>
          <p:cNvPicPr preferRelativeResize="0"/>
          <p:nvPr/>
        </p:nvPicPr>
        <p:blipFill rotWithShape="1">
          <a:blip r:embed="rId2">
            <a:alphaModFix/>
          </a:blip>
          <a:srcRect b="0" l="0" r="0" t="0"/>
          <a:stretch/>
        </p:blipFill>
        <p:spPr>
          <a:xfrm>
            <a:off x="-19050" y="5772150"/>
            <a:ext cx="3421062" cy="1109662"/>
          </a:xfrm>
          <a:prstGeom prst="rect">
            <a:avLst/>
          </a:prstGeom>
          <a:noFill/>
          <a:ln>
            <a:noFill/>
          </a:ln>
        </p:spPr>
      </p:pic>
      <p:sp>
        <p:nvSpPr>
          <p:cNvPr id="69" name="Google Shape;69;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1pPr>
            <a:lvl2pPr lvl="1"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2pPr>
            <a:lvl3pPr lvl="2"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3pPr>
            <a:lvl4pPr lvl="3"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4pPr>
            <a:lvl5pPr lvl="4"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5pPr>
            <a:lvl6pPr lvl="5"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6pPr>
            <a:lvl7pPr lvl="6"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7pPr>
            <a:lvl8pPr lvl="7"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8pPr>
            <a:lvl9pPr lvl="8" marR="0" rtl="0" algn="l">
              <a:lnSpc>
                <a:spcPct val="100000"/>
              </a:lnSpc>
              <a:spcBef>
                <a:spcPts val="0"/>
              </a:spcBef>
              <a:spcAft>
                <a:spcPts val="0"/>
              </a:spcAft>
              <a:buClr>
                <a:srgbClr val="000000"/>
              </a:buClr>
              <a:buSzPts val="1400"/>
              <a:buFont typeface="Arial"/>
              <a:buNone/>
              <a:defRPr b="1" i="0" sz="4100" u="none" cap="none" strike="noStrike">
                <a:solidFill>
                  <a:schemeClr val="dk2"/>
                </a:solidFill>
                <a:latin typeface="Lucida Sans"/>
                <a:ea typeface="Lucida Sans"/>
                <a:cs typeface="Lucida Sans"/>
                <a:sym typeface="Lucida Sans"/>
              </a:defRPr>
            </a:lvl9pPr>
          </a:lstStyle>
          <a:p/>
        </p:txBody>
      </p:sp>
      <p:sp>
        <p:nvSpPr>
          <p:cNvPr id="70" name="Google Shape;70;p19"/>
          <p:cNvSpPr txBox="1"/>
          <p:nvPr>
            <p:ph idx="1" type="body"/>
          </p:nvPr>
        </p:nvSpPr>
        <p:spPr>
          <a:xfrm>
            <a:off x="457200" y="1481137"/>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lnSpc>
                <a:spcPct val="100000"/>
              </a:lnSpc>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lnSpc>
                <a:spcPct val="100000"/>
              </a:lnSpc>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lnSpc>
                <a:spcPct val="100000"/>
              </a:lnSpc>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lnSpc>
                <a:spcPct val="100000"/>
              </a:lnSpc>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lnSpc>
                <a:spcPct val="100000"/>
              </a:lnSpc>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lnSpc>
                <a:spcPct val="100000"/>
              </a:lnSpc>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lnSpc>
                <a:spcPct val="100000"/>
              </a:lnSpc>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71" name="Google Shape;71;p19"/>
          <p:cNvSpPr txBox="1"/>
          <p:nvPr>
            <p:ph idx="11" type="ftr"/>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
        <p:nvSpPr>
          <p:cNvPr id="72" name="Google Shape;72;p19"/>
          <p:cNvSpPr txBox="1"/>
          <p:nvPr>
            <p:ph idx="12" type="sldNum"/>
          </p:nvPr>
        </p:nvSpPr>
        <p:spPr>
          <a:xfrm>
            <a:off x="8647112" y="6408737"/>
            <a:ext cx="366712" cy="365125"/>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000"/>
              <a:buFont typeface="Times New Roman"/>
              <a:buNone/>
              <a:defRPr b="0" i="0" sz="1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73" name="Google Shape;73;p19"/>
          <p:cNvSpPr txBox="1"/>
          <p:nvPr>
            <p:ph idx="10" type="dt"/>
          </p:nvPr>
        </p:nvSpPr>
        <p:spPr>
          <a:xfrm>
            <a:off x="6727825" y="6408737"/>
            <a:ext cx="1919287"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57"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pic>
        <p:nvPicPr>
          <p:cNvPr descr="인터넷01" id="82" name="Google Shape;82;gd2cac4c9c5_0_49"/>
          <p:cNvPicPr preferRelativeResize="0"/>
          <p:nvPr/>
        </p:nvPicPr>
        <p:blipFill rotWithShape="1">
          <a:blip r:embed="rId1">
            <a:alphaModFix/>
          </a:blip>
          <a:srcRect b="0" l="0" r="0" t="0"/>
          <a:stretch/>
        </p:blipFill>
        <p:spPr>
          <a:xfrm>
            <a:off x="0" y="0"/>
            <a:ext cx="9155112" cy="6873874"/>
          </a:xfrm>
          <a:prstGeom prst="rect">
            <a:avLst/>
          </a:prstGeom>
          <a:noFill/>
          <a:ln>
            <a:noFill/>
          </a:ln>
        </p:spPr>
      </p:pic>
      <p:sp>
        <p:nvSpPr>
          <p:cNvPr id="83" name="Google Shape;83;gd2cac4c9c5_0_49"/>
          <p:cNvSpPr txBox="1"/>
          <p:nvPr>
            <p:ph type="title"/>
          </p:nvPr>
        </p:nvSpPr>
        <p:spPr>
          <a:xfrm>
            <a:off x="533400" y="161925"/>
            <a:ext cx="8018400" cy="752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lt1"/>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chemeClr val="lt1"/>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chemeClr val="lt1"/>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chemeClr val="lt1"/>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chemeClr val="lt1"/>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84" name="Google Shape;84;gd2cac4c9c5_0_49"/>
          <p:cNvSpPr txBox="1"/>
          <p:nvPr>
            <p:ph idx="1" type="body"/>
          </p:nvPr>
        </p:nvSpPr>
        <p:spPr>
          <a:xfrm>
            <a:off x="533400" y="1066800"/>
            <a:ext cx="8024700"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Georgia"/>
              <a:buChar char="•"/>
              <a:defRPr b="0" i="0" sz="2400" u="none" cap="none" strike="noStrike">
                <a:solidFill>
                  <a:schemeClr val="dk1"/>
                </a:solidFill>
                <a:latin typeface="Georgia"/>
                <a:ea typeface="Georgia"/>
                <a:cs typeface="Georgia"/>
                <a:sym typeface="Georgia"/>
              </a:defRPr>
            </a:lvl1pPr>
            <a:lvl2pPr indent="-355600" lvl="1" marL="914400" marR="0" rtl="0" algn="l">
              <a:spcBef>
                <a:spcPts val="400"/>
              </a:spcBef>
              <a:spcAft>
                <a:spcPts val="0"/>
              </a:spcAft>
              <a:buClr>
                <a:schemeClr val="dk1"/>
              </a:buClr>
              <a:buSzPts val="2000"/>
              <a:buFont typeface="Georgia"/>
              <a:buChar char="•"/>
              <a:defRPr b="0" i="0" sz="2000" u="none" cap="none" strike="noStrike">
                <a:solidFill>
                  <a:schemeClr val="dk1"/>
                </a:solidFill>
                <a:latin typeface="Georgia"/>
                <a:ea typeface="Georgia"/>
                <a:cs typeface="Georgia"/>
                <a:sym typeface="Georgia"/>
              </a:defRPr>
            </a:lvl2pPr>
            <a:lvl3pPr indent="-381000" lvl="2" marL="1371600" marR="0" rtl="0" algn="l">
              <a:spcBef>
                <a:spcPts val="480"/>
              </a:spcBef>
              <a:spcAft>
                <a:spcPts val="0"/>
              </a:spcAft>
              <a:buClr>
                <a:schemeClr val="dk1"/>
              </a:buClr>
              <a:buSzPts val="2400"/>
              <a:buFont typeface="Georgia"/>
              <a:buChar char="•"/>
              <a:defRPr b="0" i="0" sz="2400" u="none" cap="none" strike="noStrike">
                <a:solidFill>
                  <a:schemeClr val="dk1"/>
                </a:solidFill>
                <a:latin typeface="Georgia"/>
                <a:ea typeface="Georgia"/>
                <a:cs typeface="Georgia"/>
                <a:sym typeface="Georgia"/>
              </a:defRPr>
            </a:lvl3pPr>
            <a:lvl4pPr indent="-330200" lvl="3" marL="1828800" marR="0" rtl="0" algn="l">
              <a:spcBef>
                <a:spcPts val="320"/>
              </a:spcBef>
              <a:spcAft>
                <a:spcPts val="0"/>
              </a:spcAft>
              <a:buClr>
                <a:schemeClr val="dk1"/>
              </a:buClr>
              <a:buSzPts val="1600"/>
              <a:buFont typeface="Georgia"/>
              <a:buChar char="•"/>
              <a:defRPr b="0" i="0" sz="1600" u="none" cap="none" strike="noStrike">
                <a:solidFill>
                  <a:schemeClr val="dk1"/>
                </a:solidFill>
                <a:latin typeface="Georgia"/>
                <a:ea typeface="Georgia"/>
                <a:cs typeface="Georgia"/>
                <a:sym typeface="Georgia"/>
              </a:defRPr>
            </a:lvl4pPr>
            <a:lvl5pPr indent="-311150" lvl="4" marL="2286000" marR="0" rtl="0" algn="l">
              <a:spcBef>
                <a:spcPts val="260"/>
              </a:spcBef>
              <a:spcAft>
                <a:spcPts val="0"/>
              </a:spcAft>
              <a:buClr>
                <a:schemeClr val="dk1"/>
              </a:buClr>
              <a:buSzPts val="1300"/>
              <a:buFont typeface="Georgia"/>
              <a:buChar char="•"/>
              <a:defRPr b="0" i="0" sz="1300" u="none" cap="none" strike="noStrike">
                <a:solidFill>
                  <a:schemeClr val="dk1"/>
                </a:solidFill>
                <a:latin typeface="Georgia"/>
                <a:ea typeface="Georgia"/>
                <a:cs typeface="Georgia"/>
                <a:sym typeface="Georgia"/>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85" name="Google Shape;85;gd2cac4c9c5_0_49"/>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86" name="Google Shape;86;gd2cac4c9c5_0_49"/>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87" name="Google Shape;87;gd2cac4c9c5_0_49"/>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jp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1.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Computer_graphics" TargetMode="External"/><Relationship Id="rId4" Type="http://schemas.openxmlformats.org/officeDocument/2006/relationships/hyperlink" Target="https://en.wikipedia.org/wiki/Photography" TargetMode="External"/><Relationship Id="rId5" Type="http://schemas.openxmlformats.org/officeDocument/2006/relationships/hyperlink" Target="https://en.wikipedia.org/wiki/Color" TargetMode="External"/><Relationship Id="rId6" Type="http://schemas.openxmlformats.org/officeDocument/2006/relationships/hyperlink" Target="https://en.wikipedia.org/wiki/Color_space" TargetMode="External"/><Relationship Id="rId7" Type="http://schemas.openxmlformats.org/officeDocument/2006/relationships/hyperlink" Target="https://en.wikipedia.org/wiki/Output_device" TargetMode="External"/><Relationship Id="rId8"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title" id="97" name="Google Shape;97;gd2cac4c9c5_0_44"/>
          <p:cNvPicPr preferRelativeResize="0"/>
          <p:nvPr/>
        </p:nvPicPr>
        <p:blipFill rotWithShape="1">
          <a:blip r:embed="rId3">
            <a:alphaModFix/>
          </a:blip>
          <a:srcRect b="0" l="0" r="0" t="0"/>
          <a:stretch/>
        </p:blipFill>
        <p:spPr>
          <a:xfrm>
            <a:off x="857224" y="1714488"/>
            <a:ext cx="3702050" cy="2667000"/>
          </a:xfrm>
          <a:prstGeom prst="rect">
            <a:avLst/>
          </a:prstGeom>
          <a:noFill/>
          <a:ln>
            <a:noFill/>
          </a:ln>
        </p:spPr>
      </p:pic>
      <p:sp>
        <p:nvSpPr>
          <p:cNvPr id="98" name="Google Shape;98;gd2cac4c9c5_0_44"/>
          <p:cNvSpPr txBox="1"/>
          <p:nvPr/>
        </p:nvSpPr>
        <p:spPr>
          <a:xfrm>
            <a:off x="3746150" y="1714500"/>
            <a:ext cx="5715000" cy="4495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7200"/>
              <a:buFont typeface="Impact"/>
              <a:buNone/>
            </a:pPr>
            <a:r>
              <a:rPr b="0" i="0" lang="en-US" sz="7200" u="none" cap="none" strike="noStrike">
                <a:solidFill>
                  <a:schemeClr val="dk1"/>
                </a:solidFill>
                <a:latin typeface="Impact"/>
                <a:ea typeface="Impact"/>
                <a:cs typeface="Impact"/>
                <a:sym typeface="Impact"/>
              </a:rPr>
              <a:t>CSE- 4105</a:t>
            </a:r>
            <a:endParaRPr/>
          </a:p>
          <a:p>
            <a:pPr indent="-342900" lvl="0" marL="342900" marR="0" rtl="0" algn="ctr">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Arimo"/>
              <a:ea typeface="Arimo"/>
              <a:cs typeface="Arimo"/>
              <a:sym typeface="Arimo"/>
            </a:endParaRPr>
          </a:p>
          <a:p>
            <a:pPr indent="-342900" lvl="0" marL="342900" marR="0" rtl="0" algn="ctr">
              <a:lnSpc>
                <a:spcPct val="100000"/>
              </a:lnSpc>
              <a:spcBef>
                <a:spcPts val="480"/>
              </a:spcBef>
              <a:spcAft>
                <a:spcPts val="0"/>
              </a:spcAft>
              <a:buClr>
                <a:schemeClr val="dk1"/>
              </a:buClr>
              <a:buSzPts val="2400"/>
              <a:buFont typeface="Arimo"/>
              <a:buNone/>
            </a:pPr>
            <a:r>
              <a:rPr b="0" i="0" lang="en-US" sz="2400" u="none" cap="none" strike="noStrike">
                <a:solidFill>
                  <a:schemeClr val="dk1"/>
                </a:solidFill>
                <a:latin typeface="Arimo"/>
                <a:ea typeface="Arimo"/>
                <a:cs typeface="Arimo"/>
                <a:sym typeface="Arimo"/>
              </a:rPr>
              <a:t>Lecture</a:t>
            </a:r>
            <a:r>
              <a:rPr lang="en-US" sz="2400">
                <a:solidFill>
                  <a:schemeClr val="dk1"/>
                </a:solidFill>
                <a:latin typeface="Arimo"/>
                <a:ea typeface="Arimo"/>
                <a:cs typeface="Arimo"/>
                <a:sym typeface="Arimo"/>
              </a:rPr>
              <a:t>- 11</a:t>
            </a:r>
            <a:endParaRPr/>
          </a:p>
          <a:p>
            <a:pPr indent="-342900" lvl="0" marL="342900" marR="0" rtl="0" algn="ctr">
              <a:lnSpc>
                <a:spcPct val="100000"/>
              </a:lnSpc>
              <a:spcBef>
                <a:spcPts val="480"/>
              </a:spcBef>
              <a:spcAft>
                <a:spcPts val="0"/>
              </a:spcAft>
              <a:buClr>
                <a:schemeClr val="dk1"/>
              </a:buClr>
              <a:buSzPts val="2400"/>
              <a:buFont typeface="Arimo"/>
              <a:buNone/>
            </a:pPr>
            <a:r>
              <a:rPr lang="en-US" sz="2400">
                <a:solidFill>
                  <a:schemeClr val="dk1"/>
                </a:solidFill>
                <a:latin typeface="Arimo"/>
                <a:ea typeface="Arimo"/>
                <a:cs typeface="Arimo"/>
                <a:sym typeface="Arimo"/>
              </a:rPr>
              <a:t>Color Models</a:t>
            </a:r>
            <a:endParaRPr/>
          </a:p>
          <a:p>
            <a:pPr indent="0" lvl="0" marL="0" marR="0" rtl="0" algn="ctr">
              <a:lnSpc>
                <a:spcPct val="100000"/>
              </a:lnSpc>
              <a:spcBef>
                <a:spcPts val="0"/>
              </a:spcBef>
              <a:spcAft>
                <a:spcPts val="0"/>
              </a:spcAft>
              <a:buNone/>
            </a:pPr>
            <a:r>
              <a:t/>
            </a:r>
            <a:endParaRPr b="0" i="0" sz="2400" u="none">
              <a:solidFill>
                <a:schemeClr val="dk1"/>
              </a:solidFill>
              <a:latin typeface="Arimo"/>
              <a:ea typeface="Arimo"/>
              <a:cs typeface="Arimo"/>
              <a:sym typeface="Arimo"/>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2c909eccf_0_21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B4490F"/>
              </a:buClr>
              <a:buSzPts val="4100"/>
              <a:buFont typeface="Lucida Sans"/>
              <a:buNone/>
            </a:pPr>
            <a:r>
              <a:rPr lang="en-US">
                <a:solidFill>
                  <a:srgbClr val="B4490F"/>
                </a:solidFill>
              </a:rPr>
              <a:t>Properties of light</a:t>
            </a:r>
            <a:endParaRPr>
              <a:solidFill>
                <a:srgbClr val="B4490F"/>
              </a:solidFill>
            </a:endParaRPr>
          </a:p>
        </p:txBody>
      </p:sp>
      <p:sp>
        <p:nvSpPr>
          <p:cNvPr id="164" name="Google Shape;164;gd2c909eccf_0_211"/>
          <p:cNvSpPr txBox="1"/>
          <p:nvPr>
            <p:ph idx="3" type="body"/>
          </p:nvPr>
        </p:nvSpPr>
        <p:spPr>
          <a:xfrm>
            <a:off x="457200" y="1444294"/>
            <a:ext cx="8077200" cy="39417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632"/>
              <a:buChar char="?"/>
            </a:pPr>
            <a:r>
              <a:rPr lang="en-US"/>
              <a:t>When white light is incident on an opaque object, some frequencies are reflected and some are absorbed.</a:t>
            </a:r>
            <a:endParaRPr/>
          </a:p>
          <a:p>
            <a:pPr indent="-256032" lvl="0" marL="365760" rtl="0" algn="l">
              <a:lnSpc>
                <a:spcPct val="100000"/>
              </a:lnSpc>
              <a:spcBef>
                <a:spcPts val="400"/>
              </a:spcBef>
              <a:spcAft>
                <a:spcPts val="0"/>
              </a:spcAft>
              <a:buSzPts val="1632"/>
              <a:buChar char="?"/>
            </a:pPr>
            <a:r>
              <a:rPr lang="en-US"/>
              <a:t>The combination of frequencies present in the reflected light determines the color of the object that we see.</a:t>
            </a:r>
            <a:endParaRPr/>
          </a:p>
        </p:txBody>
      </p:sp>
      <p:sp>
        <p:nvSpPr>
          <p:cNvPr id="165" name="Google Shape;165;gd2c909eccf_0_211"/>
          <p:cNvSpPr txBox="1"/>
          <p:nvPr>
            <p:ph idx="12" type="sldNum"/>
          </p:nvPr>
        </p:nvSpPr>
        <p:spPr>
          <a:xfrm>
            <a:off x="8647272" y="6407944"/>
            <a:ext cx="3657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E:\study\11th semister\graphics design\presentation\class lecture color\light.PNG" id="166" name="Google Shape;166;gd2c909eccf_0_211"/>
          <p:cNvPicPr preferRelativeResize="0"/>
          <p:nvPr/>
        </p:nvPicPr>
        <p:blipFill rotWithShape="1">
          <a:blip r:embed="rId3">
            <a:alphaModFix/>
          </a:blip>
          <a:srcRect b="0" l="0" r="0" t="0"/>
          <a:stretch/>
        </p:blipFill>
        <p:spPr>
          <a:xfrm>
            <a:off x="1600200" y="3733800"/>
            <a:ext cx="6019800" cy="259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d2c909eccf_0_320"/>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fontScale="70000" lnSpcReduction="20000"/>
          </a:bodyPr>
          <a:lstStyle/>
          <a:p>
            <a:pPr indent="-271462" lvl="0" marL="271462" rtl="0" algn="just">
              <a:lnSpc>
                <a:spcPct val="100000"/>
              </a:lnSpc>
              <a:spcBef>
                <a:spcPts val="0"/>
              </a:spcBef>
              <a:spcAft>
                <a:spcPts val="0"/>
              </a:spcAft>
              <a:buClr>
                <a:srgbClr val="94B6D2"/>
              </a:buClr>
              <a:buSzPct val="85000"/>
              <a:buFont typeface="Noto Sans Symbols"/>
              <a:buChar char="⚫"/>
            </a:pPr>
            <a:r>
              <a:rPr lang="en-US" sz="2800">
                <a:solidFill>
                  <a:srgbClr val="000000"/>
                </a:solidFill>
                <a:latin typeface="Verdana"/>
                <a:ea typeface="Verdana"/>
                <a:cs typeface="Verdana"/>
                <a:sym typeface="Verdana"/>
              </a:rPr>
              <a:t>In this model, the primary colors are red, green, and blue. It is an additive model, in which colors are produced by adding components, with white having all colors present and black being the absence of any color. </a:t>
            </a:r>
            <a:endParaRPr/>
          </a:p>
          <a:p>
            <a:pPr indent="-271462" lvl="0" marL="271462" rtl="0" algn="just">
              <a:lnSpc>
                <a:spcPct val="100000"/>
              </a:lnSpc>
              <a:spcBef>
                <a:spcPts val="575"/>
              </a:spcBef>
              <a:spcAft>
                <a:spcPts val="0"/>
              </a:spcAft>
              <a:buClr>
                <a:srgbClr val="94B6D2"/>
              </a:buClr>
              <a:buSzPct val="85000"/>
              <a:buNone/>
            </a:pPr>
            <a:r>
              <a:t/>
            </a:r>
            <a:endParaRPr sz="2800">
              <a:solidFill>
                <a:srgbClr val="000000"/>
              </a:solidFill>
              <a:latin typeface="Verdana"/>
              <a:ea typeface="Verdana"/>
              <a:cs typeface="Verdana"/>
              <a:sym typeface="Verdana"/>
            </a:endParaRPr>
          </a:p>
          <a:p>
            <a:pPr indent="-271462" lvl="0" marL="271462" rtl="0" algn="just">
              <a:lnSpc>
                <a:spcPct val="100000"/>
              </a:lnSpc>
              <a:spcBef>
                <a:spcPts val="575"/>
              </a:spcBef>
              <a:spcAft>
                <a:spcPts val="0"/>
              </a:spcAft>
              <a:buClr>
                <a:srgbClr val="94B6D2"/>
              </a:buClr>
              <a:buSzPct val="85000"/>
              <a:buFont typeface="Noto Sans Symbols"/>
              <a:buChar char="⚫"/>
            </a:pPr>
            <a:r>
              <a:rPr lang="en-US" sz="2800">
                <a:solidFill>
                  <a:srgbClr val="000000"/>
                </a:solidFill>
                <a:latin typeface="Verdana"/>
                <a:ea typeface="Verdana"/>
                <a:cs typeface="Verdana"/>
                <a:sym typeface="Verdana"/>
              </a:rPr>
              <a:t>This is the model used for active displays such as television and computer screens. </a:t>
            </a:r>
            <a:endParaRPr/>
          </a:p>
          <a:p>
            <a:pPr indent="-271462" lvl="0" marL="271462" rtl="0" algn="just">
              <a:lnSpc>
                <a:spcPct val="100000"/>
              </a:lnSpc>
              <a:spcBef>
                <a:spcPts val="575"/>
              </a:spcBef>
              <a:spcAft>
                <a:spcPts val="0"/>
              </a:spcAft>
              <a:buClr>
                <a:srgbClr val="94B6D2"/>
              </a:buClr>
              <a:buSzPct val="85000"/>
              <a:buNone/>
            </a:pPr>
            <a:r>
              <a:t/>
            </a:r>
            <a:endParaRPr sz="2800">
              <a:solidFill>
                <a:srgbClr val="000000"/>
              </a:solidFill>
              <a:latin typeface="Verdana"/>
              <a:ea typeface="Verdana"/>
              <a:cs typeface="Verdana"/>
              <a:sym typeface="Verdana"/>
            </a:endParaRPr>
          </a:p>
          <a:p>
            <a:pPr indent="-271462" lvl="0" marL="271462" rtl="0" algn="just">
              <a:lnSpc>
                <a:spcPct val="100000"/>
              </a:lnSpc>
              <a:spcBef>
                <a:spcPts val="575"/>
              </a:spcBef>
              <a:spcAft>
                <a:spcPts val="0"/>
              </a:spcAft>
              <a:buClr>
                <a:srgbClr val="94B6D2"/>
              </a:buClr>
              <a:buSzPct val="85000"/>
              <a:buFont typeface="Noto Sans Symbols"/>
              <a:buChar char="⚫"/>
            </a:pPr>
            <a:r>
              <a:rPr lang="en-US" sz="2800">
                <a:solidFill>
                  <a:srgbClr val="000000"/>
                </a:solidFill>
                <a:latin typeface="Verdana"/>
                <a:ea typeface="Verdana"/>
                <a:cs typeface="Verdana"/>
                <a:sym typeface="Verdana"/>
              </a:rPr>
              <a:t>The RGB model is usually represented by a unit cube with one corner located at the origin of a three-dimensional color coordinate system, the axes being labeled R, G, B, and having a range of values [0, 1]. The origin (0, 0, 0) is considered black and the diagonally opposite corner (1, 1, 1) is called white. The line joining black to white represents a gray scale and has equal components of R, G, B.</a:t>
            </a:r>
            <a:endParaRPr/>
          </a:p>
          <a:p>
            <a:pPr indent="-174420" lvl="0" marL="365760" rtl="0" algn="l">
              <a:lnSpc>
                <a:spcPct val="100000"/>
              </a:lnSpc>
              <a:spcBef>
                <a:spcPts val="400"/>
              </a:spcBef>
              <a:spcAft>
                <a:spcPts val="0"/>
              </a:spcAft>
              <a:buSzPct val="68000"/>
              <a:buNone/>
            </a:pPr>
            <a:r>
              <a:t/>
            </a:r>
            <a:endParaRPr/>
          </a:p>
        </p:txBody>
      </p:sp>
      <p:sp>
        <p:nvSpPr>
          <p:cNvPr id="172" name="Google Shape;172;gd2c909eccf_0_3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DD8047"/>
              </a:buClr>
              <a:buSzPts val="4400"/>
              <a:buFont typeface="Verdana"/>
              <a:buNone/>
            </a:pPr>
            <a:r>
              <a:rPr lang="en-US" sz="4400">
                <a:solidFill>
                  <a:srgbClr val="DD8047"/>
                </a:solidFill>
                <a:latin typeface="Verdana"/>
                <a:ea typeface="Verdana"/>
                <a:cs typeface="Verdana"/>
                <a:sym typeface="Verdana"/>
              </a:rPr>
              <a:t>RGB Model</a:t>
            </a:r>
            <a:endParaRPr sz="4400">
              <a:solidFill>
                <a:srgbClr val="DD8047"/>
              </a:solidFill>
              <a:latin typeface="Verdana"/>
              <a:ea typeface="Verdana"/>
              <a:cs typeface="Verdana"/>
              <a:sym typeface="Verdana"/>
            </a:endParaRPr>
          </a:p>
        </p:txBody>
      </p:sp>
      <p:sp>
        <p:nvSpPr>
          <p:cNvPr id="173" name="Google Shape;173;gd2c909eccf_0_320"/>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ph idx="1" type="body"/>
          </p:nvPr>
        </p:nvSpPr>
        <p:spPr>
          <a:xfrm>
            <a:off x="457200" y="1628775"/>
            <a:ext cx="8147050" cy="4679950"/>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0" i="0" lang="en-US" sz="2700" u="none" cap="none" strike="noStrike">
                <a:solidFill>
                  <a:schemeClr val="dk1"/>
                </a:solidFill>
                <a:latin typeface="Times New Roman"/>
                <a:ea typeface="Times New Roman"/>
                <a:cs typeface="Times New Roman"/>
                <a:sym typeface="Times New Roman"/>
              </a:rPr>
              <a:t>The RGB primaries are additive primaries.</a:t>
            </a:r>
            <a:endParaRPr/>
          </a:p>
          <a:p>
            <a:pPr indent="-228599" lvl="1" marL="620712" marR="0" rtl="0" algn="l">
              <a:lnSpc>
                <a:spcPct val="100000"/>
              </a:lnSpc>
              <a:spcBef>
                <a:spcPts val="300"/>
              </a:spcBef>
              <a:spcAft>
                <a:spcPts val="0"/>
              </a:spcAft>
              <a:buClr>
                <a:schemeClr val="accent1"/>
              </a:buClr>
              <a:buSzPts val="2300"/>
              <a:buFont typeface="Verdana"/>
              <a:buChar char="◦"/>
            </a:pPr>
            <a:r>
              <a:rPr b="0" i="0" lang="en-US" sz="2300" u="none" cap="none" strike="noStrike">
                <a:solidFill>
                  <a:schemeClr val="dk1"/>
                </a:solidFill>
                <a:latin typeface="Times New Roman"/>
                <a:ea typeface="Times New Roman"/>
                <a:cs typeface="Times New Roman"/>
                <a:sym typeface="Times New Roman"/>
              </a:rPr>
              <a:t>The individual contributions of each primary are added together to yield the result.</a:t>
            </a:r>
            <a:endParaRPr/>
          </a:p>
        </p:txBody>
      </p:sp>
      <p:sp>
        <p:nvSpPr>
          <p:cNvPr id="179" name="Google Shape;179;p5"/>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0" name="Google Shape;180;p5"/>
          <p:cNvSpPr txBox="1"/>
          <p:nvPr>
            <p:ph idx="4294967295"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Times New Roman"/>
              <a:buNone/>
            </a:pPr>
            <a:r>
              <a:rPr b="1" i="0" lang="en-US" sz="4000" u="none" cap="none" strike="noStrike">
                <a:solidFill>
                  <a:schemeClr val="dk2"/>
                </a:solidFill>
                <a:latin typeface="Times New Roman"/>
                <a:ea typeface="Times New Roman"/>
                <a:cs typeface="Times New Roman"/>
                <a:sym typeface="Times New Roman"/>
              </a:rPr>
              <a:t>RGB Color Model</a:t>
            </a:r>
            <a:endParaRPr/>
          </a:p>
        </p:txBody>
      </p:sp>
      <p:grpSp>
        <p:nvGrpSpPr>
          <p:cNvPr id="181" name="Google Shape;181;p5"/>
          <p:cNvGrpSpPr/>
          <p:nvPr/>
        </p:nvGrpSpPr>
        <p:grpSpPr>
          <a:xfrm>
            <a:off x="971550" y="3213100"/>
            <a:ext cx="4572000" cy="2994025"/>
            <a:chOff x="720" y="1440"/>
            <a:chExt cx="2880" cy="1886"/>
          </a:xfrm>
        </p:grpSpPr>
        <p:pic>
          <p:nvPicPr>
            <p:cNvPr descr="fig53" id="182" name="Google Shape;182;p5"/>
            <p:cNvPicPr preferRelativeResize="0"/>
            <p:nvPr/>
          </p:nvPicPr>
          <p:blipFill rotWithShape="1">
            <a:blip r:embed="rId3">
              <a:alphaModFix/>
            </a:blip>
            <a:srcRect b="0" l="0" r="0" t="0"/>
            <a:stretch/>
          </p:blipFill>
          <p:spPr>
            <a:xfrm>
              <a:off x="720" y="1440"/>
              <a:ext cx="2880" cy="1501"/>
            </a:xfrm>
            <a:prstGeom prst="rect">
              <a:avLst/>
            </a:prstGeom>
            <a:noFill/>
            <a:ln>
              <a:noFill/>
            </a:ln>
          </p:spPr>
        </p:pic>
        <p:sp>
          <p:nvSpPr>
            <p:cNvPr id="183" name="Google Shape;183;p5"/>
            <p:cNvSpPr txBox="1"/>
            <p:nvPr/>
          </p:nvSpPr>
          <p:spPr>
            <a:xfrm>
              <a:off x="768" y="2960"/>
              <a:ext cx="2739"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The RGB cube (Grays on dotted main diagonal)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Times New Roman"/>
                <a:ea typeface="Times New Roman"/>
                <a:cs typeface="Times New Roman"/>
                <a:sym typeface="Times New Roman"/>
              </a:endParaRPr>
            </a:p>
          </p:txBody>
        </p:sp>
      </p:grpSp>
      <p:sp>
        <p:nvSpPr>
          <p:cNvPr id="184" name="Google Shape;184;p5"/>
          <p:cNvSpPr txBox="1"/>
          <p:nvPr/>
        </p:nvSpPr>
        <p:spPr>
          <a:xfrm>
            <a:off x="5580062" y="4221162"/>
            <a:ext cx="3313112" cy="1328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Main diagonal =&gt; gray levels</a:t>
            </a:r>
            <a:endParaRPr b="0" i="0" sz="1400" u="none" cap="none" strike="noStrike">
              <a:solidFill>
                <a:srgbClr val="000000"/>
              </a:solidFill>
              <a:latin typeface="Arial"/>
              <a:ea typeface="Arial"/>
              <a:cs typeface="Arial"/>
              <a:sym typeface="Arial"/>
            </a:endParaRPr>
          </a:p>
          <a:p>
            <a:pPr indent="-152400" lvl="1"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black is (0, 0, 0)</a:t>
            </a:r>
            <a:endParaRPr b="0" i="0" sz="1400" u="none" cap="none" strike="noStrike">
              <a:solidFill>
                <a:srgbClr val="000000"/>
              </a:solidFill>
              <a:latin typeface="Arial"/>
              <a:ea typeface="Arial"/>
              <a:cs typeface="Arial"/>
              <a:sym typeface="Arial"/>
            </a:endParaRPr>
          </a:p>
          <a:p>
            <a:pPr indent="-152400" lvl="1" marL="457200" marR="0" rtl="0" algn="l">
              <a:lnSpc>
                <a:spcPct val="10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 white is (1, 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6"/>
          <p:cNvSpPr txBox="1"/>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r>
              <a:rPr b="0" i="0" lang="en-US" sz="1000" u="none" cap="none" strike="noStrike">
                <a:solidFill>
                  <a:schemeClr val="dk1"/>
                </a:solidFill>
                <a:latin typeface="Times New Roman"/>
                <a:ea typeface="Times New Roman"/>
                <a:cs typeface="Times New Roman"/>
                <a:sym typeface="Times New Roman"/>
              </a:rPr>
              <a:t>Copyright @ 2001 by Jim X. Chen: jchen@cs.gmu.edu</a:t>
            </a:r>
            <a:endParaRPr b="0" i="0" sz="1400" u="none" cap="none" strike="noStrike">
              <a:solidFill>
                <a:srgbClr val="000000"/>
              </a:solidFill>
              <a:latin typeface="Arial"/>
              <a:ea typeface="Arial"/>
              <a:cs typeface="Arial"/>
              <a:sym typeface="Arial"/>
            </a:endParaRPr>
          </a:p>
        </p:txBody>
      </p:sp>
      <p:sp>
        <p:nvSpPr>
          <p:cNvPr id="190" name="Google Shape;190;p6"/>
          <p:cNvSpPr txBox="1"/>
          <p:nvPr/>
        </p:nvSpPr>
        <p:spPr>
          <a:xfrm>
            <a:off x="762000" y="304800"/>
            <a:ext cx="6713537" cy="427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cap="none" strike="noStrike">
                <a:solidFill>
                  <a:srgbClr val="FF3300"/>
                </a:solidFill>
                <a:latin typeface="Times New Roman"/>
                <a:ea typeface="Times New Roman"/>
                <a:cs typeface="Times New Roman"/>
                <a:sym typeface="Times New Roman"/>
              </a:rPr>
              <a:t>The RGB color model (color CRT monitors)</a:t>
            </a:r>
            <a:endParaRPr b="0" i="0" sz="1400" u="none" cap="none" strike="noStrike">
              <a:solidFill>
                <a:srgbClr val="000000"/>
              </a:solidFill>
              <a:latin typeface="Arial"/>
              <a:ea typeface="Arial"/>
              <a:cs typeface="Arial"/>
              <a:sym typeface="Arial"/>
            </a:endParaRPr>
          </a:p>
        </p:txBody>
      </p:sp>
      <p:sp>
        <p:nvSpPr>
          <p:cNvPr id="191" name="Google Shape;191;p6"/>
          <p:cNvSpPr txBox="1"/>
          <p:nvPr/>
        </p:nvSpPr>
        <p:spPr>
          <a:xfrm>
            <a:off x="1066800" y="762000"/>
            <a:ext cx="5715000"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the RGB primaries are additive primaries </a:t>
            </a:r>
            <a:endParaRPr b="0" i="0" sz="1400" u="none" cap="none" strike="noStrike">
              <a:solidFill>
                <a:srgbClr val="000000"/>
              </a:solidFill>
              <a:latin typeface="Arial"/>
              <a:ea typeface="Arial"/>
              <a:cs typeface="Arial"/>
              <a:sym typeface="Arial"/>
            </a:endParaRPr>
          </a:p>
        </p:txBody>
      </p:sp>
      <p:sp>
        <p:nvSpPr>
          <p:cNvPr id="192" name="Google Shape;192;p6"/>
          <p:cNvSpPr txBox="1"/>
          <p:nvPr/>
        </p:nvSpPr>
        <p:spPr>
          <a:xfrm>
            <a:off x="1143000" y="3733800"/>
            <a:ext cx="6635750" cy="10953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Diagonal of the cube, with equal amounts of each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primary, represents the gray levels from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black (0,0,0) to (1,1,1). </a:t>
            </a:r>
            <a:endParaRPr b="0" i="0" sz="1400" u="none" cap="none" strike="noStrike">
              <a:solidFill>
                <a:srgbClr val="000000"/>
              </a:solidFill>
              <a:latin typeface="Arial"/>
              <a:ea typeface="Arial"/>
              <a:cs typeface="Arial"/>
              <a:sym typeface="Arial"/>
            </a:endParaRPr>
          </a:p>
        </p:txBody>
      </p:sp>
      <p:sp>
        <p:nvSpPr>
          <p:cNvPr id="193" name="Google Shape;193;p6"/>
          <p:cNvSpPr txBox="1"/>
          <p:nvPr/>
        </p:nvSpPr>
        <p:spPr>
          <a:xfrm>
            <a:off x="1143000" y="4800600"/>
            <a:ext cx="7308850" cy="730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The color gamut covered by the RGB model is defined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by the chromaticities of a CRT’s phosphors. </a:t>
            </a:r>
            <a:endParaRPr b="0" i="0" sz="1400" u="none" cap="none" strike="noStrike">
              <a:solidFill>
                <a:srgbClr val="000000"/>
              </a:solidFill>
              <a:latin typeface="Arial"/>
              <a:ea typeface="Arial"/>
              <a:cs typeface="Arial"/>
              <a:sym typeface="Arial"/>
            </a:endParaRPr>
          </a:p>
        </p:txBody>
      </p:sp>
      <p:sp>
        <p:nvSpPr>
          <p:cNvPr id="194" name="Google Shape;194;p6"/>
          <p:cNvSpPr txBox="1"/>
          <p:nvPr/>
        </p:nvSpPr>
        <p:spPr>
          <a:xfrm>
            <a:off x="1143000" y="5562600"/>
            <a:ext cx="6305550" cy="73025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Two CRTs with different phosphors will cover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different gamuts. </a:t>
            </a:r>
            <a:endParaRPr b="0" i="0" sz="1400" u="none" cap="none" strike="noStrike">
              <a:solidFill>
                <a:srgbClr val="000000"/>
              </a:solidFill>
              <a:latin typeface="Arial"/>
              <a:ea typeface="Arial"/>
              <a:cs typeface="Arial"/>
              <a:sym typeface="Arial"/>
            </a:endParaRPr>
          </a:p>
        </p:txBody>
      </p:sp>
      <p:grpSp>
        <p:nvGrpSpPr>
          <p:cNvPr id="195" name="Google Shape;195;p6"/>
          <p:cNvGrpSpPr/>
          <p:nvPr/>
        </p:nvGrpSpPr>
        <p:grpSpPr>
          <a:xfrm>
            <a:off x="762000" y="1219200"/>
            <a:ext cx="4953000" cy="2195512"/>
            <a:chOff x="480" y="768"/>
            <a:chExt cx="3120" cy="1383"/>
          </a:xfrm>
        </p:grpSpPr>
        <p:grpSp>
          <p:nvGrpSpPr>
            <p:cNvPr id="196" name="Google Shape;196;p6"/>
            <p:cNvGrpSpPr/>
            <p:nvPr/>
          </p:nvGrpSpPr>
          <p:grpSpPr>
            <a:xfrm>
              <a:off x="1536" y="1200"/>
              <a:ext cx="864" cy="720"/>
              <a:chOff x="1536" y="1008"/>
              <a:chExt cx="864" cy="720"/>
            </a:xfrm>
          </p:grpSpPr>
          <p:sp>
            <p:nvSpPr>
              <p:cNvPr id="197" name="Google Shape;197;p6"/>
              <p:cNvSpPr txBox="1"/>
              <p:nvPr/>
            </p:nvSpPr>
            <p:spPr>
              <a:xfrm>
                <a:off x="1536" y="1152"/>
                <a:ext cx="576" cy="576"/>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98" name="Google Shape;198;p6"/>
              <p:cNvCxnSpPr/>
              <p:nvPr/>
            </p:nvCxnSpPr>
            <p:spPr>
              <a:xfrm flipH="1" rot="10800000">
                <a:off x="1536" y="1008"/>
                <a:ext cx="336" cy="144"/>
              </a:xfrm>
              <a:prstGeom prst="straightConnector1">
                <a:avLst/>
              </a:prstGeom>
              <a:noFill/>
              <a:ln cap="flat" cmpd="sng" w="9525">
                <a:solidFill>
                  <a:schemeClr val="dk1"/>
                </a:solidFill>
                <a:prstDash val="solid"/>
                <a:miter lim="800000"/>
                <a:headEnd len="sm" w="sm" type="none"/>
                <a:tailEnd len="sm" w="sm" type="none"/>
              </a:ln>
            </p:spPr>
          </p:cxnSp>
          <p:cxnSp>
            <p:nvCxnSpPr>
              <p:cNvPr id="199" name="Google Shape;199;p6"/>
              <p:cNvCxnSpPr/>
              <p:nvPr/>
            </p:nvCxnSpPr>
            <p:spPr>
              <a:xfrm>
                <a:off x="1872" y="1008"/>
                <a:ext cx="528" cy="0"/>
              </a:xfrm>
              <a:prstGeom prst="straightConnector1">
                <a:avLst/>
              </a:prstGeom>
              <a:noFill/>
              <a:ln cap="flat" cmpd="sng" w="9525">
                <a:solidFill>
                  <a:schemeClr val="dk1"/>
                </a:solidFill>
                <a:prstDash val="solid"/>
                <a:miter lim="800000"/>
                <a:headEnd len="sm" w="sm" type="none"/>
                <a:tailEnd len="sm" w="sm" type="none"/>
              </a:ln>
            </p:spPr>
          </p:cxnSp>
          <p:cxnSp>
            <p:nvCxnSpPr>
              <p:cNvPr id="200" name="Google Shape;200;p6"/>
              <p:cNvCxnSpPr/>
              <p:nvPr/>
            </p:nvCxnSpPr>
            <p:spPr>
              <a:xfrm flipH="1">
                <a:off x="2112" y="1008"/>
                <a:ext cx="288" cy="144"/>
              </a:xfrm>
              <a:prstGeom prst="straightConnector1">
                <a:avLst/>
              </a:prstGeom>
              <a:noFill/>
              <a:ln cap="flat" cmpd="sng" w="9525">
                <a:solidFill>
                  <a:schemeClr val="dk1"/>
                </a:solidFill>
                <a:prstDash val="solid"/>
                <a:miter lim="800000"/>
                <a:headEnd len="sm" w="sm" type="none"/>
                <a:tailEnd len="sm" w="sm" type="none"/>
              </a:ln>
            </p:spPr>
          </p:cxnSp>
          <p:cxnSp>
            <p:nvCxnSpPr>
              <p:cNvPr id="201" name="Google Shape;201;p6"/>
              <p:cNvCxnSpPr/>
              <p:nvPr/>
            </p:nvCxnSpPr>
            <p:spPr>
              <a:xfrm>
                <a:off x="2400" y="1008"/>
                <a:ext cx="0" cy="576"/>
              </a:xfrm>
              <a:prstGeom prst="straightConnector1">
                <a:avLst/>
              </a:prstGeom>
              <a:noFill/>
              <a:ln cap="flat" cmpd="sng" w="9525">
                <a:solidFill>
                  <a:schemeClr val="dk1"/>
                </a:solidFill>
                <a:prstDash val="solid"/>
                <a:miter lim="800000"/>
                <a:headEnd len="sm" w="sm" type="none"/>
                <a:tailEnd len="sm" w="sm" type="none"/>
              </a:ln>
            </p:spPr>
          </p:cxnSp>
          <p:cxnSp>
            <p:nvCxnSpPr>
              <p:cNvPr id="202" name="Google Shape;202;p6"/>
              <p:cNvCxnSpPr/>
              <p:nvPr/>
            </p:nvCxnSpPr>
            <p:spPr>
              <a:xfrm flipH="1" rot="10800000">
                <a:off x="2112" y="1584"/>
                <a:ext cx="288" cy="144"/>
              </a:xfrm>
              <a:prstGeom prst="straightConnector1">
                <a:avLst/>
              </a:prstGeom>
              <a:noFill/>
              <a:ln cap="flat" cmpd="sng" w="9525">
                <a:solidFill>
                  <a:schemeClr val="dk1"/>
                </a:solidFill>
                <a:prstDash val="solid"/>
                <a:miter lim="800000"/>
                <a:headEnd len="sm" w="sm" type="none"/>
                <a:tailEnd len="sm" w="sm" type="none"/>
              </a:ln>
            </p:spPr>
          </p:cxnSp>
          <p:cxnSp>
            <p:nvCxnSpPr>
              <p:cNvPr id="203" name="Google Shape;203;p6"/>
              <p:cNvCxnSpPr/>
              <p:nvPr/>
            </p:nvCxnSpPr>
            <p:spPr>
              <a:xfrm flipH="1" rot="10800000">
                <a:off x="1536" y="1584"/>
                <a:ext cx="336" cy="144"/>
              </a:xfrm>
              <a:prstGeom prst="straightConnector1">
                <a:avLst/>
              </a:prstGeom>
              <a:noFill/>
              <a:ln cap="flat" cmpd="sng" w="9525">
                <a:solidFill>
                  <a:schemeClr val="dk1"/>
                </a:solidFill>
                <a:prstDash val="solid"/>
                <a:miter lim="800000"/>
                <a:headEnd len="sm" w="sm" type="none"/>
                <a:tailEnd len="sm" w="sm" type="none"/>
              </a:ln>
            </p:spPr>
          </p:cxnSp>
          <p:cxnSp>
            <p:nvCxnSpPr>
              <p:cNvPr id="204" name="Google Shape;204;p6"/>
              <p:cNvCxnSpPr/>
              <p:nvPr/>
            </p:nvCxnSpPr>
            <p:spPr>
              <a:xfrm>
                <a:off x="1872" y="1008"/>
                <a:ext cx="0" cy="576"/>
              </a:xfrm>
              <a:prstGeom prst="straightConnector1">
                <a:avLst/>
              </a:prstGeom>
              <a:noFill/>
              <a:ln cap="flat" cmpd="sng" w="9525">
                <a:solidFill>
                  <a:schemeClr val="dk1"/>
                </a:solidFill>
                <a:prstDash val="solid"/>
                <a:miter lim="800000"/>
                <a:headEnd len="sm" w="sm" type="none"/>
                <a:tailEnd len="sm" w="sm" type="none"/>
              </a:ln>
            </p:spPr>
          </p:cxnSp>
          <p:cxnSp>
            <p:nvCxnSpPr>
              <p:cNvPr id="205" name="Google Shape;205;p6"/>
              <p:cNvCxnSpPr/>
              <p:nvPr/>
            </p:nvCxnSpPr>
            <p:spPr>
              <a:xfrm>
                <a:off x="1872" y="1584"/>
                <a:ext cx="528" cy="0"/>
              </a:xfrm>
              <a:prstGeom prst="straightConnector1">
                <a:avLst/>
              </a:prstGeom>
              <a:noFill/>
              <a:ln cap="flat" cmpd="sng" w="9525">
                <a:solidFill>
                  <a:schemeClr val="dk1"/>
                </a:solidFill>
                <a:prstDash val="solid"/>
                <a:miter lim="800000"/>
                <a:headEnd len="sm" w="sm" type="none"/>
                <a:tailEnd len="sm" w="sm" type="none"/>
              </a:ln>
            </p:spPr>
          </p:cxnSp>
        </p:grpSp>
        <p:sp>
          <p:nvSpPr>
            <p:cNvPr id="206" name="Google Shape;206;p6"/>
            <p:cNvSpPr txBox="1"/>
            <p:nvPr/>
          </p:nvSpPr>
          <p:spPr>
            <a:xfrm>
              <a:off x="2448" y="768"/>
              <a:ext cx="105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Color: (R,G,B)</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a:off x="2064" y="1872"/>
              <a:ext cx="96" cy="96"/>
            </a:xfrm>
            <a:prstGeom prst="ellipse">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8" name="Google Shape;208;p6"/>
            <p:cNvSpPr/>
            <p:nvPr/>
          </p:nvSpPr>
          <p:spPr>
            <a:xfrm>
              <a:off x="1488" y="1872"/>
              <a:ext cx="96" cy="96"/>
            </a:xfrm>
            <a:prstGeom prst="ellipse">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9" name="Google Shape;209;p6"/>
            <p:cNvSpPr/>
            <p:nvPr/>
          </p:nvSpPr>
          <p:spPr>
            <a:xfrm>
              <a:off x="1824" y="1152"/>
              <a:ext cx="96" cy="96"/>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0" name="Google Shape;210;p6"/>
            <p:cNvSpPr/>
            <p:nvPr/>
          </p:nvSpPr>
          <p:spPr>
            <a:xfrm>
              <a:off x="1824" y="1728"/>
              <a:ext cx="96" cy="9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1" name="Google Shape;211;p6"/>
            <p:cNvSpPr/>
            <p:nvPr/>
          </p:nvSpPr>
          <p:spPr>
            <a:xfrm>
              <a:off x="1488" y="1296"/>
              <a:ext cx="96" cy="96"/>
            </a:xfrm>
            <a:prstGeom prst="ellipse">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2" name="Google Shape;212;p6"/>
            <p:cNvSpPr/>
            <p:nvPr/>
          </p:nvSpPr>
          <p:spPr>
            <a:xfrm>
              <a:off x="2352" y="1728"/>
              <a:ext cx="96" cy="96"/>
            </a:xfrm>
            <a:prstGeom prst="ellipse">
              <a:avLst/>
            </a:prstGeom>
            <a:solidFill>
              <a:srgbClr val="66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3" name="Google Shape;213;p6"/>
            <p:cNvSpPr/>
            <p:nvPr/>
          </p:nvSpPr>
          <p:spPr>
            <a:xfrm>
              <a:off x="2352" y="1152"/>
              <a:ext cx="96" cy="96"/>
            </a:xfrm>
            <a:prstGeom prst="ellipse">
              <a:avLst/>
            </a:prstGeom>
            <a:solidFill>
              <a:srgbClr val="66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14" name="Google Shape;214;p6"/>
            <p:cNvSpPr txBox="1"/>
            <p:nvPr/>
          </p:nvSpPr>
          <p:spPr>
            <a:xfrm>
              <a:off x="2064" y="1920"/>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(1,1,0)=Yellow</a:t>
              </a:r>
              <a:endParaRPr b="0" i="0" sz="1400" u="none" cap="none" strike="noStrike">
                <a:solidFill>
                  <a:srgbClr val="000000"/>
                </a:solidFill>
                <a:latin typeface="Arial"/>
                <a:ea typeface="Arial"/>
                <a:cs typeface="Arial"/>
                <a:sym typeface="Arial"/>
              </a:endParaRPr>
            </a:p>
          </p:txBody>
        </p:sp>
        <p:sp>
          <p:nvSpPr>
            <p:cNvPr id="215" name="Google Shape;215;p6"/>
            <p:cNvSpPr txBox="1"/>
            <p:nvPr/>
          </p:nvSpPr>
          <p:spPr>
            <a:xfrm>
              <a:off x="2448" y="1632"/>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(0,1,0)=Green</a:t>
              </a:r>
              <a:endParaRPr b="0" i="0" sz="1400" u="none" cap="none" strike="noStrike">
                <a:solidFill>
                  <a:srgbClr val="000000"/>
                </a:solidFill>
                <a:latin typeface="Arial"/>
                <a:ea typeface="Arial"/>
                <a:cs typeface="Arial"/>
                <a:sym typeface="Arial"/>
              </a:endParaRPr>
            </a:p>
          </p:txBody>
        </p:sp>
        <p:sp>
          <p:nvSpPr>
            <p:cNvPr id="216" name="Google Shape;216;p6"/>
            <p:cNvSpPr txBox="1"/>
            <p:nvPr/>
          </p:nvSpPr>
          <p:spPr>
            <a:xfrm>
              <a:off x="816" y="1920"/>
              <a:ext cx="91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(1,0,0)=Red</a:t>
              </a:r>
              <a:endParaRPr b="0" i="0" sz="1400" u="none" cap="none" strike="noStrike">
                <a:solidFill>
                  <a:srgbClr val="000000"/>
                </a:solidFill>
                <a:latin typeface="Arial"/>
                <a:ea typeface="Arial"/>
                <a:cs typeface="Arial"/>
                <a:sym typeface="Arial"/>
              </a:endParaRPr>
            </a:p>
          </p:txBody>
        </p:sp>
        <p:sp>
          <p:nvSpPr>
            <p:cNvPr id="217" name="Google Shape;217;p6"/>
            <p:cNvSpPr txBox="1"/>
            <p:nvPr/>
          </p:nvSpPr>
          <p:spPr>
            <a:xfrm>
              <a:off x="2400" y="1104"/>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(0,1,1)=Cyan</a:t>
              </a:r>
              <a:endParaRPr b="0" i="0" sz="1400" u="none" cap="none" strike="noStrike">
                <a:solidFill>
                  <a:srgbClr val="000000"/>
                </a:solidFill>
                <a:latin typeface="Arial"/>
                <a:ea typeface="Arial"/>
                <a:cs typeface="Arial"/>
                <a:sym typeface="Arial"/>
              </a:endParaRPr>
            </a:p>
          </p:txBody>
        </p:sp>
        <p:sp>
          <p:nvSpPr>
            <p:cNvPr id="218" name="Google Shape;218;p6"/>
            <p:cNvSpPr txBox="1"/>
            <p:nvPr/>
          </p:nvSpPr>
          <p:spPr>
            <a:xfrm>
              <a:off x="480" y="1344"/>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(1,0,1)=Magenta</a:t>
              </a:r>
              <a:endParaRPr b="0" i="0" sz="1400" u="none" cap="none" strike="noStrike">
                <a:solidFill>
                  <a:srgbClr val="000000"/>
                </a:solidFill>
                <a:latin typeface="Arial"/>
                <a:ea typeface="Arial"/>
                <a:cs typeface="Arial"/>
                <a:sym typeface="Arial"/>
              </a:endParaRPr>
            </a:p>
          </p:txBody>
        </p:sp>
        <p:sp>
          <p:nvSpPr>
            <p:cNvPr id="219" name="Google Shape;219;p6"/>
            <p:cNvSpPr txBox="1"/>
            <p:nvPr/>
          </p:nvSpPr>
          <p:spPr>
            <a:xfrm>
              <a:off x="1008" y="960"/>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(0,0,1)=Blue</a:t>
              </a:r>
              <a:endParaRPr b="0" i="0" sz="1400" u="none" cap="none" strike="noStrike">
                <a:solidFill>
                  <a:srgbClr val="000000"/>
                </a:solidFill>
                <a:latin typeface="Arial"/>
                <a:ea typeface="Arial"/>
                <a:cs typeface="Arial"/>
                <a:sym typeface="Arial"/>
              </a:endParaRPr>
            </a:p>
          </p:txBody>
        </p:sp>
        <p:sp>
          <p:nvSpPr>
            <p:cNvPr id="220" name="Google Shape;220;p6"/>
            <p:cNvSpPr/>
            <p:nvPr/>
          </p:nvSpPr>
          <p:spPr>
            <a:xfrm>
              <a:off x="2064" y="1296"/>
              <a:ext cx="96" cy="96"/>
            </a:xfrm>
            <a:prstGeom prst="ellipse">
              <a:avLst/>
            </a:prstGeom>
            <a:solidFill>
              <a:srgbClr val="FFFF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21" name="Google Shape;221;p6"/>
            <p:cNvSpPr txBox="1"/>
            <p:nvPr/>
          </p:nvSpPr>
          <p:spPr>
            <a:xfrm>
              <a:off x="2112" y="1296"/>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(1,1,1)=White</a:t>
              </a:r>
              <a:endParaRPr b="0" i="0" sz="1400" u="none" cap="none" strike="noStrike">
                <a:solidFill>
                  <a:srgbClr val="000000"/>
                </a:solidFill>
                <a:latin typeface="Arial"/>
                <a:ea typeface="Arial"/>
                <a:cs typeface="Arial"/>
                <a:sym typeface="Arial"/>
              </a:endParaRPr>
            </a:p>
          </p:txBody>
        </p:sp>
        <p:sp>
          <p:nvSpPr>
            <p:cNvPr id="222" name="Google Shape;222;p6"/>
            <p:cNvSpPr txBox="1"/>
            <p:nvPr/>
          </p:nvSpPr>
          <p:spPr>
            <a:xfrm>
              <a:off x="1632" y="1536"/>
              <a:ext cx="1152"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(0,0,0)=Black</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8">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idx="1" type="body"/>
          </p:nvPr>
        </p:nvSpPr>
        <p:spPr>
          <a:xfrm>
            <a:off x="250825" y="2071687"/>
            <a:ext cx="8435975" cy="4525962"/>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1"/>
              </a:buClr>
              <a:buSzPts val="1836"/>
              <a:buFont typeface="Noto Sans Symbols"/>
              <a:buAutoNum type="arabicParenR"/>
            </a:pPr>
            <a:r>
              <a:rPr b="1" i="0" lang="en-US" sz="2700" u="none" cap="none" strike="noStrike">
                <a:solidFill>
                  <a:schemeClr val="dk1"/>
                </a:solidFill>
                <a:latin typeface="Lucida Sans"/>
                <a:ea typeface="Lucida Sans"/>
                <a:cs typeface="Lucida Sans"/>
                <a:sym typeface="Lucida Sans"/>
              </a:rPr>
              <a:t>RGB Color Model</a:t>
            </a:r>
            <a:r>
              <a:rPr b="0" i="0" lang="en-US" sz="2700" u="none" cap="none" strike="noStrike">
                <a:solidFill>
                  <a:schemeClr val="dk1"/>
                </a:solidFill>
                <a:latin typeface="Lucida Sans"/>
                <a:ea typeface="Lucida Sans"/>
                <a:cs typeface="Lucida Sans"/>
                <a:sym typeface="Lucida Sans"/>
              </a:rPr>
              <a:t>:</a:t>
            </a:r>
            <a:endParaRPr/>
          </a:p>
          <a:p>
            <a:pPr indent="-609600" lvl="0" marL="609600" marR="0" rtl="0" algn="l">
              <a:lnSpc>
                <a:spcPct val="100000"/>
              </a:lnSpc>
              <a:spcBef>
                <a:spcPts val="400"/>
              </a:spcBef>
              <a:spcAft>
                <a:spcPts val="0"/>
              </a:spcAft>
              <a:buClr>
                <a:schemeClr val="accent1"/>
              </a:buClr>
              <a:buSzPts val="1836"/>
              <a:buFont typeface="Noto Sans Symbols"/>
              <a:buNone/>
            </a:pPr>
            <a:r>
              <a:rPr b="0" i="0" lang="en-US" sz="2700" u="none" cap="none" strike="noStrike">
                <a:solidFill>
                  <a:schemeClr val="dk1"/>
                </a:solidFill>
                <a:latin typeface="Lucida Sans"/>
                <a:ea typeface="Lucida Sans"/>
                <a:cs typeface="Lucida Sans"/>
                <a:sym typeface="Lucida Sans"/>
              </a:rPr>
              <a:t>* </a:t>
            </a:r>
            <a:r>
              <a:rPr b="0" i="0" lang="en-US" sz="2800" u="none" cap="none" strike="noStrike">
                <a:solidFill>
                  <a:schemeClr val="dk1"/>
                </a:solidFill>
                <a:latin typeface="Times New Roman"/>
                <a:ea typeface="Times New Roman"/>
                <a:cs typeface="Times New Roman"/>
                <a:sym typeface="Times New Roman"/>
              </a:rPr>
              <a:t>Additive color model. </a:t>
            </a:r>
            <a:endParaRPr/>
          </a:p>
          <a:p>
            <a:pPr indent="-609600" lvl="0" marL="609600"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For computer displays.</a:t>
            </a:r>
            <a:endParaRPr/>
          </a:p>
          <a:p>
            <a:pPr indent="-609600" lvl="0" marL="609600"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Uses light to display color.</a:t>
            </a:r>
            <a:endParaRPr/>
          </a:p>
          <a:p>
            <a:pPr indent="-609600" lvl="0" marL="609600"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Colors result from transmitted light.</a:t>
            </a:r>
            <a:endParaRPr/>
          </a:p>
          <a:p>
            <a:pPr indent="-609600" lvl="0" marL="609600"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Red + Green + Blue = White.</a:t>
            </a:r>
            <a:endParaRPr/>
          </a:p>
        </p:txBody>
      </p:sp>
      <p:sp>
        <p:nvSpPr>
          <p:cNvPr id="228" name="Google Shape;228;p7"/>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descr="نسيج أزرق" id="229" name="Google Shape;229;p7"/>
          <p:cNvSpPr txBox="1"/>
          <p:nvPr/>
        </p:nvSpPr>
        <p:spPr>
          <a:xfrm>
            <a:off x="457200" y="211137"/>
            <a:ext cx="8229600" cy="554037"/>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50021"/>
              </a:buClr>
              <a:buSzPts val="3200"/>
              <a:buFont typeface="Arial"/>
              <a:buNone/>
            </a:pPr>
            <a:r>
              <a:rPr b="1" i="0" lang="en-US" sz="3200" u="none" cap="none" strike="noStrike">
                <a:solidFill>
                  <a:srgbClr val="A50021"/>
                </a:solidFill>
                <a:latin typeface="Arial"/>
                <a:ea typeface="Arial"/>
                <a:cs typeface="Arial"/>
                <a:sym typeface="Arial"/>
              </a:rPr>
              <a:t>Color Model</a:t>
            </a:r>
            <a:endParaRPr b="0" i="0" sz="1400" u="none" cap="none" strike="noStrike">
              <a:solidFill>
                <a:srgbClr val="000000"/>
              </a:solidFill>
              <a:latin typeface="Arial"/>
              <a:ea typeface="Arial"/>
              <a:cs typeface="Arial"/>
              <a:sym typeface="Arial"/>
            </a:endParaRPr>
          </a:p>
        </p:txBody>
      </p:sp>
      <p:pic>
        <p:nvPicPr>
          <p:cNvPr descr="rgb" id="230" name="Google Shape;230;p7"/>
          <p:cNvPicPr preferRelativeResize="0"/>
          <p:nvPr/>
        </p:nvPicPr>
        <p:blipFill rotWithShape="1">
          <a:blip r:embed="rId4">
            <a:alphaModFix/>
          </a:blip>
          <a:srcRect b="0" l="0" r="0" t="0"/>
          <a:stretch/>
        </p:blipFill>
        <p:spPr>
          <a:xfrm>
            <a:off x="5724525" y="2276475"/>
            <a:ext cx="3240087" cy="3168650"/>
          </a:xfrm>
          <a:prstGeom prst="rect">
            <a:avLst/>
          </a:prstGeom>
          <a:noFill/>
          <a:ln>
            <a:noFill/>
          </a:ln>
        </p:spPr>
      </p:pic>
      <p:sp>
        <p:nvSpPr>
          <p:cNvPr id="231" name="Google Shape;231;p7"/>
          <p:cNvSpPr txBox="1"/>
          <p:nvPr/>
        </p:nvSpPr>
        <p:spPr>
          <a:xfrm>
            <a:off x="250825" y="1196975"/>
            <a:ext cx="69850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600"/>
              <a:buFont typeface="Times New Roman"/>
              <a:buNone/>
            </a:pPr>
            <a:r>
              <a:rPr b="1" i="0" lang="en-US" sz="3600" u="none" cap="none" strike="noStrike">
                <a:solidFill>
                  <a:schemeClr val="accent2"/>
                </a:solidFill>
                <a:latin typeface="Times New Roman"/>
                <a:ea typeface="Times New Roman"/>
                <a:cs typeface="Times New Roman"/>
                <a:sym typeface="Times New Roman"/>
              </a:rPr>
              <a:t>* Types of Color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d2c909eccf_0_419"/>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The color model RGB is used in hardware applications like PC monitors, cameras and scanners.</a:t>
            </a:r>
            <a:endParaRPr/>
          </a:p>
          <a:p>
            <a:pPr indent="-256032" lvl="0" marL="365760" rtl="0" algn="l">
              <a:lnSpc>
                <a:spcPct val="100000"/>
              </a:lnSpc>
              <a:spcBef>
                <a:spcPts val="400"/>
              </a:spcBef>
              <a:spcAft>
                <a:spcPts val="0"/>
              </a:spcAft>
              <a:buSzPts val="1836"/>
              <a:buChar char="?"/>
            </a:pPr>
            <a:r>
              <a:rPr lang="en-US"/>
              <a:t>It is used for Web graphics, but it cannot be used for print production.</a:t>
            </a:r>
            <a:endParaRPr/>
          </a:p>
          <a:p>
            <a:pPr indent="-256032" lvl="0" marL="365760" rtl="0" algn="l">
              <a:lnSpc>
                <a:spcPct val="100000"/>
              </a:lnSpc>
              <a:spcBef>
                <a:spcPts val="400"/>
              </a:spcBef>
              <a:spcAft>
                <a:spcPts val="0"/>
              </a:spcAft>
              <a:buSzPts val="1836"/>
              <a:buChar char="?"/>
            </a:pPr>
            <a:r>
              <a:rPr lang="en-US"/>
              <a:t>It  directly reflects the physical properties of “True-color” displays.</a:t>
            </a:r>
            <a:endParaRPr/>
          </a:p>
          <a:p>
            <a:pPr indent="-139446" lvl="0" marL="365760" rtl="0" algn="l">
              <a:lnSpc>
                <a:spcPct val="100000"/>
              </a:lnSpc>
              <a:spcBef>
                <a:spcPts val="400"/>
              </a:spcBef>
              <a:spcAft>
                <a:spcPts val="0"/>
              </a:spcAft>
              <a:buSzPts val="1836"/>
              <a:buNone/>
            </a:pPr>
            <a:r>
              <a:t/>
            </a:r>
            <a:endParaRPr/>
          </a:p>
        </p:txBody>
      </p:sp>
      <p:sp>
        <p:nvSpPr>
          <p:cNvPr id="237" name="Google Shape;237;gd2c909eccf_0_4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B4490F"/>
              </a:buClr>
              <a:buSzPct val="100000"/>
              <a:buFont typeface="Lucida Sans"/>
              <a:buNone/>
            </a:pPr>
            <a:r>
              <a:rPr lang="en-US">
                <a:solidFill>
                  <a:srgbClr val="B4490F"/>
                </a:solidFill>
              </a:rPr>
              <a:t>Importance of RGB color model</a:t>
            </a:r>
            <a:endParaRPr>
              <a:solidFill>
                <a:srgbClr val="B4490F"/>
              </a:solidFill>
            </a:endParaRPr>
          </a:p>
        </p:txBody>
      </p:sp>
      <p:sp>
        <p:nvSpPr>
          <p:cNvPr id="238" name="Google Shape;238;gd2c909eccf_0_419"/>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d2c909eccf_0_425"/>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It is used—</a:t>
            </a:r>
            <a:endParaRPr/>
          </a:p>
          <a:p>
            <a:pPr indent="-256032" lvl="0" marL="365760" rtl="0" algn="l">
              <a:lnSpc>
                <a:spcPct val="100000"/>
              </a:lnSpc>
              <a:spcBef>
                <a:spcPts val="400"/>
              </a:spcBef>
              <a:spcAft>
                <a:spcPts val="0"/>
              </a:spcAft>
              <a:buSzPts val="1836"/>
              <a:buChar char="?"/>
            </a:pPr>
            <a:r>
              <a:rPr lang="en-US"/>
              <a:t>For sensory representation.</a:t>
            </a:r>
            <a:endParaRPr/>
          </a:p>
          <a:p>
            <a:pPr indent="-256032" lvl="0" marL="365760" rtl="0" algn="l">
              <a:lnSpc>
                <a:spcPct val="100000"/>
              </a:lnSpc>
              <a:spcBef>
                <a:spcPts val="400"/>
              </a:spcBef>
              <a:spcAft>
                <a:spcPts val="0"/>
              </a:spcAft>
              <a:buSzPts val="1836"/>
              <a:buChar char="?"/>
            </a:pPr>
            <a:r>
              <a:rPr lang="en-US"/>
              <a:t>Display of text images in electronic system, For example- computer, TV, camera.</a:t>
            </a:r>
            <a:endParaRPr/>
          </a:p>
          <a:p>
            <a:pPr indent="-139446" lvl="0" marL="365760" rtl="0" algn="l">
              <a:lnSpc>
                <a:spcPct val="100000"/>
              </a:lnSpc>
              <a:spcBef>
                <a:spcPts val="400"/>
              </a:spcBef>
              <a:spcAft>
                <a:spcPts val="0"/>
              </a:spcAft>
              <a:buSzPts val="1836"/>
              <a:buNone/>
            </a:pPr>
            <a:r>
              <a:t/>
            </a:r>
            <a:endParaRPr/>
          </a:p>
        </p:txBody>
      </p:sp>
      <p:sp>
        <p:nvSpPr>
          <p:cNvPr id="244" name="Google Shape;244;gd2c909eccf_0_4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B4490F"/>
              </a:buClr>
              <a:buSzPct val="100000"/>
              <a:buFont typeface="Lucida Sans"/>
              <a:buNone/>
            </a:pPr>
            <a:r>
              <a:rPr lang="en-US">
                <a:solidFill>
                  <a:srgbClr val="B4490F"/>
                </a:solidFill>
              </a:rPr>
              <a:t>Importance of RGB color model</a:t>
            </a:r>
            <a:endParaRPr>
              <a:solidFill>
                <a:srgbClr val="B4490F"/>
              </a:solidFill>
            </a:endParaRPr>
          </a:p>
        </p:txBody>
      </p:sp>
      <p:sp>
        <p:nvSpPr>
          <p:cNvPr id="245" name="Google Shape;245;gd2c909eccf_0_425"/>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d2c909eccf_0_431"/>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RGB is really a better way to go for many reasons. Conversion from one color space to another can sometimes be problematic for companies that have a limited knowledge of color management. But in this time of automated color-managed workflows, the resistance to RGB makes little sense from a production point of view. And the pros of RGB generally are stronger than the cons.</a:t>
            </a:r>
            <a:endParaRPr/>
          </a:p>
        </p:txBody>
      </p:sp>
      <p:sp>
        <p:nvSpPr>
          <p:cNvPr id="251" name="Google Shape;251;gd2c909eccf_0_4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B4490F"/>
              </a:buClr>
              <a:buSzPts val="4100"/>
              <a:buFont typeface="Lucida Sans"/>
              <a:buNone/>
            </a:pPr>
            <a:r>
              <a:rPr lang="en-US">
                <a:solidFill>
                  <a:srgbClr val="B4490F"/>
                </a:solidFill>
              </a:rPr>
              <a:t>Why RGB is better </a:t>
            </a:r>
            <a:endParaRPr>
              <a:solidFill>
                <a:srgbClr val="B4490F"/>
              </a:solidFill>
            </a:endParaRPr>
          </a:p>
        </p:txBody>
      </p:sp>
      <p:sp>
        <p:nvSpPr>
          <p:cNvPr id="252" name="Google Shape;252;gd2c909eccf_0_431"/>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2c909eccf_0_437"/>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256074" lvl="0" marL="365760" rtl="0" algn="l">
              <a:lnSpc>
                <a:spcPct val="100000"/>
              </a:lnSpc>
              <a:spcBef>
                <a:spcPts val="0"/>
              </a:spcBef>
              <a:spcAft>
                <a:spcPts val="0"/>
              </a:spcAft>
              <a:buSzPct val="68000"/>
              <a:buChar char="?"/>
            </a:pPr>
            <a:r>
              <a:rPr lang="en-US"/>
              <a:t>The most compelling reason to adopt an RGB workflow is to increase the print provider’s ability to "match the original"-the RGB color space simply allows for a wider range of colors. While it’s true that no output device can match the color range of a transparency or digital camera, modern wide-format devices offer a much wider color gamut than traditional offset presses. In many cases, it makes perfect sense for each print job to try to get the maximum color space your device is capable of reproducing. Clearly, the more data you input to the device, the more you can output.</a:t>
            </a:r>
            <a:endParaRPr/>
          </a:p>
        </p:txBody>
      </p:sp>
      <p:sp>
        <p:nvSpPr>
          <p:cNvPr id="258" name="Google Shape;258;gd2c909eccf_0_4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B4490F"/>
              </a:buClr>
              <a:buSzPts val="4100"/>
              <a:buFont typeface="Lucida Sans"/>
              <a:buNone/>
            </a:pPr>
            <a:r>
              <a:rPr lang="en-US">
                <a:solidFill>
                  <a:srgbClr val="B4490F"/>
                </a:solidFill>
              </a:rPr>
              <a:t>Why RGB is better </a:t>
            </a:r>
            <a:endParaRPr>
              <a:solidFill>
                <a:srgbClr val="B4490F"/>
              </a:solidFill>
            </a:endParaRPr>
          </a:p>
        </p:txBody>
      </p:sp>
      <p:sp>
        <p:nvSpPr>
          <p:cNvPr id="259" name="Google Shape;259;gd2c909eccf_0_437"/>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d2c909eccf_0_443"/>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CMYK conversion, by definition, reduces the data contained in the original RGB image. And data that is thrown away can never be reclaimed-it’s gone for good. To retain as much data as possible, there is a growing trend toward performing color conversion only in the final rasterizetion process before printing. That way, all of the data in the image file is retained.</a:t>
            </a:r>
            <a:endParaRPr/>
          </a:p>
        </p:txBody>
      </p:sp>
      <p:sp>
        <p:nvSpPr>
          <p:cNvPr id="265" name="Google Shape;265;gd2c909eccf_0_4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B4490F"/>
              </a:buClr>
              <a:buSzPts val="4100"/>
              <a:buFont typeface="Lucida Sans"/>
              <a:buNone/>
            </a:pPr>
            <a:r>
              <a:rPr lang="en-US">
                <a:solidFill>
                  <a:srgbClr val="B4490F"/>
                </a:solidFill>
              </a:rPr>
              <a:t>Why RGB is better </a:t>
            </a:r>
            <a:endParaRPr>
              <a:solidFill>
                <a:srgbClr val="B4490F"/>
              </a:solidFill>
            </a:endParaRPr>
          </a:p>
        </p:txBody>
      </p:sp>
      <p:sp>
        <p:nvSpPr>
          <p:cNvPr id="266" name="Google Shape;266;gd2c909eccf_0_443"/>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
          <p:cNvSpPr txBox="1"/>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 name="Google Shape;104;p1"/>
          <p:cNvSpPr txBox="1"/>
          <p:nvPr/>
        </p:nvSpPr>
        <p:spPr>
          <a:xfrm>
            <a:off x="533400" y="2370438"/>
            <a:ext cx="79455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Three hardware-oriented color models are RGB (CRT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monitors), YIQ (broadcase TV color system), and</a:t>
            </a:r>
            <a:r>
              <a:rPr b="1" i="0" lang="en-US" sz="1800" u="none" cap="none" strike="noStrike">
                <a:solidFill>
                  <a:srgbClr val="000000"/>
                </a:solidFill>
                <a:latin typeface="Arial"/>
                <a:ea typeface="Arial"/>
                <a:cs typeface="Arial"/>
                <a:sym typeface="Arial"/>
              </a:rPr>
              <a:t> CMY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(color-printing devices)</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603300" y="4451950"/>
            <a:ext cx="7937400" cy="147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 To related directly to intuitive color notions of hue,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saturation, and brightness, another class of models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(HSV, HLS, HVC, etc) are developed with </a:t>
            </a:r>
            <a:r>
              <a:rPr b="1" i="0" lang="en-US" sz="2400" u="none" cap="none" strike="noStrike">
                <a:solidFill>
                  <a:srgbClr val="66CCFF"/>
                </a:solidFill>
                <a:latin typeface="Arial"/>
                <a:ea typeface="Arial"/>
                <a:cs typeface="Arial"/>
                <a:sym typeface="Arial"/>
              </a:rPr>
              <a:t>ease of use</a:t>
            </a:r>
            <a:r>
              <a:rPr b="1" i="0" lang="en-US" sz="2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as a goal</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1146175" y="736600"/>
            <a:ext cx="6394450" cy="647700"/>
          </a:xfrm>
          <a:prstGeom prst="rect">
            <a:avLst/>
          </a:prstGeom>
        </p:spPr>
        <p:txBody>
          <a:bodyPr>
            <a:prstTxWarp prst="textPlain"/>
          </a:bodyPr>
          <a:lstStyle/>
          <a:p>
            <a:pPr lvl="0" algn="l"/>
            <a:r>
              <a:rPr b="0" i="0">
                <a:ln cap="flat" cmpd="sng" w="12700">
                  <a:solidFill>
                    <a:srgbClr val="EAEAEA"/>
                  </a:solidFill>
                  <a:prstDash val="solid"/>
                  <a:miter lim="800000"/>
                  <a:headEnd len="sm" w="sm" type="none"/>
                  <a:tailEnd len="sm" w="sm" type="none"/>
                </a:ln>
                <a:gradFill>
                  <a:gsLst>
                    <a:gs pos="0">
                      <a:srgbClr val="A603AB"/>
                    </a:gs>
                    <a:gs pos="11999">
                      <a:srgbClr val="E81766"/>
                    </a:gs>
                    <a:gs pos="27000">
                      <a:srgbClr val="EE3F17"/>
                    </a:gs>
                    <a:gs pos="47999">
                      <a:srgbClr val="FFFF00"/>
                    </a:gs>
                    <a:gs pos="64999">
                      <a:srgbClr val="1A8D48"/>
                    </a:gs>
                    <a:gs pos="78999">
                      <a:srgbClr val="0819FB"/>
                    </a:gs>
                    <a:gs pos="100000">
                      <a:srgbClr val="A603AB"/>
                    </a:gs>
                  </a:gsLst>
                  <a:lin ang="0" scaled="0"/>
                </a:gradFill>
                <a:latin typeface="Arial Black"/>
              </a:rPr>
              <a:t>COLOR MODELS FOR RASTER GRAPHICS </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8"/>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Times New Roman"/>
              <a:buNone/>
            </a:pPr>
            <a:r>
              <a:rPr b="1" i="0" lang="en-US" sz="4000" u="none" cap="none" strike="noStrike">
                <a:solidFill>
                  <a:schemeClr val="dk2"/>
                </a:solidFill>
                <a:latin typeface="Times New Roman"/>
                <a:ea typeface="Times New Roman"/>
                <a:cs typeface="Times New Roman"/>
                <a:sym typeface="Times New Roman"/>
              </a:rPr>
              <a:t>CMY Color Model</a:t>
            </a:r>
            <a:endParaRPr/>
          </a:p>
        </p:txBody>
      </p:sp>
      <p:sp>
        <p:nvSpPr>
          <p:cNvPr id="272" name="Google Shape;272;p8"/>
          <p:cNvSpPr txBox="1"/>
          <p:nvPr>
            <p:ph idx="1" type="body"/>
          </p:nvPr>
        </p:nvSpPr>
        <p:spPr>
          <a:xfrm>
            <a:off x="457200" y="1981200"/>
            <a:ext cx="8002587" cy="4400550"/>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Times New Roman"/>
                <a:ea typeface="Times New Roman"/>
                <a:cs typeface="Times New Roman"/>
                <a:sym typeface="Times New Roman"/>
              </a:rPr>
              <a:t>Relations between RGB and CMY</a:t>
            </a:r>
            <a:endParaRPr/>
          </a:p>
          <a:p>
            <a:pPr indent="-134683" lvl="0" marL="365125" rtl="0" algn="l">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134683" lvl="0" marL="365125" rtl="0" algn="l">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134683" lvl="0" marL="365125" rtl="0" algn="l">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134683" lvl="0" marL="365125" rtl="0" algn="l">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134683" lvl="0" marL="365125" rtl="0" algn="l">
              <a:lnSpc>
                <a:spcPct val="100000"/>
              </a:lnSpc>
              <a:spcBef>
                <a:spcPts val="400"/>
              </a:spcBef>
              <a:spcAft>
                <a:spcPts val="0"/>
              </a:spcAft>
              <a:buClr>
                <a:schemeClr val="accent1"/>
              </a:buClr>
              <a:buSzPts val="1904"/>
              <a:buFont typeface="Noto Sans Symbols"/>
              <a:buNone/>
            </a:pPr>
            <a:r>
              <a:t/>
            </a:r>
            <a:endParaRPr b="0" i="0" sz="2800" u="none">
              <a:solidFill>
                <a:schemeClr val="dk1"/>
              </a:solidFill>
              <a:latin typeface="Times New Roman"/>
              <a:ea typeface="Times New Roman"/>
              <a:cs typeface="Times New Roman"/>
              <a:sym typeface="Times New Roman"/>
            </a:endParaRPr>
          </a:p>
          <a:p>
            <a:pPr indent="-255587" lvl="0" marL="365125"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Times New Roman"/>
                <a:ea typeface="Times New Roman"/>
                <a:cs typeface="Times New Roman"/>
                <a:sym typeface="Times New Roman"/>
              </a:rPr>
              <a:t>The unit column vector is the RGB representation for white and the CMY representation for black.</a:t>
            </a:r>
            <a:endParaRPr/>
          </a:p>
        </p:txBody>
      </p:sp>
      <p:sp>
        <p:nvSpPr>
          <p:cNvPr id="273" name="Google Shape;273;p8"/>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grpSp>
        <p:nvGrpSpPr>
          <p:cNvPr id="274" name="Google Shape;274;p8"/>
          <p:cNvGrpSpPr/>
          <p:nvPr/>
        </p:nvGrpSpPr>
        <p:grpSpPr>
          <a:xfrm>
            <a:off x="3132137" y="2781300"/>
            <a:ext cx="4895850" cy="2303462"/>
            <a:chOff x="912" y="3600"/>
            <a:chExt cx="2688" cy="1152"/>
          </a:xfrm>
        </p:grpSpPr>
        <p:sp>
          <p:nvSpPr>
            <p:cNvPr id="275" name="Google Shape;275;p8"/>
            <p:cNvSpPr/>
            <p:nvPr/>
          </p:nvSpPr>
          <p:spPr>
            <a:xfrm>
              <a:off x="2352" y="3600"/>
              <a:ext cx="288" cy="288"/>
            </a:xfrm>
            <a:prstGeom prst="ellipse">
              <a:avLst/>
            </a:prstGeom>
            <a:solidFill>
              <a:srgbClr val="FFFF00"/>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6" name="Google Shape;276;p8"/>
            <p:cNvSpPr/>
            <p:nvPr/>
          </p:nvSpPr>
          <p:spPr>
            <a:xfrm>
              <a:off x="1824" y="3600"/>
              <a:ext cx="288" cy="288"/>
            </a:xfrm>
            <a:prstGeom prst="ellipse">
              <a:avLst/>
            </a:prstGeom>
            <a:solidFill>
              <a:srgbClr val="66FF66"/>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7" name="Google Shape;277;p8"/>
            <p:cNvSpPr/>
            <p:nvPr/>
          </p:nvSpPr>
          <p:spPr>
            <a:xfrm>
              <a:off x="2112" y="4032"/>
              <a:ext cx="288" cy="288"/>
            </a:xfrm>
            <a:prstGeom prst="ellipse">
              <a:avLst/>
            </a:prstGeom>
            <a:solidFill>
              <a:schemeClr val="dk1"/>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8" name="Google Shape;278;p8"/>
            <p:cNvSpPr/>
            <p:nvPr/>
          </p:nvSpPr>
          <p:spPr>
            <a:xfrm>
              <a:off x="2640" y="4032"/>
              <a:ext cx="288" cy="288"/>
            </a:xfrm>
            <a:prstGeom prst="ellipse">
              <a:avLst/>
            </a:prstGeom>
            <a:solidFill>
              <a:srgbClr val="FF0000"/>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9" name="Google Shape;279;p8"/>
            <p:cNvSpPr/>
            <p:nvPr/>
          </p:nvSpPr>
          <p:spPr>
            <a:xfrm>
              <a:off x="1584" y="4032"/>
              <a:ext cx="288" cy="288"/>
            </a:xfrm>
            <a:prstGeom prst="ellipse">
              <a:avLst/>
            </a:prstGeom>
            <a:solidFill>
              <a:srgbClr val="00FFFF"/>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0" name="Google Shape;280;p8"/>
            <p:cNvSpPr/>
            <p:nvPr/>
          </p:nvSpPr>
          <p:spPr>
            <a:xfrm>
              <a:off x="1872" y="4464"/>
              <a:ext cx="288" cy="288"/>
            </a:xfrm>
            <a:prstGeom prst="ellipse">
              <a:avLst/>
            </a:prstGeom>
            <a:solidFill>
              <a:srgbClr val="6600FF"/>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1" name="Google Shape;281;p8"/>
            <p:cNvSpPr/>
            <p:nvPr/>
          </p:nvSpPr>
          <p:spPr>
            <a:xfrm>
              <a:off x="2400" y="4464"/>
              <a:ext cx="288" cy="288"/>
            </a:xfrm>
            <a:prstGeom prst="ellipse">
              <a:avLst/>
            </a:prstGeom>
            <a:solidFill>
              <a:srgbClr val="FF00FF"/>
            </a:solidFill>
            <a:ln>
              <a:noFill/>
            </a:ln>
            <a:effectLst>
              <a:outerShdw blurRad="63500" dir="2700000" dist="53881">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282" name="Google Shape;282;p8"/>
            <p:cNvCxnSpPr/>
            <p:nvPr/>
          </p:nvCxnSpPr>
          <p:spPr>
            <a:xfrm rot="10800000">
              <a:off x="2112" y="3744"/>
              <a:ext cx="240" cy="0"/>
            </a:xfrm>
            <a:prstGeom prst="straightConnector1">
              <a:avLst/>
            </a:prstGeom>
            <a:noFill/>
            <a:ln cap="flat" cmpd="sng" w="9525">
              <a:solidFill>
                <a:schemeClr val="dk1"/>
              </a:solidFill>
              <a:prstDash val="solid"/>
              <a:miter lim="800000"/>
              <a:headEnd len="sm" w="sm" type="none"/>
              <a:tailEnd len="med" w="med" type="triangle"/>
            </a:ln>
          </p:spPr>
        </p:cxnSp>
        <p:cxnSp>
          <p:nvCxnSpPr>
            <p:cNvPr id="283" name="Google Shape;283;p8"/>
            <p:cNvCxnSpPr/>
            <p:nvPr/>
          </p:nvCxnSpPr>
          <p:spPr>
            <a:xfrm rot="10800000">
              <a:off x="2160" y="4608"/>
              <a:ext cx="240" cy="0"/>
            </a:xfrm>
            <a:prstGeom prst="straightConnector1">
              <a:avLst/>
            </a:prstGeom>
            <a:noFill/>
            <a:ln cap="flat" cmpd="sng" w="9525">
              <a:solidFill>
                <a:schemeClr val="dk1"/>
              </a:solidFill>
              <a:prstDash val="solid"/>
              <a:miter lim="800000"/>
              <a:headEnd len="sm" w="sm" type="none"/>
              <a:tailEnd len="med" w="med" type="triangle"/>
            </a:ln>
          </p:spPr>
        </p:cxnSp>
        <p:cxnSp>
          <p:nvCxnSpPr>
            <p:cNvPr id="284" name="Google Shape;284;p8"/>
            <p:cNvCxnSpPr/>
            <p:nvPr/>
          </p:nvCxnSpPr>
          <p:spPr>
            <a:xfrm>
              <a:off x="1788" y="4302"/>
              <a:ext cx="144" cy="192"/>
            </a:xfrm>
            <a:prstGeom prst="straightConnector1">
              <a:avLst/>
            </a:prstGeom>
            <a:noFill/>
            <a:ln cap="flat" cmpd="sng" w="9525">
              <a:solidFill>
                <a:schemeClr val="dk1"/>
              </a:solidFill>
              <a:prstDash val="solid"/>
              <a:miter lim="800000"/>
              <a:headEnd len="sm" w="sm" type="none"/>
              <a:tailEnd len="med" w="med" type="triangle"/>
            </a:ln>
          </p:spPr>
        </p:cxnSp>
        <p:cxnSp>
          <p:nvCxnSpPr>
            <p:cNvPr id="285" name="Google Shape;285;p8"/>
            <p:cNvCxnSpPr/>
            <p:nvPr/>
          </p:nvCxnSpPr>
          <p:spPr>
            <a:xfrm>
              <a:off x="2574" y="3864"/>
              <a:ext cx="144" cy="192"/>
            </a:xfrm>
            <a:prstGeom prst="straightConnector1">
              <a:avLst/>
            </a:prstGeom>
            <a:noFill/>
            <a:ln cap="flat" cmpd="sng" w="9525">
              <a:solidFill>
                <a:schemeClr val="dk1"/>
              </a:solidFill>
              <a:prstDash val="solid"/>
              <a:miter lim="800000"/>
              <a:headEnd len="sm" w="sm" type="none"/>
              <a:tailEnd len="med" w="med" type="triangle"/>
            </a:ln>
          </p:spPr>
        </p:cxnSp>
        <p:cxnSp>
          <p:nvCxnSpPr>
            <p:cNvPr id="286" name="Google Shape;286;p8"/>
            <p:cNvCxnSpPr/>
            <p:nvPr/>
          </p:nvCxnSpPr>
          <p:spPr>
            <a:xfrm>
              <a:off x="1872" y="4176"/>
              <a:ext cx="240" cy="0"/>
            </a:xfrm>
            <a:prstGeom prst="straightConnector1">
              <a:avLst/>
            </a:prstGeom>
            <a:noFill/>
            <a:ln cap="flat" cmpd="sng" w="9525">
              <a:solidFill>
                <a:schemeClr val="dk1"/>
              </a:solidFill>
              <a:prstDash val="solid"/>
              <a:miter lim="800000"/>
              <a:headEnd len="sm" w="sm" type="none"/>
              <a:tailEnd len="med" w="med" type="triangle"/>
            </a:ln>
          </p:spPr>
        </p:cxnSp>
        <p:cxnSp>
          <p:nvCxnSpPr>
            <p:cNvPr id="287" name="Google Shape;287;p8"/>
            <p:cNvCxnSpPr/>
            <p:nvPr/>
          </p:nvCxnSpPr>
          <p:spPr>
            <a:xfrm flipH="1" rot="10800000">
              <a:off x="2610" y="4308"/>
              <a:ext cx="114" cy="174"/>
            </a:xfrm>
            <a:prstGeom prst="straightConnector1">
              <a:avLst/>
            </a:prstGeom>
            <a:noFill/>
            <a:ln cap="flat" cmpd="sng" w="9525">
              <a:solidFill>
                <a:schemeClr val="dk1"/>
              </a:solidFill>
              <a:prstDash val="solid"/>
              <a:miter lim="800000"/>
              <a:headEnd len="sm" w="sm" type="none"/>
              <a:tailEnd len="med" w="med" type="triangle"/>
            </a:ln>
          </p:spPr>
        </p:cxnSp>
        <p:cxnSp>
          <p:nvCxnSpPr>
            <p:cNvPr id="288" name="Google Shape;288;p8"/>
            <p:cNvCxnSpPr/>
            <p:nvPr/>
          </p:nvCxnSpPr>
          <p:spPr>
            <a:xfrm flipH="1" rot="10800000">
              <a:off x="1776" y="3864"/>
              <a:ext cx="114" cy="174"/>
            </a:xfrm>
            <a:prstGeom prst="straightConnector1">
              <a:avLst/>
            </a:prstGeom>
            <a:noFill/>
            <a:ln cap="flat" cmpd="sng" w="9525">
              <a:solidFill>
                <a:schemeClr val="dk1"/>
              </a:solidFill>
              <a:prstDash val="solid"/>
              <a:miter lim="800000"/>
              <a:headEnd len="sm" w="sm" type="none"/>
              <a:tailEnd len="med" w="med" type="triangle"/>
            </a:ln>
          </p:spPr>
        </p:cxnSp>
        <p:cxnSp>
          <p:nvCxnSpPr>
            <p:cNvPr id="289" name="Google Shape;289;p8"/>
            <p:cNvCxnSpPr/>
            <p:nvPr/>
          </p:nvCxnSpPr>
          <p:spPr>
            <a:xfrm rot="10800000">
              <a:off x="2328" y="4284"/>
              <a:ext cx="132" cy="192"/>
            </a:xfrm>
            <a:prstGeom prst="straightConnector1">
              <a:avLst/>
            </a:prstGeom>
            <a:noFill/>
            <a:ln cap="flat" cmpd="sng" w="9525">
              <a:solidFill>
                <a:schemeClr val="dk1"/>
              </a:solidFill>
              <a:prstDash val="solid"/>
              <a:miter lim="800000"/>
              <a:headEnd len="sm" w="sm" type="none"/>
              <a:tailEnd len="med" w="med" type="triangle"/>
            </a:ln>
          </p:spPr>
        </p:cxnSp>
        <p:cxnSp>
          <p:nvCxnSpPr>
            <p:cNvPr id="290" name="Google Shape;290;p8"/>
            <p:cNvCxnSpPr/>
            <p:nvPr/>
          </p:nvCxnSpPr>
          <p:spPr>
            <a:xfrm flipH="1">
              <a:off x="2316" y="3876"/>
              <a:ext cx="120" cy="174"/>
            </a:xfrm>
            <a:prstGeom prst="straightConnector1">
              <a:avLst/>
            </a:prstGeom>
            <a:noFill/>
            <a:ln cap="flat" cmpd="sng" w="9525">
              <a:solidFill>
                <a:schemeClr val="dk1"/>
              </a:solidFill>
              <a:prstDash val="solid"/>
              <a:miter lim="800000"/>
              <a:headEnd len="sm" w="sm" type="none"/>
              <a:tailEnd len="med" w="med" type="triangle"/>
            </a:ln>
          </p:spPr>
        </p:cxnSp>
        <p:sp>
          <p:nvSpPr>
            <p:cNvPr id="291" name="Google Shape;291;p8"/>
            <p:cNvSpPr txBox="1"/>
            <p:nvPr/>
          </p:nvSpPr>
          <p:spPr>
            <a:xfrm>
              <a:off x="2364" y="4548"/>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Magenta</a:t>
              </a:r>
              <a:endParaRPr b="0" i="0" sz="1400" u="none" cap="none" strike="noStrike">
                <a:solidFill>
                  <a:srgbClr val="000000"/>
                </a:solidFill>
                <a:latin typeface="Arial"/>
                <a:ea typeface="Arial"/>
                <a:cs typeface="Arial"/>
                <a:sym typeface="Arial"/>
              </a:endParaRPr>
            </a:p>
          </p:txBody>
        </p:sp>
        <p:sp>
          <p:nvSpPr>
            <p:cNvPr id="292" name="Google Shape;292;p8"/>
            <p:cNvSpPr txBox="1"/>
            <p:nvPr/>
          </p:nvSpPr>
          <p:spPr>
            <a:xfrm>
              <a:off x="2664" y="4116"/>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Red</a:t>
              </a:r>
              <a:endParaRPr b="0" i="0" sz="1400" u="none" cap="none" strike="noStrike">
                <a:solidFill>
                  <a:srgbClr val="000000"/>
                </a:solidFill>
                <a:latin typeface="Arial"/>
                <a:ea typeface="Arial"/>
                <a:cs typeface="Arial"/>
                <a:sym typeface="Arial"/>
              </a:endParaRPr>
            </a:p>
          </p:txBody>
        </p:sp>
        <p:sp>
          <p:nvSpPr>
            <p:cNvPr id="293" name="Google Shape;293;p8"/>
            <p:cNvSpPr txBox="1"/>
            <p:nvPr/>
          </p:nvSpPr>
          <p:spPr>
            <a:xfrm>
              <a:off x="2340" y="3684"/>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Yellow</a:t>
              </a:r>
              <a:endParaRPr b="0" i="0" sz="1400" u="none" cap="none" strike="noStrike">
                <a:solidFill>
                  <a:srgbClr val="000000"/>
                </a:solidFill>
                <a:latin typeface="Arial"/>
                <a:ea typeface="Arial"/>
                <a:cs typeface="Arial"/>
                <a:sym typeface="Arial"/>
              </a:endParaRPr>
            </a:p>
          </p:txBody>
        </p:sp>
        <p:sp>
          <p:nvSpPr>
            <p:cNvPr id="294" name="Google Shape;294;p8"/>
            <p:cNvSpPr txBox="1"/>
            <p:nvPr/>
          </p:nvSpPr>
          <p:spPr>
            <a:xfrm>
              <a:off x="1812" y="3672"/>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Green</a:t>
              </a:r>
              <a:endParaRPr b="0" i="0" sz="1400" u="none" cap="none" strike="noStrike">
                <a:solidFill>
                  <a:srgbClr val="000000"/>
                </a:solidFill>
                <a:latin typeface="Arial"/>
                <a:ea typeface="Arial"/>
                <a:cs typeface="Arial"/>
                <a:sym typeface="Arial"/>
              </a:endParaRPr>
            </a:p>
          </p:txBody>
        </p:sp>
        <p:sp>
          <p:nvSpPr>
            <p:cNvPr id="295" name="Google Shape;295;p8"/>
            <p:cNvSpPr txBox="1"/>
            <p:nvPr/>
          </p:nvSpPr>
          <p:spPr>
            <a:xfrm>
              <a:off x="1584" y="4110"/>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Cyan</a:t>
              </a:r>
              <a:endParaRPr b="0" i="0" sz="1400" u="none" cap="none" strike="noStrike">
                <a:solidFill>
                  <a:srgbClr val="000000"/>
                </a:solidFill>
                <a:latin typeface="Arial"/>
                <a:ea typeface="Arial"/>
                <a:cs typeface="Arial"/>
                <a:sym typeface="Arial"/>
              </a:endParaRPr>
            </a:p>
          </p:txBody>
        </p:sp>
        <p:sp>
          <p:nvSpPr>
            <p:cNvPr id="296" name="Google Shape;296;p8"/>
            <p:cNvSpPr txBox="1"/>
            <p:nvPr/>
          </p:nvSpPr>
          <p:spPr>
            <a:xfrm>
              <a:off x="1884" y="4542"/>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Blue</a:t>
              </a:r>
              <a:endParaRPr b="0" i="0" sz="1400" u="none" cap="none" strike="noStrike">
                <a:solidFill>
                  <a:srgbClr val="000000"/>
                </a:solidFill>
                <a:latin typeface="Arial"/>
                <a:ea typeface="Arial"/>
                <a:cs typeface="Arial"/>
                <a:sym typeface="Arial"/>
              </a:endParaRPr>
            </a:p>
          </p:txBody>
        </p:sp>
        <p:sp>
          <p:nvSpPr>
            <p:cNvPr id="297" name="Google Shape;297;p8"/>
            <p:cNvSpPr txBox="1"/>
            <p:nvPr/>
          </p:nvSpPr>
          <p:spPr>
            <a:xfrm>
              <a:off x="2130" y="4116"/>
              <a:ext cx="432" cy="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800"/>
                <a:buFont typeface="Arial"/>
                <a:buNone/>
              </a:pPr>
              <a:r>
                <a:rPr b="0" i="0" lang="en-US" sz="800" u="none" cap="none" strike="noStrike">
                  <a:solidFill>
                    <a:schemeClr val="lt1"/>
                  </a:solidFill>
                  <a:latin typeface="Arial"/>
                  <a:ea typeface="Arial"/>
                  <a:cs typeface="Arial"/>
                  <a:sym typeface="Arial"/>
                </a:rPr>
                <a:t>Black</a:t>
              </a:r>
              <a:endParaRPr b="0" i="0" sz="1400" u="none" cap="none" strike="noStrike">
                <a:solidFill>
                  <a:srgbClr val="000000"/>
                </a:solidFill>
                <a:latin typeface="Arial"/>
                <a:ea typeface="Arial"/>
                <a:cs typeface="Arial"/>
                <a:sym typeface="Arial"/>
              </a:endParaRPr>
            </a:p>
          </p:txBody>
        </p:sp>
        <p:sp>
          <p:nvSpPr>
            <p:cNvPr id="298" name="Google Shape;298;p8"/>
            <p:cNvSpPr txBox="1"/>
            <p:nvPr/>
          </p:nvSpPr>
          <p:spPr>
            <a:xfrm>
              <a:off x="2688" y="4560"/>
              <a:ext cx="912" cy="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(minus </a:t>
              </a:r>
              <a:r>
                <a:rPr b="1" i="1" lang="en-US" sz="1200" u="none" cap="none" strike="noStrike">
                  <a:solidFill>
                    <a:srgbClr val="009900"/>
                  </a:solidFill>
                  <a:latin typeface="Arial"/>
                  <a:ea typeface="Arial"/>
                  <a:cs typeface="Arial"/>
                  <a:sym typeface="Arial"/>
                </a:rPr>
                <a:t>green</a:t>
              </a:r>
              <a:r>
                <a:rPr b="1"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99" name="Google Shape;299;p8"/>
            <p:cNvSpPr txBox="1"/>
            <p:nvPr/>
          </p:nvSpPr>
          <p:spPr>
            <a:xfrm>
              <a:off x="2640" y="3696"/>
              <a:ext cx="720" cy="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(minus </a:t>
              </a:r>
              <a:r>
                <a:rPr b="1" i="1" lang="en-US" sz="1200" u="none" cap="none" strike="noStrike">
                  <a:solidFill>
                    <a:schemeClr val="accent2"/>
                  </a:solidFill>
                  <a:latin typeface="Arial"/>
                  <a:ea typeface="Arial"/>
                  <a:cs typeface="Arial"/>
                  <a:sym typeface="Arial"/>
                </a:rPr>
                <a:t>blue</a:t>
              </a:r>
              <a:r>
                <a:rPr b="1"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00" name="Google Shape;300;p8"/>
            <p:cNvSpPr txBox="1"/>
            <p:nvPr/>
          </p:nvSpPr>
          <p:spPr>
            <a:xfrm>
              <a:off x="912" y="4080"/>
              <a:ext cx="816" cy="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(minus </a:t>
              </a:r>
              <a:r>
                <a:rPr b="1" i="1" lang="en-US" sz="1200" u="none" cap="none" strike="noStrike">
                  <a:solidFill>
                    <a:schemeClr val="hlink"/>
                  </a:solidFill>
                  <a:latin typeface="Arial"/>
                  <a:ea typeface="Arial"/>
                  <a:cs typeface="Arial"/>
                  <a:sym typeface="Arial"/>
                </a:rPr>
                <a:t>red</a:t>
              </a:r>
              <a:r>
                <a:rPr b="1" i="0" lang="en-US" sz="12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grpSp>
      <p:grpSp>
        <p:nvGrpSpPr>
          <p:cNvPr id="301" name="Google Shape;301;p8"/>
          <p:cNvGrpSpPr/>
          <p:nvPr/>
        </p:nvGrpSpPr>
        <p:grpSpPr>
          <a:xfrm>
            <a:off x="1187450" y="3068637"/>
            <a:ext cx="1511300" cy="1031875"/>
            <a:chOff x="1824" y="2928"/>
            <a:chExt cx="864" cy="590"/>
          </a:xfrm>
        </p:grpSpPr>
        <p:sp>
          <p:nvSpPr>
            <p:cNvPr id="302" name="Google Shape;302;p8"/>
            <p:cNvSpPr/>
            <p:nvPr/>
          </p:nvSpPr>
          <p:spPr>
            <a:xfrm>
              <a:off x="1824" y="2928"/>
              <a:ext cx="864" cy="5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03" name="Google Shape;303;p8"/>
            <p:cNvSpPr txBox="1"/>
            <p:nvPr/>
          </p:nvSpPr>
          <p:spPr>
            <a:xfrm>
              <a:off x="2614" y="331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04" name="Google Shape;304;p8"/>
            <p:cNvSpPr txBox="1"/>
            <p:nvPr/>
          </p:nvSpPr>
          <p:spPr>
            <a:xfrm>
              <a:off x="2614" y="3190"/>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05" name="Google Shape;305;p8"/>
            <p:cNvSpPr txBox="1"/>
            <p:nvPr/>
          </p:nvSpPr>
          <p:spPr>
            <a:xfrm>
              <a:off x="2614" y="3068"/>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06" name="Google Shape;306;p8"/>
            <p:cNvSpPr txBox="1"/>
            <p:nvPr/>
          </p:nvSpPr>
          <p:spPr>
            <a:xfrm>
              <a:off x="2614" y="335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07" name="Google Shape;307;p8"/>
            <p:cNvSpPr txBox="1"/>
            <p:nvPr/>
          </p:nvSpPr>
          <p:spPr>
            <a:xfrm>
              <a:off x="2614" y="2947"/>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08" name="Google Shape;308;p8"/>
            <p:cNvSpPr txBox="1"/>
            <p:nvPr/>
          </p:nvSpPr>
          <p:spPr>
            <a:xfrm>
              <a:off x="2467" y="331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09" name="Google Shape;309;p8"/>
            <p:cNvSpPr txBox="1"/>
            <p:nvPr/>
          </p:nvSpPr>
          <p:spPr>
            <a:xfrm>
              <a:off x="2467" y="3190"/>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0" name="Google Shape;310;p8"/>
            <p:cNvSpPr txBox="1"/>
            <p:nvPr/>
          </p:nvSpPr>
          <p:spPr>
            <a:xfrm>
              <a:off x="2467" y="3068"/>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1" name="Google Shape;311;p8"/>
            <p:cNvSpPr txBox="1"/>
            <p:nvPr/>
          </p:nvSpPr>
          <p:spPr>
            <a:xfrm>
              <a:off x="2467" y="335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2" name="Google Shape;312;p8"/>
            <p:cNvSpPr txBox="1"/>
            <p:nvPr/>
          </p:nvSpPr>
          <p:spPr>
            <a:xfrm>
              <a:off x="2467" y="2947"/>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3" name="Google Shape;313;p8"/>
            <p:cNvSpPr txBox="1"/>
            <p:nvPr/>
          </p:nvSpPr>
          <p:spPr>
            <a:xfrm>
              <a:off x="2375" y="3128"/>
              <a:ext cx="63" cy="1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4" name="Google Shape;314;p8"/>
            <p:cNvSpPr txBox="1"/>
            <p:nvPr/>
          </p:nvSpPr>
          <p:spPr>
            <a:xfrm>
              <a:off x="2301" y="3311"/>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5" name="Google Shape;315;p8"/>
            <p:cNvSpPr txBox="1"/>
            <p:nvPr/>
          </p:nvSpPr>
          <p:spPr>
            <a:xfrm>
              <a:off x="2301" y="3190"/>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6" name="Google Shape;316;p8"/>
            <p:cNvSpPr txBox="1"/>
            <p:nvPr/>
          </p:nvSpPr>
          <p:spPr>
            <a:xfrm>
              <a:off x="2301" y="3068"/>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7" name="Google Shape;317;p8"/>
            <p:cNvSpPr txBox="1"/>
            <p:nvPr/>
          </p:nvSpPr>
          <p:spPr>
            <a:xfrm>
              <a:off x="2301" y="3351"/>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8" name="Google Shape;318;p8"/>
            <p:cNvSpPr txBox="1"/>
            <p:nvPr/>
          </p:nvSpPr>
          <p:spPr>
            <a:xfrm>
              <a:off x="2301" y="2947"/>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19" name="Google Shape;319;p8"/>
            <p:cNvSpPr txBox="1"/>
            <p:nvPr/>
          </p:nvSpPr>
          <p:spPr>
            <a:xfrm>
              <a:off x="2209" y="331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0" name="Google Shape;320;p8"/>
            <p:cNvSpPr txBox="1"/>
            <p:nvPr/>
          </p:nvSpPr>
          <p:spPr>
            <a:xfrm>
              <a:off x="2209" y="3190"/>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1" name="Google Shape;321;p8"/>
            <p:cNvSpPr txBox="1"/>
            <p:nvPr/>
          </p:nvSpPr>
          <p:spPr>
            <a:xfrm>
              <a:off x="2209" y="3068"/>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2" name="Google Shape;322;p8"/>
            <p:cNvSpPr txBox="1"/>
            <p:nvPr/>
          </p:nvSpPr>
          <p:spPr>
            <a:xfrm>
              <a:off x="2209" y="335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3" name="Google Shape;323;p8"/>
            <p:cNvSpPr txBox="1"/>
            <p:nvPr/>
          </p:nvSpPr>
          <p:spPr>
            <a:xfrm>
              <a:off x="2209" y="2947"/>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4" name="Google Shape;324;p8"/>
            <p:cNvSpPr txBox="1"/>
            <p:nvPr/>
          </p:nvSpPr>
          <p:spPr>
            <a:xfrm>
              <a:off x="2108" y="3128"/>
              <a:ext cx="64" cy="1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5" name="Google Shape;325;p8"/>
            <p:cNvSpPr txBox="1"/>
            <p:nvPr/>
          </p:nvSpPr>
          <p:spPr>
            <a:xfrm>
              <a:off x="2027" y="3311"/>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6" name="Google Shape;326;p8"/>
            <p:cNvSpPr txBox="1"/>
            <p:nvPr/>
          </p:nvSpPr>
          <p:spPr>
            <a:xfrm>
              <a:off x="2027" y="3190"/>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7" name="Google Shape;327;p8"/>
            <p:cNvSpPr txBox="1"/>
            <p:nvPr/>
          </p:nvSpPr>
          <p:spPr>
            <a:xfrm>
              <a:off x="2027" y="3068"/>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8" name="Google Shape;328;p8"/>
            <p:cNvSpPr txBox="1"/>
            <p:nvPr/>
          </p:nvSpPr>
          <p:spPr>
            <a:xfrm>
              <a:off x="2027" y="3351"/>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29" name="Google Shape;329;p8"/>
            <p:cNvSpPr txBox="1"/>
            <p:nvPr/>
          </p:nvSpPr>
          <p:spPr>
            <a:xfrm>
              <a:off x="2027" y="2947"/>
              <a:ext cx="45"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30" name="Google Shape;330;p8"/>
            <p:cNvSpPr txBox="1"/>
            <p:nvPr/>
          </p:nvSpPr>
          <p:spPr>
            <a:xfrm>
              <a:off x="1845" y="331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31" name="Google Shape;331;p8"/>
            <p:cNvSpPr txBox="1"/>
            <p:nvPr/>
          </p:nvSpPr>
          <p:spPr>
            <a:xfrm>
              <a:off x="1845" y="3190"/>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32" name="Google Shape;332;p8"/>
            <p:cNvSpPr txBox="1"/>
            <p:nvPr/>
          </p:nvSpPr>
          <p:spPr>
            <a:xfrm>
              <a:off x="1845" y="3068"/>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33" name="Google Shape;333;p8"/>
            <p:cNvSpPr txBox="1"/>
            <p:nvPr/>
          </p:nvSpPr>
          <p:spPr>
            <a:xfrm>
              <a:off x="1845" y="3351"/>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34" name="Google Shape;334;p8"/>
            <p:cNvSpPr txBox="1"/>
            <p:nvPr/>
          </p:nvSpPr>
          <p:spPr>
            <a:xfrm>
              <a:off x="1845" y="2947"/>
              <a:ext cx="4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Noto Sans Symbols"/>
                <a:buNone/>
              </a:pPr>
              <a:r>
                <a:rPr b="0" i="0" lang="en-US" sz="1600" u="none" cap="none" strike="noStrike">
                  <a:solidFill>
                    <a:srgbClr val="000000"/>
                  </a:solidFill>
                  <a:latin typeface="Noto Sans Symbols"/>
                  <a:ea typeface="Noto Sans Symbols"/>
                  <a:cs typeface="Noto Sans Symbols"/>
                  <a:sym typeface="Noto Sans Symbols"/>
                </a:rPr>
                <a:t>⎡</a:t>
              </a:r>
              <a:endParaRPr b="0" i="0" sz="1400" u="none" cap="none" strike="noStrike">
                <a:solidFill>
                  <a:srgbClr val="000000"/>
                </a:solidFill>
                <a:latin typeface="Arial"/>
                <a:ea typeface="Arial"/>
                <a:cs typeface="Arial"/>
                <a:sym typeface="Arial"/>
              </a:endParaRPr>
            </a:p>
          </p:txBody>
        </p:sp>
        <p:sp>
          <p:nvSpPr>
            <p:cNvPr id="335" name="Google Shape;335;p8"/>
            <p:cNvSpPr txBox="1"/>
            <p:nvPr/>
          </p:nvSpPr>
          <p:spPr>
            <a:xfrm>
              <a:off x="2527" y="3331"/>
              <a:ext cx="71"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1" lang="en-US" sz="1600" u="none" cap="none" strike="noStrike">
                  <a:solidFill>
                    <a:srgbClr val="000000"/>
                  </a:solidFill>
                  <a:latin typeface="Times New Roman"/>
                  <a:ea typeface="Times New Roman"/>
                  <a:cs typeface="Times New Roman"/>
                  <a:sym typeface="Times New Roman"/>
                </a:rPr>
                <a:t>B</a:t>
              </a:r>
              <a:endParaRPr b="0" i="0" sz="1400" u="none" cap="none" strike="noStrike">
                <a:solidFill>
                  <a:srgbClr val="000000"/>
                </a:solidFill>
                <a:latin typeface="Arial"/>
                <a:ea typeface="Arial"/>
                <a:cs typeface="Arial"/>
                <a:sym typeface="Arial"/>
              </a:endParaRPr>
            </a:p>
          </p:txBody>
        </p:sp>
        <p:sp>
          <p:nvSpPr>
            <p:cNvPr id="336" name="Google Shape;336;p8"/>
            <p:cNvSpPr txBox="1"/>
            <p:nvPr/>
          </p:nvSpPr>
          <p:spPr>
            <a:xfrm>
              <a:off x="2515" y="3142"/>
              <a:ext cx="83"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1" lang="en-US" sz="1600" u="none" cap="none" strike="noStrike">
                  <a:solidFill>
                    <a:srgbClr val="000000"/>
                  </a:solidFill>
                  <a:latin typeface="Times New Roman"/>
                  <a:ea typeface="Times New Roman"/>
                  <a:cs typeface="Times New Roman"/>
                  <a:sym typeface="Times New Roman"/>
                </a:rPr>
                <a:t>G</a:t>
              </a:r>
              <a:endParaRPr b="0" i="0" sz="1400" u="none" cap="none" strike="noStrike">
                <a:solidFill>
                  <a:srgbClr val="000000"/>
                </a:solidFill>
                <a:latin typeface="Arial"/>
                <a:ea typeface="Arial"/>
                <a:cs typeface="Arial"/>
                <a:sym typeface="Arial"/>
              </a:endParaRPr>
            </a:p>
          </p:txBody>
        </p:sp>
        <p:sp>
          <p:nvSpPr>
            <p:cNvPr id="337" name="Google Shape;337;p8"/>
            <p:cNvSpPr txBox="1"/>
            <p:nvPr/>
          </p:nvSpPr>
          <p:spPr>
            <a:xfrm>
              <a:off x="2527" y="2952"/>
              <a:ext cx="71" cy="1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1" lang="en-US" sz="1600" u="none" cap="none" strike="noStrike">
                  <a:solidFill>
                    <a:srgbClr val="000000"/>
                  </a:solidFill>
                  <a:latin typeface="Times New Roman"/>
                  <a:ea typeface="Times New Roman"/>
                  <a:cs typeface="Times New Roman"/>
                  <a:sym typeface="Times New Roman"/>
                </a:rPr>
                <a:t>R</a:t>
              </a:r>
              <a:endParaRPr b="0" i="0" sz="1400" u="none" cap="none" strike="noStrike">
                <a:solidFill>
                  <a:srgbClr val="000000"/>
                </a:solidFill>
                <a:latin typeface="Arial"/>
                <a:ea typeface="Arial"/>
                <a:cs typeface="Arial"/>
                <a:sym typeface="Arial"/>
              </a:endParaRPr>
            </a:p>
          </p:txBody>
        </p:sp>
        <p:sp>
          <p:nvSpPr>
            <p:cNvPr id="338" name="Google Shape;338;p8"/>
            <p:cNvSpPr txBox="1"/>
            <p:nvPr/>
          </p:nvSpPr>
          <p:spPr>
            <a:xfrm>
              <a:off x="1913" y="3331"/>
              <a:ext cx="64"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1" lang="en-US" sz="1600" u="none" cap="none" strike="noStrike">
                  <a:solidFill>
                    <a:srgbClr val="000000"/>
                  </a:solidFill>
                  <a:latin typeface="Times New Roman"/>
                  <a:ea typeface="Times New Roman"/>
                  <a:cs typeface="Times New Roman"/>
                  <a:sym typeface="Times New Roman"/>
                </a:rPr>
                <a:t>Y</a:t>
              </a:r>
              <a:endParaRPr b="0" i="0" sz="1400" u="none" cap="none" strike="noStrike">
                <a:solidFill>
                  <a:srgbClr val="000000"/>
                </a:solidFill>
                <a:latin typeface="Arial"/>
                <a:ea typeface="Arial"/>
                <a:cs typeface="Arial"/>
                <a:sym typeface="Arial"/>
              </a:endParaRPr>
            </a:p>
          </p:txBody>
        </p:sp>
        <p:sp>
          <p:nvSpPr>
            <p:cNvPr id="339" name="Google Shape;339;p8"/>
            <p:cNvSpPr txBox="1"/>
            <p:nvPr/>
          </p:nvSpPr>
          <p:spPr>
            <a:xfrm>
              <a:off x="1898" y="3142"/>
              <a:ext cx="98"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1" lang="en-US" sz="1600" u="none" cap="none" strike="noStrike">
                  <a:solidFill>
                    <a:srgbClr val="000000"/>
                  </a:solidFill>
                  <a:latin typeface="Times New Roman"/>
                  <a:ea typeface="Times New Roman"/>
                  <a:cs typeface="Times New Roman"/>
                  <a:sym typeface="Times New Roman"/>
                </a:rPr>
                <a:t>M</a:t>
              </a:r>
              <a:endParaRPr b="0" i="0" sz="1400" u="none" cap="none" strike="noStrike">
                <a:solidFill>
                  <a:srgbClr val="000000"/>
                </a:solidFill>
                <a:latin typeface="Arial"/>
                <a:ea typeface="Arial"/>
                <a:cs typeface="Arial"/>
                <a:sym typeface="Arial"/>
              </a:endParaRPr>
            </a:p>
          </p:txBody>
        </p:sp>
        <p:sp>
          <p:nvSpPr>
            <p:cNvPr id="340" name="Google Shape;340;p8"/>
            <p:cNvSpPr txBox="1"/>
            <p:nvPr/>
          </p:nvSpPr>
          <p:spPr>
            <a:xfrm>
              <a:off x="1912" y="2952"/>
              <a:ext cx="77" cy="1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1" lang="en-US" sz="1600" u="none" cap="none" strike="noStrike">
                  <a:solidFill>
                    <a:srgbClr val="000000"/>
                  </a:solidFill>
                  <a:latin typeface="Times New Roman"/>
                  <a:ea typeface="Times New Roman"/>
                  <a:cs typeface="Times New Roman"/>
                  <a:sym typeface="Times New Roman"/>
                </a:rPr>
                <a:t>C</a:t>
              </a:r>
              <a:endParaRPr b="0" i="0" sz="1400" u="none" cap="none" strike="noStrike">
                <a:solidFill>
                  <a:srgbClr val="000000"/>
                </a:solidFill>
                <a:latin typeface="Arial"/>
                <a:ea typeface="Arial"/>
                <a:cs typeface="Arial"/>
                <a:sym typeface="Arial"/>
              </a:endParaRPr>
            </a:p>
          </p:txBody>
        </p:sp>
        <p:sp>
          <p:nvSpPr>
            <p:cNvPr id="341" name="Google Shape;341;p8"/>
            <p:cNvSpPr txBox="1"/>
            <p:nvPr/>
          </p:nvSpPr>
          <p:spPr>
            <a:xfrm>
              <a:off x="2246" y="3331"/>
              <a:ext cx="58"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42" name="Google Shape;342;p8"/>
            <p:cNvSpPr txBox="1"/>
            <p:nvPr/>
          </p:nvSpPr>
          <p:spPr>
            <a:xfrm>
              <a:off x="2246" y="3142"/>
              <a:ext cx="58" cy="14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43" name="Google Shape;343;p8"/>
            <p:cNvSpPr txBox="1"/>
            <p:nvPr/>
          </p:nvSpPr>
          <p:spPr>
            <a:xfrm>
              <a:off x="2246" y="2952"/>
              <a:ext cx="58" cy="13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Times New Roman"/>
                <a:buNone/>
              </a:pPr>
              <a:r>
                <a:rPr b="0" i="0" lang="en-US" sz="16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9"/>
          <p:cNvSpPr txBox="1"/>
          <p:nvPr>
            <p:ph idx="4294967295" type="title"/>
          </p:nvPr>
        </p:nvSpPr>
        <p:spPr>
          <a:xfrm>
            <a:off x="457200" y="457200"/>
            <a:ext cx="8229600" cy="13716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4000"/>
              <a:buFont typeface="Times New Roman"/>
              <a:buNone/>
            </a:pPr>
            <a:r>
              <a:rPr b="1" i="0" lang="en-US" sz="4000" u="none" cap="none" strike="noStrike">
                <a:solidFill>
                  <a:schemeClr val="dk2"/>
                </a:solidFill>
                <a:latin typeface="Times New Roman"/>
                <a:ea typeface="Times New Roman"/>
                <a:cs typeface="Times New Roman"/>
                <a:sym typeface="Times New Roman"/>
              </a:rPr>
              <a:t>CMY Color Model</a:t>
            </a:r>
            <a:endParaRPr/>
          </a:p>
        </p:txBody>
      </p:sp>
      <p:sp>
        <p:nvSpPr>
          <p:cNvPr id="349" name="Google Shape;349;p9"/>
          <p:cNvSpPr txBox="1"/>
          <p:nvPr>
            <p:ph idx="1" type="body"/>
          </p:nvPr>
        </p:nvSpPr>
        <p:spPr>
          <a:xfrm>
            <a:off x="457200" y="1981200"/>
            <a:ext cx="8002587" cy="4400550"/>
          </a:xfrm>
          <a:prstGeom prst="rect">
            <a:avLst/>
          </a:prstGeom>
          <a:noFill/>
          <a:ln>
            <a:noFill/>
          </a:ln>
        </p:spPr>
        <p:txBody>
          <a:bodyPr anchorCtr="0" anchor="t" bIns="45700" lIns="91425" spcFirstLastPara="1" rIns="91425" wrap="square" tIns="45700">
            <a:noAutofit/>
          </a:bodyPr>
          <a:lstStyle/>
          <a:p>
            <a:pPr indent="-255587" lvl="0" marL="365125" rtl="0" algn="l">
              <a:lnSpc>
                <a:spcPct val="100000"/>
              </a:lnSpc>
              <a:spcBef>
                <a:spcPts val="0"/>
              </a:spcBef>
              <a:spcAft>
                <a:spcPts val="0"/>
              </a:spcAft>
              <a:buClr>
                <a:schemeClr val="accent1"/>
              </a:buClr>
              <a:buSzPts val="1904"/>
              <a:buFont typeface="Noto Sans Symbols"/>
              <a:buChar char="🞂"/>
            </a:pPr>
            <a:r>
              <a:rPr b="0" i="0" lang="en-US" sz="2800" u="none">
                <a:solidFill>
                  <a:schemeClr val="dk1"/>
                </a:solidFill>
                <a:latin typeface="Times New Roman"/>
                <a:ea typeface="Times New Roman"/>
                <a:cs typeface="Times New Roman"/>
                <a:sym typeface="Times New Roman"/>
              </a:rPr>
              <a:t>Another color model, CMYK, uses black as a fourth color.</a:t>
            </a:r>
            <a:endParaRPr/>
          </a:p>
          <a:p>
            <a:pPr indent="-255587" lvl="0" marL="365125" rtl="0" algn="l">
              <a:lnSpc>
                <a:spcPct val="100000"/>
              </a:lnSpc>
              <a:spcBef>
                <a:spcPts val="400"/>
              </a:spcBef>
              <a:spcAft>
                <a:spcPts val="0"/>
              </a:spcAft>
              <a:buClr>
                <a:schemeClr val="accent1"/>
              </a:buClr>
              <a:buSzPts val="1904"/>
              <a:buFont typeface="Noto Sans Symbols"/>
              <a:buChar char="🞂"/>
            </a:pPr>
            <a:r>
              <a:rPr b="0" i="0" lang="en-US" sz="2800" u="none">
                <a:solidFill>
                  <a:schemeClr val="dk1"/>
                </a:solidFill>
                <a:latin typeface="Times New Roman"/>
                <a:ea typeface="Times New Roman"/>
                <a:cs typeface="Times New Roman"/>
                <a:sym typeface="Times New Roman"/>
              </a:rPr>
              <a:t>Given a CMY specification, black is used in place of equal amounts of C, M, and Y, according to the relations:</a:t>
            </a:r>
            <a:endParaRPr/>
          </a:p>
          <a:p>
            <a:pPr indent="-228599" lvl="1" marL="620712" rtl="0" algn="l">
              <a:lnSpc>
                <a:spcPct val="100000"/>
              </a:lnSpc>
              <a:spcBef>
                <a:spcPts val="300"/>
              </a:spcBef>
              <a:spcAft>
                <a:spcPts val="0"/>
              </a:spcAft>
              <a:buClr>
                <a:schemeClr val="accent1"/>
              </a:buClr>
              <a:buSzPts val="2400"/>
              <a:buFont typeface="Verdana"/>
              <a:buChar char="◦"/>
            </a:pPr>
            <a:r>
              <a:rPr b="0" i="0" lang="en-US" sz="2400" u="none">
                <a:solidFill>
                  <a:schemeClr val="dk1"/>
                </a:solidFill>
                <a:latin typeface="Times New Roman"/>
                <a:ea typeface="Times New Roman"/>
                <a:cs typeface="Times New Roman"/>
                <a:sym typeface="Times New Roman"/>
              </a:rPr>
              <a:t>K:=min(C,M,Y)</a:t>
            </a:r>
            <a:endParaRPr/>
          </a:p>
          <a:p>
            <a:pPr indent="-228599" lvl="1" marL="620712" rtl="0" algn="l">
              <a:lnSpc>
                <a:spcPct val="100000"/>
              </a:lnSpc>
              <a:spcBef>
                <a:spcPts val="300"/>
              </a:spcBef>
              <a:spcAft>
                <a:spcPts val="0"/>
              </a:spcAft>
              <a:buClr>
                <a:schemeClr val="accent1"/>
              </a:buClr>
              <a:buSzPts val="2400"/>
              <a:buFont typeface="Verdana"/>
              <a:buChar char="◦"/>
            </a:pPr>
            <a:r>
              <a:rPr b="0" i="0" lang="en-US" sz="2400" u="none">
                <a:solidFill>
                  <a:schemeClr val="dk1"/>
                </a:solidFill>
                <a:latin typeface="Times New Roman"/>
                <a:ea typeface="Times New Roman"/>
                <a:cs typeface="Times New Roman"/>
                <a:sym typeface="Times New Roman"/>
              </a:rPr>
              <a:t>C:= C – K</a:t>
            </a:r>
            <a:endParaRPr/>
          </a:p>
          <a:p>
            <a:pPr indent="-228599" lvl="1" marL="620712" rtl="0" algn="l">
              <a:lnSpc>
                <a:spcPct val="100000"/>
              </a:lnSpc>
              <a:spcBef>
                <a:spcPts val="300"/>
              </a:spcBef>
              <a:spcAft>
                <a:spcPts val="0"/>
              </a:spcAft>
              <a:buClr>
                <a:schemeClr val="accent1"/>
              </a:buClr>
              <a:buSzPts val="2400"/>
              <a:buFont typeface="Verdana"/>
              <a:buChar char="◦"/>
            </a:pPr>
            <a:r>
              <a:rPr b="0" i="0" lang="en-US" sz="2400" u="none">
                <a:solidFill>
                  <a:schemeClr val="dk1"/>
                </a:solidFill>
                <a:latin typeface="Times New Roman"/>
                <a:ea typeface="Times New Roman"/>
                <a:cs typeface="Times New Roman"/>
                <a:sym typeface="Times New Roman"/>
              </a:rPr>
              <a:t>M:= M – K</a:t>
            </a:r>
            <a:endParaRPr/>
          </a:p>
          <a:p>
            <a:pPr indent="-228599" lvl="1" marL="620712" rtl="0" algn="l">
              <a:lnSpc>
                <a:spcPct val="100000"/>
              </a:lnSpc>
              <a:spcBef>
                <a:spcPts val="300"/>
              </a:spcBef>
              <a:spcAft>
                <a:spcPts val="0"/>
              </a:spcAft>
              <a:buClr>
                <a:schemeClr val="accent1"/>
              </a:buClr>
              <a:buSzPts val="2400"/>
              <a:buFont typeface="Verdana"/>
              <a:buChar char="◦"/>
            </a:pPr>
            <a:r>
              <a:rPr b="0" i="0" lang="en-US" sz="2400" u="none">
                <a:solidFill>
                  <a:schemeClr val="dk1"/>
                </a:solidFill>
                <a:latin typeface="Times New Roman"/>
                <a:ea typeface="Times New Roman"/>
                <a:cs typeface="Times New Roman"/>
                <a:sym typeface="Times New Roman"/>
              </a:rPr>
              <a:t>Y:= Y - K</a:t>
            </a:r>
            <a:endParaRPr/>
          </a:p>
        </p:txBody>
      </p:sp>
      <p:sp>
        <p:nvSpPr>
          <p:cNvPr id="350" name="Google Shape;350;p9"/>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4" name="Shape 354"/>
        <p:cNvGrpSpPr/>
        <p:nvPr/>
      </p:nvGrpSpPr>
      <p:grpSpPr>
        <a:xfrm>
          <a:off x="0" y="0"/>
          <a:ext cx="0" cy="0"/>
          <a:chOff x="0" y="0"/>
          <a:chExt cx="0" cy="0"/>
        </a:xfrm>
      </p:grpSpPr>
      <p:sp>
        <p:nvSpPr>
          <p:cNvPr id="355" name="Google Shape;355;p10"/>
          <p:cNvSpPr txBox="1"/>
          <p:nvPr/>
        </p:nvSpPr>
        <p:spPr>
          <a:xfrm>
            <a:off x="4379912" y="6408737"/>
            <a:ext cx="2351087" cy="3651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6" name="Google Shape;356;p10"/>
          <p:cNvSpPr txBox="1"/>
          <p:nvPr/>
        </p:nvSpPr>
        <p:spPr>
          <a:xfrm>
            <a:off x="914400" y="381000"/>
            <a:ext cx="5995987" cy="427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cap="none" strike="noStrike">
                <a:solidFill>
                  <a:srgbClr val="FF3300"/>
                </a:solidFill>
                <a:latin typeface="Times New Roman"/>
                <a:ea typeface="Times New Roman"/>
                <a:cs typeface="Times New Roman"/>
                <a:sym typeface="Times New Roman"/>
              </a:rPr>
              <a:t>The CMY color model (ink-jet plotters)</a:t>
            </a:r>
            <a:endParaRPr b="0" i="0" sz="1400" u="none" cap="none" strike="noStrike">
              <a:solidFill>
                <a:srgbClr val="000000"/>
              </a:solidFill>
              <a:latin typeface="Arial"/>
              <a:ea typeface="Arial"/>
              <a:cs typeface="Arial"/>
              <a:sym typeface="Arial"/>
            </a:endParaRPr>
          </a:p>
        </p:txBody>
      </p:sp>
      <p:grpSp>
        <p:nvGrpSpPr>
          <p:cNvPr id="357" name="Google Shape;357;p10"/>
          <p:cNvGrpSpPr/>
          <p:nvPr/>
        </p:nvGrpSpPr>
        <p:grpSpPr>
          <a:xfrm>
            <a:off x="1139825" y="1116012"/>
            <a:ext cx="7099300" cy="976312"/>
            <a:chOff x="718" y="703"/>
            <a:chExt cx="4472" cy="615"/>
          </a:xfrm>
        </p:grpSpPr>
        <p:sp>
          <p:nvSpPr>
            <p:cNvPr id="358" name="Google Shape;358;p10"/>
            <p:cNvSpPr txBox="1"/>
            <p:nvPr/>
          </p:nvSpPr>
          <p:spPr>
            <a:xfrm>
              <a:off x="718" y="703"/>
              <a:ext cx="4046"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chemeClr val="hlink"/>
                  </a:solidFill>
                  <a:latin typeface="Times New Roman"/>
                  <a:ea typeface="Times New Roman"/>
                  <a:cs typeface="Times New Roman"/>
                  <a:sym typeface="Times New Roman"/>
                </a:rPr>
                <a:t>CMY are the complements of RGB.</a:t>
              </a:r>
              <a:r>
                <a:rPr b="1" i="0" lang="en-US" sz="2400" u="none" cap="none" strike="noStrike">
                  <a:solidFill>
                    <a:srgbClr val="000000"/>
                  </a:solidFill>
                  <a:latin typeface="Times New Roman"/>
                  <a:ea typeface="Times New Roman"/>
                  <a:cs typeface="Times New Roman"/>
                  <a:sym typeface="Times New Roman"/>
                </a:rPr>
                <a:t> When used </a:t>
              </a:r>
              <a:endParaRPr b="0" i="0" sz="1400" u="none" cap="none" strike="noStrike">
                <a:solidFill>
                  <a:srgbClr val="000000"/>
                </a:solidFill>
                <a:latin typeface="Arial"/>
                <a:ea typeface="Arial"/>
                <a:cs typeface="Arial"/>
                <a:sym typeface="Arial"/>
              </a:endParaRPr>
            </a:p>
          </p:txBody>
        </p:sp>
        <p:sp>
          <p:nvSpPr>
            <p:cNvPr id="359" name="Google Shape;359;p10"/>
            <p:cNvSpPr txBox="1"/>
            <p:nvPr/>
          </p:nvSpPr>
          <p:spPr>
            <a:xfrm>
              <a:off x="1150" y="895"/>
              <a:ext cx="4040"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as filters to subtract color from white light, they </a:t>
              </a:r>
              <a:endParaRPr b="0" i="0" sz="1400" u="none" cap="none" strike="noStrike">
                <a:solidFill>
                  <a:srgbClr val="000000"/>
                </a:solidFill>
                <a:latin typeface="Arial"/>
                <a:ea typeface="Arial"/>
                <a:cs typeface="Arial"/>
                <a:sym typeface="Arial"/>
              </a:endParaRPr>
            </a:p>
          </p:txBody>
        </p:sp>
        <p:sp>
          <p:nvSpPr>
            <p:cNvPr id="360" name="Google Shape;360;p10"/>
            <p:cNvSpPr txBox="1"/>
            <p:nvPr/>
          </p:nvSpPr>
          <p:spPr>
            <a:xfrm>
              <a:off x="1150" y="1088"/>
              <a:ext cx="2653"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are called </a:t>
              </a:r>
              <a:r>
                <a:rPr b="1" i="0" lang="en-US" sz="2400" u="none" cap="none" strike="noStrike">
                  <a:solidFill>
                    <a:schemeClr val="hlink"/>
                  </a:solidFill>
                  <a:latin typeface="Times New Roman"/>
                  <a:ea typeface="Times New Roman"/>
                  <a:cs typeface="Times New Roman"/>
                  <a:sym typeface="Times New Roman"/>
                </a:rPr>
                <a:t>subtractive primaries</a:t>
              </a:r>
              <a:r>
                <a:rPr b="1" i="0" lang="en-US" sz="2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grpSp>
      <p:grpSp>
        <p:nvGrpSpPr>
          <p:cNvPr id="361" name="Google Shape;361;p10"/>
          <p:cNvGrpSpPr/>
          <p:nvPr/>
        </p:nvGrpSpPr>
        <p:grpSpPr>
          <a:xfrm>
            <a:off x="1139825" y="2159000"/>
            <a:ext cx="6477000" cy="1003300"/>
            <a:chOff x="718" y="1360"/>
            <a:chExt cx="4080" cy="632"/>
          </a:xfrm>
        </p:grpSpPr>
        <p:sp>
          <p:nvSpPr>
            <p:cNvPr id="362" name="Google Shape;362;p10"/>
            <p:cNvSpPr txBox="1"/>
            <p:nvPr/>
          </p:nvSpPr>
          <p:spPr>
            <a:xfrm>
              <a:off x="718" y="1360"/>
              <a:ext cx="3655"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Colors are specified by what is removed or </a:t>
              </a:r>
              <a:endParaRPr b="0" i="0" sz="1400" u="none" cap="none" strike="noStrike">
                <a:solidFill>
                  <a:srgbClr val="000000"/>
                </a:solidFill>
                <a:latin typeface="Arial"/>
                <a:ea typeface="Arial"/>
                <a:cs typeface="Arial"/>
                <a:sym typeface="Arial"/>
              </a:endParaRPr>
            </a:p>
          </p:txBody>
        </p:sp>
        <p:sp>
          <p:nvSpPr>
            <p:cNvPr id="363" name="Google Shape;363;p10"/>
            <p:cNvSpPr txBox="1"/>
            <p:nvPr/>
          </p:nvSpPr>
          <p:spPr>
            <a:xfrm>
              <a:off x="1150" y="1552"/>
              <a:ext cx="3648"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subtracted from white light, rather than by </a:t>
              </a:r>
              <a:endParaRPr b="0" i="0" sz="1400" u="none" cap="none" strike="noStrike">
                <a:solidFill>
                  <a:srgbClr val="000000"/>
                </a:solidFill>
                <a:latin typeface="Arial"/>
                <a:ea typeface="Arial"/>
                <a:cs typeface="Arial"/>
                <a:sym typeface="Arial"/>
              </a:endParaRPr>
            </a:p>
          </p:txBody>
        </p:sp>
        <p:sp>
          <p:nvSpPr>
            <p:cNvPr id="364" name="Google Shape;364;p10"/>
            <p:cNvSpPr txBox="1"/>
            <p:nvPr/>
          </p:nvSpPr>
          <p:spPr>
            <a:xfrm>
              <a:off x="1150" y="1744"/>
              <a:ext cx="2288"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what is added to blackness.</a:t>
              </a:r>
              <a:endParaRPr b="0" i="0" sz="1400" u="none" cap="none" strike="noStrike">
                <a:solidFill>
                  <a:srgbClr val="000000"/>
                </a:solidFill>
                <a:latin typeface="Arial"/>
                <a:ea typeface="Arial"/>
                <a:cs typeface="Arial"/>
                <a:sym typeface="Arial"/>
              </a:endParaRPr>
            </a:p>
          </p:txBody>
        </p:sp>
      </p:grpSp>
      <p:sp>
        <p:nvSpPr>
          <p:cNvPr id="365" name="Google Shape;365;p10"/>
          <p:cNvSpPr txBox="1"/>
          <p:nvPr/>
        </p:nvSpPr>
        <p:spPr>
          <a:xfrm>
            <a:off x="1139825" y="3200400"/>
            <a:ext cx="2338387"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Cyan = RGB - R</a:t>
            </a:r>
            <a:endParaRPr b="0" i="0" sz="1400" u="none" cap="none" strike="noStrike">
              <a:solidFill>
                <a:srgbClr val="000000"/>
              </a:solidFill>
              <a:latin typeface="Arial"/>
              <a:ea typeface="Arial"/>
              <a:cs typeface="Arial"/>
              <a:sym typeface="Arial"/>
            </a:endParaRPr>
          </a:p>
        </p:txBody>
      </p:sp>
      <p:sp>
        <p:nvSpPr>
          <p:cNvPr id="366" name="Google Shape;366;p10"/>
          <p:cNvSpPr txBox="1"/>
          <p:nvPr/>
        </p:nvSpPr>
        <p:spPr>
          <a:xfrm>
            <a:off x="1139825" y="3633787"/>
            <a:ext cx="2809875"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Magenta = RGB - G</a:t>
            </a:r>
            <a:endParaRPr b="0" i="0" sz="1400" u="none" cap="none" strike="noStrike">
              <a:solidFill>
                <a:srgbClr val="000000"/>
              </a:solidFill>
              <a:latin typeface="Arial"/>
              <a:ea typeface="Arial"/>
              <a:cs typeface="Arial"/>
              <a:sym typeface="Arial"/>
            </a:endParaRPr>
          </a:p>
        </p:txBody>
      </p:sp>
      <p:sp>
        <p:nvSpPr>
          <p:cNvPr id="367" name="Google Shape;367;p10"/>
          <p:cNvSpPr txBox="1"/>
          <p:nvPr/>
        </p:nvSpPr>
        <p:spPr>
          <a:xfrm>
            <a:off x="1139825" y="4065587"/>
            <a:ext cx="2522537"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Yellow = GRB - B</a:t>
            </a:r>
            <a:endParaRPr b="0" i="0" sz="1400" u="none" cap="none" strike="noStrike">
              <a:solidFill>
                <a:srgbClr val="000000"/>
              </a:solidFill>
              <a:latin typeface="Arial"/>
              <a:ea typeface="Arial"/>
              <a:cs typeface="Arial"/>
              <a:sym typeface="Arial"/>
            </a:endParaRPr>
          </a:p>
        </p:txBody>
      </p:sp>
      <p:grpSp>
        <p:nvGrpSpPr>
          <p:cNvPr id="368" name="Google Shape;368;p10"/>
          <p:cNvGrpSpPr/>
          <p:nvPr/>
        </p:nvGrpSpPr>
        <p:grpSpPr>
          <a:xfrm>
            <a:off x="1139825" y="4497387"/>
            <a:ext cx="6034087" cy="698500"/>
            <a:chOff x="718" y="2833"/>
            <a:chExt cx="3801" cy="440"/>
          </a:xfrm>
        </p:grpSpPr>
        <p:sp>
          <p:nvSpPr>
            <p:cNvPr id="369" name="Google Shape;369;p10"/>
            <p:cNvSpPr txBox="1"/>
            <p:nvPr/>
          </p:nvSpPr>
          <p:spPr>
            <a:xfrm>
              <a:off x="718" y="2833"/>
              <a:ext cx="3801"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From white (paper) by adding CMY, we can </a:t>
              </a:r>
              <a:endParaRPr b="0" i="0" sz="1400" u="none" cap="none" strike="noStrike">
                <a:solidFill>
                  <a:srgbClr val="000000"/>
                </a:solidFill>
                <a:latin typeface="Arial"/>
                <a:ea typeface="Arial"/>
                <a:cs typeface="Arial"/>
                <a:sym typeface="Arial"/>
              </a:endParaRPr>
            </a:p>
          </p:txBody>
        </p:sp>
        <p:sp>
          <p:nvSpPr>
            <p:cNvPr id="370" name="Google Shape;370;p10"/>
            <p:cNvSpPr txBox="1"/>
            <p:nvPr/>
          </p:nvSpPr>
          <p:spPr>
            <a:xfrm>
              <a:off x="1150" y="3025"/>
              <a:ext cx="2440"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generate all different colors. </a:t>
              </a:r>
              <a:endParaRPr b="0" i="0" sz="1400" u="none" cap="none" strike="noStrike">
                <a:solidFill>
                  <a:srgbClr val="000000"/>
                </a:solidFill>
                <a:latin typeface="Arial"/>
                <a:ea typeface="Arial"/>
                <a:cs typeface="Arial"/>
                <a:sym typeface="Arial"/>
              </a:endParaRPr>
            </a:p>
          </p:txBody>
        </p:sp>
      </p:grpSp>
      <p:sp>
        <p:nvSpPr>
          <p:cNvPr id="371" name="Google Shape;371;p10"/>
          <p:cNvSpPr txBox="1"/>
          <p:nvPr/>
        </p:nvSpPr>
        <p:spPr>
          <a:xfrm>
            <a:off x="1139825" y="5235575"/>
            <a:ext cx="5683250"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Use CMYK K=black instead of just CMY.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1"/>
          <p:cNvSpPr txBox="1"/>
          <p:nvPr>
            <p:ph idx="1" type="body"/>
          </p:nvPr>
        </p:nvSpPr>
        <p:spPr>
          <a:xfrm>
            <a:off x="250825" y="2133600"/>
            <a:ext cx="8362950" cy="45259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None/>
            </a:pPr>
            <a:r>
              <a:rPr b="1" i="0" lang="en-US" sz="2700" u="none" cap="none" strike="noStrike">
                <a:solidFill>
                  <a:schemeClr val="dk1"/>
                </a:solidFill>
                <a:latin typeface="Lucida Sans"/>
                <a:ea typeface="Lucida Sans"/>
                <a:cs typeface="Lucida Sans"/>
                <a:sym typeface="Lucida Sans"/>
              </a:rPr>
              <a:t>2)  CMYK Color Model:</a:t>
            </a:r>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Subtractive color model.</a:t>
            </a:r>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For printed material.</a:t>
            </a:r>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Uses ink to display color.</a:t>
            </a:r>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Colors result from reflected light.</a:t>
            </a:r>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Cyan + Magenta + Yellow = Black.</a:t>
            </a:r>
            <a:br>
              <a:rPr b="0" i="0" lang="en-US" sz="2800" u="none" cap="none" strike="noStrike">
                <a:solidFill>
                  <a:schemeClr val="dk1"/>
                </a:solidFill>
                <a:latin typeface="Times New Roman"/>
                <a:ea typeface="Times New Roman"/>
                <a:cs typeface="Times New Roman"/>
                <a:sym typeface="Times New Roman"/>
              </a:rPr>
            </a:br>
            <a:endParaRPr/>
          </a:p>
        </p:txBody>
      </p:sp>
      <p:sp>
        <p:nvSpPr>
          <p:cNvPr id="377" name="Google Shape;377;p11"/>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descr="نسيج أزرق" id="378" name="Google Shape;378;p11"/>
          <p:cNvSpPr txBox="1"/>
          <p:nvPr/>
        </p:nvSpPr>
        <p:spPr>
          <a:xfrm>
            <a:off x="457200" y="211137"/>
            <a:ext cx="8229600" cy="554037"/>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50021"/>
              </a:buClr>
              <a:buSzPts val="3200"/>
              <a:buFont typeface="Arial"/>
              <a:buNone/>
            </a:pPr>
            <a:r>
              <a:rPr b="1" i="0" lang="en-US" sz="3200" u="none" cap="none" strike="noStrike">
                <a:solidFill>
                  <a:srgbClr val="A50021"/>
                </a:solidFill>
                <a:latin typeface="Arial"/>
                <a:ea typeface="Arial"/>
                <a:cs typeface="Arial"/>
                <a:sym typeface="Arial"/>
              </a:rPr>
              <a:t>Color Model</a:t>
            </a:r>
            <a:endParaRPr b="0" i="0" sz="1400" u="none" cap="none" strike="noStrike">
              <a:solidFill>
                <a:srgbClr val="000000"/>
              </a:solidFill>
              <a:latin typeface="Arial"/>
              <a:ea typeface="Arial"/>
              <a:cs typeface="Arial"/>
              <a:sym typeface="Arial"/>
            </a:endParaRPr>
          </a:p>
        </p:txBody>
      </p:sp>
      <p:pic>
        <p:nvPicPr>
          <p:cNvPr descr="cmyk" id="379" name="Google Shape;379;p11"/>
          <p:cNvPicPr preferRelativeResize="0"/>
          <p:nvPr/>
        </p:nvPicPr>
        <p:blipFill rotWithShape="1">
          <a:blip r:embed="rId4">
            <a:alphaModFix/>
          </a:blip>
          <a:srcRect b="0" l="0" r="0" t="0"/>
          <a:stretch/>
        </p:blipFill>
        <p:spPr>
          <a:xfrm>
            <a:off x="5724525" y="2276475"/>
            <a:ext cx="3240087" cy="3168650"/>
          </a:xfrm>
          <a:prstGeom prst="rect">
            <a:avLst/>
          </a:prstGeom>
          <a:noFill/>
          <a:ln>
            <a:noFill/>
          </a:ln>
        </p:spPr>
      </p:pic>
      <p:sp>
        <p:nvSpPr>
          <p:cNvPr id="380" name="Google Shape;380;p11"/>
          <p:cNvSpPr txBox="1"/>
          <p:nvPr/>
        </p:nvSpPr>
        <p:spPr>
          <a:xfrm>
            <a:off x="250825" y="1196975"/>
            <a:ext cx="69850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600"/>
              <a:buFont typeface="Times New Roman"/>
              <a:buNone/>
            </a:pPr>
            <a:r>
              <a:rPr b="1" i="0" lang="en-US" sz="3600" u="none" cap="none" strike="noStrike">
                <a:solidFill>
                  <a:schemeClr val="accent2"/>
                </a:solidFill>
                <a:latin typeface="Times New Roman"/>
                <a:ea typeface="Times New Roman"/>
                <a:cs typeface="Times New Roman"/>
                <a:sym typeface="Times New Roman"/>
              </a:rPr>
              <a:t>* Types of Color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2"/>
          <p:cNvSpPr txBox="1"/>
          <p:nvPr>
            <p:ph idx="1" type="body"/>
          </p:nvPr>
        </p:nvSpPr>
        <p:spPr>
          <a:xfrm>
            <a:off x="457200" y="908050"/>
            <a:ext cx="8229600" cy="5218112"/>
          </a:xfrm>
          <a:prstGeom prst="rect">
            <a:avLst/>
          </a:prstGeom>
          <a:noFill/>
          <a:ln>
            <a:noFill/>
          </a:ln>
        </p:spPr>
        <p:txBody>
          <a:bodyPr anchorCtr="0" anchor="t" bIns="45700" lIns="91425" spcFirstLastPara="1" rIns="91425" wrap="square" tIns="45700">
            <a:noAutofit/>
          </a:bodyPr>
          <a:lstStyle/>
          <a:p>
            <a:pPr indent="-255587" lvl="0" marL="365125" marR="0" rtl="0" algn="l">
              <a:lnSpc>
                <a:spcPct val="80000"/>
              </a:lnSpc>
              <a:spcBef>
                <a:spcPts val="0"/>
              </a:spcBef>
              <a:spcAft>
                <a:spcPts val="0"/>
              </a:spcAft>
              <a:buClr>
                <a:schemeClr val="accent1"/>
              </a:buClr>
              <a:buSzPts val="1904"/>
              <a:buFont typeface="Noto Sans Symbols"/>
              <a:buChar char="🞂"/>
            </a:pPr>
            <a:r>
              <a:rPr b="0" i="0" lang="en-US" sz="2800" u="none" cap="none" strike="noStrike">
                <a:solidFill>
                  <a:schemeClr val="dk1"/>
                </a:solidFill>
                <a:latin typeface="Times New Roman"/>
                <a:ea typeface="Times New Roman"/>
                <a:cs typeface="Times New Roman"/>
                <a:sym typeface="Times New Roman"/>
              </a:rPr>
              <a:t>the color model RGB is used in hardware applications like PC monitors, cameras and scanners, the CMY color model is used in color printers, </a:t>
            </a:r>
            <a:endParaRPr/>
          </a:p>
          <a:p>
            <a:pPr indent="-255587" lvl="0" marL="365125" marR="0" rtl="0" algn="l">
              <a:lnSpc>
                <a:spcPct val="80000"/>
              </a:lnSpc>
              <a:spcBef>
                <a:spcPts val="400"/>
              </a:spcBef>
              <a:spcAft>
                <a:spcPts val="0"/>
              </a:spcAft>
              <a:buClr>
                <a:schemeClr val="accent1"/>
              </a:buClr>
              <a:buSzPts val="1904"/>
              <a:buFont typeface="Noto Sans Symbols"/>
              <a:buChar char="🞂"/>
            </a:pPr>
            <a:r>
              <a:rPr b="0" i="0" lang="en-US" sz="2800" u="none" cap="none" strike="noStrike">
                <a:solidFill>
                  <a:schemeClr val="dk1"/>
                </a:solidFill>
                <a:latin typeface="Times New Roman"/>
                <a:ea typeface="Times New Roman"/>
                <a:cs typeface="Times New Roman"/>
                <a:sym typeface="Times New Roman"/>
              </a:rPr>
              <a:t>Each color can be a point in the RGB color model cube. Red, green and blue are known as the primary colors. These colors can be added to produce secondary colors which are: </a:t>
            </a:r>
            <a:endParaRPr/>
          </a:p>
          <a:p>
            <a:pPr indent="-255587" lvl="0" marL="365125" marR="0" rtl="0" algn="l">
              <a:lnSpc>
                <a:spcPct val="80000"/>
              </a:lnSpc>
              <a:spcBef>
                <a:spcPts val="400"/>
              </a:spcBef>
              <a:spcAft>
                <a:spcPts val="0"/>
              </a:spcAft>
              <a:buClr>
                <a:schemeClr val="accent1"/>
              </a:buClr>
              <a:buSzPts val="1632"/>
              <a:buFont typeface="Noto Sans Symbols"/>
              <a:buChar char="🞂"/>
            </a:pPr>
            <a:r>
              <a:rPr b="1" i="0" lang="en-US" sz="2400" u="none" cap="none" strike="noStrike">
                <a:solidFill>
                  <a:schemeClr val="dk1"/>
                </a:solidFill>
                <a:latin typeface="Arimo"/>
                <a:ea typeface="Arimo"/>
                <a:cs typeface="Arimo"/>
                <a:sym typeface="Arimo"/>
              </a:rPr>
              <a:t>magenta = red + blue </a:t>
            </a:r>
            <a:endParaRPr/>
          </a:p>
          <a:p>
            <a:pPr indent="-255587" lvl="0" marL="365125" marR="0" rtl="0" algn="l">
              <a:lnSpc>
                <a:spcPct val="80000"/>
              </a:lnSpc>
              <a:spcBef>
                <a:spcPts val="400"/>
              </a:spcBef>
              <a:spcAft>
                <a:spcPts val="0"/>
              </a:spcAft>
              <a:buClr>
                <a:schemeClr val="accent1"/>
              </a:buClr>
              <a:buSzPts val="1632"/>
              <a:buFont typeface="Noto Sans Symbols"/>
              <a:buChar char="🞂"/>
            </a:pPr>
            <a:r>
              <a:rPr b="1" i="0" lang="en-US" sz="2400" u="none" cap="none" strike="noStrike">
                <a:solidFill>
                  <a:schemeClr val="dk1"/>
                </a:solidFill>
                <a:latin typeface="Arimo"/>
                <a:ea typeface="Arimo"/>
                <a:cs typeface="Arimo"/>
                <a:sym typeface="Arimo"/>
              </a:rPr>
              <a:t>cyan = green +blue </a:t>
            </a:r>
            <a:endParaRPr/>
          </a:p>
          <a:p>
            <a:pPr indent="-255587" lvl="0" marL="365125" marR="0" rtl="0" algn="l">
              <a:lnSpc>
                <a:spcPct val="80000"/>
              </a:lnSpc>
              <a:spcBef>
                <a:spcPts val="400"/>
              </a:spcBef>
              <a:spcAft>
                <a:spcPts val="0"/>
              </a:spcAft>
              <a:buClr>
                <a:schemeClr val="accent1"/>
              </a:buClr>
              <a:buSzPts val="1632"/>
              <a:buFont typeface="Noto Sans Symbols"/>
              <a:buChar char="🞂"/>
            </a:pPr>
            <a:r>
              <a:rPr b="1" i="0" lang="en-US" sz="2400" u="none" cap="none" strike="noStrike">
                <a:solidFill>
                  <a:schemeClr val="dk1"/>
                </a:solidFill>
                <a:latin typeface="Arimo"/>
                <a:ea typeface="Arimo"/>
                <a:cs typeface="Arimo"/>
                <a:sym typeface="Arimo"/>
              </a:rPr>
              <a:t>yellow = red + green </a:t>
            </a:r>
            <a:endParaRPr/>
          </a:p>
          <a:p>
            <a:pPr indent="-255587" lvl="0" marL="365125" marR="0" rtl="0" algn="l">
              <a:lnSpc>
                <a:spcPct val="80000"/>
              </a:lnSpc>
              <a:spcBef>
                <a:spcPts val="400"/>
              </a:spcBef>
              <a:spcAft>
                <a:spcPts val="0"/>
              </a:spcAft>
              <a:buClr>
                <a:schemeClr val="accent1"/>
              </a:buClr>
              <a:buSzPts val="1904"/>
              <a:buFont typeface="Noto Sans Symbols"/>
              <a:buChar char="🞂"/>
            </a:pPr>
            <a:r>
              <a:rPr b="0" i="0" lang="en-US" sz="2800" u="none" cap="none" strike="noStrike">
                <a:solidFill>
                  <a:schemeClr val="dk1"/>
                </a:solidFill>
                <a:latin typeface="Times New Roman"/>
                <a:ea typeface="Times New Roman"/>
                <a:cs typeface="Times New Roman"/>
                <a:sym typeface="Times New Roman"/>
              </a:rPr>
              <a:t>Other possible combinations: </a:t>
            </a:r>
            <a:endParaRPr/>
          </a:p>
          <a:p>
            <a:pPr indent="-255587" lvl="0" marL="365125" marR="0" rtl="0" algn="l">
              <a:lnSpc>
                <a:spcPct val="80000"/>
              </a:lnSpc>
              <a:spcBef>
                <a:spcPts val="400"/>
              </a:spcBef>
              <a:spcAft>
                <a:spcPts val="0"/>
              </a:spcAft>
              <a:buClr>
                <a:schemeClr val="accent1"/>
              </a:buClr>
              <a:buSzPts val="1632"/>
              <a:buFont typeface="Noto Sans Symbols"/>
              <a:buChar char="🞂"/>
            </a:pPr>
            <a:r>
              <a:rPr b="1" i="0" lang="en-US" sz="2400" u="none" cap="none" strike="noStrike">
                <a:solidFill>
                  <a:schemeClr val="dk1"/>
                </a:solidFill>
                <a:latin typeface="Arimo"/>
                <a:ea typeface="Arimo"/>
                <a:cs typeface="Arimo"/>
                <a:sym typeface="Arimo"/>
              </a:rPr>
              <a:t>white = blue (primary) + yellow (secondary) </a:t>
            </a:r>
            <a:endParaRPr/>
          </a:p>
          <a:p>
            <a:pPr indent="-255587" lvl="0" marL="365125" marR="0" rtl="0" algn="l">
              <a:lnSpc>
                <a:spcPct val="80000"/>
              </a:lnSpc>
              <a:spcBef>
                <a:spcPts val="400"/>
              </a:spcBef>
              <a:spcAft>
                <a:spcPts val="0"/>
              </a:spcAft>
              <a:buClr>
                <a:schemeClr val="accent1"/>
              </a:buClr>
              <a:buSzPts val="1632"/>
              <a:buFont typeface="Noto Sans Symbols"/>
              <a:buChar char="🞂"/>
            </a:pPr>
            <a:r>
              <a:rPr b="1" i="0" lang="en-US" sz="2400" u="none" cap="none" strike="noStrike">
                <a:solidFill>
                  <a:schemeClr val="dk1"/>
                </a:solidFill>
                <a:latin typeface="Arimo"/>
                <a:ea typeface="Arimo"/>
                <a:cs typeface="Arimo"/>
                <a:sym typeface="Arimo"/>
              </a:rPr>
              <a:t>white = green (primary) + magenta (secondary) </a:t>
            </a:r>
            <a:endParaRPr/>
          </a:p>
          <a:p>
            <a:pPr indent="-255587" lvl="0" marL="365125" marR="0" rtl="0" algn="l">
              <a:lnSpc>
                <a:spcPct val="80000"/>
              </a:lnSpc>
              <a:spcBef>
                <a:spcPts val="400"/>
              </a:spcBef>
              <a:spcAft>
                <a:spcPts val="0"/>
              </a:spcAft>
              <a:buClr>
                <a:schemeClr val="accent1"/>
              </a:buClr>
              <a:buSzPts val="1632"/>
              <a:buFont typeface="Noto Sans Symbols"/>
              <a:buChar char="🞂"/>
            </a:pPr>
            <a:r>
              <a:rPr b="1" i="0" lang="en-US" sz="2400" u="none" cap="none" strike="noStrike">
                <a:solidFill>
                  <a:schemeClr val="dk1"/>
                </a:solidFill>
                <a:latin typeface="Arimo"/>
                <a:ea typeface="Arimo"/>
                <a:cs typeface="Arimo"/>
                <a:sym typeface="Arimo"/>
              </a:rPr>
              <a:t>white = red (primary) + cyan (secondary) </a:t>
            </a:r>
            <a:endParaRPr/>
          </a:p>
          <a:p>
            <a:pPr indent="-151955" lvl="0" marL="365125" marR="0" rtl="0" algn="l">
              <a:lnSpc>
                <a:spcPct val="100000"/>
              </a:lnSpc>
              <a:spcBef>
                <a:spcPts val="400"/>
              </a:spcBef>
              <a:spcAft>
                <a:spcPts val="0"/>
              </a:spcAft>
              <a:buClr>
                <a:schemeClr val="accent1"/>
              </a:buClr>
              <a:buSzPts val="1632"/>
              <a:buFont typeface="Noto Sans Symbols"/>
              <a:buNone/>
            </a:pPr>
            <a:r>
              <a:t/>
            </a:r>
            <a:endParaRPr b="1" i="0" sz="2400" u="none">
              <a:solidFill>
                <a:schemeClr val="dk1"/>
              </a:solidFill>
              <a:latin typeface="Arimo"/>
              <a:ea typeface="Arimo"/>
              <a:cs typeface="Arimo"/>
              <a:sym typeface="Arimo"/>
            </a:endParaRPr>
          </a:p>
        </p:txBody>
      </p:sp>
      <p:sp>
        <p:nvSpPr>
          <p:cNvPr id="386" name="Google Shape;386;p12"/>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descr="نسيج أزرق" id="387" name="Google Shape;387;p12"/>
          <p:cNvSpPr txBox="1"/>
          <p:nvPr/>
        </p:nvSpPr>
        <p:spPr>
          <a:xfrm>
            <a:off x="457200" y="211137"/>
            <a:ext cx="8229600" cy="554037"/>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50021"/>
              </a:buClr>
              <a:buSzPts val="3200"/>
              <a:buFont typeface="Arial"/>
              <a:buNone/>
            </a:pPr>
            <a:r>
              <a:rPr b="1" i="0" lang="en-US" sz="3200" u="none" cap="none" strike="noStrike">
                <a:solidFill>
                  <a:srgbClr val="A50021"/>
                </a:solidFill>
                <a:latin typeface="Arial"/>
                <a:ea typeface="Arial"/>
                <a:cs typeface="Arial"/>
                <a:sym typeface="Arial"/>
              </a:rPr>
              <a:t>Color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d2c909eccf_0_542"/>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The CMY color model is used in color printers.</a:t>
            </a:r>
            <a:endParaRPr/>
          </a:p>
          <a:p>
            <a:pPr indent="-256032" lvl="0" marL="365760" rtl="0" algn="l">
              <a:lnSpc>
                <a:spcPct val="100000"/>
              </a:lnSpc>
              <a:spcBef>
                <a:spcPts val="400"/>
              </a:spcBef>
              <a:spcAft>
                <a:spcPts val="0"/>
              </a:spcAft>
              <a:buSzPts val="1836"/>
              <a:buChar char="?"/>
            </a:pPr>
            <a:r>
              <a:rPr lang="en-US"/>
              <a:t>It is created by the subtractive mode</a:t>
            </a:r>
            <a:endParaRPr/>
          </a:p>
          <a:p>
            <a:pPr indent="-256032" lvl="0" marL="365760" rtl="0" algn="l">
              <a:lnSpc>
                <a:spcPct val="100000"/>
              </a:lnSpc>
              <a:spcBef>
                <a:spcPts val="400"/>
              </a:spcBef>
              <a:spcAft>
                <a:spcPts val="0"/>
              </a:spcAft>
              <a:buSzPts val="1836"/>
              <a:buChar char="?"/>
            </a:pPr>
            <a:r>
              <a:rPr lang="en-US"/>
              <a:t>Used in most commercial color printing (Books, Magazines etc.).</a:t>
            </a:r>
            <a:endParaRPr/>
          </a:p>
        </p:txBody>
      </p:sp>
      <p:sp>
        <p:nvSpPr>
          <p:cNvPr id="393" name="Google Shape;393;gd2c909eccf_0_5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B4490F"/>
              </a:buClr>
              <a:buSzPct val="100000"/>
              <a:buFont typeface="Lucida Sans"/>
              <a:buNone/>
            </a:pPr>
            <a:r>
              <a:rPr lang="en-US">
                <a:solidFill>
                  <a:srgbClr val="B4490F"/>
                </a:solidFill>
              </a:rPr>
              <a:t>Importance of cymk color model</a:t>
            </a:r>
            <a:endParaRPr>
              <a:solidFill>
                <a:srgbClr val="B4490F"/>
              </a:solidFill>
            </a:endParaRPr>
          </a:p>
        </p:txBody>
      </p:sp>
      <p:sp>
        <p:nvSpPr>
          <p:cNvPr id="394" name="Google Shape;394;gd2c909eccf_0_542"/>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d2c909eccf_0_548"/>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125728" lvl="0" marL="271462" rtl="0" algn="l">
              <a:lnSpc>
                <a:spcPct val="100000"/>
              </a:lnSpc>
              <a:spcBef>
                <a:spcPts val="0"/>
              </a:spcBef>
              <a:spcAft>
                <a:spcPts val="0"/>
              </a:spcAft>
              <a:buClr>
                <a:srgbClr val="94B6D2"/>
              </a:buClr>
              <a:buSzPts val="2295"/>
              <a:buFont typeface="Noto Sans Symbols"/>
              <a:buNone/>
            </a:pPr>
            <a:r>
              <a:t/>
            </a:r>
            <a:endParaRPr/>
          </a:p>
          <a:p>
            <a:pPr indent="-271462" lvl="0" marL="271462" rtl="0" algn="l">
              <a:lnSpc>
                <a:spcPct val="100000"/>
              </a:lnSpc>
              <a:spcBef>
                <a:spcPts val="400"/>
              </a:spcBef>
              <a:spcAft>
                <a:spcPts val="0"/>
              </a:spcAft>
              <a:buClr>
                <a:srgbClr val="94B6D2"/>
              </a:buClr>
              <a:buSzPts val="2295"/>
              <a:buFont typeface="Noto Sans Symbols"/>
              <a:buChar char="⚫"/>
            </a:pPr>
            <a:r>
              <a:rPr lang="en-US"/>
              <a:t>1) Less color process / screen for print.</a:t>
            </a:r>
            <a:endParaRPr/>
          </a:p>
          <a:p>
            <a:pPr indent="-271462" lvl="0" marL="271462" rtl="0" algn="l">
              <a:lnSpc>
                <a:spcPct val="100000"/>
              </a:lnSpc>
              <a:spcBef>
                <a:spcPts val="400"/>
              </a:spcBef>
              <a:spcAft>
                <a:spcPts val="0"/>
              </a:spcAft>
              <a:buClr>
                <a:srgbClr val="94B6D2"/>
              </a:buClr>
              <a:buSzPts val="2295"/>
              <a:buFont typeface="Noto Sans Symbols"/>
              <a:buChar char="⚫"/>
            </a:pPr>
            <a:r>
              <a:rPr lang="en-US"/>
              <a:t>2) More productivity.</a:t>
            </a:r>
            <a:endParaRPr/>
          </a:p>
          <a:p>
            <a:pPr indent="-271462" lvl="0" marL="271462" rtl="0" algn="l">
              <a:lnSpc>
                <a:spcPct val="100000"/>
              </a:lnSpc>
              <a:spcBef>
                <a:spcPts val="400"/>
              </a:spcBef>
              <a:spcAft>
                <a:spcPts val="0"/>
              </a:spcAft>
              <a:buClr>
                <a:srgbClr val="94B6D2"/>
              </a:buClr>
              <a:buSzPts val="2295"/>
              <a:buFont typeface="Noto Sans Symbols"/>
              <a:buChar char="⚫"/>
            </a:pPr>
            <a:r>
              <a:rPr lang="en-US"/>
              <a:t>3) Cost minimizing.</a:t>
            </a:r>
            <a:endParaRPr/>
          </a:p>
          <a:p>
            <a:pPr indent="-271462" lvl="0" marL="271462" rtl="0" algn="l">
              <a:lnSpc>
                <a:spcPct val="100000"/>
              </a:lnSpc>
              <a:spcBef>
                <a:spcPts val="400"/>
              </a:spcBef>
              <a:spcAft>
                <a:spcPts val="0"/>
              </a:spcAft>
              <a:buClr>
                <a:srgbClr val="94B6D2"/>
              </a:buClr>
              <a:buSzPts val="2295"/>
              <a:buFont typeface="Noto Sans Symbols"/>
              <a:buChar char="⚫"/>
            </a:pPr>
            <a:r>
              <a:rPr lang="en-US"/>
              <a:t>4) Good hand feel because of using less color on ground.</a:t>
            </a:r>
            <a:endParaRPr/>
          </a:p>
          <a:p>
            <a:pPr indent="-271462" lvl="0" marL="271462" rtl="0" algn="l">
              <a:lnSpc>
                <a:spcPct val="100000"/>
              </a:lnSpc>
              <a:spcBef>
                <a:spcPts val="400"/>
              </a:spcBef>
              <a:spcAft>
                <a:spcPts val="0"/>
              </a:spcAft>
              <a:buClr>
                <a:srgbClr val="94B6D2"/>
              </a:buClr>
              <a:buSzPts val="2295"/>
              <a:buFont typeface="Noto Sans Symbols"/>
              <a:buChar char="⚫"/>
            </a:pPr>
            <a:r>
              <a:rPr lang="en-US"/>
              <a:t>5) CMYK color can be used for different item of print because of common color way.</a:t>
            </a:r>
            <a:endParaRPr/>
          </a:p>
        </p:txBody>
      </p:sp>
      <p:sp>
        <p:nvSpPr>
          <p:cNvPr id="400" name="Google Shape;400;gd2c909eccf_0_5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B4490F"/>
              </a:buClr>
              <a:buSzPct val="100000"/>
              <a:buFont typeface="Libre Baskerville"/>
              <a:buNone/>
            </a:pPr>
            <a:r>
              <a:rPr lang="en-US" sz="4400">
                <a:solidFill>
                  <a:srgbClr val="B4490F"/>
                </a:solidFill>
                <a:latin typeface="Libre Baskerville"/>
                <a:ea typeface="Libre Baskerville"/>
                <a:cs typeface="Libre Baskerville"/>
                <a:sym typeface="Libre Baskerville"/>
              </a:rPr>
              <a:t>Advantages of CMYK technique</a:t>
            </a:r>
            <a:endParaRPr>
              <a:solidFill>
                <a:srgbClr val="B4490F"/>
              </a:solidFill>
            </a:endParaRPr>
          </a:p>
        </p:txBody>
      </p:sp>
      <p:sp>
        <p:nvSpPr>
          <p:cNvPr id="401" name="Google Shape;401;gd2c909eccf_0_548"/>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405" name="Shape 405"/>
        <p:cNvGrpSpPr/>
        <p:nvPr/>
      </p:nvGrpSpPr>
      <p:grpSpPr>
        <a:xfrm>
          <a:off x="0" y="0"/>
          <a:ext cx="0" cy="0"/>
          <a:chOff x="0" y="0"/>
          <a:chExt cx="0" cy="0"/>
        </a:xfrm>
      </p:grpSpPr>
      <p:sp>
        <p:nvSpPr>
          <p:cNvPr id="406" name="Google Shape;406;p13"/>
          <p:cNvSpPr txBox="1"/>
          <p:nvPr/>
        </p:nvSpPr>
        <p:spPr>
          <a:xfrm>
            <a:off x="685800" y="381000"/>
            <a:ext cx="7515225" cy="4270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3300"/>
              </a:buClr>
              <a:buSzPts val="2800"/>
              <a:buFont typeface="Times New Roman"/>
              <a:buNone/>
            </a:pPr>
            <a:r>
              <a:rPr b="1" i="0" lang="en-US" sz="2800" u="none" cap="none" strike="noStrike">
                <a:solidFill>
                  <a:srgbClr val="FF3300"/>
                </a:solidFill>
                <a:latin typeface="Times New Roman"/>
                <a:ea typeface="Times New Roman"/>
                <a:cs typeface="Times New Roman"/>
                <a:sym typeface="Times New Roman"/>
              </a:rPr>
              <a:t>The YIQ color model (US color TV broadcasting)</a:t>
            </a:r>
            <a:endParaRPr b="0" i="0" sz="1400" u="none" cap="none" strike="noStrike">
              <a:solidFill>
                <a:srgbClr val="000000"/>
              </a:solidFill>
              <a:latin typeface="Arial"/>
              <a:ea typeface="Arial"/>
              <a:cs typeface="Arial"/>
              <a:sym typeface="Arial"/>
            </a:endParaRPr>
          </a:p>
        </p:txBody>
      </p:sp>
      <p:grpSp>
        <p:nvGrpSpPr>
          <p:cNvPr id="407" name="Google Shape;407;p13"/>
          <p:cNvGrpSpPr/>
          <p:nvPr/>
        </p:nvGrpSpPr>
        <p:grpSpPr>
          <a:xfrm>
            <a:off x="1139825" y="1116012"/>
            <a:ext cx="6515100" cy="1004887"/>
            <a:chOff x="718" y="703"/>
            <a:chExt cx="4104" cy="633"/>
          </a:xfrm>
        </p:grpSpPr>
        <p:sp>
          <p:nvSpPr>
            <p:cNvPr id="408" name="Google Shape;408;p13"/>
            <p:cNvSpPr txBox="1"/>
            <p:nvPr/>
          </p:nvSpPr>
          <p:spPr>
            <a:xfrm>
              <a:off x="718" y="703"/>
              <a:ext cx="3990"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a recording of RGB for transmission efficiency </a:t>
              </a:r>
              <a:endParaRPr b="0" i="0" sz="1400" u="none" cap="none" strike="noStrike">
                <a:solidFill>
                  <a:srgbClr val="000000"/>
                </a:solidFill>
                <a:latin typeface="Arial"/>
                <a:ea typeface="Arial"/>
                <a:cs typeface="Arial"/>
                <a:sym typeface="Arial"/>
              </a:endParaRPr>
            </a:p>
          </p:txBody>
        </p:sp>
        <p:sp>
          <p:nvSpPr>
            <p:cNvPr id="409" name="Google Shape;409;p13"/>
            <p:cNvSpPr txBox="1"/>
            <p:nvPr/>
          </p:nvSpPr>
          <p:spPr>
            <a:xfrm>
              <a:off x="1150" y="895"/>
              <a:ext cx="3672"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and for downward compatibility with black </a:t>
              </a:r>
              <a:endParaRPr b="0" i="0" sz="1400" u="none" cap="none" strike="noStrike">
                <a:solidFill>
                  <a:srgbClr val="000000"/>
                </a:solidFill>
                <a:latin typeface="Arial"/>
                <a:ea typeface="Arial"/>
                <a:cs typeface="Arial"/>
                <a:sym typeface="Arial"/>
              </a:endParaRPr>
            </a:p>
          </p:txBody>
        </p:sp>
        <p:sp>
          <p:nvSpPr>
            <p:cNvPr id="410" name="Google Shape;410;p13"/>
            <p:cNvSpPr txBox="1"/>
            <p:nvPr/>
          </p:nvSpPr>
          <p:spPr>
            <a:xfrm>
              <a:off x="1150" y="1088"/>
              <a:ext cx="1792"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and white television. </a:t>
              </a:r>
              <a:endParaRPr b="0" i="0" sz="1400" u="none" cap="none" strike="noStrike">
                <a:solidFill>
                  <a:srgbClr val="000000"/>
                </a:solidFill>
                <a:latin typeface="Arial"/>
                <a:ea typeface="Arial"/>
                <a:cs typeface="Arial"/>
                <a:sym typeface="Arial"/>
              </a:endParaRPr>
            </a:p>
          </p:txBody>
        </p:sp>
      </p:grpSp>
      <p:sp>
        <p:nvSpPr>
          <p:cNvPr id="411" name="Google Shape;411;p13"/>
          <p:cNvSpPr txBox="1"/>
          <p:nvPr/>
        </p:nvSpPr>
        <p:spPr>
          <a:xfrm>
            <a:off x="1066800" y="4876800"/>
            <a:ext cx="7735887" cy="10953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More bits of bandwidth are used to represent Y than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to represent I and Q, because our eye is more sensitive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        to changes in luminance</a:t>
            </a:r>
            <a:endParaRPr b="0" i="0" sz="1400" u="none" cap="none" strike="noStrike">
              <a:solidFill>
                <a:srgbClr val="000000"/>
              </a:solidFill>
              <a:latin typeface="Arial"/>
              <a:ea typeface="Arial"/>
              <a:cs typeface="Arial"/>
              <a:sym typeface="Arial"/>
            </a:endParaRPr>
          </a:p>
        </p:txBody>
      </p:sp>
      <p:grpSp>
        <p:nvGrpSpPr>
          <p:cNvPr id="412" name="Google Shape;412;p13"/>
          <p:cNvGrpSpPr/>
          <p:nvPr/>
        </p:nvGrpSpPr>
        <p:grpSpPr>
          <a:xfrm>
            <a:off x="1139825" y="2159000"/>
            <a:ext cx="6819900" cy="2493962"/>
            <a:chOff x="718" y="1360"/>
            <a:chExt cx="4296" cy="1571"/>
          </a:xfrm>
        </p:grpSpPr>
        <p:sp>
          <p:nvSpPr>
            <p:cNvPr id="413" name="Google Shape;413;p13"/>
            <p:cNvSpPr txBox="1"/>
            <p:nvPr/>
          </p:nvSpPr>
          <p:spPr>
            <a:xfrm>
              <a:off x="718" y="1360"/>
              <a:ext cx="3632" cy="23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Char char="•"/>
              </a:pPr>
              <a:r>
                <a:rPr b="1" i="0" lang="en-US" sz="2400" u="none" cap="none" strike="noStrike">
                  <a:solidFill>
                    <a:srgbClr val="000000"/>
                  </a:solidFill>
                  <a:latin typeface="Times New Roman"/>
                  <a:ea typeface="Times New Roman"/>
                  <a:cs typeface="Times New Roman"/>
                  <a:sym typeface="Times New Roman"/>
                </a:rPr>
                <a:t> Here Y=luminance, the same as the CIE Y </a:t>
              </a:r>
              <a:endParaRPr b="0" i="0" sz="1400" u="none" cap="none" strike="noStrike">
                <a:solidFill>
                  <a:srgbClr val="000000"/>
                </a:solidFill>
                <a:latin typeface="Arial"/>
                <a:ea typeface="Arial"/>
                <a:cs typeface="Arial"/>
                <a:sym typeface="Arial"/>
              </a:endParaRPr>
            </a:p>
          </p:txBody>
        </p:sp>
        <p:sp>
          <p:nvSpPr>
            <p:cNvPr id="414" name="Google Shape;414;p13"/>
            <p:cNvSpPr txBox="1"/>
            <p:nvPr/>
          </p:nvSpPr>
          <p:spPr>
            <a:xfrm>
              <a:off x="1150" y="1552"/>
              <a:ext cx="3864"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primary. Only the Y component of a color TV </a:t>
              </a:r>
              <a:endParaRPr b="0" i="0" sz="1400" u="none" cap="none" strike="noStrike">
                <a:solidFill>
                  <a:srgbClr val="000000"/>
                </a:solidFill>
                <a:latin typeface="Arial"/>
                <a:ea typeface="Arial"/>
                <a:cs typeface="Arial"/>
                <a:sym typeface="Arial"/>
              </a:endParaRPr>
            </a:p>
          </p:txBody>
        </p:sp>
        <p:sp>
          <p:nvSpPr>
            <p:cNvPr id="415" name="Google Shape;415;p13"/>
            <p:cNvSpPr txBox="1"/>
            <p:nvPr/>
          </p:nvSpPr>
          <p:spPr>
            <a:xfrm>
              <a:off x="1150" y="1744"/>
              <a:ext cx="3392" cy="24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400"/>
                <a:buFont typeface="Times New Roman"/>
                <a:buNone/>
              </a:pPr>
              <a:r>
                <a:rPr b="1" i="0" lang="en-US" sz="2400" u="none" cap="none" strike="noStrike">
                  <a:solidFill>
                    <a:srgbClr val="000000"/>
                  </a:solidFill>
                  <a:latin typeface="Times New Roman"/>
                  <a:ea typeface="Times New Roman"/>
                  <a:cs typeface="Times New Roman"/>
                  <a:sym typeface="Times New Roman"/>
                </a:rPr>
                <a:t>signal is shown on black-and-white TVs. </a:t>
              </a:r>
              <a:endParaRPr b="0" i="0" sz="1400" u="none" cap="none" strike="noStrike">
                <a:solidFill>
                  <a:srgbClr val="000000"/>
                </a:solidFill>
                <a:latin typeface="Arial"/>
                <a:ea typeface="Arial"/>
                <a:cs typeface="Arial"/>
                <a:sym typeface="Arial"/>
              </a:endParaRPr>
            </a:p>
          </p:txBody>
        </p:sp>
        <p:sp>
          <p:nvSpPr>
            <p:cNvPr id="416" name="Google Shape;416;p13"/>
            <p:cNvSpPr txBox="1"/>
            <p:nvPr/>
          </p:nvSpPr>
          <p:spPr>
            <a:xfrm>
              <a:off x="1200" y="2160"/>
              <a:ext cx="76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417" name="Google Shape;417;p13"/>
            <p:cNvPicPr preferRelativeResize="0"/>
            <p:nvPr/>
          </p:nvPicPr>
          <p:blipFill rotWithShape="1">
            <a:blip r:embed="rId4">
              <a:alphaModFix/>
            </a:blip>
            <a:srcRect b="0" l="0" r="0" t="0"/>
            <a:stretch/>
          </p:blipFill>
          <p:spPr>
            <a:xfrm>
              <a:off x="1488" y="2064"/>
              <a:ext cx="2832" cy="86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 type="body"/>
          </p:nvPr>
        </p:nvSpPr>
        <p:spPr>
          <a:xfrm>
            <a:off x="684212" y="1989137"/>
            <a:ext cx="8002587" cy="4137025"/>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904"/>
              <a:buFont typeface="Noto Sans Symbols"/>
              <a:buChar char="🞂"/>
            </a:pPr>
            <a:r>
              <a:rPr b="1" i="0" lang="en-US" sz="2800" u="none" cap="none" strike="noStrike">
                <a:solidFill>
                  <a:schemeClr val="dk1"/>
                </a:solidFill>
                <a:latin typeface="Times New Roman"/>
                <a:ea typeface="Times New Roman"/>
                <a:cs typeface="Times New Roman"/>
                <a:sym typeface="Times New Roman"/>
              </a:rPr>
              <a:t>Color</a:t>
            </a:r>
            <a:r>
              <a:rPr b="0" i="0" lang="en-US" sz="2800" u="none" cap="none" strike="noStrike">
                <a:solidFill>
                  <a:schemeClr val="dk1"/>
                </a:solidFill>
                <a:latin typeface="Times New Roman"/>
                <a:ea typeface="Times New Roman"/>
                <a:cs typeface="Times New Roman"/>
                <a:sym typeface="Times New Roman"/>
              </a:rPr>
              <a:t> is a sensation produced by the human eye and nervous system.</a:t>
            </a:r>
            <a:endParaRPr b="0" i="0" sz="2800" u="none" cap="none" strike="noStrike">
              <a:solidFill>
                <a:schemeClr val="dk1"/>
              </a:solidFill>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 It is related to light, but an understanding of the properties of light is not sufficient to understand color, and is especially not sufficient to understand the art of color reproduction.</a:t>
            </a:r>
            <a:endParaRPr b="0" i="0" sz="2800" u="none" cap="none" strike="noStrike">
              <a:solidFill>
                <a:schemeClr val="dk1"/>
              </a:solidFill>
              <a:latin typeface="Times New Roman"/>
              <a:ea typeface="Times New Roman"/>
              <a:cs typeface="Times New Roman"/>
              <a:sym typeface="Times New Roman"/>
            </a:endParaRPr>
          </a:p>
          <a:p>
            <a:pPr indent="-255587" lvl="0" marL="365125" marR="0" rtl="0" algn="l">
              <a:lnSpc>
                <a:spcPct val="10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a:t>
            </a:r>
            <a:endParaRPr/>
          </a:p>
        </p:txBody>
      </p:sp>
      <p:sp>
        <p:nvSpPr>
          <p:cNvPr id="112" name="Google Shape;112;p2"/>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descr="نسيج أزرق" id="113" name="Google Shape;113;p2"/>
          <p:cNvSpPr txBox="1"/>
          <p:nvPr/>
        </p:nvSpPr>
        <p:spPr>
          <a:xfrm>
            <a:off x="457200" y="211137"/>
            <a:ext cx="8229600" cy="554037"/>
          </a:xfrm>
          <a:prstGeom prst="rect">
            <a:avLst/>
          </a:prstGeom>
          <a:blipFill rotWithShape="1">
            <a:blip r:embed="rId3">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50021"/>
              </a:buClr>
              <a:buSzPts val="3200"/>
              <a:buFont typeface="Arial"/>
              <a:buNone/>
            </a:pPr>
            <a:r>
              <a:rPr b="1" i="0" lang="en-US" sz="3200" u="none" cap="none" strike="noStrike">
                <a:solidFill>
                  <a:srgbClr val="A50021"/>
                </a:solidFill>
                <a:latin typeface="Arial"/>
                <a:ea typeface="Arial"/>
                <a:cs typeface="Arial"/>
                <a:sym typeface="Arial"/>
              </a:rPr>
              <a:t>Color Model</a:t>
            </a:r>
            <a:endParaRPr b="0" i="0" sz="1400" u="none" cap="none" strike="noStrike">
              <a:solidFill>
                <a:srgbClr val="000000"/>
              </a:solidFill>
              <a:latin typeface="Arial"/>
              <a:ea typeface="Arial"/>
              <a:cs typeface="Arial"/>
              <a:sym typeface="Arial"/>
            </a:endParaRPr>
          </a:p>
        </p:txBody>
      </p:sp>
      <p:sp>
        <p:nvSpPr>
          <p:cNvPr id="114" name="Google Shape;114;p2"/>
          <p:cNvSpPr txBox="1"/>
          <p:nvPr/>
        </p:nvSpPr>
        <p:spPr>
          <a:xfrm>
            <a:off x="250825" y="1196975"/>
            <a:ext cx="69850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600"/>
              <a:buFont typeface="Times New Roman"/>
              <a:buNone/>
            </a:pPr>
            <a:r>
              <a:rPr b="1" i="0" lang="en-US" sz="3600" u="none" cap="none" strike="noStrike">
                <a:solidFill>
                  <a:schemeClr val="accent2"/>
                </a:solidFill>
                <a:latin typeface="Times New Roman"/>
                <a:ea typeface="Times New Roman"/>
                <a:cs typeface="Times New Roman"/>
                <a:sym typeface="Times New Roman"/>
              </a:rPr>
              <a:t>* What is the color?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5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5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500"/>
                                        <p:tgtEl>
                                          <p:spTgt spid="1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2c909eccf_0_1"/>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lnSpcReduction="10000"/>
          </a:bodyPr>
          <a:lstStyle/>
          <a:p>
            <a:pPr indent="-269875" lvl="0" marL="271462" rtl="0" algn="l">
              <a:lnSpc>
                <a:spcPct val="100000"/>
              </a:lnSpc>
              <a:spcBef>
                <a:spcPts val="0"/>
              </a:spcBef>
              <a:spcAft>
                <a:spcPts val="0"/>
              </a:spcAft>
              <a:buClr>
                <a:srgbClr val="94B6D2"/>
              </a:buClr>
              <a:buSzPts val="1700"/>
              <a:buFont typeface="Noto Sans Symbols"/>
              <a:buChar char="⚫"/>
            </a:pPr>
            <a:r>
              <a:rPr lang="en-US" sz="2000">
                <a:solidFill>
                  <a:srgbClr val="000000"/>
                </a:solidFill>
                <a:latin typeface="Verdana"/>
                <a:ea typeface="Verdana"/>
                <a:cs typeface="Verdana"/>
                <a:sym typeface="Verdana"/>
              </a:rPr>
              <a:t>It is an attribute of objects (like </a:t>
            </a:r>
            <a:r>
              <a:rPr i="1" lang="en-US" sz="2000">
                <a:solidFill>
                  <a:srgbClr val="000000"/>
                </a:solidFill>
                <a:latin typeface="Verdana"/>
                <a:ea typeface="Verdana"/>
                <a:cs typeface="Verdana"/>
                <a:sym typeface="Verdana"/>
              </a:rPr>
              <a:t>texture, shape, smoothness, </a:t>
            </a:r>
            <a:r>
              <a:rPr lang="en-US" sz="2000">
                <a:solidFill>
                  <a:srgbClr val="000000"/>
                </a:solidFill>
                <a:latin typeface="Verdana"/>
                <a:ea typeface="Verdana"/>
                <a:cs typeface="Verdana"/>
                <a:sym typeface="Verdana"/>
              </a:rPr>
              <a:t>etc.)</a:t>
            </a:r>
            <a:endParaRPr/>
          </a:p>
          <a:p>
            <a:pPr indent="-269875" lvl="0" marL="271462" rtl="0" algn="l">
              <a:lnSpc>
                <a:spcPct val="100000"/>
              </a:lnSpc>
              <a:spcBef>
                <a:spcPts val="1250"/>
              </a:spcBef>
              <a:spcAft>
                <a:spcPts val="0"/>
              </a:spcAft>
              <a:buClr>
                <a:srgbClr val="94B6D2"/>
              </a:buClr>
              <a:buSzPts val="1700"/>
              <a:buFont typeface="Noto Sans Symbols"/>
              <a:buChar char="⚫"/>
            </a:pPr>
            <a:r>
              <a:rPr lang="en-US" sz="2000">
                <a:solidFill>
                  <a:srgbClr val="000000"/>
                </a:solidFill>
                <a:latin typeface="Verdana"/>
                <a:ea typeface="Verdana"/>
                <a:cs typeface="Verdana"/>
                <a:sym typeface="Verdana"/>
              </a:rPr>
              <a:t>It depends on:</a:t>
            </a:r>
            <a:endParaRPr/>
          </a:p>
          <a:p>
            <a:pPr indent="-228600" lvl="1" marL="546100" rtl="0" algn="l">
              <a:lnSpc>
                <a:spcPct val="100000"/>
              </a:lnSpc>
              <a:spcBef>
                <a:spcPts val="1250"/>
              </a:spcBef>
              <a:spcAft>
                <a:spcPts val="0"/>
              </a:spcAft>
              <a:buClr>
                <a:srgbClr val="DD8047"/>
              </a:buClr>
              <a:buSzPts val="1700"/>
              <a:buFont typeface="Noto Sans Symbols"/>
              <a:buChar char="⮚"/>
            </a:pPr>
            <a:r>
              <a:rPr lang="en-US" sz="2000">
                <a:solidFill>
                  <a:srgbClr val="000000"/>
                </a:solidFill>
                <a:latin typeface="Verdana"/>
                <a:ea typeface="Verdana"/>
                <a:cs typeface="Verdana"/>
                <a:sym typeface="Verdana"/>
              </a:rPr>
              <a:t>1) spectral characteristics of the</a:t>
            </a:r>
            <a:r>
              <a:rPr i="1" lang="en-US" sz="2000">
                <a:solidFill>
                  <a:srgbClr val="C0C0C0"/>
                </a:solidFill>
                <a:latin typeface="Verdana"/>
                <a:ea typeface="Verdana"/>
                <a:cs typeface="Verdana"/>
                <a:sym typeface="Verdana"/>
              </a:rPr>
              <a:t> </a:t>
            </a:r>
            <a:r>
              <a:rPr i="1" lang="en-US" sz="2000">
                <a:solidFill>
                  <a:srgbClr val="3737CC"/>
                </a:solidFill>
                <a:latin typeface="Verdana"/>
                <a:ea typeface="Verdana"/>
                <a:cs typeface="Verdana"/>
                <a:sym typeface="Verdana"/>
              </a:rPr>
              <a:t>light source(s) </a:t>
            </a:r>
            <a:r>
              <a:rPr lang="en-US" sz="2000">
                <a:solidFill>
                  <a:srgbClr val="000000"/>
                </a:solidFill>
                <a:latin typeface="Verdana"/>
                <a:ea typeface="Verdana"/>
                <a:cs typeface="Verdana"/>
                <a:sym typeface="Verdana"/>
              </a:rPr>
              <a:t>(e.g., sunlight)  illuminating the objects (relative spectral power distribution(s)</a:t>
            </a:r>
            <a:r>
              <a:rPr lang="en-US" sz="2000">
                <a:solidFill>
                  <a:srgbClr val="C0C0C0"/>
                </a:solidFill>
                <a:latin typeface="Verdana"/>
                <a:ea typeface="Verdana"/>
                <a:cs typeface="Verdana"/>
                <a:sym typeface="Verdana"/>
              </a:rPr>
              <a:t> </a:t>
            </a:r>
            <a:r>
              <a:rPr lang="en-US" sz="2000">
                <a:solidFill>
                  <a:srgbClr val="000000"/>
                </a:solidFill>
                <a:latin typeface="Verdana"/>
                <a:ea typeface="Verdana"/>
                <a:cs typeface="Verdana"/>
                <a:sym typeface="Verdana"/>
              </a:rPr>
              <a:t>SPD) </a:t>
            </a:r>
            <a:endParaRPr/>
          </a:p>
          <a:p>
            <a:pPr indent="-228600" lvl="1" marL="546100" rtl="0" algn="l">
              <a:lnSpc>
                <a:spcPct val="100000"/>
              </a:lnSpc>
              <a:spcBef>
                <a:spcPts val="1250"/>
              </a:spcBef>
              <a:spcAft>
                <a:spcPts val="0"/>
              </a:spcAft>
              <a:buClr>
                <a:srgbClr val="DD8047"/>
              </a:buClr>
              <a:buSzPts val="1700"/>
              <a:buFont typeface="Noto Sans Symbols"/>
              <a:buChar char="⮚"/>
            </a:pPr>
            <a:r>
              <a:rPr lang="en-US" sz="2000">
                <a:solidFill>
                  <a:srgbClr val="000000"/>
                </a:solidFill>
                <a:latin typeface="Verdana"/>
                <a:ea typeface="Verdana"/>
                <a:cs typeface="Verdana"/>
                <a:sym typeface="Verdana"/>
              </a:rPr>
              <a:t>2) spectral properties of</a:t>
            </a:r>
            <a:r>
              <a:rPr i="1" lang="en-US" sz="2000">
                <a:solidFill>
                  <a:srgbClr val="C0C0C0"/>
                </a:solidFill>
                <a:latin typeface="Verdana"/>
                <a:ea typeface="Verdana"/>
                <a:cs typeface="Verdana"/>
                <a:sym typeface="Verdana"/>
              </a:rPr>
              <a:t> </a:t>
            </a:r>
            <a:r>
              <a:rPr i="1" lang="en-US" sz="2000">
                <a:solidFill>
                  <a:srgbClr val="3737CC"/>
                </a:solidFill>
                <a:latin typeface="Verdana"/>
                <a:ea typeface="Verdana"/>
                <a:cs typeface="Verdana"/>
                <a:sym typeface="Verdana"/>
              </a:rPr>
              <a:t>objects </a:t>
            </a:r>
            <a:r>
              <a:rPr lang="en-US" sz="2000">
                <a:solidFill>
                  <a:srgbClr val="000000"/>
                </a:solidFill>
                <a:latin typeface="Verdana"/>
                <a:ea typeface="Verdana"/>
                <a:cs typeface="Verdana"/>
                <a:sym typeface="Verdana"/>
              </a:rPr>
              <a:t>(</a:t>
            </a:r>
            <a:r>
              <a:rPr i="1" lang="en-US" sz="2000">
                <a:solidFill>
                  <a:srgbClr val="0000FF"/>
                </a:solidFill>
                <a:latin typeface="Verdana"/>
                <a:ea typeface="Verdana"/>
                <a:cs typeface="Verdana"/>
                <a:sym typeface="Verdana"/>
              </a:rPr>
              <a:t>reflectance</a:t>
            </a:r>
            <a:r>
              <a:rPr lang="en-US" sz="2000">
                <a:solidFill>
                  <a:srgbClr val="000000"/>
                </a:solidFill>
                <a:latin typeface="Verdana"/>
                <a:ea typeface="Verdana"/>
                <a:cs typeface="Verdana"/>
                <a:sym typeface="Verdana"/>
              </a:rPr>
              <a:t>)</a:t>
            </a:r>
            <a:endParaRPr/>
          </a:p>
          <a:p>
            <a:pPr indent="-228600" lvl="1" marL="546100" rtl="0" algn="l">
              <a:lnSpc>
                <a:spcPct val="100000"/>
              </a:lnSpc>
              <a:spcBef>
                <a:spcPts val="1250"/>
              </a:spcBef>
              <a:spcAft>
                <a:spcPts val="0"/>
              </a:spcAft>
              <a:buClr>
                <a:srgbClr val="DD8047"/>
              </a:buClr>
              <a:buSzPts val="1700"/>
              <a:buFont typeface="Noto Sans Symbols"/>
              <a:buChar char="⮚"/>
            </a:pPr>
            <a:r>
              <a:rPr lang="en-US" sz="2000">
                <a:solidFill>
                  <a:srgbClr val="000000"/>
                </a:solidFill>
                <a:latin typeface="Verdana"/>
                <a:ea typeface="Verdana"/>
                <a:cs typeface="Verdana"/>
                <a:sym typeface="Verdana"/>
              </a:rPr>
              <a:t>3) spectral characteristics of the</a:t>
            </a:r>
            <a:r>
              <a:rPr i="1" lang="en-US" sz="2000">
                <a:solidFill>
                  <a:srgbClr val="C0C0C0"/>
                </a:solidFill>
                <a:latin typeface="Verdana"/>
                <a:ea typeface="Verdana"/>
                <a:cs typeface="Verdana"/>
                <a:sym typeface="Verdana"/>
              </a:rPr>
              <a:t> </a:t>
            </a:r>
            <a:r>
              <a:rPr i="1" lang="en-US" sz="2000">
                <a:solidFill>
                  <a:srgbClr val="3737CC"/>
                </a:solidFill>
                <a:latin typeface="Verdana"/>
                <a:ea typeface="Verdana"/>
                <a:cs typeface="Verdana"/>
                <a:sym typeface="Verdana"/>
              </a:rPr>
              <a:t>sensors</a:t>
            </a:r>
            <a:r>
              <a:rPr lang="en-US" sz="2000">
                <a:solidFill>
                  <a:srgbClr val="C0C0C0"/>
                </a:solidFill>
                <a:latin typeface="Verdana"/>
                <a:ea typeface="Verdana"/>
                <a:cs typeface="Verdana"/>
                <a:sym typeface="Verdana"/>
              </a:rPr>
              <a:t> </a:t>
            </a:r>
            <a:r>
              <a:rPr lang="en-US" sz="2000">
                <a:solidFill>
                  <a:srgbClr val="000000"/>
                </a:solidFill>
                <a:latin typeface="Verdana"/>
                <a:ea typeface="Verdana"/>
                <a:cs typeface="Verdana"/>
                <a:sym typeface="Verdana"/>
              </a:rPr>
              <a:t>of the</a:t>
            </a:r>
            <a:r>
              <a:rPr i="1" lang="en-US" sz="2000">
                <a:solidFill>
                  <a:srgbClr val="C0C0C0"/>
                </a:solidFill>
                <a:latin typeface="Verdana"/>
                <a:ea typeface="Verdana"/>
                <a:cs typeface="Verdana"/>
                <a:sym typeface="Verdana"/>
              </a:rPr>
              <a:t> </a:t>
            </a:r>
            <a:r>
              <a:rPr i="1" lang="en-US" sz="2000">
                <a:solidFill>
                  <a:srgbClr val="3737CC"/>
                </a:solidFill>
                <a:latin typeface="Verdana"/>
                <a:ea typeface="Verdana"/>
                <a:cs typeface="Verdana"/>
                <a:sym typeface="Verdana"/>
              </a:rPr>
              <a:t>imaging device </a:t>
            </a:r>
            <a:r>
              <a:rPr lang="en-US" sz="2000">
                <a:solidFill>
                  <a:srgbClr val="000000"/>
                </a:solidFill>
                <a:latin typeface="Verdana"/>
                <a:ea typeface="Verdana"/>
                <a:cs typeface="Verdana"/>
                <a:sym typeface="Verdana"/>
              </a:rPr>
              <a:t>(e.g., the human eye or a digital camera)</a:t>
            </a:r>
            <a:endParaRPr/>
          </a:p>
          <a:p>
            <a:pPr indent="-228600" lvl="4" marL="1371600" rtl="0" algn="just">
              <a:lnSpc>
                <a:spcPct val="80000"/>
              </a:lnSpc>
              <a:spcBef>
                <a:spcPts val="375"/>
              </a:spcBef>
              <a:spcAft>
                <a:spcPts val="0"/>
              </a:spcAft>
              <a:buClr>
                <a:srgbClr val="A5AB81"/>
              </a:buClr>
              <a:buSzPts val="2000"/>
              <a:buNone/>
            </a:pPr>
            <a:r>
              <a:t/>
            </a:r>
            <a:endParaRPr sz="2000">
              <a:solidFill>
                <a:srgbClr val="000000"/>
              </a:solidFill>
              <a:latin typeface="Verdana"/>
              <a:ea typeface="Verdana"/>
              <a:cs typeface="Verdana"/>
              <a:sym typeface="Verdana"/>
            </a:endParaRPr>
          </a:p>
          <a:p>
            <a:pPr indent="-139446" lvl="0" marL="365760" rtl="0" algn="l">
              <a:lnSpc>
                <a:spcPct val="100000"/>
              </a:lnSpc>
              <a:spcBef>
                <a:spcPts val="400"/>
              </a:spcBef>
              <a:spcAft>
                <a:spcPts val="0"/>
              </a:spcAft>
              <a:buSzPts val="1836"/>
              <a:buNone/>
            </a:pPr>
            <a:r>
              <a:t/>
            </a:r>
            <a:endParaRPr/>
          </a:p>
        </p:txBody>
      </p:sp>
      <p:sp>
        <p:nvSpPr>
          <p:cNvPr id="120" name="Google Shape;120;gd2c909eccf_0_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DD8047"/>
              </a:buClr>
              <a:buSzPct val="100000"/>
              <a:buFont typeface="Verdana"/>
              <a:buNone/>
            </a:pPr>
            <a:r>
              <a:rPr lang="en-US" sz="4400">
                <a:solidFill>
                  <a:srgbClr val="DD8047"/>
                </a:solidFill>
                <a:latin typeface="Verdana"/>
                <a:ea typeface="Verdana"/>
                <a:cs typeface="Verdana"/>
                <a:sym typeface="Verdana"/>
              </a:rPr>
              <a:t>What is COLOR?</a:t>
            </a:r>
            <a:br>
              <a:rPr lang="en-US" sz="4400">
                <a:solidFill>
                  <a:srgbClr val="DD8047"/>
                </a:solidFill>
                <a:latin typeface="Verdana"/>
                <a:ea typeface="Verdana"/>
                <a:cs typeface="Verdana"/>
                <a:sym typeface="Verdana"/>
              </a:rPr>
            </a:br>
            <a:endParaRPr/>
          </a:p>
        </p:txBody>
      </p:sp>
      <p:sp>
        <p:nvSpPr>
          <p:cNvPr id="121" name="Google Shape;121;gd2c909eccf_0_1"/>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d2c909eccf_0_7"/>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71462" lvl="0" marL="273050" rtl="0" algn="l">
              <a:lnSpc>
                <a:spcPct val="80000"/>
              </a:lnSpc>
              <a:spcBef>
                <a:spcPts val="0"/>
              </a:spcBef>
              <a:spcAft>
                <a:spcPts val="0"/>
              </a:spcAft>
              <a:buClr>
                <a:schemeClr val="dk1"/>
              </a:buClr>
              <a:buSzPts val="1700"/>
              <a:buNone/>
            </a:pPr>
            <a:r>
              <a:t/>
            </a:r>
            <a:endParaRPr sz="2000">
              <a:solidFill>
                <a:srgbClr val="000000"/>
              </a:solidFill>
              <a:latin typeface="Verdana"/>
              <a:ea typeface="Verdana"/>
              <a:cs typeface="Verdana"/>
              <a:sym typeface="Verdana"/>
            </a:endParaRPr>
          </a:p>
          <a:p>
            <a:pPr indent="-269875" lvl="0" marL="271462" rtl="0" algn="l">
              <a:lnSpc>
                <a:spcPct val="100000"/>
              </a:lnSpc>
              <a:spcBef>
                <a:spcPts val="1250"/>
              </a:spcBef>
              <a:spcAft>
                <a:spcPts val="0"/>
              </a:spcAft>
              <a:buClr>
                <a:srgbClr val="94B6D2"/>
              </a:buClr>
              <a:buSzPts val="1700"/>
              <a:buFont typeface="Noto Sans Symbols"/>
              <a:buChar char="⚫"/>
            </a:pPr>
            <a:r>
              <a:rPr lang="en-US" sz="2000">
                <a:solidFill>
                  <a:srgbClr val="000000"/>
                </a:solidFill>
                <a:latin typeface="Verdana"/>
                <a:ea typeface="Verdana"/>
                <a:cs typeface="Verdana"/>
                <a:sym typeface="Verdana"/>
              </a:rPr>
              <a:t>Due to the different absorption curves of the cones, colors are seen as variable combinations of the so-called primary colors: </a:t>
            </a:r>
            <a:r>
              <a:rPr i="1" lang="en-US" sz="2000">
                <a:solidFill>
                  <a:srgbClr val="FF0000"/>
                </a:solidFill>
                <a:latin typeface="Verdana"/>
                <a:ea typeface="Verdana"/>
                <a:cs typeface="Verdana"/>
                <a:sym typeface="Verdana"/>
              </a:rPr>
              <a:t>red</a:t>
            </a:r>
            <a:r>
              <a:rPr lang="en-US" sz="2000">
                <a:solidFill>
                  <a:srgbClr val="000000"/>
                </a:solidFill>
                <a:latin typeface="Verdana"/>
                <a:ea typeface="Verdana"/>
                <a:cs typeface="Verdana"/>
                <a:sym typeface="Verdana"/>
              </a:rPr>
              <a:t>, </a:t>
            </a:r>
            <a:r>
              <a:rPr i="1" lang="en-US" sz="2000">
                <a:solidFill>
                  <a:srgbClr val="01FF00"/>
                </a:solidFill>
                <a:latin typeface="Verdana"/>
                <a:ea typeface="Verdana"/>
                <a:cs typeface="Verdana"/>
                <a:sym typeface="Verdana"/>
              </a:rPr>
              <a:t>green</a:t>
            </a:r>
            <a:r>
              <a:rPr lang="en-US" sz="2000">
                <a:solidFill>
                  <a:srgbClr val="000000"/>
                </a:solidFill>
                <a:latin typeface="Verdana"/>
                <a:ea typeface="Verdana"/>
                <a:cs typeface="Verdana"/>
                <a:sym typeface="Verdana"/>
              </a:rPr>
              <a:t>, and </a:t>
            </a:r>
            <a:r>
              <a:rPr i="1" lang="en-US" sz="2000">
                <a:solidFill>
                  <a:srgbClr val="0000FF"/>
                </a:solidFill>
                <a:latin typeface="Verdana"/>
                <a:ea typeface="Verdana"/>
                <a:cs typeface="Verdana"/>
                <a:sym typeface="Verdana"/>
              </a:rPr>
              <a:t>blue</a:t>
            </a:r>
            <a:endParaRPr/>
          </a:p>
          <a:p>
            <a:pPr indent="-269875" lvl="0" marL="271462" rtl="0" algn="l">
              <a:lnSpc>
                <a:spcPct val="100000"/>
              </a:lnSpc>
              <a:spcBef>
                <a:spcPts val="1250"/>
              </a:spcBef>
              <a:spcAft>
                <a:spcPts val="0"/>
              </a:spcAft>
              <a:buClr>
                <a:srgbClr val="94B6D2"/>
              </a:buClr>
              <a:buSzPts val="1700"/>
              <a:buFont typeface="Noto Sans Symbols"/>
              <a:buChar char="⚫"/>
            </a:pPr>
            <a:r>
              <a:rPr lang="en-US" sz="2000">
                <a:solidFill>
                  <a:srgbClr val="000000"/>
                </a:solidFill>
                <a:latin typeface="Verdana"/>
                <a:ea typeface="Verdana"/>
                <a:cs typeface="Verdana"/>
                <a:sym typeface="Verdana"/>
              </a:rPr>
              <a:t>Their wavelengths were standardized by the CIE in 1931: </a:t>
            </a:r>
            <a:r>
              <a:rPr i="1" lang="en-US" sz="2000">
                <a:solidFill>
                  <a:srgbClr val="FF0000"/>
                </a:solidFill>
                <a:latin typeface="Verdana"/>
                <a:ea typeface="Verdana"/>
                <a:cs typeface="Verdana"/>
                <a:sym typeface="Verdana"/>
              </a:rPr>
              <a:t>red</a:t>
            </a:r>
            <a:r>
              <a:rPr lang="en-US" sz="2000">
                <a:solidFill>
                  <a:srgbClr val="FF0000"/>
                </a:solidFill>
                <a:latin typeface="Verdana"/>
                <a:ea typeface="Verdana"/>
                <a:cs typeface="Verdana"/>
                <a:sym typeface="Verdana"/>
              </a:rPr>
              <a:t>=700 nm</a:t>
            </a:r>
            <a:r>
              <a:rPr lang="en-US" sz="2000">
                <a:solidFill>
                  <a:srgbClr val="000000"/>
                </a:solidFill>
                <a:latin typeface="Verdana"/>
                <a:ea typeface="Verdana"/>
                <a:cs typeface="Verdana"/>
                <a:sym typeface="Verdana"/>
              </a:rPr>
              <a:t>, </a:t>
            </a:r>
            <a:r>
              <a:rPr i="1" lang="en-US" sz="2000">
                <a:solidFill>
                  <a:srgbClr val="01FF00"/>
                </a:solidFill>
                <a:latin typeface="Verdana"/>
                <a:ea typeface="Verdana"/>
                <a:cs typeface="Verdana"/>
                <a:sym typeface="Verdana"/>
              </a:rPr>
              <a:t>green</a:t>
            </a:r>
            <a:r>
              <a:rPr lang="en-US" sz="2000">
                <a:solidFill>
                  <a:srgbClr val="01FF00"/>
                </a:solidFill>
                <a:latin typeface="Verdana"/>
                <a:ea typeface="Verdana"/>
                <a:cs typeface="Verdana"/>
                <a:sym typeface="Verdana"/>
              </a:rPr>
              <a:t>=546.1 nm</a:t>
            </a:r>
            <a:r>
              <a:rPr lang="en-US" sz="2000">
                <a:solidFill>
                  <a:srgbClr val="000000"/>
                </a:solidFill>
                <a:latin typeface="Verdana"/>
                <a:ea typeface="Verdana"/>
                <a:cs typeface="Verdana"/>
                <a:sym typeface="Verdana"/>
              </a:rPr>
              <a:t>, and </a:t>
            </a:r>
            <a:r>
              <a:rPr i="1" lang="en-US" sz="2000">
                <a:solidFill>
                  <a:srgbClr val="0000FF"/>
                </a:solidFill>
                <a:latin typeface="Verdana"/>
                <a:ea typeface="Verdana"/>
                <a:cs typeface="Verdana"/>
                <a:sym typeface="Verdana"/>
              </a:rPr>
              <a:t>blue</a:t>
            </a:r>
            <a:r>
              <a:rPr lang="en-US" sz="2000">
                <a:solidFill>
                  <a:srgbClr val="0000FF"/>
                </a:solidFill>
                <a:latin typeface="Verdana"/>
                <a:ea typeface="Verdana"/>
                <a:cs typeface="Verdana"/>
                <a:sym typeface="Verdana"/>
              </a:rPr>
              <a:t>=435.8 nm</a:t>
            </a:r>
            <a:endParaRPr/>
          </a:p>
          <a:p>
            <a:pPr indent="-269875" lvl="0" marL="271462" rtl="0" algn="l">
              <a:lnSpc>
                <a:spcPct val="100000"/>
              </a:lnSpc>
              <a:spcBef>
                <a:spcPts val="1250"/>
              </a:spcBef>
              <a:spcAft>
                <a:spcPts val="0"/>
              </a:spcAft>
              <a:buClr>
                <a:srgbClr val="94B6D2"/>
              </a:buClr>
              <a:buSzPts val="1700"/>
              <a:buFont typeface="Noto Sans Symbols"/>
              <a:buChar char="⚫"/>
            </a:pPr>
            <a:r>
              <a:rPr lang="en-US" sz="2000">
                <a:solidFill>
                  <a:srgbClr val="000000"/>
                </a:solidFill>
                <a:latin typeface="Verdana"/>
                <a:ea typeface="Verdana"/>
                <a:cs typeface="Verdana"/>
                <a:sym typeface="Verdana"/>
              </a:rPr>
              <a:t>The primary colors can be added to produce the</a:t>
            </a:r>
            <a:r>
              <a:rPr lang="en-US" sz="2000">
                <a:solidFill>
                  <a:srgbClr val="C0C0C0"/>
                </a:solidFill>
                <a:latin typeface="Verdana"/>
                <a:ea typeface="Verdana"/>
                <a:cs typeface="Verdana"/>
                <a:sym typeface="Verdana"/>
              </a:rPr>
              <a:t> </a:t>
            </a:r>
            <a:r>
              <a:rPr lang="en-US" sz="2000">
                <a:solidFill>
                  <a:srgbClr val="000000"/>
                </a:solidFill>
                <a:latin typeface="Verdana"/>
                <a:ea typeface="Verdana"/>
                <a:cs typeface="Verdana"/>
                <a:sym typeface="Verdana"/>
              </a:rPr>
              <a:t>secondary colors of light,</a:t>
            </a:r>
            <a:r>
              <a:rPr i="1" lang="en-US" sz="2000">
                <a:solidFill>
                  <a:srgbClr val="C0C0C0"/>
                </a:solidFill>
                <a:latin typeface="Verdana"/>
                <a:ea typeface="Verdana"/>
                <a:cs typeface="Verdana"/>
                <a:sym typeface="Verdana"/>
              </a:rPr>
              <a:t>  </a:t>
            </a:r>
            <a:r>
              <a:rPr i="1" lang="en-US" sz="2000">
                <a:solidFill>
                  <a:srgbClr val="FF379A"/>
                </a:solidFill>
                <a:latin typeface="Verdana"/>
                <a:ea typeface="Verdana"/>
                <a:cs typeface="Verdana"/>
                <a:sym typeface="Verdana"/>
              </a:rPr>
              <a:t>magenta </a:t>
            </a:r>
            <a:r>
              <a:rPr lang="en-US" sz="2000">
                <a:solidFill>
                  <a:srgbClr val="000000"/>
                </a:solidFill>
                <a:latin typeface="Verdana"/>
                <a:ea typeface="Verdana"/>
                <a:cs typeface="Verdana"/>
                <a:sym typeface="Verdana"/>
              </a:rPr>
              <a:t>(R+B),  </a:t>
            </a:r>
            <a:r>
              <a:rPr i="1" lang="en-US" sz="2000">
                <a:solidFill>
                  <a:srgbClr val="01FFFF"/>
                </a:solidFill>
                <a:latin typeface="Verdana"/>
                <a:ea typeface="Verdana"/>
                <a:cs typeface="Verdana"/>
                <a:sym typeface="Verdana"/>
              </a:rPr>
              <a:t>cyan</a:t>
            </a:r>
            <a:r>
              <a:rPr lang="en-US" sz="2000">
                <a:solidFill>
                  <a:srgbClr val="C0C0C0"/>
                </a:solidFill>
                <a:latin typeface="Verdana"/>
                <a:ea typeface="Verdana"/>
                <a:cs typeface="Verdana"/>
                <a:sym typeface="Verdana"/>
              </a:rPr>
              <a:t>  </a:t>
            </a:r>
            <a:r>
              <a:rPr lang="en-US" sz="2000">
                <a:solidFill>
                  <a:srgbClr val="000000"/>
                </a:solidFill>
                <a:latin typeface="Verdana"/>
                <a:ea typeface="Verdana"/>
                <a:cs typeface="Verdana"/>
                <a:sym typeface="Verdana"/>
              </a:rPr>
              <a:t>(G+B), and</a:t>
            </a:r>
            <a:r>
              <a:rPr i="1" lang="en-US" sz="2000">
                <a:solidFill>
                  <a:srgbClr val="C0C0C0"/>
                </a:solidFill>
                <a:latin typeface="Verdana"/>
                <a:ea typeface="Verdana"/>
                <a:cs typeface="Verdana"/>
                <a:sym typeface="Verdana"/>
              </a:rPr>
              <a:t> </a:t>
            </a:r>
            <a:r>
              <a:rPr i="1" lang="en-US" sz="2000">
                <a:solidFill>
                  <a:srgbClr val="FFFF00"/>
                </a:solidFill>
                <a:latin typeface="Verdana"/>
                <a:ea typeface="Verdana"/>
                <a:cs typeface="Verdana"/>
                <a:sym typeface="Verdana"/>
              </a:rPr>
              <a:t>yellow </a:t>
            </a:r>
            <a:r>
              <a:rPr lang="en-US" sz="2000">
                <a:solidFill>
                  <a:srgbClr val="000000"/>
                </a:solidFill>
                <a:latin typeface="Verdana"/>
                <a:ea typeface="Verdana"/>
                <a:cs typeface="Verdana"/>
                <a:sym typeface="Verdana"/>
              </a:rPr>
              <a:t>(R+G)</a:t>
            </a:r>
            <a:endParaRPr/>
          </a:p>
          <a:p>
            <a:pPr indent="-227012" lvl="4" marL="1371600" rtl="0" algn="just">
              <a:lnSpc>
                <a:spcPct val="80000"/>
              </a:lnSpc>
              <a:spcBef>
                <a:spcPts val="375"/>
              </a:spcBef>
              <a:spcAft>
                <a:spcPts val="0"/>
              </a:spcAft>
              <a:buClr>
                <a:schemeClr val="dk1"/>
              </a:buClr>
              <a:buSzPts val="1600"/>
              <a:buNone/>
            </a:pPr>
            <a:r>
              <a:t/>
            </a:r>
            <a:endParaRPr sz="1600">
              <a:solidFill>
                <a:srgbClr val="000000"/>
              </a:solidFill>
              <a:latin typeface="Verdana"/>
              <a:ea typeface="Verdana"/>
              <a:cs typeface="Verdana"/>
              <a:sym typeface="Verdana"/>
            </a:endParaRPr>
          </a:p>
          <a:p>
            <a:pPr indent="-139446" lvl="0" marL="365760" rtl="0" algn="l">
              <a:lnSpc>
                <a:spcPct val="100000"/>
              </a:lnSpc>
              <a:spcBef>
                <a:spcPts val="400"/>
              </a:spcBef>
              <a:spcAft>
                <a:spcPts val="0"/>
              </a:spcAft>
              <a:buSzPts val="1836"/>
              <a:buNone/>
            </a:pPr>
            <a:r>
              <a:t/>
            </a:r>
            <a:endParaRPr/>
          </a:p>
        </p:txBody>
      </p:sp>
      <p:sp>
        <p:nvSpPr>
          <p:cNvPr id="127" name="Google Shape;127;gd2c909eccf_0_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DD8047"/>
              </a:buClr>
              <a:buSzPct val="100000"/>
              <a:buFont typeface="Verdana"/>
              <a:buNone/>
            </a:pPr>
            <a:r>
              <a:rPr lang="en-US" sz="4400">
                <a:solidFill>
                  <a:srgbClr val="DD8047"/>
                </a:solidFill>
                <a:latin typeface="Verdana"/>
                <a:ea typeface="Verdana"/>
                <a:cs typeface="Verdana"/>
                <a:sym typeface="Verdana"/>
              </a:rPr>
              <a:t>Primary and Secondary Color</a:t>
            </a:r>
            <a:br>
              <a:rPr lang="en-US" sz="4400">
                <a:solidFill>
                  <a:srgbClr val="DD8047"/>
                </a:solidFill>
                <a:latin typeface="Verdana"/>
                <a:ea typeface="Verdana"/>
                <a:cs typeface="Verdana"/>
                <a:sym typeface="Verdana"/>
              </a:rPr>
            </a:br>
            <a:endParaRPr/>
          </a:p>
        </p:txBody>
      </p:sp>
      <p:sp>
        <p:nvSpPr>
          <p:cNvPr id="128" name="Google Shape;128;gd2c909eccf_0_7"/>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idx="1" type="body"/>
          </p:nvPr>
        </p:nvSpPr>
        <p:spPr>
          <a:xfrm>
            <a:off x="457200" y="2133600"/>
            <a:ext cx="8229600" cy="39925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90000"/>
              </a:lnSpc>
              <a:spcBef>
                <a:spcPts val="0"/>
              </a:spcBef>
              <a:spcAft>
                <a:spcPts val="0"/>
              </a:spcAft>
              <a:buClr>
                <a:schemeClr val="accent1"/>
              </a:buClr>
              <a:buSzPts val="1632"/>
              <a:buFont typeface="Noto Sans Symbols"/>
              <a:buChar char="🞂"/>
            </a:pPr>
            <a:r>
              <a:rPr b="1" i="0" lang="en-US" sz="2400" u="none" cap="none" strike="noStrike">
                <a:solidFill>
                  <a:schemeClr val="dk1"/>
                </a:solidFill>
                <a:latin typeface="Lucida Sans"/>
                <a:ea typeface="Lucida Sans"/>
                <a:cs typeface="Lucida Sans"/>
                <a:sym typeface="Lucida Sans"/>
              </a:rPr>
              <a:t>It is useful to represent a color by a set of exactly three numbers.</a:t>
            </a:r>
            <a:endParaRPr b="1" i="0" sz="2400" u="none" cap="none" strike="noStrike">
              <a:solidFill>
                <a:schemeClr val="dk1"/>
              </a:solidFill>
              <a:latin typeface="Lucida Sans"/>
              <a:ea typeface="Lucida Sans"/>
              <a:cs typeface="Lucida Sans"/>
              <a:sym typeface="Lucida Sans"/>
            </a:endParaRPr>
          </a:p>
          <a:p>
            <a:pPr indent="-255587" lvl="0" marL="365125" marR="0" rtl="0" algn="l">
              <a:lnSpc>
                <a:spcPct val="90000"/>
              </a:lnSpc>
              <a:spcBef>
                <a:spcPts val="400"/>
              </a:spcBef>
              <a:spcAft>
                <a:spcPts val="0"/>
              </a:spcAft>
              <a:buClr>
                <a:schemeClr val="accent1"/>
              </a:buClr>
              <a:buSzPts val="1904"/>
              <a:buFont typeface="Noto Sans Symbols"/>
              <a:buNone/>
            </a:pPr>
            <a:r>
              <a:rPr b="0" i="0" lang="en-US" sz="2800" u="none" cap="none" strike="noStrike">
                <a:solidFill>
                  <a:schemeClr val="dk1"/>
                </a:solidFill>
                <a:latin typeface="Times New Roman"/>
                <a:ea typeface="Times New Roman"/>
                <a:cs typeface="Times New Roman"/>
                <a:sym typeface="Times New Roman"/>
              </a:rPr>
              <a:t>- In practice, the set of three numbers must be related to some actual color reproduction process. The numbers commonly specify portions of some set of primary colors such as: </a:t>
            </a:r>
            <a:endParaRPr/>
          </a:p>
        </p:txBody>
      </p:sp>
      <p:sp>
        <p:nvSpPr>
          <p:cNvPr id="134" name="Google Shape;134;p3"/>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descr="نسيج أزرق" id="135" name="Google Shape;135;p3"/>
          <p:cNvSpPr txBox="1"/>
          <p:nvPr>
            <p:ph idx="4294967295" type="title"/>
          </p:nvPr>
        </p:nvSpPr>
        <p:spPr>
          <a:xfrm>
            <a:off x="457200" y="211138"/>
            <a:ext cx="8229600" cy="554037"/>
          </a:xfrm>
          <a:prstGeom prst="rect">
            <a:avLst/>
          </a:prstGeom>
          <a:blipFill rotWithShape="1">
            <a:blip r:embed="rId3">
              <a:alphaModFix/>
            </a:blip>
            <a:tile algn="tl" flip="none" tx="0" sx="100000" ty="0" sy="100000"/>
          </a:blip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A50021"/>
              </a:buClr>
              <a:buSzPct val="100000"/>
              <a:buFont typeface="Arial"/>
              <a:buNone/>
            </a:pPr>
            <a:r>
              <a:rPr b="1" i="0" lang="en-US" sz="3200" u="none" cap="none" strike="noStrike">
                <a:solidFill>
                  <a:srgbClr val="A50021"/>
                </a:solidFill>
                <a:latin typeface="Arial"/>
                <a:ea typeface="Arial"/>
                <a:cs typeface="Arial"/>
                <a:sym typeface="Arial"/>
              </a:rPr>
              <a:t>Color Model</a:t>
            </a:r>
            <a:endParaRPr/>
          </a:p>
        </p:txBody>
      </p:sp>
      <p:pic>
        <p:nvPicPr>
          <p:cNvPr descr="devcolorWasatch" id="136" name="Google Shape;136;p3"/>
          <p:cNvPicPr preferRelativeResize="0"/>
          <p:nvPr/>
        </p:nvPicPr>
        <p:blipFill rotWithShape="1">
          <a:blip r:embed="rId4">
            <a:alphaModFix/>
          </a:blip>
          <a:srcRect b="0" l="0" r="0" t="0"/>
          <a:stretch/>
        </p:blipFill>
        <p:spPr>
          <a:xfrm>
            <a:off x="2268537" y="4941887"/>
            <a:ext cx="4681537" cy="11572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idx="1" type="body"/>
          </p:nvPr>
        </p:nvSpPr>
        <p:spPr>
          <a:xfrm>
            <a:off x="457200" y="2133600"/>
            <a:ext cx="8229600" cy="3992562"/>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chemeClr val="accent1"/>
              </a:buClr>
              <a:buSzPts val="1836"/>
              <a:buFont typeface="Noto Sans Symbols"/>
              <a:buChar char="🞂"/>
            </a:pPr>
            <a:r>
              <a:rPr b="1" i="0" lang="en-US" sz="2700" u="none" cap="none" strike="noStrike">
                <a:solidFill>
                  <a:schemeClr val="dk1"/>
                </a:solidFill>
                <a:latin typeface="Times New Roman"/>
                <a:ea typeface="Times New Roman"/>
                <a:cs typeface="Times New Roman"/>
                <a:sym typeface="Times New Roman"/>
              </a:rPr>
              <a:t>A color model</a:t>
            </a:r>
            <a:r>
              <a:rPr b="0" i="0" lang="en-US" sz="2700" u="none" cap="none" strike="noStrike">
                <a:solidFill>
                  <a:schemeClr val="dk1"/>
                </a:solidFill>
                <a:latin typeface="Times New Roman"/>
                <a:ea typeface="Times New Roman"/>
                <a:cs typeface="Times New Roman"/>
                <a:sym typeface="Times New Roman"/>
              </a:rPr>
              <a:t> is an orderly system for creating a whole range of colors from a small set of primary colors. </a:t>
            </a:r>
            <a:endParaRPr b="0" i="0" sz="2700" u="none" cap="none" strike="noStrike">
              <a:solidFill>
                <a:schemeClr val="dk1"/>
              </a:solidFill>
              <a:latin typeface="Times New Roman"/>
              <a:ea typeface="Times New Roman"/>
              <a:cs typeface="Times New Roman"/>
              <a:sym typeface="Times New Roman"/>
            </a:endParaRPr>
          </a:p>
          <a:p>
            <a:pPr indent="-293687" lvl="0" marL="365125" rtl="0" algn="just">
              <a:lnSpc>
                <a:spcPct val="115000"/>
              </a:lnSpc>
              <a:spcBef>
                <a:spcPts val="0"/>
              </a:spcBef>
              <a:spcAft>
                <a:spcPts val="0"/>
              </a:spcAft>
              <a:buSzPts val="1824"/>
              <a:buFont typeface="Times New Roman"/>
              <a:buChar char="🞂"/>
            </a:pPr>
            <a:r>
              <a:rPr lang="en-US" sz="1650">
                <a:solidFill>
                  <a:srgbClr val="202122"/>
                </a:solidFill>
                <a:highlight>
                  <a:srgbClr val="FFFFFF"/>
                </a:highlight>
                <a:latin typeface="Arial"/>
                <a:ea typeface="Arial"/>
                <a:cs typeface="Arial"/>
                <a:sym typeface="Arial"/>
              </a:rPr>
              <a:t>In color reproduction, including </a:t>
            </a:r>
            <a:r>
              <a:rPr lang="en-US" sz="165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computer graphics</a:t>
            </a:r>
            <a:r>
              <a:rPr lang="en-US" sz="1650">
                <a:solidFill>
                  <a:srgbClr val="202122"/>
                </a:solidFill>
                <a:highlight>
                  <a:srgbClr val="FFFFFF"/>
                </a:highlight>
                <a:latin typeface="Arial"/>
                <a:ea typeface="Arial"/>
                <a:cs typeface="Arial"/>
                <a:sym typeface="Arial"/>
              </a:rPr>
              <a:t> and </a:t>
            </a:r>
            <a:r>
              <a:rPr lang="en-US" sz="165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photography</a:t>
            </a:r>
            <a:r>
              <a:rPr lang="en-US" sz="1650">
                <a:solidFill>
                  <a:srgbClr val="202122"/>
                </a:solidFill>
                <a:highlight>
                  <a:srgbClr val="FFFFFF"/>
                </a:highlight>
                <a:latin typeface="Arial"/>
                <a:ea typeface="Arial"/>
                <a:cs typeface="Arial"/>
                <a:sym typeface="Arial"/>
              </a:rPr>
              <a:t>, the </a:t>
            </a:r>
            <a:r>
              <a:rPr b="1" lang="en-US" sz="1650">
                <a:solidFill>
                  <a:srgbClr val="202122"/>
                </a:solidFill>
                <a:highlight>
                  <a:srgbClr val="FFFFFF"/>
                </a:highlight>
                <a:latin typeface="Arial"/>
                <a:ea typeface="Arial"/>
                <a:cs typeface="Arial"/>
                <a:sym typeface="Arial"/>
              </a:rPr>
              <a:t>gamut</a:t>
            </a:r>
            <a:r>
              <a:rPr lang="en-US" sz="1650">
                <a:solidFill>
                  <a:srgbClr val="202122"/>
                </a:solidFill>
                <a:highlight>
                  <a:srgbClr val="FFFFFF"/>
                </a:highlight>
                <a:latin typeface="Arial"/>
                <a:ea typeface="Arial"/>
                <a:cs typeface="Arial"/>
                <a:sym typeface="Arial"/>
              </a:rPr>
              <a:t>, or </a:t>
            </a:r>
            <a:r>
              <a:rPr b="1" lang="en-US" sz="1650">
                <a:solidFill>
                  <a:srgbClr val="202122"/>
                </a:solidFill>
                <a:highlight>
                  <a:srgbClr val="FFFFFF"/>
                </a:highlight>
                <a:latin typeface="Arial"/>
                <a:ea typeface="Arial"/>
                <a:cs typeface="Arial"/>
                <a:sym typeface="Arial"/>
              </a:rPr>
              <a:t>color gamut</a:t>
            </a:r>
            <a:r>
              <a:rPr lang="en-US" sz="1650">
                <a:solidFill>
                  <a:srgbClr val="202122"/>
                </a:solidFill>
                <a:highlight>
                  <a:srgbClr val="FFFFFF"/>
                </a:highlight>
                <a:latin typeface="Arial"/>
                <a:ea typeface="Arial"/>
                <a:cs typeface="Arial"/>
                <a:sym typeface="Arial"/>
              </a:rPr>
              <a:t>, is a certain </a:t>
            </a:r>
            <a:r>
              <a:rPr i="1" lang="en-US" sz="1650">
                <a:solidFill>
                  <a:srgbClr val="202122"/>
                </a:solidFill>
                <a:highlight>
                  <a:srgbClr val="FFFFFF"/>
                </a:highlight>
                <a:latin typeface="Arial"/>
                <a:ea typeface="Arial"/>
                <a:cs typeface="Arial"/>
                <a:sym typeface="Arial"/>
              </a:rPr>
              <a:t>complete subset</a:t>
            </a:r>
            <a:r>
              <a:rPr lang="en-US" sz="1650">
                <a:solidFill>
                  <a:srgbClr val="202122"/>
                </a:solidFill>
                <a:highlight>
                  <a:srgbClr val="FFFFFF"/>
                </a:highlight>
                <a:latin typeface="Arial"/>
                <a:ea typeface="Arial"/>
                <a:cs typeface="Arial"/>
                <a:sym typeface="Arial"/>
              </a:rPr>
              <a:t> of </a:t>
            </a:r>
            <a:r>
              <a:rPr lang="en-US" sz="165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colors</a:t>
            </a:r>
            <a:r>
              <a:rPr lang="en-US" sz="1650">
                <a:solidFill>
                  <a:srgbClr val="202122"/>
                </a:solidFill>
                <a:highlight>
                  <a:srgbClr val="FFFFFF"/>
                </a:highlight>
                <a:latin typeface="Arial"/>
                <a:ea typeface="Arial"/>
                <a:cs typeface="Arial"/>
                <a:sym typeface="Arial"/>
              </a:rPr>
              <a:t>. The most common usage refers to the subset of colors which can be accurately represented in a given circumstance, such as within a given </a:t>
            </a:r>
            <a:r>
              <a:rPr lang="en-US" sz="1650">
                <a:solidFill>
                  <a:srgbClr val="0645AD"/>
                </a:solidFill>
                <a:highlight>
                  <a:srgbClr val="FFFFFF"/>
                </a:highlight>
                <a:uFill>
                  <a:noFill/>
                </a:uFill>
                <a:latin typeface="Arial"/>
                <a:ea typeface="Arial"/>
                <a:cs typeface="Arial"/>
                <a:sym typeface="Arial"/>
                <a:hlinkClick r:id="rId6">
                  <a:extLst>
                    <a:ext uri="{A12FA001-AC4F-418D-AE19-62706E023703}">
                      <ahyp:hlinkClr val="tx"/>
                    </a:ext>
                  </a:extLst>
                </a:hlinkClick>
              </a:rPr>
              <a:t>color space</a:t>
            </a:r>
            <a:r>
              <a:rPr lang="en-US" sz="1650">
                <a:solidFill>
                  <a:srgbClr val="202122"/>
                </a:solidFill>
                <a:highlight>
                  <a:srgbClr val="FFFFFF"/>
                </a:highlight>
                <a:latin typeface="Arial"/>
                <a:ea typeface="Arial"/>
                <a:cs typeface="Arial"/>
                <a:sym typeface="Arial"/>
              </a:rPr>
              <a:t> or by a certain </a:t>
            </a:r>
            <a:r>
              <a:rPr lang="en-US" sz="1650">
                <a:solidFill>
                  <a:srgbClr val="0645AD"/>
                </a:solidFill>
                <a:highlight>
                  <a:srgbClr val="FFFFFF"/>
                </a:highlight>
                <a:uFill>
                  <a:noFill/>
                </a:uFill>
                <a:latin typeface="Arial"/>
                <a:ea typeface="Arial"/>
                <a:cs typeface="Arial"/>
                <a:sym typeface="Arial"/>
                <a:hlinkClick r:id="rId7">
                  <a:extLst>
                    <a:ext uri="{A12FA001-AC4F-418D-AE19-62706E023703}">
                      <ahyp:hlinkClr val="tx"/>
                    </a:ext>
                  </a:extLst>
                </a:hlinkClick>
              </a:rPr>
              <a:t>output device</a:t>
            </a:r>
            <a:r>
              <a:rPr lang="en-US" sz="1650">
                <a:solidFill>
                  <a:srgbClr val="202122"/>
                </a:solidFill>
                <a:highlight>
                  <a:srgbClr val="FFFFFF"/>
                </a:highlight>
                <a:latin typeface="Arial"/>
                <a:ea typeface="Arial"/>
                <a:cs typeface="Arial"/>
                <a:sym typeface="Arial"/>
              </a:rPr>
              <a:t>.</a:t>
            </a:r>
            <a:endParaRPr sz="1650">
              <a:solidFill>
                <a:srgbClr val="202122"/>
              </a:solidFill>
              <a:highlight>
                <a:srgbClr val="FFFFFF"/>
              </a:highlight>
              <a:latin typeface="Arial"/>
              <a:ea typeface="Arial"/>
              <a:cs typeface="Arial"/>
              <a:sym typeface="Arial"/>
            </a:endParaRPr>
          </a:p>
          <a:p>
            <a:pPr indent="-293687" lvl="0" marL="365125" rtl="0" algn="just">
              <a:lnSpc>
                <a:spcPct val="115000"/>
              </a:lnSpc>
              <a:spcBef>
                <a:spcPts val="0"/>
              </a:spcBef>
              <a:spcAft>
                <a:spcPts val="0"/>
              </a:spcAft>
              <a:buSzPts val="1824"/>
              <a:buFont typeface="Times New Roman"/>
              <a:buChar char="🞂"/>
            </a:pPr>
            <a:r>
              <a:rPr lang="en-US" sz="1650">
                <a:solidFill>
                  <a:srgbClr val="202122"/>
                </a:solidFill>
                <a:highlight>
                  <a:srgbClr val="FFFFFF"/>
                </a:highlight>
                <a:latin typeface="Arial"/>
                <a:ea typeface="Arial"/>
                <a:cs typeface="Arial"/>
                <a:sym typeface="Arial"/>
              </a:rPr>
              <a:t>Another sense, less frequently used but still correct, refers to the complete set of colors found within an image at a given time. In this context, digitizing a photograph, converting a digitized image to a different color space, or outputting it to a given medium using a certain output device generally alters its gamut, in the sense that some of the colors in the original are lost in the process.</a:t>
            </a:r>
            <a:endParaRPr sz="1650">
              <a:solidFill>
                <a:srgbClr val="202122"/>
              </a:solidFill>
              <a:highlight>
                <a:srgbClr val="FFFFFF"/>
              </a:highlight>
              <a:latin typeface="Arial"/>
              <a:ea typeface="Arial"/>
              <a:cs typeface="Arial"/>
              <a:sym typeface="Arial"/>
            </a:endParaRPr>
          </a:p>
          <a:p>
            <a:pPr indent="0" lvl="0" marL="365125" marR="0" rtl="0" algn="l">
              <a:lnSpc>
                <a:spcPct val="100000"/>
              </a:lnSpc>
              <a:spcBef>
                <a:spcPts val="500"/>
              </a:spcBef>
              <a:spcAft>
                <a:spcPts val="0"/>
              </a:spcAft>
              <a:buSzPts val="1224"/>
              <a:buNone/>
            </a:pPr>
            <a:r>
              <a:t/>
            </a:r>
            <a:endParaRPr>
              <a:latin typeface="Times New Roman"/>
              <a:ea typeface="Times New Roman"/>
              <a:cs typeface="Times New Roman"/>
              <a:sym typeface="Times New Roman"/>
            </a:endParaRPr>
          </a:p>
        </p:txBody>
      </p:sp>
      <p:sp>
        <p:nvSpPr>
          <p:cNvPr id="142" name="Google Shape;142;p4"/>
          <p:cNvSpPr txBox="1"/>
          <p:nvPr/>
        </p:nvSpPr>
        <p:spPr>
          <a:xfrm>
            <a:off x="8647112" y="6408737"/>
            <a:ext cx="366712" cy="3651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imes New Roman"/>
              <a:buNone/>
            </a:pPr>
            <a:fld id="{00000000-1234-1234-1234-123412341234}" type="slidenum">
              <a:rPr b="0" i="0" lang="en-US" sz="1000" u="none" cap="none" strike="noStrike">
                <a:solidFill>
                  <a:schemeClr val="dk1"/>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descr="نسيج أزرق" id="143" name="Google Shape;143;p4"/>
          <p:cNvSpPr txBox="1"/>
          <p:nvPr/>
        </p:nvSpPr>
        <p:spPr>
          <a:xfrm>
            <a:off x="457200" y="211137"/>
            <a:ext cx="8229600" cy="554037"/>
          </a:xfrm>
          <a:prstGeom prst="rect">
            <a:avLst/>
          </a:prstGeom>
          <a:blipFill rotWithShape="1">
            <a:blip r:embed="rId8">
              <a:alphaModFix/>
            </a:blip>
            <a:stretch>
              <a:fillRect b="0" l="0" r="0" t="0"/>
            </a:stretch>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A50021"/>
              </a:buClr>
              <a:buSzPts val="3200"/>
              <a:buFont typeface="Arial"/>
              <a:buNone/>
            </a:pPr>
            <a:r>
              <a:rPr b="1" i="0" lang="en-US" sz="3200" u="none" cap="none" strike="noStrike">
                <a:solidFill>
                  <a:srgbClr val="A50021"/>
                </a:solidFill>
                <a:latin typeface="Arial"/>
                <a:ea typeface="Arial"/>
                <a:cs typeface="Arial"/>
                <a:sym typeface="Arial"/>
              </a:rPr>
              <a:t>Color Model</a:t>
            </a:r>
            <a:endParaRPr b="0" i="0" sz="1400" u="none" cap="none" strike="noStrike">
              <a:solidFill>
                <a:srgbClr val="000000"/>
              </a:solidFill>
              <a:latin typeface="Arial"/>
              <a:ea typeface="Arial"/>
              <a:cs typeface="Arial"/>
              <a:sym typeface="Arial"/>
            </a:endParaRPr>
          </a:p>
        </p:txBody>
      </p:sp>
      <p:sp>
        <p:nvSpPr>
          <p:cNvPr id="144" name="Google Shape;144;p4"/>
          <p:cNvSpPr txBox="1"/>
          <p:nvPr/>
        </p:nvSpPr>
        <p:spPr>
          <a:xfrm>
            <a:off x="250825" y="1196975"/>
            <a:ext cx="69850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3600"/>
              <a:buFont typeface="Times New Roman"/>
              <a:buNone/>
            </a:pPr>
            <a:r>
              <a:rPr b="1" i="0" lang="en-US" sz="3600" u="none" cap="none" strike="noStrike">
                <a:solidFill>
                  <a:schemeClr val="accent2"/>
                </a:solidFill>
                <a:latin typeface="Times New Roman"/>
                <a:ea typeface="Times New Roman"/>
                <a:cs typeface="Times New Roman"/>
                <a:sym typeface="Times New Roman"/>
              </a:rPr>
              <a:t>* Color model.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d2c909eccf_0_106"/>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l">
              <a:lnSpc>
                <a:spcPct val="100000"/>
              </a:lnSpc>
              <a:spcBef>
                <a:spcPts val="0"/>
              </a:spcBef>
              <a:spcAft>
                <a:spcPts val="0"/>
              </a:spcAft>
              <a:buSzPts val="1836"/>
              <a:buChar char="?"/>
            </a:pPr>
            <a:r>
              <a:rPr lang="en-US"/>
              <a:t>A color model is an abstract mathematical model describing the way colors can be represented as tupples of numbers, typically as three or four values or color components.</a:t>
            </a:r>
            <a:endParaRPr/>
          </a:p>
          <a:p>
            <a:pPr indent="-139446" lvl="0" marL="365760" rtl="0" algn="l">
              <a:lnSpc>
                <a:spcPct val="100000"/>
              </a:lnSpc>
              <a:spcBef>
                <a:spcPts val="400"/>
              </a:spcBef>
              <a:spcAft>
                <a:spcPts val="0"/>
              </a:spcAft>
              <a:buSzPts val="1836"/>
              <a:buNone/>
            </a:pPr>
            <a:r>
              <a:t/>
            </a:r>
            <a:endParaRPr/>
          </a:p>
          <a:p>
            <a:pPr indent="-256032" lvl="0" marL="365760" rtl="0" algn="l">
              <a:lnSpc>
                <a:spcPct val="100000"/>
              </a:lnSpc>
              <a:spcBef>
                <a:spcPts val="400"/>
              </a:spcBef>
              <a:spcAft>
                <a:spcPts val="0"/>
              </a:spcAft>
              <a:buSzPts val="1836"/>
              <a:buChar char="?"/>
            </a:pPr>
            <a:r>
              <a:rPr lang="en-US"/>
              <a:t>Any method for explaining or behavior of color within some particular context is called a color model.</a:t>
            </a:r>
            <a:endParaRPr/>
          </a:p>
        </p:txBody>
      </p:sp>
      <p:sp>
        <p:nvSpPr>
          <p:cNvPr id="150" name="Google Shape;150;gd2c909eccf_0_10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B4490F"/>
              </a:buClr>
              <a:buSzPts val="4100"/>
              <a:buFont typeface="Lucida Sans"/>
              <a:buNone/>
            </a:pPr>
            <a:r>
              <a:rPr lang="en-US">
                <a:solidFill>
                  <a:srgbClr val="B4490F"/>
                </a:solidFill>
              </a:rPr>
              <a:t>Color Model</a:t>
            </a:r>
            <a:endParaRPr>
              <a:solidFill>
                <a:srgbClr val="B4490F"/>
              </a:solidFill>
            </a:endParaRPr>
          </a:p>
        </p:txBody>
      </p:sp>
      <p:sp>
        <p:nvSpPr>
          <p:cNvPr id="151" name="Google Shape;151;gd2c909eccf_0_106"/>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d2c909eccf_0_112"/>
          <p:cNvSpPr txBox="1"/>
          <p:nvPr>
            <p:ph idx="1" type="body"/>
          </p:nvPr>
        </p:nvSpPr>
        <p:spPr>
          <a:xfrm>
            <a:off x="457200" y="1481137"/>
            <a:ext cx="8229600" cy="4526100"/>
          </a:xfrm>
          <a:prstGeom prst="rect">
            <a:avLst/>
          </a:prstGeom>
          <a:noFill/>
          <a:ln>
            <a:noFill/>
          </a:ln>
        </p:spPr>
        <p:txBody>
          <a:bodyPr anchorCtr="0" anchor="t" bIns="45700" lIns="91425" spcFirstLastPara="1" rIns="91425" wrap="square" tIns="45700">
            <a:normAutofit/>
          </a:bodyPr>
          <a:lstStyle/>
          <a:p>
            <a:pPr indent="-256032" lvl="0" marL="365760" rtl="0" algn="just">
              <a:lnSpc>
                <a:spcPct val="80000"/>
              </a:lnSpc>
              <a:spcBef>
                <a:spcPts val="0"/>
              </a:spcBef>
              <a:spcAft>
                <a:spcPts val="0"/>
              </a:spcAft>
              <a:buClr>
                <a:schemeClr val="dk1"/>
              </a:buClr>
              <a:buSzPts val="2295"/>
              <a:buNone/>
            </a:pPr>
            <a:r>
              <a:t/>
            </a:r>
            <a:endParaRPr>
              <a:solidFill>
                <a:srgbClr val="000000"/>
              </a:solidFill>
              <a:latin typeface="Verdana"/>
              <a:ea typeface="Verdana"/>
              <a:cs typeface="Verdana"/>
              <a:sym typeface="Verdana"/>
            </a:endParaRPr>
          </a:p>
          <a:p>
            <a:pPr indent="-256032" lvl="0" marL="365760" rtl="0" algn="just">
              <a:lnSpc>
                <a:spcPct val="80000"/>
              </a:lnSpc>
              <a:spcBef>
                <a:spcPts val="575"/>
              </a:spcBef>
              <a:spcAft>
                <a:spcPts val="0"/>
              </a:spcAft>
              <a:buClr>
                <a:srgbClr val="94B6D2"/>
              </a:buClr>
              <a:buSzPts val="1700"/>
              <a:buFont typeface="Noto Sans Symbols"/>
              <a:buChar char="⚫"/>
            </a:pPr>
            <a:r>
              <a:rPr b="1" lang="en-US" sz="2000">
                <a:solidFill>
                  <a:srgbClr val="000000"/>
                </a:solidFill>
                <a:latin typeface="Verdana"/>
                <a:ea typeface="Verdana"/>
                <a:cs typeface="Verdana"/>
                <a:sym typeface="Verdana"/>
              </a:rPr>
              <a:t>Color Models</a:t>
            </a:r>
            <a:endParaRPr/>
          </a:p>
          <a:p>
            <a:pPr indent="-256032" lvl="0" marL="365760" rtl="0" algn="just">
              <a:lnSpc>
                <a:spcPct val="80000"/>
              </a:lnSpc>
              <a:spcBef>
                <a:spcPts val="575"/>
              </a:spcBef>
              <a:spcAft>
                <a:spcPts val="0"/>
              </a:spcAft>
              <a:buClr>
                <a:srgbClr val="94B6D2"/>
              </a:buClr>
              <a:buSzPts val="1700"/>
              <a:buNone/>
            </a:pPr>
            <a:r>
              <a:t/>
            </a:r>
            <a:endParaRPr b="1" sz="2000">
              <a:solidFill>
                <a:srgbClr val="000000"/>
              </a:solidFill>
              <a:latin typeface="Verdana"/>
              <a:ea typeface="Verdana"/>
              <a:cs typeface="Verdana"/>
              <a:sym typeface="Verdana"/>
            </a:endParaRPr>
          </a:p>
          <a:p>
            <a:pPr indent="-228600" lvl="4" marL="1371600" rtl="0" algn="just">
              <a:lnSpc>
                <a:spcPct val="80000"/>
              </a:lnSpc>
              <a:spcBef>
                <a:spcPts val="375"/>
              </a:spcBef>
              <a:spcAft>
                <a:spcPts val="0"/>
              </a:spcAft>
              <a:buClr>
                <a:srgbClr val="A5AB81"/>
              </a:buClr>
              <a:buSzPts val="1800"/>
              <a:buFont typeface="Verdana"/>
              <a:buChar char="o"/>
            </a:pPr>
            <a:r>
              <a:rPr b="1" lang="en-US">
                <a:solidFill>
                  <a:srgbClr val="FF0000"/>
                </a:solidFill>
                <a:latin typeface="Verdana"/>
                <a:ea typeface="Verdana"/>
                <a:cs typeface="Verdana"/>
                <a:sym typeface="Verdana"/>
              </a:rPr>
              <a:t>RGB (Red, Green, Blue)</a:t>
            </a:r>
            <a:endParaRPr/>
          </a:p>
          <a:p>
            <a:pPr indent="-228600" lvl="4" marL="1371600" rtl="0" algn="just">
              <a:lnSpc>
                <a:spcPct val="80000"/>
              </a:lnSpc>
              <a:spcBef>
                <a:spcPts val="375"/>
              </a:spcBef>
              <a:spcAft>
                <a:spcPts val="0"/>
              </a:spcAft>
              <a:buClr>
                <a:srgbClr val="A5AB81"/>
              </a:buClr>
              <a:buSzPts val="1800"/>
              <a:buFont typeface="Verdana"/>
              <a:buChar char="o"/>
            </a:pPr>
            <a:r>
              <a:rPr b="1" lang="en-US">
                <a:solidFill>
                  <a:srgbClr val="FF0000"/>
                </a:solidFill>
                <a:latin typeface="Verdana"/>
                <a:ea typeface="Verdana"/>
                <a:cs typeface="Verdana"/>
                <a:sym typeface="Verdana"/>
              </a:rPr>
              <a:t>CMY (Cyan, Magenta, Yellow)</a:t>
            </a:r>
            <a:endParaRPr/>
          </a:p>
          <a:p>
            <a:pPr indent="-228600" lvl="4" marL="1371600" rtl="0" algn="just">
              <a:lnSpc>
                <a:spcPct val="80000"/>
              </a:lnSpc>
              <a:spcBef>
                <a:spcPts val="375"/>
              </a:spcBef>
              <a:spcAft>
                <a:spcPts val="0"/>
              </a:spcAft>
              <a:buClr>
                <a:srgbClr val="A5AB81"/>
              </a:buClr>
              <a:buSzPts val="1800"/>
              <a:buFont typeface="Verdana"/>
              <a:buChar char="o"/>
            </a:pPr>
            <a:r>
              <a:rPr b="1" lang="en-US">
                <a:solidFill>
                  <a:srgbClr val="000000"/>
                </a:solidFill>
                <a:latin typeface="Verdana"/>
                <a:ea typeface="Verdana"/>
                <a:cs typeface="Verdana"/>
                <a:sym typeface="Verdana"/>
              </a:rPr>
              <a:t>HSI (Hue, Saturation, Intensity)</a:t>
            </a:r>
            <a:endParaRPr/>
          </a:p>
          <a:p>
            <a:pPr indent="-228600" lvl="4" marL="1371600" rtl="0" algn="just">
              <a:lnSpc>
                <a:spcPct val="80000"/>
              </a:lnSpc>
              <a:spcBef>
                <a:spcPts val="375"/>
              </a:spcBef>
              <a:spcAft>
                <a:spcPts val="0"/>
              </a:spcAft>
              <a:buClr>
                <a:srgbClr val="A5AB81"/>
              </a:buClr>
              <a:buSzPts val="1800"/>
              <a:buFont typeface="Verdana"/>
              <a:buChar char="o"/>
            </a:pPr>
            <a:r>
              <a:rPr b="1" lang="en-US">
                <a:solidFill>
                  <a:srgbClr val="000000"/>
                </a:solidFill>
                <a:latin typeface="Verdana"/>
                <a:ea typeface="Verdana"/>
                <a:cs typeface="Verdana"/>
                <a:sym typeface="Verdana"/>
              </a:rPr>
              <a:t>YIQ (Luminance, In phase, Quadrature)</a:t>
            </a:r>
            <a:endParaRPr/>
          </a:p>
          <a:p>
            <a:pPr indent="-228600" lvl="4" marL="1371600" rtl="0" algn="just">
              <a:lnSpc>
                <a:spcPct val="80000"/>
              </a:lnSpc>
              <a:spcBef>
                <a:spcPts val="375"/>
              </a:spcBef>
              <a:spcAft>
                <a:spcPts val="0"/>
              </a:spcAft>
              <a:buClr>
                <a:srgbClr val="A5AB81"/>
              </a:buClr>
              <a:buSzPts val="1800"/>
              <a:buFont typeface="Verdana"/>
              <a:buChar char="o"/>
            </a:pPr>
            <a:r>
              <a:rPr b="1" lang="en-US">
                <a:solidFill>
                  <a:srgbClr val="000000"/>
                </a:solidFill>
                <a:latin typeface="Verdana"/>
                <a:ea typeface="Verdana"/>
                <a:cs typeface="Verdana"/>
                <a:sym typeface="Verdana"/>
              </a:rPr>
              <a:t>YUV (</a:t>
            </a:r>
            <a:r>
              <a:rPr b="1" lang="en-US" sz="1400">
                <a:solidFill>
                  <a:srgbClr val="000000"/>
                </a:solidFill>
                <a:latin typeface="Verdana"/>
                <a:ea typeface="Verdana"/>
                <a:cs typeface="Verdana"/>
                <a:sym typeface="Verdana"/>
              </a:rPr>
              <a:t>Y' stands for the luma component (the brightness) and U and V are the chrominance (color) components </a:t>
            </a:r>
            <a:r>
              <a:rPr b="1" lang="en-US">
                <a:solidFill>
                  <a:srgbClr val="000000"/>
                </a:solidFill>
                <a:latin typeface="Verdana"/>
                <a:ea typeface="Verdana"/>
                <a:cs typeface="Verdana"/>
                <a:sym typeface="Verdana"/>
              </a:rPr>
              <a:t>)</a:t>
            </a:r>
            <a:endParaRPr/>
          </a:p>
          <a:p>
            <a:pPr indent="-227012" lvl="4" marL="1371600" rtl="0" algn="just">
              <a:lnSpc>
                <a:spcPct val="80000"/>
              </a:lnSpc>
              <a:spcBef>
                <a:spcPts val="375"/>
              </a:spcBef>
              <a:spcAft>
                <a:spcPts val="0"/>
              </a:spcAft>
              <a:buClr>
                <a:schemeClr val="dk1"/>
              </a:buClr>
              <a:buSzPts val="1800"/>
              <a:buNone/>
            </a:pPr>
            <a:r>
              <a:t/>
            </a:r>
            <a:endParaRPr b="1">
              <a:solidFill>
                <a:srgbClr val="000000"/>
              </a:solidFill>
              <a:latin typeface="Verdana"/>
              <a:ea typeface="Verdana"/>
              <a:cs typeface="Verdana"/>
              <a:sym typeface="Verdana"/>
            </a:endParaRPr>
          </a:p>
          <a:p>
            <a:pPr indent="-139446" lvl="0" marL="365760" rtl="0" algn="l">
              <a:lnSpc>
                <a:spcPct val="100000"/>
              </a:lnSpc>
              <a:spcBef>
                <a:spcPts val="400"/>
              </a:spcBef>
              <a:spcAft>
                <a:spcPts val="0"/>
              </a:spcAft>
              <a:buSzPts val="1836"/>
              <a:buNone/>
            </a:pPr>
            <a:r>
              <a:t/>
            </a:r>
            <a:endParaRPr/>
          </a:p>
        </p:txBody>
      </p:sp>
      <p:sp>
        <p:nvSpPr>
          <p:cNvPr id="157" name="Google Shape;157;gd2c909eccf_0_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DD8047"/>
              </a:buClr>
              <a:buSzPct val="100000"/>
              <a:buFont typeface="Verdana"/>
              <a:buNone/>
            </a:pPr>
            <a:r>
              <a:rPr lang="en-US" sz="4400">
                <a:solidFill>
                  <a:srgbClr val="DD8047"/>
                </a:solidFill>
                <a:latin typeface="Verdana"/>
                <a:ea typeface="Verdana"/>
                <a:cs typeface="Verdana"/>
                <a:sym typeface="Verdana"/>
              </a:rPr>
              <a:t>Different Color Models</a:t>
            </a:r>
            <a:br>
              <a:rPr lang="en-US" sz="4400">
                <a:solidFill>
                  <a:srgbClr val="DD8047"/>
                </a:solidFill>
                <a:latin typeface="Verdana"/>
                <a:ea typeface="Verdana"/>
                <a:cs typeface="Verdana"/>
                <a:sym typeface="Verdana"/>
              </a:rPr>
            </a:br>
            <a:endParaRPr/>
          </a:p>
        </p:txBody>
      </p:sp>
      <p:sp>
        <p:nvSpPr>
          <p:cNvPr id="158" name="Google Shape;158;gd2c909eccf_0_112"/>
          <p:cNvSpPr txBox="1"/>
          <p:nvPr>
            <p:ph idx="12" type="sldNum"/>
          </p:nvPr>
        </p:nvSpPr>
        <p:spPr>
          <a:xfrm>
            <a:off x="8647112" y="6408737"/>
            <a:ext cx="366600" cy="365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000"/>
              <a:buFont typeface="Times New Roman"/>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8_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default">
      <a:dk1>
        <a:srgbClr val="000000"/>
      </a:dk1>
      <a:lt1>
        <a:srgbClr val="FFFFFF"/>
      </a:lt1>
      <a:dk2>
        <a:srgbClr val="464646"/>
      </a:dk2>
      <a:lt2>
        <a:srgbClr val="DEF5FA"/>
      </a:lt2>
      <a:accent1>
        <a:srgbClr val="2DA2BF"/>
      </a:accent1>
      <a:accent2>
        <a:srgbClr val="DA1F28"/>
      </a:accent2>
      <a:accent3>
        <a:srgbClr val="FFFFFF"/>
      </a:accent3>
      <a:accent4>
        <a:srgbClr val="2DA2BF"/>
      </a:accent4>
      <a:accent5>
        <a:srgbClr val="DA1F28"/>
      </a:accent5>
      <a:accent6>
        <a:srgbClr val="FFFFFF"/>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1999-03-04T07:09:03Z</dcterms:created>
  <dc:creator>Jim X. Chen</dc:creator>
</cp:coreProperties>
</file>