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0"/>
  </p:notesMasterIdLst>
  <p:handoutMasterIdLst>
    <p:handoutMasterId r:id="rId51"/>
  </p:handoutMasterIdLst>
  <p:sldIdLst>
    <p:sldId id="595" r:id="rId2"/>
    <p:sldId id="535" r:id="rId3"/>
    <p:sldId id="545" r:id="rId4"/>
    <p:sldId id="594" r:id="rId5"/>
    <p:sldId id="537" r:id="rId6"/>
    <p:sldId id="544" r:id="rId7"/>
    <p:sldId id="593" r:id="rId8"/>
    <p:sldId id="567" r:id="rId9"/>
    <p:sldId id="563" r:id="rId10"/>
    <p:sldId id="577" r:id="rId11"/>
    <p:sldId id="520" r:id="rId12"/>
    <p:sldId id="564" r:id="rId13"/>
    <p:sldId id="580" r:id="rId14"/>
    <p:sldId id="579" r:id="rId15"/>
    <p:sldId id="565" r:id="rId16"/>
    <p:sldId id="581" r:id="rId17"/>
    <p:sldId id="582" r:id="rId18"/>
    <p:sldId id="566" r:id="rId19"/>
    <p:sldId id="546" r:id="rId20"/>
    <p:sldId id="554" r:id="rId21"/>
    <p:sldId id="555" r:id="rId22"/>
    <p:sldId id="556" r:id="rId23"/>
    <p:sldId id="584" r:id="rId24"/>
    <p:sldId id="585" r:id="rId25"/>
    <p:sldId id="586" r:id="rId26"/>
    <p:sldId id="587" r:id="rId27"/>
    <p:sldId id="549" r:id="rId28"/>
    <p:sldId id="557" r:id="rId29"/>
    <p:sldId id="550" r:id="rId30"/>
    <p:sldId id="558" r:id="rId31"/>
    <p:sldId id="559" r:id="rId32"/>
    <p:sldId id="560" r:id="rId33"/>
    <p:sldId id="552" r:id="rId34"/>
    <p:sldId id="561" r:id="rId35"/>
    <p:sldId id="568" r:id="rId36"/>
    <p:sldId id="527" r:id="rId37"/>
    <p:sldId id="588" r:id="rId38"/>
    <p:sldId id="589" r:id="rId39"/>
    <p:sldId id="569" r:id="rId40"/>
    <p:sldId id="570" r:id="rId41"/>
    <p:sldId id="590" r:id="rId42"/>
    <p:sldId id="591" r:id="rId43"/>
    <p:sldId id="574" r:id="rId44"/>
    <p:sldId id="592" r:id="rId45"/>
    <p:sldId id="576" r:id="rId46"/>
    <p:sldId id="532" r:id="rId47"/>
    <p:sldId id="533" r:id="rId48"/>
    <p:sldId id="454" r:id="rId49"/>
  </p:sldIdLst>
  <p:sldSz cx="9144000" cy="6858000" type="screen4x3"/>
  <p:notesSz cx="7315200" cy="9601200"/>
  <p:defaultTextStyle>
    <a:defPPr>
      <a:defRPr lang="en-US"/>
    </a:defPPr>
    <a:lvl1pPr algn="l" rtl="0" eaLnBrk="0" fontAlgn="base" hangingPunct="0">
      <a:spcBef>
        <a:spcPct val="50000"/>
      </a:spcBef>
      <a:spcAft>
        <a:spcPct val="0"/>
      </a:spcAft>
      <a:defRPr sz="2000" kern="1200">
        <a:solidFill>
          <a:schemeClr val="tx1"/>
        </a:solidFill>
        <a:latin typeface="Times New Roman" pitchFamily="18" charset="0"/>
        <a:ea typeface="+mn-ea"/>
        <a:cs typeface="Arial" charset="0"/>
      </a:defRPr>
    </a:lvl1pPr>
    <a:lvl2pPr marL="457200" algn="l" rtl="0" eaLnBrk="0" fontAlgn="base" hangingPunct="0">
      <a:spcBef>
        <a:spcPct val="50000"/>
      </a:spcBef>
      <a:spcAft>
        <a:spcPct val="0"/>
      </a:spcAft>
      <a:defRPr sz="2000" kern="1200">
        <a:solidFill>
          <a:schemeClr val="tx1"/>
        </a:solidFill>
        <a:latin typeface="Times New Roman" pitchFamily="18" charset="0"/>
        <a:ea typeface="+mn-ea"/>
        <a:cs typeface="Arial" charset="0"/>
      </a:defRPr>
    </a:lvl2pPr>
    <a:lvl3pPr marL="914400" algn="l" rtl="0" eaLnBrk="0" fontAlgn="base" hangingPunct="0">
      <a:spcBef>
        <a:spcPct val="50000"/>
      </a:spcBef>
      <a:spcAft>
        <a:spcPct val="0"/>
      </a:spcAft>
      <a:defRPr sz="2000" kern="1200">
        <a:solidFill>
          <a:schemeClr val="tx1"/>
        </a:solidFill>
        <a:latin typeface="Times New Roman" pitchFamily="18" charset="0"/>
        <a:ea typeface="+mn-ea"/>
        <a:cs typeface="Arial" charset="0"/>
      </a:defRPr>
    </a:lvl3pPr>
    <a:lvl4pPr marL="1371600" algn="l" rtl="0" eaLnBrk="0" fontAlgn="base" hangingPunct="0">
      <a:spcBef>
        <a:spcPct val="50000"/>
      </a:spcBef>
      <a:spcAft>
        <a:spcPct val="0"/>
      </a:spcAft>
      <a:defRPr sz="2000" kern="1200">
        <a:solidFill>
          <a:schemeClr val="tx1"/>
        </a:solidFill>
        <a:latin typeface="Times New Roman" pitchFamily="18" charset="0"/>
        <a:ea typeface="+mn-ea"/>
        <a:cs typeface="Arial" charset="0"/>
      </a:defRPr>
    </a:lvl4pPr>
    <a:lvl5pPr marL="1828800" algn="l" rtl="0" eaLnBrk="0" fontAlgn="base" hangingPunct="0">
      <a:spcBef>
        <a:spcPct val="50000"/>
      </a:spcBef>
      <a:spcAft>
        <a:spcPct val="0"/>
      </a:spcAft>
      <a:defRPr sz="2000" kern="1200">
        <a:solidFill>
          <a:schemeClr val="tx1"/>
        </a:solidFill>
        <a:latin typeface="Times New Roman" pitchFamily="18" charset="0"/>
        <a:ea typeface="+mn-ea"/>
        <a:cs typeface="Arial" charset="0"/>
      </a:defRPr>
    </a:lvl5pPr>
    <a:lvl6pPr marL="2286000" algn="l" defTabSz="914400" rtl="0" eaLnBrk="1" latinLnBrk="0" hangingPunct="1">
      <a:defRPr sz="2000" kern="1200">
        <a:solidFill>
          <a:schemeClr val="tx1"/>
        </a:solidFill>
        <a:latin typeface="Times New Roman" pitchFamily="18" charset="0"/>
        <a:ea typeface="+mn-ea"/>
        <a:cs typeface="Arial" charset="0"/>
      </a:defRPr>
    </a:lvl6pPr>
    <a:lvl7pPr marL="2743200" algn="l" defTabSz="914400" rtl="0" eaLnBrk="1" latinLnBrk="0" hangingPunct="1">
      <a:defRPr sz="2000" kern="1200">
        <a:solidFill>
          <a:schemeClr val="tx1"/>
        </a:solidFill>
        <a:latin typeface="Times New Roman" pitchFamily="18" charset="0"/>
        <a:ea typeface="+mn-ea"/>
        <a:cs typeface="Arial" charset="0"/>
      </a:defRPr>
    </a:lvl7pPr>
    <a:lvl8pPr marL="3200400" algn="l" defTabSz="914400" rtl="0" eaLnBrk="1" latinLnBrk="0" hangingPunct="1">
      <a:defRPr sz="2000" kern="1200">
        <a:solidFill>
          <a:schemeClr val="tx1"/>
        </a:solidFill>
        <a:latin typeface="Times New Roman" pitchFamily="18" charset="0"/>
        <a:ea typeface="+mn-ea"/>
        <a:cs typeface="Arial" charset="0"/>
      </a:defRPr>
    </a:lvl8pPr>
    <a:lvl9pPr marL="3657600" algn="l" defTabSz="914400" rtl="0" eaLnBrk="1" latinLnBrk="0" hangingPunct="1">
      <a:defRPr sz="20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8000"/>
    <a:srgbClr val="00CC66"/>
    <a:srgbClr val="DDDDDD"/>
    <a:srgbClr val="B2B2B2"/>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6" autoAdjust="0"/>
    <p:restoredTop sz="94710" autoAdjust="0"/>
  </p:normalViewPr>
  <p:slideViewPr>
    <p:cSldViewPr>
      <p:cViewPr varScale="1">
        <p:scale>
          <a:sx n="80" d="100"/>
          <a:sy n="80" d="100"/>
        </p:scale>
        <p:origin x="-144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spcBef>
                <a:spcPct val="0"/>
              </a:spcBef>
              <a:defRPr sz="1300">
                <a:latin typeface="Arial" charset="0"/>
                <a:cs typeface="Arial" charset="0"/>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spcBef>
                <a:spcPct val="0"/>
              </a:spcBef>
              <a:defRPr sz="1300">
                <a:latin typeface="Arial" charset="0"/>
                <a:cs typeface="Arial" charset="0"/>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spcBef>
                <a:spcPct val="0"/>
              </a:spcBef>
              <a:defRPr sz="1300">
                <a:latin typeface="Arial" charset="0"/>
                <a:cs typeface="Arial" charset="0"/>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spcBef>
                <a:spcPct val="0"/>
              </a:spcBef>
              <a:defRPr sz="1300">
                <a:latin typeface="Arial" charset="0"/>
                <a:cs typeface="Arial" charset="0"/>
              </a:defRPr>
            </a:lvl1pPr>
          </a:lstStyle>
          <a:p>
            <a:pPr>
              <a:defRPr/>
            </a:pPr>
            <a:fld id="{06A4202C-48F3-4C7A-87B7-3D1D5DD2205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spcBef>
                <a:spcPct val="0"/>
              </a:spcBef>
              <a:defRPr sz="1300">
                <a:latin typeface="Arial" charset="0"/>
                <a:cs typeface="Arial" charset="0"/>
              </a:defRPr>
            </a:lvl1pPr>
          </a:lstStyle>
          <a:p>
            <a:pPr>
              <a:defRPr/>
            </a:pPr>
            <a:endParaRPr lang="en-US"/>
          </a:p>
        </p:txBody>
      </p:sp>
      <p:sp>
        <p:nvSpPr>
          <p:cNvPr id="542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spcBef>
                <a:spcPct val="0"/>
              </a:spcBef>
              <a:defRPr sz="1300">
                <a:latin typeface="Arial" charset="0"/>
                <a:cs typeface="Arial"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42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42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spcBef>
                <a:spcPct val="0"/>
              </a:spcBef>
              <a:defRPr sz="1300">
                <a:latin typeface="Arial" charset="0"/>
                <a:cs typeface="Arial" charset="0"/>
              </a:defRPr>
            </a:lvl1pPr>
          </a:lstStyle>
          <a:p>
            <a:pPr>
              <a:defRPr/>
            </a:pPr>
            <a:endParaRPr lang="en-US"/>
          </a:p>
        </p:txBody>
      </p:sp>
      <p:sp>
        <p:nvSpPr>
          <p:cNvPr id="542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spcBef>
                <a:spcPct val="0"/>
              </a:spcBef>
              <a:defRPr sz="1300">
                <a:latin typeface="Arial" charset="0"/>
                <a:cs typeface="Arial" charset="0"/>
              </a:defRPr>
            </a:lvl1pPr>
          </a:lstStyle>
          <a:p>
            <a:pPr>
              <a:defRPr/>
            </a:pPr>
            <a:fld id="{952B350B-0F18-42D7-B4EE-061120CDDA1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452322-D991-4297-BCA9-F8E2A8D85B93}" type="slidenum">
              <a:rPr lang="en-US"/>
              <a:pPr/>
              <a:t>3</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2B45EE-155B-4A88-AA17-BF13D967A3CC}" type="slidenum">
              <a:rPr lang="en-US"/>
              <a:pPr/>
              <a:t>4</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0B2A5B-A70B-4722-8AA7-18EB95D03F75}" type="slidenum">
              <a:rPr lang="en-US"/>
              <a:pPr/>
              <a:t>5</a:t>
            </a:fld>
            <a:endParaRPr lang="en-US"/>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52B350B-0F18-42D7-B4EE-061120CDDA15}" type="slidenum">
              <a:rPr lang="en-US" smtClean="0"/>
              <a:pPr>
                <a:defRPr/>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US"/>
            </a:p>
          </p:txBody>
        </p:sp>
      </p:grpSp>
      <p:sp>
        <p:nvSpPr>
          <p:cNvPr id="17410"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1741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p>
        </p:txBody>
      </p:sp>
      <p:sp>
        <p:nvSpPr>
          <p:cNvPr id="9" name="Rectangle 5"/>
          <p:cNvSpPr>
            <a:spLocks noGrp="1" noChangeArrowheads="1"/>
          </p:cNvSpPr>
          <p:nvPr>
            <p:ph type="ftr" sz="quarter" idx="11"/>
          </p:nvPr>
        </p:nvSpPr>
        <p:spPr/>
        <p:txBody>
          <a:bodyPr/>
          <a:lstStyle>
            <a:lvl1pPr>
              <a:defRPr/>
            </a:lvl1pPr>
          </a:lstStyle>
          <a:p>
            <a:pPr>
              <a:defRPr/>
            </a:pPr>
            <a:endParaRPr lang="en-US"/>
          </a:p>
        </p:txBody>
      </p:sp>
      <p:sp>
        <p:nvSpPr>
          <p:cNvPr id="10" name="Rectangle 6"/>
          <p:cNvSpPr>
            <a:spLocks noGrp="1" noChangeArrowheads="1"/>
          </p:cNvSpPr>
          <p:nvPr>
            <p:ph type="sldNum" sz="quarter" idx="12"/>
          </p:nvPr>
        </p:nvSpPr>
        <p:spPr/>
        <p:txBody>
          <a:bodyPr/>
          <a:lstStyle>
            <a:lvl1pPr>
              <a:defRPr/>
            </a:lvl1pPr>
          </a:lstStyle>
          <a:p>
            <a:pPr>
              <a:defRPr/>
            </a:pPr>
            <a:fld id="{0A7C6623-69BB-421E-BA65-4B4CBC1B7BF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E9A29A-311C-4003-BC3F-AFAA92923A6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8AA8E5-7A91-4EE0-80E9-ED0D0468988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30725"/>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9ADD65-1B18-483A-9EF1-FE70BC3A4D7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28C7583-2B2E-4797-B5AB-DCBA4DBF792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058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371600"/>
            <a:ext cx="4114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71600"/>
            <a:ext cx="41148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1148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304800" y="6477000"/>
            <a:ext cx="1905000" cy="381000"/>
          </a:xfrm>
        </p:spPr>
        <p:txBody>
          <a:bodyPr/>
          <a:lstStyle>
            <a:lvl1pPr>
              <a:defRPr/>
            </a:lvl1pPr>
          </a:lstStyle>
          <a:p>
            <a:fld id="{0D06C49F-32D5-4C66-9DEE-0E87A14901A8}" type="datetime4">
              <a:rPr lang="en-US"/>
              <a:pPr/>
              <a:t>September 24, 2020</a:t>
            </a:fld>
            <a:endParaRPr lang="en-US"/>
          </a:p>
        </p:txBody>
      </p:sp>
      <p:sp>
        <p:nvSpPr>
          <p:cNvPr id="7" name="Footer Placeholder 6"/>
          <p:cNvSpPr>
            <a:spLocks noGrp="1"/>
          </p:cNvSpPr>
          <p:nvPr>
            <p:ph type="ftr" sz="quarter" idx="11"/>
          </p:nvPr>
        </p:nvSpPr>
        <p:spPr>
          <a:xfrm>
            <a:off x="3352800" y="6477000"/>
            <a:ext cx="2895600" cy="381000"/>
          </a:xfrm>
        </p:spPr>
        <p:txBody>
          <a:bodyPr/>
          <a:lstStyle>
            <a:lvl1pPr>
              <a:defRPr/>
            </a:lvl1pPr>
          </a:lstStyle>
          <a:p>
            <a:r>
              <a:rPr lang="en-US"/>
              <a:t>Data Mining: Concepts and Techniques</a:t>
            </a:r>
          </a:p>
        </p:txBody>
      </p:sp>
      <p:sp>
        <p:nvSpPr>
          <p:cNvPr id="8" name="Slide Number Placeholder 7"/>
          <p:cNvSpPr>
            <a:spLocks noGrp="1"/>
          </p:cNvSpPr>
          <p:nvPr>
            <p:ph type="sldNum" sz="quarter" idx="12"/>
          </p:nvPr>
        </p:nvSpPr>
        <p:spPr>
          <a:xfrm>
            <a:off x="7239000" y="6477000"/>
            <a:ext cx="1905000" cy="381000"/>
          </a:xfrm>
        </p:spPr>
        <p:txBody>
          <a:bodyPr/>
          <a:lstStyle>
            <a:lvl1pPr>
              <a:defRPr/>
            </a:lvl1pPr>
          </a:lstStyle>
          <a:p>
            <a:fld id="{416C6334-C34C-4B42-80B4-4EDF037ACEFA}" type="slidenum">
              <a:rPr lang="en-US"/>
              <a:pPr/>
              <a:t>‹#›</a:t>
            </a:fld>
            <a:endParaRPr lang="en-US"/>
          </a:p>
        </p:txBody>
      </p:sp>
    </p:spTree>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F71DB22-A816-44A7-9B33-F2001EB8B06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bwMode="auto">
          <a:xfrm>
            <a:off x="533400" y="6400800"/>
            <a:ext cx="8137525" cy="1588"/>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bwMode="auto">
          <a:xfrm>
            <a:off x="457200" y="6489700"/>
            <a:ext cx="8382000" cy="3175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none"/>
          <a:lstStyle/>
          <a:p>
            <a:pPr algn="ctr">
              <a:defRPr/>
            </a:pPr>
            <a:r>
              <a:rPr lang="en-US" sz="1400" dirty="0"/>
              <a:t>Md. </a:t>
            </a:r>
            <a:r>
              <a:rPr lang="en-US" sz="1400" dirty="0" err="1"/>
              <a:t>Manowarul</a:t>
            </a:r>
            <a:r>
              <a:rPr lang="en-US" sz="1400" dirty="0"/>
              <a:t> Islam, Dept. Of CSE, </a:t>
            </a:r>
            <a:r>
              <a:rPr lang="en-US" sz="1400" dirty="0" err="1"/>
              <a:t>JnU</a:t>
            </a:r>
            <a:endParaRPr lang="en-US" sz="1400" dirty="0"/>
          </a:p>
          <a:p>
            <a:pPr algn="ctr">
              <a:defRPr/>
            </a:pPr>
            <a:endParaRPr lang="en-US" sz="1400" dirty="0">
              <a:solidFill>
                <a:schemeClr val="tx1"/>
              </a:solidFill>
            </a:endParaRPr>
          </a:p>
        </p:txBody>
      </p:sp>
      <p:sp>
        <p:nvSpPr>
          <p:cNvPr id="2" name="Title 1"/>
          <p:cNvSpPr>
            <a:spLocks noGrp="1"/>
          </p:cNvSpPr>
          <p:nvPr>
            <p:ph type="title"/>
          </p:nvPr>
        </p:nvSpPr>
        <p:spPr/>
        <p:txBody>
          <a:bodyPr/>
          <a:lstStyle>
            <a:lvl1pPr>
              <a:defRPr sz="32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2EF2F1-DFD6-4317-8F33-062E623ED67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9F65815-6057-4A1F-A04C-F54F7223DE5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5E7705F-CED1-465B-AF4E-BE8E12904A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01A29D0-CF08-4C93-831E-300B943E196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5F8656E-92EE-4B43-9640-1EEC2BE2381A}"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1D9D1E8-CB9F-47C1-89F2-8F4D3D3A679F}"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857980E-2D65-43F4-8320-15F88808B7FB}"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8"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000">
                <a:latin typeface="+mn-lt"/>
                <a:cs typeface="Arial" charset="0"/>
              </a:defRPr>
            </a:lvl1pPr>
          </a:lstStyle>
          <a:p>
            <a:pPr>
              <a:defRPr/>
            </a:pPr>
            <a:endParaRPr lang="en-US"/>
          </a:p>
        </p:txBody>
      </p:sp>
      <p:sp>
        <p:nvSpPr>
          <p:cNvPr id="1638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000">
                <a:latin typeface="+mn-lt"/>
                <a:cs typeface="Arial" charset="0"/>
              </a:defRPr>
            </a:lvl1pPr>
          </a:lstStyle>
          <a:p>
            <a:pPr>
              <a:defRPr/>
            </a:pPr>
            <a:endParaRPr lang="en-US"/>
          </a:p>
        </p:txBody>
      </p:sp>
      <p:sp>
        <p:nvSpPr>
          <p:cNvPr id="16390"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000">
                <a:latin typeface="+mn-lt"/>
                <a:cs typeface="Arial" charset="0"/>
              </a:defRPr>
            </a:lvl1pPr>
          </a:lstStyle>
          <a:p>
            <a:pPr>
              <a:defRPr/>
            </a:pPr>
            <a:fld id="{29869DF3-D30D-437F-A7E5-88D70C5D4B24}" type="slidenum">
              <a:rPr lang="en-US"/>
              <a:pPr>
                <a:defRPr/>
              </a:pPr>
              <a:t>‹#›</a:t>
            </a:fld>
            <a:endParaRPr lang="en-US"/>
          </a:p>
        </p:txBody>
      </p:sp>
      <p:sp>
        <p:nvSpPr>
          <p:cNvPr id="16391"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eaLnBrk="1" hangingPunct="1">
              <a:spcBef>
                <a:spcPct val="0"/>
              </a:spcBef>
              <a:defRPr/>
            </a:pPr>
            <a:endParaRPr lang="en-US" sz="2400"/>
          </a:p>
        </p:txBody>
      </p:sp>
      <p:sp>
        <p:nvSpPr>
          <p:cNvPr id="16392"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en-US"/>
          </a:p>
        </p:txBody>
      </p:sp>
      <p:sp>
        <p:nvSpPr>
          <p:cNvPr id="16393"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eaLnBrk="1" hangingPunct="1">
              <a:spcBef>
                <a:spcPct val="0"/>
              </a:spcBef>
              <a:defRPr/>
            </a:pPr>
            <a:endParaRPr lang="en-US" sz="2400"/>
          </a:p>
        </p:txBody>
      </p:sp>
      <p:sp>
        <p:nvSpPr>
          <p:cNvPr id="16394"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eaLnBrk="1" hangingPunct="1">
              <a:spcBef>
                <a:spcPct val="0"/>
              </a:spcBef>
              <a:defRPr/>
            </a:pPr>
            <a:endParaRPr lang="en-US" sz="2400"/>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3" r:id="rId14"/>
    <p:sldLayoutId id="2147483804" r:id="rId15"/>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cs typeface="Arial" charset="0"/>
        </a:defRPr>
      </a:lvl2pPr>
      <a:lvl3pPr algn="l" rtl="0" eaLnBrk="0" fontAlgn="base" hangingPunct="0">
        <a:spcBef>
          <a:spcPct val="0"/>
        </a:spcBef>
        <a:spcAft>
          <a:spcPct val="0"/>
        </a:spcAft>
        <a:defRPr sz="4400">
          <a:solidFill>
            <a:schemeClr val="tx2"/>
          </a:solidFill>
          <a:latin typeface="Garamond" pitchFamily="18" charset="0"/>
          <a:cs typeface="Arial" charset="0"/>
        </a:defRPr>
      </a:lvl3pPr>
      <a:lvl4pPr algn="l" rtl="0" eaLnBrk="0" fontAlgn="base" hangingPunct="0">
        <a:spcBef>
          <a:spcPct val="0"/>
        </a:spcBef>
        <a:spcAft>
          <a:spcPct val="0"/>
        </a:spcAft>
        <a:defRPr sz="4400">
          <a:solidFill>
            <a:schemeClr val="tx2"/>
          </a:solidFill>
          <a:latin typeface="Garamond" pitchFamily="18" charset="0"/>
          <a:cs typeface="Arial" charset="0"/>
        </a:defRPr>
      </a:lvl4pPr>
      <a:lvl5pPr algn="l" rtl="0" eaLnBrk="0" fontAlgn="base" hangingPunct="0">
        <a:spcBef>
          <a:spcPct val="0"/>
        </a:spcBef>
        <a:spcAft>
          <a:spcPct val="0"/>
        </a:spcAft>
        <a:defRPr sz="4400">
          <a:solidFill>
            <a:schemeClr val="tx2"/>
          </a:solidFill>
          <a:latin typeface="Garamond" pitchFamily="18" charset="0"/>
          <a:cs typeface="Arial" charset="0"/>
        </a:defRPr>
      </a:lvl5pPr>
      <a:lvl6pPr marL="457200" algn="l" rtl="0" fontAlgn="base">
        <a:spcBef>
          <a:spcPct val="0"/>
        </a:spcBef>
        <a:spcAft>
          <a:spcPct val="0"/>
        </a:spcAft>
        <a:defRPr sz="4400">
          <a:solidFill>
            <a:schemeClr val="tx2"/>
          </a:solidFill>
          <a:latin typeface="Garamond" pitchFamily="18" charset="0"/>
          <a:cs typeface="Arial" charset="0"/>
        </a:defRPr>
      </a:lvl6pPr>
      <a:lvl7pPr marL="914400" algn="l" rtl="0" fontAlgn="base">
        <a:spcBef>
          <a:spcPct val="0"/>
        </a:spcBef>
        <a:spcAft>
          <a:spcPct val="0"/>
        </a:spcAft>
        <a:defRPr sz="4400">
          <a:solidFill>
            <a:schemeClr val="tx2"/>
          </a:solidFill>
          <a:latin typeface="Garamond" pitchFamily="18" charset="0"/>
          <a:cs typeface="Arial" charset="0"/>
        </a:defRPr>
      </a:lvl7pPr>
      <a:lvl8pPr marL="1371600" algn="l" rtl="0" fontAlgn="base">
        <a:spcBef>
          <a:spcPct val="0"/>
        </a:spcBef>
        <a:spcAft>
          <a:spcPct val="0"/>
        </a:spcAft>
        <a:defRPr sz="4400">
          <a:solidFill>
            <a:schemeClr val="tx2"/>
          </a:solidFill>
          <a:latin typeface="Garamond" pitchFamily="18" charset="0"/>
          <a:cs typeface="Arial" charset="0"/>
        </a:defRPr>
      </a:lvl8pPr>
      <a:lvl9pPr marL="1828800" algn="l" rtl="0" fontAlgn="base">
        <a:spcBef>
          <a:spcPct val="0"/>
        </a:spcBef>
        <a:spcAft>
          <a:spcPct val="0"/>
        </a:spcAft>
        <a:defRPr sz="44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ctrTitle"/>
          </p:nvPr>
        </p:nvSpPr>
        <p:spPr>
          <a:xfrm>
            <a:off x="914400" y="457200"/>
            <a:ext cx="7848600" cy="2536825"/>
          </a:xfrm>
        </p:spPr>
        <p:txBody>
          <a:bodyPr/>
          <a:lstStyle/>
          <a:p>
            <a:r>
              <a:rPr lang="en-US" smtClean="0"/>
              <a:t>Data Mining and Data Warehousing</a:t>
            </a:r>
            <a:br>
              <a:rPr lang="en-US" smtClean="0"/>
            </a:br>
            <a:r>
              <a:rPr lang="en-US" smtClean="0"/>
              <a:t>CSE-4107</a:t>
            </a:r>
          </a:p>
        </p:txBody>
      </p:sp>
      <p:sp>
        <p:nvSpPr>
          <p:cNvPr id="22531" name="Rectangle 2051"/>
          <p:cNvSpPr>
            <a:spLocks noGrp="1" noChangeArrowheads="1"/>
          </p:cNvSpPr>
          <p:nvPr>
            <p:ph type="subTitle" idx="1"/>
          </p:nvPr>
        </p:nvSpPr>
        <p:spPr>
          <a:xfrm>
            <a:off x="0" y="4130675"/>
            <a:ext cx="9105900" cy="1203325"/>
          </a:xfrm>
        </p:spPr>
        <p:txBody>
          <a:bodyPr lIns="86932" tIns="43466" rIns="86932" bIns="43466"/>
          <a:lstStyle/>
          <a:p>
            <a:pPr>
              <a:spcBef>
                <a:spcPct val="0"/>
              </a:spcBef>
            </a:pPr>
            <a:r>
              <a:rPr lang="en-US" sz="2000" smtClean="0"/>
              <a:t>Md. Manowarul Islam</a:t>
            </a:r>
          </a:p>
          <a:p>
            <a:pPr>
              <a:spcBef>
                <a:spcPct val="0"/>
              </a:spcBef>
            </a:pPr>
            <a:r>
              <a:rPr lang="en-US" sz="2000" smtClean="0"/>
              <a:t>Associate Professor, Dept. of CSE</a:t>
            </a:r>
          </a:p>
          <a:p>
            <a:pPr>
              <a:spcBef>
                <a:spcPct val="0"/>
              </a:spcBef>
            </a:pPr>
            <a:r>
              <a:rPr lang="en-US" sz="2000" smtClean="0"/>
              <a:t>Jagannath University</a:t>
            </a:r>
          </a:p>
        </p:txBody>
      </p:sp>
      <p:pic>
        <p:nvPicPr>
          <p:cNvPr id="22532" name="Picture 4" descr="data_mining_icon.jpg"/>
          <p:cNvPicPr>
            <a:picLocks noChangeAspect="1"/>
          </p:cNvPicPr>
          <p:nvPr/>
        </p:nvPicPr>
        <p:blipFill>
          <a:blip r:embed="rId2"/>
          <a:srcRect/>
          <a:stretch>
            <a:fillRect/>
          </a:stretch>
        </p:blipFill>
        <p:spPr bwMode="auto">
          <a:xfrm>
            <a:off x="6781800" y="4343400"/>
            <a:ext cx="2184400" cy="2184400"/>
          </a:xfrm>
          <a:prstGeom prst="rect">
            <a:avLst/>
          </a:prstGeom>
          <a:noFill/>
          <a:ln w="9525">
            <a:noFill/>
            <a:miter lim="800000"/>
            <a:headEnd/>
            <a:tailEnd/>
          </a:ln>
        </p:spPr>
      </p:pic>
      <p:pic>
        <p:nvPicPr>
          <p:cNvPr id="22533" name="Picture 5" descr="102716111.jpg"/>
          <p:cNvPicPr>
            <a:picLocks noChangeAspect="1"/>
          </p:cNvPicPr>
          <p:nvPr/>
        </p:nvPicPr>
        <p:blipFill>
          <a:blip r:embed="rId3"/>
          <a:srcRect r="16595"/>
          <a:stretch>
            <a:fillRect/>
          </a:stretch>
        </p:blipFill>
        <p:spPr bwMode="auto">
          <a:xfrm>
            <a:off x="0" y="4724400"/>
            <a:ext cx="1981200" cy="213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Agglomerative Algorithm</a:t>
            </a:r>
            <a:endParaRPr lang="en-US" dirty="0"/>
          </a:p>
        </p:txBody>
      </p:sp>
      <p:sp>
        <p:nvSpPr>
          <p:cNvPr id="3" name="Content Placeholder 2"/>
          <p:cNvSpPr>
            <a:spLocks noGrp="1"/>
          </p:cNvSpPr>
          <p:nvPr>
            <p:ph idx="1"/>
          </p:nvPr>
        </p:nvSpPr>
        <p:spPr>
          <a:xfrm>
            <a:off x="457200" y="1600201"/>
            <a:ext cx="8229600" cy="685800"/>
          </a:xfrm>
        </p:spPr>
        <p:txBody>
          <a:bodyPr/>
          <a:lstStyle/>
          <a:p>
            <a:r>
              <a:rPr lang="en-US" dirty="0" smtClean="0"/>
              <a:t>Consider the following data.</a:t>
            </a:r>
            <a:endParaRPr lang="en-US" dirty="0"/>
          </a:p>
        </p:txBody>
      </p:sp>
      <p:graphicFrame>
        <p:nvGraphicFramePr>
          <p:cNvPr id="4" name="Table 3"/>
          <p:cNvGraphicFramePr>
            <a:graphicFrameLocks noGrp="1"/>
          </p:cNvGraphicFramePr>
          <p:nvPr>
            <p:extLst>
              <p:ext uri="{D42A27DB-BD31-4B8C-83A1-F6EECF244321}">
                <p14:modId xmlns:mc="http://schemas.openxmlformats.org/markup-compatibility/2006" xmlns:a14="http://schemas.microsoft.com/office/drawing/2010/main" xmlns="" xmlns:p14="http://schemas.microsoft.com/office/powerpoint/2010/main" val="3755761505"/>
              </p:ext>
            </p:extLst>
          </p:nvPr>
        </p:nvGraphicFramePr>
        <p:xfrm>
          <a:off x="2133600" y="2286000"/>
          <a:ext cx="4465020" cy="3931920"/>
        </p:xfrm>
        <a:graphic>
          <a:graphicData uri="http://schemas.openxmlformats.org/drawingml/2006/table">
            <a:tbl>
              <a:tblPr firstRow="1" bandRow="1">
                <a:tableStyleId>{5940675A-B579-460E-94D1-54222C63F5DA}</a:tableStyleId>
              </a:tblPr>
              <a:tblGrid>
                <a:gridCol w="1057592"/>
                <a:gridCol w="584517"/>
                <a:gridCol w="990918"/>
                <a:gridCol w="990918"/>
                <a:gridCol w="841075"/>
              </a:tblGrid>
              <a:tr h="476878">
                <a:tc>
                  <a:txBody>
                    <a:bodyPr/>
                    <a:lstStyle/>
                    <a:p>
                      <a:pPr algn="ctr"/>
                      <a:r>
                        <a:rPr lang="en-US" sz="1600" dirty="0" smtClean="0"/>
                        <a:t>Student</a:t>
                      </a:r>
                      <a:endParaRPr lang="en-US" sz="1600" dirty="0"/>
                    </a:p>
                  </a:txBody>
                  <a:tcPr/>
                </a:tc>
                <a:tc>
                  <a:txBody>
                    <a:bodyPr/>
                    <a:lstStyle/>
                    <a:p>
                      <a:pPr algn="ctr"/>
                      <a:r>
                        <a:rPr lang="en-US" sz="1600" dirty="0" smtClean="0"/>
                        <a:t>Age</a:t>
                      </a:r>
                      <a:endParaRPr lang="en-US" sz="1600" dirty="0"/>
                    </a:p>
                  </a:txBody>
                  <a:tcPr/>
                </a:tc>
                <a:tc>
                  <a:txBody>
                    <a:bodyPr/>
                    <a:lstStyle/>
                    <a:p>
                      <a:pPr algn="ctr"/>
                      <a:r>
                        <a:rPr lang="en-US" sz="1600" dirty="0" smtClean="0"/>
                        <a:t>Marks1</a:t>
                      </a:r>
                      <a:endParaRPr lang="en-US" sz="1600" dirty="0"/>
                    </a:p>
                  </a:txBody>
                  <a:tcPr/>
                </a:tc>
                <a:tc>
                  <a:txBody>
                    <a:bodyPr/>
                    <a:lstStyle/>
                    <a:p>
                      <a:pPr algn="ctr"/>
                      <a:r>
                        <a:rPr lang="en-US" sz="1600" dirty="0" smtClean="0"/>
                        <a:t>Marks2</a:t>
                      </a:r>
                      <a:endParaRPr lang="en-US" sz="1600" dirty="0"/>
                    </a:p>
                  </a:txBody>
                  <a:tcPr/>
                </a:tc>
                <a:tc>
                  <a:txBody>
                    <a:bodyPr/>
                    <a:lstStyle/>
                    <a:p>
                      <a:pPr algn="ctr"/>
                      <a:r>
                        <a:rPr lang="en-US" sz="1600" dirty="0" smtClean="0"/>
                        <a:t>Marks3</a:t>
                      </a:r>
                      <a:endParaRPr lang="en-US" sz="16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a:t>
                      </a:r>
                      <a:r>
                        <a:rPr lang="en-US" sz="1600" baseline="-25000" dirty="0" smtClean="0"/>
                        <a:t>1</a:t>
                      </a:r>
                      <a:endParaRPr lang="en-US" sz="1600" dirty="0"/>
                    </a:p>
                  </a:txBody>
                  <a:tcPr/>
                </a:tc>
                <a:tc>
                  <a:txBody>
                    <a:bodyPr/>
                    <a:lstStyle/>
                    <a:p>
                      <a:pPr algn="ctr"/>
                      <a:r>
                        <a:rPr lang="en-US" sz="1600" dirty="0" smtClean="0"/>
                        <a:t>18</a:t>
                      </a:r>
                      <a:endParaRPr lang="en-US" sz="1600" dirty="0"/>
                    </a:p>
                  </a:txBody>
                  <a:tcPr/>
                </a:tc>
                <a:tc>
                  <a:txBody>
                    <a:bodyPr/>
                    <a:lstStyle/>
                    <a:p>
                      <a:pPr algn="ctr"/>
                      <a:r>
                        <a:rPr lang="en-US" sz="1600" dirty="0" smtClean="0"/>
                        <a:t>73</a:t>
                      </a:r>
                      <a:endParaRPr lang="en-US" sz="1600" dirty="0"/>
                    </a:p>
                  </a:txBody>
                  <a:tcPr/>
                </a:tc>
                <a:tc>
                  <a:txBody>
                    <a:bodyPr/>
                    <a:lstStyle/>
                    <a:p>
                      <a:pPr algn="ctr"/>
                      <a:r>
                        <a:rPr lang="en-US" sz="1600" dirty="0" smtClean="0"/>
                        <a:t>75</a:t>
                      </a:r>
                      <a:endParaRPr lang="en-US" sz="1600" dirty="0"/>
                    </a:p>
                  </a:txBody>
                  <a:tcPr/>
                </a:tc>
                <a:tc>
                  <a:txBody>
                    <a:bodyPr/>
                    <a:lstStyle/>
                    <a:p>
                      <a:pPr algn="ctr"/>
                      <a:r>
                        <a:rPr lang="en-US" sz="1600" dirty="0" smtClean="0"/>
                        <a:t>57</a:t>
                      </a:r>
                      <a:endParaRPr lang="en-US" sz="16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a:t>
                      </a:r>
                      <a:r>
                        <a:rPr lang="en-US" sz="1600" baseline="-25000" dirty="0" smtClean="0"/>
                        <a:t>2</a:t>
                      </a:r>
                      <a:endParaRPr lang="en-US" sz="1600" dirty="0"/>
                    </a:p>
                  </a:txBody>
                  <a:tcPr/>
                </a:tc>
                <a:tc>
                  <a:txBody>
                    <a:bodyPr/>
                    <a:lstStyle/>
                    <a:p>
                      <a:pPr algn="ctr"/>
                      <a:r>
                        <a:rPr lang="en-US" sz="1600" dirty="0" smtClean="0"/>
                        <a:t>18</a:t>
                      </a:r>
                      <a:endParaRPr lang="en-US" sz="1600" dirty="0"/>
                    </a:p>
                  </a:txBody>
                  <a:tcPr/>
                </a:tc>
                <a:tc>
                  <a:txBody>
                    <a:bodyPr/>
                    <a:lstStyle/>
                    <a:p>
                      <a:pPr algn="ctr"/>
                      <a:r>
                        <a:rPr lang="en-US" sz="1600" dirty="0" smtClean="0"/>
                        <a:t>79</a:t>
                      </a:r>
                      <a:endParaRPr lang="en-US" sz="1600" dirty="0"/>
                    </a:p>
                  </a:txBody>
                  <a:tcPr/>
                </a:tc>
                <a:tc>
                  <a:txBody>
                    <a:bodyPr/>
                    <a:lstStyle/>
                    <a:p>
                      <a:pPr algn="ctr"/>
                      <a:r>
                        <a:rPr lang="en-US" sz="1600" dirty="0" smtClean="0"/>
                        <a:t>85</a:t>
                      </a:r>
                      <a:endParaRPr lang="en-US" sz="1600" dirty="0"/>
                    </a:p>
                  </a:txBody>
                  <a:tcPr/>
                </a:tc>
                <a:tc>
                  <a:txBody>
                    <a:bodyPr/>
                    <a:lstStyle/>
                    <a:p>
                      <a:pPr algn="ctr"/>
                      <a:r>
                        <a:rPr lang="en-US" sz="1600" dirty="0" smtClean="0"/>
                        <a:t>75</a:t>
                      </a:r>
                      <a:endParaRPr lang="en-US" sz="16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a:t>
                      </a:r>
                      <a:r>
                        <a:rPr lang="en-US" sz="1600" baseline="-25000" dirty="0" smtClean="0"/>
                        <a:t>3</a:t>
                      </a:r>
                    </a:p>
                  </a:txBody>
                  <a:tcPr/>
                </a:tc>
                <a:tc>
                  <a:txBody>
                    <a:bodyPr/>
                    <a:lstStyle/>
                    <a:p>
                      <a:pPr algn="ctr"/>
                      <a:r>
                        <a:rPr lang="en-US" sz="1600" dirty="0" smtClean="0"/>
                        <a:t>23</a:t>
                      </a:r>
                      <a:endParaRPr lang="en-US" sz="1600" dirty="0"/>
                    </a:p>
                  </a:txBody>
                  <a:tcPr/>
                </a:tc>
                <a:tc>
                  <a:txBody>
                    <a:bodyPr/>
                    <a:lstStyle/>
                    <a:p>
                      <a:pPr algn="ctr"/>
                      <a:r>
                        <a:rPr lang="en-US" sz="1600" dirty="0" smtClean="0"/>
                        <a:t>70</a:t>
                      </a:r>
                      <a:endParaRPr lang="en-US" sz="1600" dirty="0"/>
                    </a:p>
                  </a:txBody>
                  <a:tcPr/>
                </a:tc>
                <a:tc>
                  <a:txBody>
                    <a:bodyPr/>
                    <a:lstStyle/>
                    <a:p>
                      <a:pPr algn="ctr"/>
                      <a:r>
                        <a:rPr lang="en-US" sz="1600" dirty="0" smtClean="0"/>
                        <a:t>70</a:t>
                      </a:r>
                      <a:endParaRPr lang="en-US" sz="1600" dirty="0"/>
                    </a:p>
                  </a:txBody>
                  <a:tcPr/>
                </a:tc>
                <a:tc>
                  <a:txBody>
                    <a:bodyPr/>
                    <a:lstStyle/>
                    <a:p>
                      <a:pPr algn="ctr"/>
                      <a:r>
                        <a:rPr lang="en-US" sz="1600" dirty="0" smtClean="0"/>
                        <a:t>52</a:t>
                      </a:r>
                      <a:endParaRPr lang="en-US" sz="16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a:t>
                      </a:r>
                      <a:r>
                        <a:rPr lang="en-US" sz="1600" baseline="-25000" dirty="0" smtClean="0"/>
                        <a:t>4</a:t>
                      </a:r>
                    </a:p>
                  </a:txBody>
                  <a:tcPr/>
                </a:tc>
                <a:tc>
                  <a:txBody>
                    <a:bodyPr/>
                    <a:lstStyle/>
                    <a:p>
                      <a:pPr algn="ctr"/>
                      <a:r>
                        <a:rPr lang="en-US" sz="1600" dirty="0" smtClean="0"/>
                        <a:t>20</a:t>
                      </a:r>
                      <a:endParaRPr lang="en-US" sz="1600" dirty="0"/>
                    </a:p>
                  </a:txBody>
                  <a:tcPr/>
                </a:tc>
                <a:tc>
                  <a:txBody>
                    <a:bodyPr/>
                    <a:lstStyle/>
                    <a:p>
                      <a:pPr algn="ctr"/>
                      <a:r>
                        <a:rPr lang="en-US" sz="1600" dirty="0" smtClean="0"/>
                        <a:t>55</a:t>
                      </a:r>
                      <a:endParaRPr lang="en-US" sz="1600" dirty="0"/>
                    </a:p>
                  </a:txBody>
                  <a:tcPr/>
                </a:tc>
                <a:tc>
                  <a:txBody>
                    <a:bodyPr/>
                    <a:lstStyle/>
                    <a:p>
                      <a:pPr algn="ctr"/>
                      <a:r>
                        <a:rPr lang="en-US" sz="1600" dirty="0" smtClean="0"/>
                        <a:t>55</a:t>
                      </a:r>
                      <a:endParaRPr lang="en-US" sz="1600" dirty="0"/>
                    </a:p>
                  </a:txBody>
                  <a:tcPr/>
                </a:tc>
                <a:tc>
                  <a:txBody>
                    <a:bodyPr/>
                    <a:lstStyle/>
                    <a:p>
                      <a:pPr algn="ctr"/>
                      <a:r>
                        <a:rPr lang="en-US" sz="1600" dirty="0" smtClean="0"/>
                        <a:t>55</a:t>
                      </a:r>
                      <a:endParaRPr lang="en-US" sz="16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a:t>
                      </a:r>
                      <a:r>
                        <a:rPr lang="en-US" sz="1600" baseline="-25000" dirty="0" smtClean="0"/>
                        <a:t>5</a:t>
                      </a:r>
                    </a:p>
                  </a:txBody>
                  <a:tcPr/>
                </a:tc>
                <a:tc>
                  <a:txBody>
                    <a:bodyPr/>
                    <a:lstStyle/>
                    <a:p>
                      <a:pPr algn="ctr"/>
                      <a:r>
                        <a:rPr lang="en-US" sz="1600" dirty="0" smtClean="0"/>
                        <a:t>22</a:t>
                      </a:r>
                      <a:endParaRPr lang="en-US" sz="1600" dirty="0"/>
                    </a:p>
                  </a:txBody>
                  <a:tcPr/>
                </a:tc>
                <a:tc>
                  <a:txBody>
                    <a:bodyPr/>
                    <a:lstStyle/>
                    <a:p>
                      <a:pPr algn="ctr"/>
                      <a:r>
                        <a:rPr lang="en-US" sz="1600" dirty="0" smtClean="0"/>
                        <a:t>85</a:t>
                      </a:r>
                      <a:endParaRPr lang="en-US" sz="1600" dirty="0"/>
                    </a:p>
                  </a:txBody>
                  <a:tcPr/>
                </a:tc>
                <a:tc>
                  <a:txBody>
                    <a:bodyPr/>
                    <a:lstStyle/>
                    <a:p>
                      <a:pPr algn="ctr"/>
                      <a:r>
                        <a:rPr lang="en-US" sz="1600" dirty="0" smtClean="0"/>
                        <a:t>86</a:t>
                      </a:r>
                      <a:endParaRPr lang="en-US" sz="1600" dirty="0"/>
                    </a:p>
                  </a:txBody>
                  <a:tcPr/>
                </a:tc>
                <a:tc>
                  <a:txBody>
                    <a:bodyPr/>
                    <a:lstStyle/>
                    <a:p>
                      <a:pPr algn="ctr"/>
                      <a:r>
                        <a:rPr lang="en-US" sz="1600" dirty="0" smtClean="0"/>
                        <a:t>87</a:t>
                      </a:r>
                      <a:endParaRPr lang="en-US" sz="16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a:t>
                      </a:r>
                      <a:r>
                        <a:rPr lang="en-US" sz="1600" baseline="-25000" dirty="0" smtClean="0"/>
                        <a:t>6</a:t>
                      </a:r>
                    </a:p>
                  </a:txBody>
                  <a:tcPr/>
                </a:tc>
                <a:tc>
                  <a:txBody>
                    <a:bodyPr/>
                    <a:lstStyle/>
                    <a:p>
                      <a:pPr algn="ctr"/>
                      <a:r>
                        <a:rPr lang="en-US" sz="1600" dirty="0" smtClean="0"/>
                        <a:t>19</a:t>
                      </a:r>
                      <a:endParaRPr lang="en-US" sz="1600" dirty="0"/>
                    </a:p>
                  </a:txBody>
                  <a:tcPr/>
                </a:tc>
                <a:tc>
                  <a:txBody>
                    <a:bodyPr/>
                    <a:lstStyle/>
                    <a:p>
                      <a:pPr algn="ctr"/>
                      <a:r>
                        <a:rPr lang="en-US" sz="1600" dirty="0" smtClean="0"/>
                        <a:t>91</a:t>
                      </a:r>
                      <a:endParaRPr lang="en-US" sz="1600" dirty="0"/>
                    </a:p>
                  </a:txBody>
                  <a:tcPr/>
                </a:tc>
                <a:tc>
                  <a:txBody>
                    <a:bodyPr/>
                    <a:lstStyle/>
                    <a:p>
                      <a:pPr algn="ctr"/>
                      <a:r>
                        <a:rPr lang="en-US" sz="1600" dirty="0" smtClean="0"/>
                        <a:t>90</a:t>
                      </a:r>
                      <a:endParaRPr lang="en-US" sz="1600" dirty="0"/>
                    </a:p>
                  </a:txBody>
                  <a:tcPr/>
                </a:tc>
                <a:tc>
                  <a:txBody>
                    <a:bodyPr/>
                    <a:lstStyle/>
                    <a:p>
                      <a:pPr algn="ctr"/>
                      <a:r>
                        <a:rPr lang="en-US" sz="1600" dirty="0" smtClean="0"/>
                        <a:t>89</a:t>
                      </a:r>
                      <a:endParaRPr lang="en-US" sz="1600" dirty="0"/>
                    </a:p>
                  </a:txBody>
                  <a:tcPr/>
                </a:tc>
              </a:tr>
              <a:tr h="276287">
                <a:tc>
                  <a:txBody>
                    <a:bodyPr/>
                    <a:lstStyle/>
                    <a:p>
                      <a:pPr algn="ctr"/>
                      <a:r>
                        <a:rPr lang="en-US" sz="1600" dirty="0" smtClean="0"/>
                        <a:t>S</a:t>
                      </a:r>
                      <a:r>
                        <a:rPr lang="en-US" sz="1600" baseline="-25000" dirty="0" smtClean="0"/>
                        <a:t>7</a:t>
                      </a:r>
                      <a:endParaRPr lang="en-US" sz="1600" baseline="-25000" dirty="0"/>
                    </a:p>
                  </a:txBody>
                  <a:tcPr/>
                </a:tc>
                <a:tc>
                  <a:txBody>
                    <a:bodyPr/>
                    <a:lstStyle/>
                    <a:p>
                      <a:pPr algn="ctr"/>
                      <a:r>
                        <a:rPr lang="en-US" sz="1600" dirty="0" smtClean="0"/>
                        <a:t>20</a:t>
                      </a:r>
                      <a:endParaRPr lang="en-US" sz="1600" dirty="0"/>
                    </a:p>
                  </a:txBody>
                  <a:tcPr/>
                </a:tc>
                <a:tc>
                  <a:txBody>
                    <a:bodyPr/>
                    <a:lstStyle/>
                    <a:p>
                      <a:pPr algn="ctr"/>
                      <a:r>
                        <a:rPr lang="en-US" sz="1600" dirty="0" smtClean="0"/>
                        <a:t>70</a:t>
                      </a:r>
                      <a:endParaRPr lang="en-US" sz="1600" dirty="0"/>
                    </a:p>
                  </a:txBody>
                  <a:tcPr/>
                </a:tc>
                <a:tc>
                  <a:txBody>
                    <a:bodyPr/>
                    <a:lstStyle/>
                    <a:p>
                      <a:pPr algn="ctr"/>
                      <a:r>
                        <a:rPr lang="en-US" sz="1600" dirty="0" smtClean="0"/>
                        <a:t>65</a:t>
                      </a:r>
                      <a:endParaRPr lang="en-US" sz="1600" dirty="0"/>
                    </a:p>
                  </a:txBody>
                  <a:tcPr/>
                </a:tc>
                <a:tc>
                  <a:txBody>
                    <a:bodyPr/>
                    <a:lstStyle/>
                    <a:p>
                      <a:pPr algn="ctr"/>
                      <a:r>
                        <a:rPr lang="en-US" sz="1600" dirty="0" smtClean="0"/>
                        <a:t>60</a:t>
                      </a:r>
                      <a:endParaRPr lang="en-US" sz="1600" dirty="0"/>
                    </a:p>
                  </a:txBody>
                  <a:tcPr/>
                </a:tc>
              </a:tr>
              <a:tr h="276287">
                <a:tc>
                  <a:txBody>
                    <a:bodyPr/>
                    <a:lstStyle/>
                    <a:p>
                      <a:pPr algn="ctr"/>
                      <a:r>
                        <a:rPr lang="en-US" sz="1600" dirty="0" smtClean="0"/>
                        <a:t>S</a:t>
                      </a:r>
                      <a:r>
                        <a:rPr lang="en-US" sz="1600" baseline="-25000" dirty="0" smtClean="0"/>
                        <a:t>8</a:t>
                      </a:r>
                      <a:endParaRPr lang="en-US" sz="1600" baseline="-25000" dirty="0"/>
                    </a:p>
                  </a:txBody>
                  <a:tcPr/>
                </a:tc>
                <a:tc>
                  <a:txBody>
                    <a:bodyPr/>
                    <a:lstStyle/>
                    <a:p>
                      <a:pPr algn="ctr"/>
                      <a:r>
                        <a:rPr lang="en-US" sz="1600" dirty="0" smtClean="0"/>
                        <a:t>21</a:t>
                      </a:r>
                      <a:endParaRPr lang="en-US" sz="1600" dirty="0"/>
                    </a:p>
                  </a:txBody>
                  <a:tcPr/>
                </a:tc>
                <a:tc>
                  <a:txBody>
                    <a:bodyPr/>
                    <a:lstStyle/>
                    <a:p>
                      <a:pPr algn="ctr"/>
                      <a:r>
                        <a:rPr lang="en-US" sz="1600" dirty="0" smtClean="0"/>
                        <a:t>53</a:t>
                      </a:r>
                      <a:endParaRPr lang="en-US" sz="1600" dirty="0"/>
                    </a:p>
                  </a:txBody>
                  <a:tcPr/>
                </a:tc>
                <a:tc>
                  <a:txBody>
                    <a:bodyPr/>
                    <a:lstStyle/>
                    <a:p>
                      <a:pPr algn="ctr"/>
                      <a:r>
                        <a:rPr lang="en-US" sz="1600" dirty="0" smtClean="0"/>
                        <a:t>56</a:t>
                      </a:r>
                      <a:endParaRPr lang="en-US" sz="1600" dirty="0"/>
                    </a:p>
                  </a:txBody>
                  <a:tcPr/>
                </a:tc>
                <a:tc>
                  <a:txBody>
                    <a:bodyPr/>
                    <a:lstStyle/>
                    <a:p>
                      <a:pPr algn="ctr"/>
                      <a:r>
                        <a:rPr lang="en-US" sz="1600" dirty="0" smtClean="0"/>
                        <a:t>59</a:t>
                      </a:r>
                      <a:endParaRPr lang="en-US" sz="1600" dirty="0"/>
                    </a:p>
                  </a:txBody>
                  <a:tcPr/>
                </a:tc>
              </a:tr>
              <a:tr h="276287">
                <a:tc>
                  <a:txBody>
                    <a:bodyPr/>
                    <a:lstStyle/>
                    <a:p>
                      <a:pPr algn="ctr"/>
                      <a:r>
                        <a:rPr lang="en-US" sz="1600" dirty="0" smtClean="0"/>
                        <a:t>S</a:t>
                      </a:r>
                      <a:r>
                        <a:rPr lang="en-US" sz="1600" baseline="-25000" dirty="0" smtClean="0"/>
                        <a:t>9</a:t>
                      </a:r>
                      <a:endParaRPr lang="en-US" sz="1600" baseline="-25000" dirty="0"/>
                    </a:p>
                  </a:txBody>
                  <a:tcPr/>
                </a:tc>
                <a:tc>
                  <a:txBody>
                    <a:bodyPr/>
                    <a:lstStyle/>
                    <a:p>
                      <a:pPr algn="ctr"/>
                      <a:r>
                        <a:rPr lang="en-US" sz="1600" dirty="0" smtClean="0"/>
                        <a:t>19</a:t>
                      </a:r>
                      <a:endParaRPr lang="en-US" sz="1600" dirty="0"/>
                    </a:p>
                  </a:txBody>
                  <a:tcPr/>
                </a:tc>
                <a:tc>
                  <a:txBody>
                    <a:bodyPr/>
                    <a:lstStyle/>
                    <a:p>
                      <a:pPr algn="ctr"/>
                      <a:r>
                        <a:rPr lang="en-US" sz="1600" dirty="0" smtClean="0"/>
                        <a:t>82</a:t>
                      </a:r>
                      <a:endParaRPr lang="en-US" sz="1600" dirty="0"/>
                    </a:p>
                  </a:txBody>
                  <a:tcPr/>
                </a:tc>
                <a:tc>
                  <a:txBody>
                    <a:bodyPr/>
                    <a:lstStyle/>
                    <a:p>
                      <a:pPr algn="ctr"/>
                      <a:r>
                        <a:rPr lang="en-US" sz="1600" dirty="0" smtClean="0"/>
                        <a:t>82</a:t>
                      </a:r>
                      <a:endParaRPr lang="en-US" sz="1600" dirty="0"/>
                    </a:p>
                  </a:txBody>
                  <a:tcPr/>
                </a:tc>
                <a:tc>
                  <a:txBody>
                    <a:bodyPr/>
                    <a:lstStyle/>
                    <a:p>
                      <a:pPr algn="ctr"/>
                      <a:r>
                        <a:rPr lang="en-US" sz="1600" dirty="0" smtClean="0"/>
                        <a:t>60</a:t>
                      </a:r>
                      <a:endParaRPr lang="en-US" sz="1600" dirty="0"/>
                    </a:p>
                  </a:txBody>
                  <a:tcPr/>
                </a:tc>
              </a:tr>
              <a:tr h="272502">
                <a:tc>
                  <a:txBody>
                    <a:bodyPr/>
                    <a:lstStyle/>
                    <a:p>
                      <a:pPr algn="ctr"/>
                      <a:r>
                        <a:rPr lang="en-US" sz="1600" dirty="0" smtClean="0"/>
                        <a:t>S</a:t>
                      </a:r>
                      <a:r>
                        <a:rPr lang="en-US" sz="1600" baseline="-25000" dirty="0" smtClean="0"/>
                        <a:t>10</a:t>
                      </a:r>
                      <a:endParaRPr lang="en-US" sz="1600" baseline="-25000" dirty="0"/>
                    </a:p>
                  </a:txBody>
                  <a:tcPr/>
                </a:tc>
                <a:tc>
                  <a:txBody>
                    <a:bodyPr/>
                    <a:lstStyle/>
                    <a:p>
                      <a:pPr algn="ctr"/>
                      <a:r>
                        <a:rPr lang="en-US" sz="1600" dirty="0" smtClean="0"/>
                        <a:t>47</a:t>
                      </a:r>
                      <a:endParaRPr lang="en-US" sz="1600" dirty="0"/>
                    </a:p>
                  </a:txBody>
                  <a:tcPr/>
                </a:tc>
                <a:tc>
                  <a:txBody>
                    <a:bodyPr/>
                    <a:lstStyle/>
                    <a:p>
                      <a:pPr algn="ctr"/>
                      <a:r>
                        <a:rPr lang="en-US" sz="1600" dirty="0" smtClean="0"/>
                        <a:t>75</a:t>
                      </a:r>
                      <a:endParaRPr lang="en-US" sz="1600" dirty="0"/>
                    </a:p>
                  </a:txBody>
                  <a:tcPr/>
                </a:tc>
                <a:tc>
                  <a:txBody>
                    <a:bodyPr/>
                    <a:lstStyle/>
                    <a:p>
                      <a:pPr algn="ctr"/>
                      <a:r>
                        <a:rPr lang="en-US" sz="1600" dirty="0" smtClean="0"/>
                        <a:t>76</a:t>
                      </a:r>
                      <a:endParaRPr lang="en-US" sz="1600" dirty="0"/>
                    </a:p>
                  </a:txBody>
                  <a:tcPr/>
                </a:tc>
                <a:tc>
                  <a:txBody>
                    <a:bodyPr/>
                    <a:lstStyle/>
                    <a:p>
                      <a:pPr algn="ctr"/>
                      <a:r>
                        <a:rPr lang="en-US" sz="1600" dirty="0" smtClean="0"/>
                        <a:t>77</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Agglomerative </a:t>
            </a:r>
            <a:r>
              <a:rPr lang="en-US" b="1" dirty="0" smtClean="0"/>
              <a:t>Example</a:t>
            </a:r>
            <a:endParaRPr lang="en-US" b="1" dirty="0"/>
          </a:p>
        </p:txBody>
      </p:sp>
      <p:graphicFrame>
        <p:nvGraphicFramePr>
          <p:cNvPr id="4" name="Content Placeholder 3"/>
          <p:cNvGraphicFramePr>
            <a:graphicFrameLocks/>
          </p:cNvGraphicFramePr>
          <p:nvPr>
            <p:extLst>
              <p:ext uri="{D42A27DB-BD31-4B8C-83A1-F6EECF244321}">
                <p14:modId xmlns:mc="http://schemas.openxmlformats.org/markup-compatibility/2006" xmlns:a14="http://schemas.microsoft.com/office/drawing/2010/main" xmlns="" xmlns:p14="http://schemas.microsoft.com/office/powerpoint/2010/main" val="2818366628"/>
              </p:ext>
            </p:extLst>
          </p:nvPr>
        </p:nvGraphicFramePr>
        <p:xfrm>
          <a:off x="1219200" y="1757680"/>
          <a:ext cx="6828413" cy="4160520"/>
        </p:xfrm>
        <a:graphic>
          <a:graphicData uri="http://schemas.openxmlformats.org/drawingml/2006/table">
            <a:tbl>
              <a:tblPr firstRow="1" bandRow="1">
                <a:tableStyleId>{5940675A-B579-460E-94D1-54222C63F5DA}</a:tableStyleId>
              </a:tblPr>
              <a:tblGrid>
                <a:gridCol w="568815"/>
                <a:gridCol w="568815"/>
                <a:gridCol w="568815"/>
                <a:gridCol w="632017"/>
                <a:gridCol w="632017"/>
                <a:gridCol w="821622"/>
                <a:gridCol w="632017"/>
                <a:gridCol w="568815"/>
                <a:gridCol w="643508"/>
                <a:gridCol w="595986"/>
                <a:gridCol w="595986"/>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8</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2</a:t>
                      </a:r>
                      <a:endParaRPr lang="en-US" sz="1800" dirty="0"/>
                    </a:p>
                  </a:txBody>
                  <a:tcPr/>
                </a:tc>
                <a:tc>
                  <a:txBody>
                    <a:bodyPr/>
                    <a:lstStyle/>
                    <a:p>
                      <a:pPr algn="ctr"/>
                      <a:r>
                        <a:rPr lang="en-US" dirty="0" smtClean="0"/>
                        <a:t>34</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p>
                  </a:txBody>
                  <a:tcPr/>
                </a:tc>
                <a:tc>
                  <a:txBody>
                    <a:bodyPr/>
                    <a:lstStyle/>
                    <a:p>
                      <a:pPr algn="ctr"/>
                      <a:r>
                        <a:rPr lang="en-US" dirty="0" smtClean="0"/>
                        <a:t>18</a:t>
                      </a:r>
                      <a:endParaRPr lang="en-US" dirty="0"/>
                    </a:p>
                  </a:txBody>
                  <a:tcPr/>
                </a:tc>
                <a:tc>
                  <a:txBody>
                    <a:bodyPr/>
                    <a:lstStyle/>
                    <a:p>
                      <a:pPr algn="ctr"/>
                      <a:r>
                        <a:rPr lang="en-US" dirty="0" smtClean="0"/>
                        <a:t>52</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4</a:t>
                      </a:r>
                    </a:p>
                  </a:txBody>
                  <a:tcPr/>
                </a:tc>
                <a:tc>
                  <a:txBody>
                    <a:bodyPr/>
                    <a:lstStyle/>
                    <a:p>
                      <a:pPr algn="ctr"/>
                      <a:r>
                        <a:rPr lang="en-US" dirty="0" smtClean="0"/>
                        <a:t>42</a:t>
                      </a:r>
                      <a:endParaRPr lang="en-US" dirty="0"/>
                    </a:p>
                  </a:txBody>
                  <a:tcPr/>
                </a:tc>
                <a:tc>
                  <a:txBody>
                    <a:bodyPr/>
                    <a:lstStyle/>
                    <a:p>
                      <a:pPr algn="ctr"/>
                      <a:r>
                        <a:rPr lang="en-US" dirty="0" smtClean="0"/>
                        <a:t>76</a:t>
                      </a:r>
                      <a:endParaRPr lang="en-US" dirty="0"/>
                    </a:p>
                  </a:txBody>
                  <a:tcPr/>
                </a:tc>
                <a:tc>
                  <a:txBody>
                    <a:bodyPr/>
                    <a:lstStyle/>
                    <a:p>
                      <a:pPr algn="ctr"/>
                      <a:r>
                        <a:rPr lang="en-US" dirty="0" smtClean="0"/>
                        <a:t>36</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5</a:t>
                      </a:r>
                    </a:p>
                  </a:txBody>
                  <a:tcPr/>
                </a:tc>
                <a:tc>
                  <a:txBody>
                    <a:bodyPr/>
                    <a:lstStyle/>
                    <a:p>
                      <a:pPr algn="ctr"/>
                      <a:r>
                        <a:rPr lang="en-US" dirty="0" smtClean="0"/>
                        <a:t>57</a:t>
                      </a:r>
                      <a:endParaRPr lang="en-US" dirty="0"/>
                    </a:p>
                  </a:txBody>
                  <a:tcPr/>
                </a:tc>
                <a:tc>
                  <a:txBody>
                    <a:bodyPr/>
                    <a:lstStyle/>
                    <a:p>
                      <a:pPr algn="ctr"/>
                      <a:r>
                        <a:rPr lang="en-US" dirty="0" smtClean="0"/>
                        <a:t>23</a:t>
                      </a:r>
                      <a:endParaRPr lang="en-US" dirty="0"/>
                    </a:p>
                  </a:txBody>
                  <a:tcPr/>
                </a:tc>
                <a:tc>
                  <a:txBody>
                    <a:bodyPr/>
                    <a:lstStyle/>
                    <a:p>
                      <a:pPr algn="ctr"/>
                      <a:r>
                        <a:rPr lang="en-US" dirty="0" smtClean="0"/>
                        <a:t>67</a:t>
                      </a:r>
                      <a:endParaRPr lang="en-US" dirty="0"/>
                    </a:p>
                  </a:txBody>
                  <a:tcPr/>
                </a:tc>
                <a:tc>
                  <a:txBody>
                    <a:bodyPr/>
                    <a:lstStyle/>
                    <a:p>
                      <a:pPr algn="ctr"/>
                      <a:r>
                        <a:rPr lang="en-US" dirty="0" smtClean="0"/>
                        <a:t>95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p>
                  </a:txBody>
                  <a:tcPr/>
                </a:tc>
                <a:tc>
                  <a:txBody>
                    <a:bodyPr/>
                    <a:lstStyle/>
                    <a:p>
                      <a:pPr algn="ctr"/>
                      <a:r>
                        <a:rPr lang="en-US" dirty="0" smtClean="0"/>
                        <a:t>66</a:t>
                      </a:r>
                      <a:endParaRPr lang="en-US" dirty="0"/>
                    </a:p>
                  </a:txBody>
                  <a:tcPr/>
                </a:tc>
                <a:tc>
                  <a:txBody>
                    <a:bodyPr/>
                    <a:lstStyle/>
                    <a:p>
                      <a:pPr algn="ctr"/>
                      <a:r>
                        <a:rPr lang="en-US" dirty="0" smtClean="0"/>
                        <a:t>32</a:t>
                      </a:r>
                      <a:endParaRPr lang="en-US" dirty="0"/>
                    </a:p>
                  </a:txBody>
                  <a:tcPr/>
                </a:tc>
                <a:tc>
                  <a:txBody>
                    <a:bodyPr/>
                    <a:lstStyle/>
                    <a:p>
                      <a:pPr algn="ctr"/>
                      <a:r>
                        <a:rPr lang="en-US" dirty="0" smtClean="0"/>
                        <a:t>82</a:t>
                      </a:r>
                      <a:endParaRPr lang="en-US" dirty="0"/>
                    </a:p>
                  </a:txBody>
                  <a:tcPr/>
                </a:tc>
                <a:tc>
                  <a:txBody>
                    <a:bodyPr/>
                    <a:lstStyle/>
                    <a:p>
                      <a:pPr algn="ctr"/>
                      <a:r>
                        <a:rPr lang="en-US" dirty="0" smtClean="0"/>
                        <a:t>106</a:t>
                      </a:r>
                      <a:endParaRPr lang="en-US" dirty="0"/>
                    </a:p>
                  </a:txBody>
                  <a:tcPr/>
                </a:tc>
                <a:tc>
                  <a:txBody>
                    <a:bodyPr/>
                    <a:lstStyle/>
                    <a:p>
                      <a:pPr algn="ctr"/>
                      <a:r>
                        <a:rPr lang="en-US" dirty="0" smtClean="0"/>
                        <a:t>15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7</a:t>
                      </a:r>
                      <a:endParaRPr lang="en-US" sz="1800" baseline="-25000" dirty="0"/>
                    </a:p>
                  </a:txBody>
                  <a:tcPr/>
                </a:tc>
                <a:tc>
                  <a:txBody>
                    <a:bodyPr/>
                    <a:lstStyle/>
                    <a:p>
                      <a:pPr algn="ctr"/>
                      <a:r>
                        <a:rPr lang="en-US" dirty="0" smtClean="0"/>
                        <a:t>18</a:t>
                      </a:r>
                      <a:endParaRPr lang="en-US" dirty="0"/>
                    </a:p>
                  </a:txBody>
                  <a:tcPr/>
                </a:tc>
                <a:tc>
                  <a:txBody>
                    <a:bodyPr/>
                    <a:lstStyle/>
                    <a:p>
                      <a:pPr algn="ctr"/>
                      <a:r>
                        <a:rPr lang="en-US" dirty="0" smtClean="0"/>
                        <a:t>46</a:t>
                      </a:r>
                      <a:endParaRPr lang="en-US" dirty="0"/>
                    </a:p>
                  </a:txBody>
                  <a:tcPr/>
                </a:tc>
                <a:tc>
                  <a:txBody>
                    <a:bodyPr/>
                    <a:lstStyle/>
                    <a:p>
                      <a:pPr algn="ctr"/>
                      <a:r>
                        <a:rPr lang="en-US" dirty="0" smtClean="0"/>
                        <a:t>16</a:t>
                      </a:r>
                      <a:endParaRPr lang="en-US" dirty="0"/>
                    </a:p>
                  </a:txBody>
                  <a:tcPr/>
                </a:tc>
                <a:tc>
                  <a:txBody>
                    <a:bodyPr/>
                    <a:lstStyle/>
                    <a:p>
                      <a:pPr algn="ctr"/>
                      <a:r>
                        <a:rPr lang="en-US" dirty="0" smtClean="0"/>
                        <a:t>30</a:t>
                      </a:r>
                      <a:endParaRPr lang="en-US" dirty="0"/>
                    </a:p>
                  </a:txBody>
                  <a:tcPr/>
                </a:tc>
                <a:tc>
                  <a:txBody>
                    <a:bodyPr/>
                    <a:lstStyle/>
                    <a:p>
                      <a:pPr algn="ctr"/>
                      <a:r>
                        <a:rPr lang="en-US" dirty="0" smtClean="0"/>
                        <a:t>65</a:t>
                      </a:r>
                      <a:endParaRPr lang="en-US" dirty="0"/>
                    </a:p>
                  </a:txBody>
                  <a:tcPr/>
                </a:tc>
                <a:tc>
                  <a:txBody>
                    <a:bodyPr/>
                    <a:lstStyle/>
                    <a:p>
                      <a:pPr algn="ctr"/>
                      <a:r>
                        <a:rPr lang="en-US" dirty="0" smtClean="0"/>
                        <a:t>76</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8</a:t>
                      </a:r>
                      <a:endParaRPr lang="en-US" sz="1800" baseline="-25000" dirty="0"/>
                    </a:p>
                  </a:txBody>
                  <a:tcPr/>
                </a:tc>
                <a:tc>
                  <a:txBody>
                    <a:bodyPr/>
                    <a:lstStyle/>
                    <a:p>
                      <a:pPr algn="ctr"/>
                      <a:r>
                        <a:rPr lang="en-US" dirty="0" smtClean="0"/>
                        <a:t>44</a:t>
                      </a:r>
                      <a:endParaRPr lang="en-US" dirty="0"/>
                    </a:p>
                  </a:txBody>
                  <a:tcPr/>
                </a:tc>
                <a:tc>
                  <a:txBody>
                    <a:bodyPr/>
                    <a:lstStyle/>
                    <a:p>
                      <a:pPr algn="ctr"/>
                      <a:r>
                        <a:rPr lang="en-US" dirty="0" smtClean="0"/>
                        <a:t>74</a:t>
                      </a:r>
                      <a:endParaRPr lang="en-US" dirty="0"/>
                    </a:p>
                  </a:txBody>
                  <a:tcPr/>
                </a:tc>
                <a:tc>
                  <a:txBody>
                    <a:bodyPr/>
                    <a:lstStyle/>
                    <a:p>
                      <a:pPr algn="ctr"/>
                      <a:r>
                        <a:rPr lang="en-US" dirty="0" smtClean="0"/>
                        <a:t>40</a:t>
                      </a:r>
                      <a:endParaRPr lang="en-US" dirty="0"/>
                    </a:p>
                  </a:txBody>
                  <a:tcPr/>
                </a:tc>
                <a:tc>
                  <a:txBody>
                    <a:bodyPr/>
                    <a:lstStyle/>
                    <a:p>
                      <a:pPr algn="ctr"/>
                      <a:r>
                        <a:rPr lang="en-US" dirty="0" smtClean="0"/>
                        <a:t>8</a:t>
                      </a:r>
                      <a:endParaRPr lang="en-US" dirty="0"/>
                    </a:p>
                  </a:txBody>
                  <a:tcPr/>
                </a:tc>
                <a:tc>
                  <a:txBody>
                    <a:bodyPr/>
                    <a:lstStyle/>
                    <a:p>
                      <a:pPr algn="ctr"/>
                      <a:r>
                        <a:rPr lang="en-US" dirty="0" smtClean="0"/>
                        <a:t>91</a:t>
                      </a:r>
                      <a:endParaRPr lang="en-US" dirty="0"/>
                    </a:p>
                  </a:txBody>
                  <a:tcPr/>
                </a:tc>
                <a:tc>
                  <a:txBody>
                    <a:bodyPr/>
                    <a:lstStyle/>
                    <a:p>
                      <a:pPr algn="ctr"/>
                      <a:r>
                        <a:rPr lang="en-US" dirty="0" smtClean="0"/>
                        <a:t>104</a:t>
                      </a:r>
                      <a:endParaRPr lang="en-US" dirty="0"/>
                    </a:p>
                  </a:txBody>
                  <a:tcPr/>
                </a:tc>
                <a:tc>
                  <a:txBody>
                    <a:bodyPr/>
                    <a:lstStyle/>
                    <a:p>
                      <a:pPr algn="ctr"/>
                      <a:r>
                        <a:rPr lang="en-US" dirty="0" smtClean="0"/>
                        <a:t>28</a:t>
                      </a:r>
                      <a:endParaRPr lang="en-US" dirty="0"/>
                    </a:p>
                  </a:txBody>
                  <a:tcPr/>
                </a:tc>
                <a:tc>
                  <a:txBody>
                    <a:bodyPr/>
                    <a:lstStyle/>
                    <a:p>
                      <a:pPr algn="ctr"/>
                      <a:r>
                        <a:rPr lang="en-US" dirty="0" smtClean="0"/>
                        <a:t>0</a:t>
                      </a: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9</a:t>
                      </a:r>
                      <a:endParaRPr lang="en-US" sz="1800" baseline="-25000" dirty="0"/>
                    </a:p>
                  </a:txBody>
                  <a:tcPr/>
                </a:tc>
                <a:tc>
                  <a:txBody>
                    <a:bodyPr/>
                    <a:lstStyle/>
                    <a:p>
                      <a:pPr algn="ctr"/>
                      <a:r>
                        <a:rPr lang="en-US" dirty="0" smtClean="0"/>
                        <a:t>20</a:t>
                      </a:r>
                      <a:endParaRPr lang="en-US" dirty="0"/>
                    </a:p>
                  </a:txBody>
                  <a:tcPr/>
                </a:tc>
                <a:tc>
                  <a:txBody>
                    <a:bodyPr/>
                    <a:lstStyle/>
                    <a:p>
                      <a:pPr algn="ctr"/>
                      <a:r>
                        <a:rPr lang="en-US" dirty="0" smtClean="0"/>
                        <a:t>22</a:t>
                      </a:r>
                      <a:endParaRPr lang="en-US" dirty="0"/>
                    </a:p>
                  </a:txBody>
                  <a:tcPr/>
                </a:tc>
                <a:tc>
                  <a:txBody>
                    <a:bodyPr/>
                    <a:lstStyle/>
                    <a:p>
                      <a:pPr algn="ctr"/>
                      <a:r>
                        <a:rPr lang="en-US" dirty="0" smtClean="0"/>
                        <a:t>36</a:t>
                      </a:r>
                      <a:endParaRPr lang="en-US" dirty="0"/>
                    </a:p>
                  </a:txBody>
                  <a:tcPr/>
                </a:tc>
                <a:tc>
                  <a:txBody>
                    <a:bodyPr/>
                    <a:lstStyle/>
                    <a:p>
                      <a:pPr algn="ctr"/>
                      <a:r>
                        <a:rPr lang="en-US" dirty="0" smtClean="0"/>
                        <a:t>60</a:t>
                      </a:r>
                      <a:endParaRPr lang="en-US" dirty="0"/>
                    </a:p>
                  </a:txBody>
                  <a:tcPr/>
                </a:tc>
                <a:tc>
                  <a:txBody>
                    <a:bodyPr/>
                    <a:lstStyle/>
                    <a:p>
                      <a:pPr algn="ctr"/>
                      <a:r>
                        <a:rPr lang="en-US" dirty="0" smtClean="0"/>
                        <a:t>37</a:t>
                      </a:r>
                      <a:endParaRPr lang="en-US" dirty="0"/>
                    </a:p>
                  </a:txBody>
                  <a:tcPr/>
                </a:tc>
                <a:tc>
                  <a:txBody>
                    <a:bodyPr/>
                    <a:lstStyle/>
                    <a:p>
                      <a:pPr algn="ctr"/>
                      <a:r>
                        <a:rPr lang="en-US" dirty="0" smtClean="0"/>
                        <a:t>46</a:t>
                      </a:r>
                      <a:endParaRPr lang="en-US" dirty="0"/>
                    </a:p>
                  </a:txBody>
                  <a:tcPr/>
                </a:tc>
                <a:tc>
                  <a:txBody>
                    <a:bodyPr/>
                    <a:lstStyle/>
                    <a:p>
                      <a:pPr algn="ctr"/>
                      <a:r>
                        <a:rPr lang="en-US" dirty="0" smtClean="0"/>
                        <a:t>30</a:t>
                      </a:r>
                      <a:endParaRPr lang="en-US" dirty="0"/>
                    </a:p>
                  </a:txBody>
                  <a:tcPr/>
                </a:tc>
                <a:tc>
                  <a:txBody>
                    <a:bodyPr/>
                    <a:lstStyle/>
                    <a:p>
                      <a:pPr algn="ctr"/>
                      <a:r>
                        <a:rPr lang="en-US" dirty="0" smtClean="0"/>
                        <a:t>58</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10</a:t>
                      </a:r>
                      <a:endParaRPr lang="en-US" sz="1800" baseline="-25000" dirty="0"/>
                    </a:p>
                  </a:txBody>
                  <a:tcPr/>
                </a:tc>
                <a:tc>
                  <a:txBody>
                    <a:bodyPr/>
                    <a:lstStyle/>
                    <a:p>
                      <a:pPr algn="ctr"/>
                      <a:r>
                        <a:rPr lang="en-US" dirty="0" smtClean="0"/>
                        <a:t>52</a:t>
                      </a:r>
                      <a:endParaRPr lang="en-US" dirty="0"/>
                    </a:p>
                  </a:txBody>
                  <a:tcPr/>
                </a:tc>
                <a:tc>
                  <a:txBody>
                    <a:bodyPr/>
                    <a:lstStyle/>
                    <a:p>
                      <a:pPr algn="ctr"/>
                      <a:r>
                        <a:rPr lang="en-US" dirty="0" smtClean="0"/>
                        <a:t>44</a:t>
                      </a:r>
                      <a:endParaRPr lang="en-US" dirty="0"/>
                    </a:p>
                  </a:txBody>
                  <a:tcPr/>
                </a:tc>
                <a:tc>
                  <a:txBody>
                    <a:bodyPr/>
                    <a:lstStyle/>
                    <a:p>
                      <a:pPr algn="ctr"/>
                      <a:r>
                        <a:rPr lang="en-US" dirty="0" smtClean="0"/>
                        <a:t>60</a:t>
                      </a:r>
                      <a:endParaRPr lang="en-US" dirty="0"/>
                    </a:p>
                  </a:txBody>
                  <a:tcPr/>
                </a:tc>
                <a:tc>
                  <a:txBody>
                    <a:bodyPr/>
                    <a:lstStyle/>
                    <a:p>
                      <a:pPr algn="ctr"/>
                      <a:r>
                        <a:rPr lang="en-US" dirty="0" smtClean="0"/>
                        <a:t>90</a:t>
                      </a:r>
                      <a:endParaRPr lang="en-US" dirty="0"/>
                    </a:p>
                  </a:txBody>
                  <a:tcPr/>
                </a:tc>
                <a:tc>
                  <a:txBody>
                    <a:bodyPr/>
                    <a:lstStyle/>
                    <a:p>
                      <a:pPr algn="ctr"/>
                      <a:r>
                        <a:rPr lang="en-US" dirty="0" smtClean="0"/>
                        <a:t>55</a:t>
                      </a:r>
                      <a:endParaRPr lang="en-US" dirty="0"/>
                    </a:p>
                  </a:txBody>
                  <a:tcPr/>
                </a:tc>
                <a:tc>
                  <a:txBody>
                    <a:bodyPr/>
                    <a:lstStyle/>
                    <a:p>
                      <a:pPr algn="ctr"/>
                      <a:r>
                        <a:rPr lang="en-US" dirty="0" smtClean="0"/>
                        <a:t>70</a:t>
                      </a:r>
                      <a:endParaRPr lang="en-US" dirty="0"/>
                    </a:p>
                  </a:txBody>
                  <a:tcPr/>
                </a:tc>
                <a:tc>
                  <a:txBody>
                    <a:bodyPr/>
                    <a:lstStyle/>
                    <a:p>
                      <a:pPr algn="ctr"/>
                      <a:r>
                        <a:rPr lang="en-US" dirty="0" smtClean="0"/>
                        <a:t>60</a:t>
                      </a:r>
                      <a:endParaRPr lang="en-US" dirty="0"/>
                    </a:p>
                  </a:txBody>
                  <a:tcPr/>
                </a:tc>
                <a:tc>
                  <a:txBody>
                    <a:bodyPr/>
                    <a:lstStyle/>
                    <a:p>
                      <a:pPr algn="ctr"/>
                      <a:r>
                        <a:rPr lang="en-US" dirty="0" smtClean="0"/>
                        <a:t>86</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58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sp>
        <p:nvSpPr>
          <p:cNvPr id="5" name="Oval 4"/>
          <p:cNvSpPr/>
          <p:nvPr/>
        </p:nvSpPr>
        <p:spPr>
          <a:xfrm>
            <a:off x="3581400" y="4800600"/>
            <a:ext cx="4572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27456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Agglomerative Algorithm</a:t>
            </a:r>
            <a:endParaRPr lang="en-US" b="1" dirty="0"/>
          </a:p>
        </p:txBody>
      </p:sp>
      <p:sp>
        <p:nvSpPr>
          <p:cNvPr id="3" name="Content Placeholder 2"/>
          <p:cNvSpPr>
            <a:spLocks noGrp="1"/>
          </p:cNvSpPr>
          <p:nvPr>
            <p:ph idx="1"/>
          </p:nvPr>
        </p:nvSpPr>
        <p:spPr>
          <a:xfrm>
            <a:off x="457200" y="1600201"/>
            <a:ext cx="8229600" cy="2362200"/>
          </a:xfrm>
        </p:spPr>
        <p:txBody>
          <a:bodyPr/>
          <a:lstStyle/>
          <a:p>
            <a:pPr algn="just"/>
            <a:r>
              <a:rPr lang="en-US" sz="2400" dirty="0" smtClean="0"/>
              <a:t>The smallest distance is 8 between </a:t>
            </a:r>
            <a:r>
              <a:rPr lang="en-US" sz="2400" dirty="0" smtClean="0">
                <a:solidFill>
                  <a:srgbClr val="FF0000"/>
                </a:solidFill>
              </a:rPr>
              <a:t>S</a:t>
            </a:r>
            <a:r>
              <a:rPr lang="en-US" sz="2400" baseline="-25000" dirty="0" smtClean="0">
                <a:solidFill>
                  <a:srgbClr val="FF0000"/>
                </a:solidFill>
              </a:rPr>
              <a:t>4</a:t>
            </a:r>
            <a:r>
              <a:rPr lang="en-US" sz="2400" dirty="0" smtClean="0"/>
              <a:t> and </a:t>
            </a:r>
            <a:r>
              <a:rPr lang="en-US" sz="2400" dirty="0" smtClean="0">
                <a:solidFill>
                  <a:srgbClr val="FF0000"/>
                </a:solidFill>
              </a:rPr>
              <a:t>S</a:t>
            </a:r>
            <a:r>
              <a:rPr lang="en-US" sz="2400" baseline="-25000" dirty="0" smtClean="0">
                <a:solidFill>
                  <a:srgbClr val="FF0000"/>
                </a:solidFill>
              </a:rPr>
              <a:t>8</a:t>
            </a:r>
            <a:r>
              <a:rPr lang="en-US" sz="2400" dirty="0" smtClean="0"/>
              <a:t>.</a:t>
            </a:r>
          </a:p>
          <a:p>
            <a:pPr algn="just"/>
            <a:r>
              <a:rPr lang="en-US" sz="2400" dirty="0" smtClean="0"/>
              <a:t>Combine them as cluster C1 and update the table by putting the C1 into the place where </a:t>
            </a:r>
            <a:r>
              <a:rPr lang="en-US" sz="2400" dirty="0" smtClean="0">
                <a:solidFill>
                  <a:srgbClr val="FF0000"/>
                </a:solidFill>
              </a:rPr>
              <a:t>S</a:t>
            </a:r>
            <a:r>
              <a:rPr lang="en-US" sz="2400" baseline="-25000" dirty="0" smtClean="0">
                <a:solidFill>
                  <a:srgbClr val="FF0000"/>
                </a:solidFill>
              </a:rPr>
              <a:t>4</a:t>
            </a:r>
            <a:r>
              <a:rPr lang="en-US" sz="2400" dirty="0" smtClean="0"/>
              <a:t> was.</a:t>
            </a:r>
          </a:p>
          <a:p>
            <a:pPr algn="just"/>
            <a:r>
              <a:rPr lang="en-US" sz="2400" dirty="0" smtClean="0"/>
              <a:t>All distance except those with cluster C1 remain unchanged.</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Agglomerative Algorithm</a:t>
            </a:r>
            <a:endParaRPr lang="en-US" dirty="0"/>
          </a:p>
        </p:txBody>
      </p:sp>
      <p:graphicFrame>
        <p:nvGraphicFramePr>
          <p:cNvPr id="5" name="Table 4"/>
          <p:cNvGraphicFramePr>
            <a:graphicFrameLocks noGrp="1"/>
          </p:cNvGraphicFramePr>
          <p:nvPr>
            <p:extLst>
              <p:ext uri="{D42A27DB-BD31-4B8C-83A1-F6EECF244321}">
                <p14:modId xmlns:mc="http://schemas.openxmlformats.org/markup-compatibility/2006" xmlns:a14="http://schemas.microsoft.com/office/drawing/2010/main" xmlns="" xmlns:p14="http://schemas.microsoft.com/office/powerpoint/2010/main" val="3755761505"/>
              </p:ext>
            </p:extLst>
          </p:nvPr>
        </p:nvGraphicFramePr>
        <p:xfrm>
          <a:off x="2133600" y="1905000"/>
          <a:ext cx="4887295" cy="3931920"/>
        </p:xfrm>
        <a:graphic>
          <a:graphicData uri="http://schemas.openxmlformats.org/drawingml/2006/table">
            <a:tbl>
              <a:tblPr firstRow="1" bandRow="1">
                <a:tableStyleId>{5940675A-B579-460E-94D1-54222C63F5DA}</a:tableStyleId>
              </a:tblPr>
              <a:tblGrid>
                <a:gridCol w="1168717"/>
                <a:gridCol w="698817"/>
                <a:gridCol w="1089343"/>
                <a:gridCol w="1089343"/>
                <a:gridCol w="841075"/>
              </a:tblGrid>
              <a:tr h="476878">
                <a:tc>
                  <a:txBody>
                    <a:bodyPr/>
                    <a:lstStyle/>
                    <a:p>
                      <a:pPr algn="ctr"/>
                      <a:r>
                        <a:rPr lang="en-US" sz="1800" dirty="0" smtClean="0"/>
                        <a:t>Student</a:t>
                      </a:r>
                      <a:endParaRPr lang="en-US" sz="1800" dirty="0"/>
                    </a:p>
                  </a:txBody>
                  <a:tcPr/>
                </a:tc>
                <a:tc>
                  <a:txBody>
                    <a:bodyPr/>
                    <a:lstStyle/>
                    <a:p>
                      <a:pPr algn="ctr"/>
                      <a:r>
                        <a:rPr lang="en-US" sz="1800" dirty="0" smtClean="0"/>
                        <a:t>Age</a:t>
                      </a:r>
                      <a:endParaRPr lang="en-US" sz="1800" dirty="0"/>
                    </a:p>
                  </a:txBody>
                  <a:tcPr/>
                </a:tc>
                <a:tc>
                  <a:txBody>
                    <a:bodyPr/>
                    <a:lstStyle/>
                    <a:p>
                      <a:pPr algn="ctr"/>
                      <a:r>
                        <a:rPr lang="en-US" sz="1800" dirty="0" smtClean="0"/>
                        <a:t>Marks1</a:t>
                      </a:r>
                      <a:endParaRPr lang="en-US" sz="1800" dirty="0"/>
                    </a:p>
                  </a:txBody>
                  <a:tcPr/>
                </a:tc>
                <a:tc>
                  <a:txBody>
                    <a:bodyPr/>
                    <a:lstStyle/>
                    <a:p>
                      <a:pPr algn="ctr"/>
                      <a:r>
                        <a:rPr lang="en-US" sz="1800" dirty="0" smtClean="0"/>
                        <a:t>Marks2</a:t>
                      </a:r>
                      <a:endParaRPr lang="en-US" sz="1800" dirty="0"/>
                    </a:p>
                  </a:txBody>
                  <a:tcPr/>
                </a:tc>
                <a:tc>
                  <a:txBody>
                    <a:bodyPr/>
                    <a:lstStyle/>
                    <a:p>
                      <a:pPr algn="ctr"/>
                      <a:r>
                        <a:rPr lang="en-US" sz="1800" dirty="0" smtClean="0"/>
                        <a:t>Marks3</a:t>
                      </a:r>
                      <a:endParaRPr lang="en-US" sz="18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a:p>
                  </a:txBody>
                  <a:tcPr/>
                </a:tc>
                <a:tc>
                  <a:txBody>
                    <a:bodyPr/>
                    <a:lstStyle/>
                    <a:p>
                      <a:pPr algn="ctr"/>
                      <a:r>
                        <a:rPr lang="en-US" sz="1800" dirty="0" smtClean="0"/>
                        <a:t>18</a:t>
                      </a:r>
                      <a:endParaRPr lang="en-US" sz="1800" dirty="0"/>
                    </a:p>
                  </a:txBody>
                  <a:tcPr/>
                </a:tc>
                <a:tc>
                  <a:txBody>
                    <a:bodyPr/>
                    <a:lstStyle/>
                    <a:p>
                      <a:pPr algn="ctr"/>
                      <a:r>
                        <a:rPr lang="en-US" sz="1800" dirty="0" smtClean="0"/>
                        <a:t>73</a:t>
                      </a:r>
                      <a:endParaRPr lang="en-US" sz="1800" dirty="0"/>
                    </a:p>
                  </a:txBody>
                  <a:tcPr/>
                </a:tc>
                <a:tc>
                  <a:txBody>
                    <a:bodyPr/>
                    <a:lstStyle/>
                    <a:p>
                      <a:pPr algn="ctr"/>
                      <a:r>
                        <a:rPr lang="en-US" sz="1800" dirty="0" smtClean="0"/>
                        <a:t>75</a:t>
                      </a:r>
                      <a:endParaRPr lang="en-US" sz="1800" dirty="0"/>
                    </a:p>
                  </a:txBody>
                  <a:tcPr/>
                </a:tc>
                <a:tc>
                  <a:txBody>
                    <a:bodyPr/>
                    <a:lstStyle/>
                    <a:p>
                      <a:pPr algn="ctr"/>
                      <a:r>
                        <a:rPr lang="en-US" sz="1800" dirty="0" smtClean="0"/>
                        <a:t>57</a:t>
                      </a:r>
                      <a:endParaRPr lang="en-US" sz="18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2</a:t>
                      </a:r>
                      <a:endParaRPr lang="en-US" sz="1800" dirty="0"/>
                    </a:p>
                  </a:txBody>
                  <a:tcPr/>
                </a:tc>
                <a:tc>
                  <a:txBody>
                    <a:bodyPr/>
                    <a:lstStyle/>
                    <a:p>
                      <a:pPr algn="ctr"/>
                      <a:r>
                        <a:rPr lang="en-US" sz="1800" dirty="0" smtClean="0"/>
                        <a:t>18</a:t>
                      </a:r>
                      <a:endParaRPr lang="en-US" sz="1800" dirty="0"/>
                    </a:p>
                  </a:txBody>
                  <a:tcPr/>
                </a:tc>
                <a:tc>
                  <a:txBody>
                    <a:bodyPr/>
                    <a:lstStyle/>
                    <a:p>
                      <a:pPr algn="ctr"/>
                      <a:r>
                        <a:rPr lang="en-US" sz="1800" dirty="0" smtClean="0"/>
                        <a:t>79</a:t>
                      </a:r>
                      <a:endParaRPr lang="en-US" sz="1800" dirty="0"/>
                    </a:p>
                  </a:txBody>
                  <a:tcPr/>
                </a:tc>
                <a:tc>
                  <a:txBody>
                    <a:bodyPr/>
                    <a:lstStyle/>
                    <a:p>
                      <a:pPr algn="ctr"/>
                      <a:r>
                        <a:rPr lang="en-US" sz="1800" dirty="0" smtClean="0"/>
                        <a:t>85</a:t>
                      </a:r>
                      <a:endParaRPr lang="en-US" sz="1800" dirty="0"/>
                    </a:p>
                  </a:txBody>
                  <a:tcPr/>
                </a:tc>
                <a:tc>
                  <a:txBody>
                    <a:bodyPr/>
                    <a:lstStyle/>
                    <a:p>
                      <a:pPr algn="ctr"/>
                      <a:r>
                        <a:rPr lang="en-US" sz="1800" dirty="0" smtClean="0"/>
                        <a:t>75</a:t>
                      </a:r>
                      <a:endParaRPr lang="en-US" sz="18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p>
                  </a:txBody>
                  <a:tcPr/>
                </a:tc>
                <a:tc>
                  <a:txBody>
                    <a:bodyPr/>
                    <a:lstStyle/>
                    <a:p>
                      <a:pPr algn="ctr"/>
                      <a:r>
                        <a:rPr lang="en-US" sz="1800" dirty="0" smtClean="0"/>
                        <a:t>23</a:t>
                      </a:r>
                      <a:endParaRPr lang="en-US" sz="1800" dirty="0"/>
                    </a:p>
                  </a:txBody>
                  <a:tcPr/>
                </a:tc>
                <a:tc>
                  <a:txBody>
                    <a:bodyPr/>
                    <a:lstStyle/>
                    <a:p>
                      <a:pPr algn="ctr"/>
                      <a:r>
                        <a:rPr lang="en-US" sz="1800" dirty="0" smtClean="0"/>
                        <a:t>70</a:t>
                      </a:r>
                      <a:endParaRPr lang="en-US" sz="1800" dirty="0"/>
                    </a:p>
                  </a:txBody>
                  <a:tcPr/>
                </a:tc>
                <a:tc>
                  <a:txBody>
                    <a:bodyPr/>
                    <a:lstStyle/>
                    <a:p>
                      <a:pPr algn="ctr"/>
                      <a:r>
                        <a:rPr lang="en-US" sz="1800" dirty="0" smtClean="0"/>
                        <a:t>70</a:t>
                      </a:r>
                      <a:endParaRPr lang="en-US" sz="1800" dirty="0"/>
                    </a:p>
                  </a:txBody>
                  <a:tcPr/>
                </a:tc>
                <a:tc>
                  <a:txBody>
                    <a:bodyPr/>
                    <a:lstStyle/>
                    <a:p>
                      <a:pPr algn="ctr"/>
                      <a:r>
                        <a:rPr lang="en-US" sz="1800" dirty="0" smtClean="0"/>
                        <a:t>52</a:t>
                      </a:r>
                      <a:endParaRPr lang="en-US" sz="18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C</a:t>
                      </a:r>
                      <a:r>
                        <a:rPr lang="en-US" sz="1800" baseline="-25000" dirty="0" smtClean="0">
                          <a:solidFill>
                            <a:srgbClr val="FF0000"/>
                          </a:solidFill>
                        </a:rPr>
                        <a:t>1</a:t>
                      </a:r>
                    </a:p>
                  </a:txBody>
                  <a:tcPr/>
                </a:tc>
                <a:tc>
                  <a:txBody>
                    <a:bodyPr/>
                    <a:lstStyle/>
                    <a:p>
                      <a:pPr algn="ctr" fontAlgn="b"/>
                      <a:r>
                        <a:rPr lang="en-US" sz="1800" kern="1200" dirty="0" smtClean="0">
                          <a:solidFill>
                            <a:srgbClr val="FF0000"/>
                          </a:solidFill>
                          <a:latin typeface="+mn-lt"/>
                          <a:ea typeface="+mn-ea"/>
                          <a:cs typeface="+mn-cs"/>
                        </a:rPr>
                        <a:t>20.5</a:t>
                      </a:r>
                    </a:p>
                  </a:txBody>
                  <a:tcPr marL="9525" marR="9525" marT="9525" marB="0" anchor="b"/>
                </a:tc>
                <a:tc>
                  <a:txBody>
                    <a:bodyPr/>
                    <a:lstStyle/>
                    <a:p>
                      <a:pPr algn="ctr" fontAlgn="b"/>
                      <a:r>
                        <a:rPr lang="en-US" sz="1800" kern="1200" dirty="0" smtClean="0">
                          <a:solidFill>
                            <a:srgbClr val="FF0000"/>
                          </a:solidFill>
                          <a:latin typeface="+mn-lt"/>
                          <a:ea typeface="+mn-ea"/>
                          <a:cs typeface="+mn-cs"/>
                        </a:rPr>
                        <a:t>54</a:t>
                      </a:r>
                    </a:p>
                  </a:txBody>
                  <a:tcPr marL="9525" marR="9525" marT="9525" marB="0" anchor="b"/>
                </a:tc>
                <a:tc>
                  <a:txBody>
                    <a:bodyPr/>
                    <a:lstStyle/>
                    <a:p>
                      <a:pPr algn="ctr" fontAlgn="b"/>
                      <a:r>
                        <a:rPr lang="en-US" sz="1800" kern="1200" dirty="0" smtClean="0">
                          <a:solidFill>
                            <a:srgbClr val="FF0000"/>
                          </a:solidFill>
                          <a:latin typeface="+mn-lt"/>
                          <a:ea typeface="+mn-ea"/>
                          <a:cs typeface="+mn-cs"/>
                        </a:rPr>
                        <a:t>55.5</a:t>
                      </a:r>
                    </a:p>
                  </a:txBody>
                  <a:tcPr marL="9525" marR="9525" marT="9525" marB="0" anchor="b"/>
                </a:tc>
                <a:tc>
                  <a:txBody>
                    <a:bodyPr/>
                    <a:lstStyle/>
                    <a:p>
                      <a:pPr algn="ctr" fontAlgn="b"/>
                      <a:r>
                        <a:rPr lang="en-US" sz="1800" kern="1200" dirty="0" smtClean="0">
                          <a:solidFill>
                            <a:srgbClr val="FF0000"/>
                          </a:solidFill>
                          <a:latin typeface="+mn-lt"/>
                          <a:ea typeface="+mn-ea"/>
                          <a:cs typeface="+mn-cs"/>
                        </a:rPr>
                        <a:t>57</a:t>
                      </a:r>
                    </a:p>
                  </a:txBody>
                  <a:tcPr marL="9525" marR="9525" marT="9525" marB="0" anchor="b"/>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5</a:t>
                      </a:r>
                    </a:p>
                  </a:txBody>
                  <a:tcPr/>
                </a:tc>
                <a:tc>
                  <a:txBody>
                    <a:bodyPr/>
                    <a:lstStyle/>
                    <a:p>
                      <a:pPr algn="ctr"/>
                      <a:r>
                        <a:rPr lang="en-US" sz="1800" dirty="0" smtClean="0"/>
                        <a:t>22</a:t>
                      </a:r>
                      <a:endParaRPr lang="en-US" sz="1800" dirty="0"/>
                    </a:p>
                  </a:txBody>
                  <a:tcPr/>
                </a:tc>
                <a:tc>
                  <a:txBody>
                    <a:bodyPr/>
                    <a:lstStyle/>
                    <a:p>
                      <a:pPr algn="ctr"/>
                      <a:r>
                        <a:rPr lang="en-US" sz="1800" dirty="0" smtClean="0"/>
                        <a:t>85</a:t>
                      </a:r>
                      <a:endParaRPr lang="en-US" sz="1800" dirty="0"/>
                    </a:p>
                  </a:txBody>
                  <a:tcPr/>
                </a:tc>
                <a:tc>
                  <a:txBody>
                    <a:bodyPr/>
                    <a:lstStyle/>
                    <a:p>
                      <a:pPr algn="ctr"/>
                      <a:r>
                        <a:rPr lang="en-US" sz="1800" dirty="0" smtClean="0"/>
                        <a:t>86</a:t>
                      </a:r>
                      <a:endParaRPr lang="en-US" sz="1800" dirty="0"/>
                    </a:p>
                  </a:txBody>
                  <a:tcPr/>
                </a:tc>
                <a:tc>
                  <a:txBody>
                    <a:bodyPr/>
                    <a:lstStyle/>
                    <a:p>
                      <a:pPr algn="ctr"/>
                      <a:r>
                        <a:rPr lang="en-US" sz="1800" dirty="0" smtClean="0"/>
                        <a:t>87</a:t>
                      </a:r>
                      <a:endParaRPr lang="en-US" sz="18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p>
                  </a:txBody>
                  <a:tcPr/>
                </a:tc>
                <a:tc>
                  <a:txBody>
                    <a:bodyPr/>
                    <a:lstStyle/>
                    <a:p>
                      <a:pPr algn="ctr"/>
                      <a:r>
                        <a:rPr lang="en-US" sz="1800" dirty="0" smtClean="0"/>
                        <a:t>19</a:t>
                      </a:r>
                      <a:endParaRPr lang="en-US" sz="1800" dirty="0"/>
                    </a:p>
                  </a:txBody>
                  <a:tcPr/>
                </a:tc>
                <a:tc>
                  <a:txBody>
                    <a:bodyPr/>
                    <a:lstStyle/>
                    <a:p>
                      <a:pPr algn="ctr"/>
                      <a:r>
                        <a:rPr lang="en-US" sz="1800" dirty="0" smtClean="0"/>
                        <a:t>91</a:t>
                      </a:r>
                      <a:endParaRPr lang="en-US" sz="1800" dirty="0"/>
                    </a:p>
                  </a:txBody>
                  <a:tcPr/>
                </a:tc>
                <a:tc>
                  <a:txBody>
                    <a:bodyPr/>
                    <a:lstStyle/>
                    <a:p>
                      <a:pPr algn="ctr"/>
                      <a:r>
                        <a:rPr lang="en-US" sz="1800" dirty="0" smtClean="0"/>
                        <a:t>90</a:t>
                      </a:r>
                      <a:endParaRPr lang="en-US" sz="1800" dirty="0"/>
                    </a:p>
                  </a:txBody>
                  <a:tcPr/>
                </a:tc>
                <a:tc>
                  <a:txBody>
                    <a:bodyPr/>
                    <a:lstStyle/>
                    <a:p>
                      <a:pPr algn="ctr"/>
                      <a:r>
                        <a:rPr lang="en-US" sz="1800" dirty="0" smtClean="0"/>
                        <a:t>89</a:t>
                      </a:r>
                      <a:endParaRPr lang="en-US" sz="1800" dirty="0"/>
                    </a:p>
                  </a:txBody>
                  <a:tcPr/>
                </a:tc>
              </a:tr>
              <a:tr h="276287">
                <a:tc>
                  <a:txBody>
                    <a:bodyPr/>
                    <a:lstStyle/>
                    <a:p>
                      <a:pPr algn="ctr"/>
                      <a:r>
                        <a:rPr lang="en-US" sz="1800" dirty="0" smtClean="0"/>
                        <a:t>S</a:t>
                      </a:r>
                      <a:r>
                        <a:rPr lang="en-US" sz="1800" baseline="-25000" dirty="0" smtClean="0"/>
                        <a:t>7</a:t>
                      </a:r>
                      <a:endParaRPr lang="en-US" sz="1800" baseline="-25000" dirty="0"/>
                    </a:p>
                  </a:txBody>
                  <a:tcPr/>
                </a:tc>
                <a:tc>
                  <a:txBody>
                    <a:bodyPr/>
                    <a:lstStyle/>
                    <a:p>
                      <a:pPr algn="ctr"/>
                      <a:r>
                        <a:rPr lang="en-US" sz="1800" dirty="0" smtClean="0"/>
                        <a:t>20</a:t>
                      </a:r>
                      <a:endParaRPr lang="en-US" sz="1800" dirty="0"/>
                    </a:p>
                  </a:txBody>
                  <a:tcPr/>
                </a:tc>
                <a:tc>
                  <a:txBody>
                    <a:bodyPr/>
                    <a:lstStyle/>
                    <a:p>
                      <a:pPr algn="ctr"/>
                      <a:r>
                        <a:rPr lang="en-US" sz="1800" dirty="0" smtClean="0"/>
                        <a:t>70</a:t>
                      </a:r>
                      <a:endParaRPr lang="en-US" sz="1800" dirty="0"/>
                    </a:p>
                  </a:txBody>
                  <a:tcPr/>
                </a:tc>
                <a:tc>
                  <a:txBody>
                    <a:bodyPr/>
                    <a:lstStyle/>
                    <a:p>
                      <a:pPr algn="ctr"/>
                      <a:r>
                        <a:rPr lang="en-US" sz="1800" dirty="0" smtClean="0"/>
                        <a:t>65</a:t>
                      </a:r>
                      <a:endParaRPr lang="en-US" sz="1800" dirty="0"/>
                    </a:p>
                  </a:txBody>
                  <a:tcPr/>
                </a:tc>
                <a:tc>
                  <a:txBody>
                    <a:bodyPr/>
                    <a:lstStyle/>
                    <a:p>
                      <a:pPr algn="ctr"/>
                      <a:r>
                        <a:rPr lang="en-US" sz="1800" dirty="0" smtClean="0"/>
                        <a:t>60</a:t>
                      </a:r>
                      <a:endParaRPr lang="en-US" sz="1800" dirty="0"/>
                    </a:p>
                  </a:txBody>
                  <a:tcPr/>
                </a:tc>
              </a:tr>
              <a:tr h="276287">
                <a:tc>
                  <a:txBody>
                    <a:bodyPr/>
                    <a:lstStyle/>
                    <a:p>
                      <a:pPr algn="ctr"/>
                      <a:r>
                        <a:rPr lang="en-US" sz="1800" dirty="0" smtClean="0"/>
                        <a:t>S</a:t>
                      </a:r>
                      <a:r>
                        <a:rPr lang="en-US" sz="1800" baseline="-25000" dirty="0" smtClean="0"/>
                        <a:t>9</a:t>
                      </a:r>
                      <a:endParaRPr lang="en-US" sz="1800" baseline="-25000" dirty="0"/>
                    </a:p>
                  </a:txBody>
                  <a:tcPr/>
                </a:tc>
                <a:tc>
                  <a:txBody>
                    <a:bodyPr/>
                    <a:lstStyle/>
                    <a:p>
                      <a:pPr algn="ctr"/>
                      <a:r>
                        <a:rPr lang="en-US" sz="1800" dirty="0" smtClean="0"/>
                        <a:t>19</a:t>
                      </a:r>
                      <a:endParaRPr lang="en-US" sz="1800" dirty="0"/>
                    </a:p>
                  </a:txBody>
                  <a:tcPr/>
                </a:tc>
                <a:tc>
                  <a:txBody>
                    <a:bodyPr/>
                    <a:lstStyle/>
                    <a:p>
                      <a:pPr algn="ctr"/>
                      <a:r>
                        <a:rPr lang="en-US" sz="1800" dirty="0" smtClean="0"/>
                        <a:t>82</a:t>
                      </a:r>
                      <a:endParaRPr lang="en-US" sz="1800" dirty="0"/>
                    </a:p>
                  </a:txBody>
                  <a:tcPr/>
                </a:tc>
                <a:tc>
                  <a:txBody>
                    <a:bodyPr/>
                    <a:lstStyle/>
                    <a:p>
                      <a:pPr algn="ctr"/>
                      <a:r>
                        <a:rPr lang="en-US" sz="1800" dirty="0" smtClean="0"/>
                        <a:t>82</a:t>
                      </a:r>
                      <a:endParaRPr lang="en-US" sz="1800" dirty="0"/>
                    </a:p>
                  </a:txBody>
                  <a:tcPr/>
                </a:tc>
                <a:tc>
                  <a:txBody>
                    <a:bodyPr/>
                    <a:lstStyle/>
                    <a:p>
                      <a:pPr algn="ctr"/>
                      <a:r>
                        <a:rPr lang="en-US" sz="1800" dirty="0" smtClean="0"/>
                        <a:t>60</a:t>
                      </a:r>
                      <a:endParaRPr lang="en-US" sz="1800" dirty="0"/>
                    </a:p>
                  </a:txBody>
                  <a:tcPr/>
                </a:tc>
              </a:tr>
              <a:tr h="272502">
                <a:tc>
                  <a:txBody>
                    <a:bodyPr/>
                    <a:lstStyle/>
                    <a:p>
                      <a:pPr algn="ctr"/>
                      <a:r>
                        <a:rPr lang="en-US" sz="1800" dirty="0" smtClean="0"/>
                        <a:t>S</a:t>
                      </a:r>
                      <a:r>
                        <a:rPr lang="en-US" sz="1800" baseline="-25000" dirty="0" smtClean="0"/>
                        <a:t>10</a:t>
                      </a:r>
                      <a:endParaRPr lang="en-US" sz="1800" baseline="-25000" dirty="0"/>
                    </a:p>
                  </a:txBody>
                  <a:tcPr/>
                </a:tc>
                <a:tc>
                  <a:txBody>
                    <a:bodyPr/>
                    <a:lstStyle/>
                    <a:p>
                      <a:pPr algn="ctr"/>
                      <a:r>
                        <a:rPr lang="en-US" sz="1800" dirty="0" smtClean="0"/>
                        <a:t>47</a:t>
                      </a:r>
                      <a:endParaRPr lang="en-US" sz="1800" dirty="0"/>
                    </a:p>
                  </a:txBody>
                  <a:tcPr/>
                </a:tc>
                <a:tc>
                  <a:txBody>
                    <a:bodyPr/>
                    <a:lstStyle/>
                    <a:p>
                      <a:pPr algn="ctr"/>
                      <a:r>
                        <a:rPr lang="en-US" sz="1800" dirty="0" smtClean="0"/>
                        <a:t>75</a:t>
                      </a:r>
                      <a:endParaRPr lang="en-US" sz="1800" dirty="0"/>
                    </a:p>
                  </a:txBody>
                  <a:tcPr/>
                </a:tc>
                <a:tc>
                  <a:txBody>
                    <a:bodyPr/>
                    <a:lstStyle/>
                    <a:p>
                      <a:pPr algn="ctr"/>
                      <a:r>
                        <a:rPr lang="en-US" sz="1800" dirty="0" smtClean="0"/>
                        <a:t>76</a:t>
                      </a:r>
                      <a:endParaRPr lang="en-US" sz="1800" dirty="0"/>
                    </a:p>
                  </a:txBody>
                  <a:tcPr/>
                </a:tc>
                <a:tc>
                  <a:txBody>
                    <a:bodyPr/>
                    <a:lstStyle/>
                    <a:p>
                      <a:pPr algn="ctr"/>
                      <a:r>
                        <a:rPr lang="en-US" sz="1800" dirty="0" smtClean="0"/>
                        <a:t>77</a:t>
                      </a:r>
                      <a:endParaRPr lang="en-US" sz="1800"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Agglomerative Algorithm</a:t>
            </a:r>
            <a:endParaRPr lang="en-US" dirty="0"/>
          </a:p>
        </p:txBody>
      </p:sp>
      <p:graphicFrame>
        <p:nvGraphicFramePr>
          <p:cNvPr id="4" name="Content Placeholder 3"/>
          <p:cNvGraphicFramePr>
            <a:graphicFrameLocks/>
          </p:cNvGraphicFramePr>
          <p:nvPr>
            <p:extLst>
              <p:ext uri="{D42A27DB-BD31-4B8C-83A1-F6EECF244321}">
                <p14:modId xmlns:mc="http://schemas.openxmlformats.org/markup-compatibility/2006" xmlns:a14="http://schemas.microsoft.com/office/drawing/2010/main" xmlns="" xmlns:p14="http://schemas.microsoft.com/office/powerpoint/2010/main" val="2818366628"/>
              </p:ext>
            </p:extLst>
          </p:nvPr>
        </p:nvGraphicFramePr>
        <p:xfrm>
          <a:off x="1600200" y="2077720"/>
          <a:ext cx="5919226" cy="3789680"/>
        </p:xfrm>
        <a:graphic>
          <a:graphicData uri="http://schemas.openxmlformats.org/drawingml/2006/table">
            <a:tbl>
              <a:tblPr firstRow="1" bandRow="1">
                <a:tableStyleId>{5940675A-B579-460E-94D1-54222C63F5DA}</a:tableStyleId>
              </a:tblPr>
              <a:tblGrid>
                <a:gridCol w="568815"/>
                <a:gridCol w="568815"/>
                <a:gridCol w="568815"/>
                <a:gridCol w="632017"/>
                <a:gridCol w="632017"/>
                <a:gridCol w="555943"/>
                <a:gridCol w="632017"/>
                <a:gridCol w="568815"/>
                <a:gridCol w="595986"/>
                <a:gridCol w="595986"/>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C</a:t>
                      </a:r>
                      <a:r>
                        <a:rPr lang="en-US" sz="1800" baseline="-25000" dirty="0" smtClean="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9</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2</a:t>
                      </a:r>
                      <a:endParaRPr lang="en-US" sz="1800" dirty="0"/>
                    </a:p>
                  </a:txBody>
                  <a:tcPr/>
                </a:tc>
                <a:tc>
                  <a:txBody>
                    <a:bodyPr/>
                    <a:lstStyle/>
                    <a:p>
                      <a:pPr algn="ctr"/>
                      <a:r>
                        <a:rPr lang="en-US" dirty="0" smtClean="0"/>
                        <a:t>34</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p>
                  </a:txBody>
                  <a:tcPr/>
                </a:tc>
                <a:tc>
                  <a:txBody>
                    <a:bodyPr/>
                    <a:lstStyle/>
                    <a:p>
                      <a:pPr algn="ctr"/>
                      <a:r>
                        <a:rPr lang="en-US" dirty="0" smtClean="0"/>
                        <a:t>18</a:t>
                      </a:r>
                      <a:endParaRPr lang="en-US" dirty="0"/>
                    </a:p>
                  </a:txBody>
                  <a:tcPr/>
                </a:tc>
                <a:tc>
                  <a:txBody>
                    <a:bodyPr/>
                    <a:lstStyle/>
                    <a:p>
                      <a:pPr algn="ctr"/>
                      <a:r>
                        <a:rPr lang="en-US" dirty="0" smtClean="0"/>
                        <a:t>52</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C</a:t>
                      </a:r>
                      <a:r>
                        <a:rPr lang="en-US" sz="1800" baseline="-25000" dirty="0" smtClean="0">
                          <a:solidFill>
                            <a:srgbClr val="FF0000"/>
                          </a:solidFill>
                        </a:rPr>
                        <a:t>1</a:t>
                      </a:r>
                    </a:p>
                  </a:txBody>
                  <a:tcPr/>
                </a:tc>
                <a:tc>
                  <a:txBody>
                    <a:bodyPr/>
                    <a:lstStyle/>
                    <a:p>
                      <a:pPr algn="ctr"/>
                      <a:r>
                        <a:rPr lang="en-US" dirty="0" smtClean="0">
                          <a:solidFill>
                            <a:srgbClr val="FF0000"/>
                          </a:solidFill>
                        </a:rPr>
                        <a:t>41</a:t>
                      </a:r>
                      <a:endParaRPr lang="en-US" dirty="0">
                        <a:solidFill>
                          <a:srgbClr val="FF0000"/>
                        </a:solidFill>
                      </a:endParaRPr>
                    </a:p>
                  </a:txBody>
                  <a:tcPr/>
                </a:tc>
                <a:tc>
                  <a:txBody>
                    <a:bodyPr/>
                    <a:lstStyle/>
                    <a:p>
                      <a:pPr algn="ctr"/>
                      <a:r>
                        <a:rPr lang="en-US" dirty="0" smtClean="0">
                          <a:solidFill>
                            <a:srgbClr val="FF0000"/>
                          </a:solidFill>
                        </a:rPr>
                        <a:t>75</a:t>
                      </a:r>
                      <a:endParaRPr lang="en-US" dirty="0">
                        <a:solidFill>
                          <a:srgbClr val="FF0000"/>
                        </a:solidFill>
                      </a:endParaRPr>
                    </a:p>
                  </a:txBody>
                  <a:tcPr/>
                </a:tc>
                <a:tc>
                  <a:txBody>
                    <a:bodyPr/>
                    <a:lstStyle/>
                    <a:p>
                      <a:pPr algn="ctr"/>
                      <a:r>
                        <a:rPr lang="en-US" dirty="0" smtClean="0">
                          <a:solidFill>
                            <a:srgbClr val="FF0000"/>
                          </a:solidFill>
                        </a:rPr>
                        <a:t>38</a:t>
                      </a:r>
                      <a:endParaRPr lang="en-US" dirty="0">
                        <a:solidFill>
                          <a:srgbClr val="FF0000"/>
                        </a:solidFill>
                      </a:endParaRPr>
                    </a:p>
                  </a:txBody>
                  <a:tcPr/>
                </a:tc>
                <a:tc>
                  <a:txBody>
                    <a:bodyPr/>
                    <a:lstStyle/>
                    <a:p>
                      <a:pPr algn="ctr"/>
                      <a:r>
                        <a:rPr lang="en-US" dirty="0" smtClean="0">
                          <a:solidFill>
                            <a:srgbClr val="FF0000"/>
                          </a:solidFill>
                        </a:rPr>
                        <a:t>0</a:t>
                      </a:r>
                      <a:endParaRPr lang="en-US" dirty="0">
                        <a:solidFill>
                          <a:srgbClr val="FF0000"/>
                        </a:solidFill>
                      </a:endParaRP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5</a:t>
                      </a:r>
                    </a:p>
                  </a:txBody>
                  <a:tcPr/>
                </a:tc>
                <a:tc>
                  <a:txBody>
                    <a:bodyPr/>
                    <a:lstStyle/>
                    <a:p>
                      <a:pPr algn="ctr"/>
                      <a:r>
                        <a:rPr lang="en-US" dirty="0" smtClean="0"/>
                        <a:t>57</a:t>
                      </a:r>
                      <a:endParaRPr lang="en-US" dirty="0"/>
                    </a:p>
                  </a:txBody>
                  <a:tcPr/>
                </a:tc>
                <a:tc>
                  <a:txBody>
                    <a:bodyPr/>
                    <a:lstStyle/>
                    <a:p>
                      <a:pPr algn="ctr"/>
                      <a:r>
                        <a:rPr lang="en-US" dirty="0" smtClean="0"/>
                        <a:t>23</a:t>
                      </a:r>
                      <a:endParaRPr lang="en-US" dirty="0"/>
                    </a:p>
                  </a:txBody>
                  <a:tcPr/>
                </a:tc>
                <a:tc>
                  <a:txBody>
                    <a:bodyPr/>
                    <a:lstStyle/>
                    <a:p>
                      <a:pPr algn="ctr"/>
                      <a:r>
                        <a:rPr lang="en-US" dirty="0" smtClean="0"/>
                        <a:t>67</a:t>
                      </a:r>
                      <a:endParaRPr lang="en-US" dirty="0"/>
                    </a:p>
                  </a:txBody>
                  <a:tcPr/>
                </a:tc>
                <a:tc>
                  <a:txBody>
                    <a:bodyPr/>
                    <a:lstStyle/>
                    <a:p>
                      <a:pPr algn="ctr"/>
                      <a:r>
                        <a:rPr lang="en-US" dirty="0" smtClean="0">
                          <a:solidFill>
                            <a:srgbClr val="FF0000"/>
                          </a:solidFill>
                        </a:rPr>
                        <a:t>93</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p>
                  </a:txBody>
                  <a:tcPr/>
                </a:tc>
                <a:tc>
                  <a:txBody>
                    <a:bodyPr/>
                    <a:lstStyle/>
                    <a:p>
                      <a:pPr algn="ctr"/>
                      <a:r>
                        <a:rPr lang="en-US" dirty="0" smtClean="0"/>
                        <a:t>66</a:t>
                      </a:r>
                      <a:endParaRPr lang="en-US" dirty="0"/>
                    </a:p>
                  </a:txBody>
                  <a:tcPr/>
                </a:tc>
                <a:tc>
                  <a:txBody>
                    <a:bodyPr/>
                    <a:lstStyle/>
                    <a:p>
                      <a:pPr algn="ctr"/>
                      <a:r>
                        <a:rPr lang="en-US" dirty="0" smtClean="0"/>
                        <a:t>32</a:t>
                      </a:r>
                      <a:endParaRPr lang="en-US" dirty="0"/>
                    </a:p>
                  </a:txBody>
                  <a:tcPr/>
                </a:tc>
                <a:tc>
                  <a:txBody>
                    <a:bodyPr/>
                    <a:lstStyle/>
                    <a:p>
                      <a:pPr algn="ctr"/>
                      <a:r>
                        <a:rPr lang="en-US" dirty="0" smtClean="0"/>
                        <a:t>82</a:t>
                      </a:r>
                      <a:endParaRPr lang="en-US" dirty="0"/>
                    </a:p>
                  </a:txBody>
                  <a:tcPr/>
                </a:tc>
                <a:tc>
                  <a:txBody>
                    <a:bodyPr/>
                    <a:lstStyle/>
                    <a:p>
                      <a:pPr algn="ctr"/>
                      <a:r>
                        <a:rPr lang="en-US" dirty="0" smtClean="0">
                          <a:solidFill>
                            <a:srgbClr val="FF0000"/>
                          </a:solidFill>
                        </a:rPr>
                        <a:t>105</a:t>
                      </a:r>
                      <a:endParaRPr lang="en-US" dirty="0">
                        <a:solidFill>
                          <a:srgbClr val="FF0000"/>
                        </a:solidFill>
                      </a:endParaRPr>
                    </a:p>
                  </a:txBody>
                  <a:tcPr/>
                </a:tc>
                <a:tc>
                  <a:txBody>
                    <a:bodyPr/>
                    <a:lstStyle/>
                    <a:p>
                      <a:pPr algn="ctr"/>
                      <a:r>
                        <a:rPr lang="en-US" dirty="0" smtClean="0"/>
                        <a:t>15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7</a:t>
                      </a:r>
                      <a:endParaRPr lang="en-US" sz="1800" baseline="-25000" dirty="0"/>
                    </a:p>
                  </a:txBody>
                  <a:tcPr/>
                </a:tc>
                <a:tc>
                  <a:txBody>
                    <a:bodyPr/>
                    <a:lstStyle/>
                    <a:p>
                      <a:pPr algn="ctr"/>
                      <a:r>
                        <a:rPr lang="en-US" dirty="0" smtClean="0"/>
                        <a:t>18</a:t>
                      </a:r>
                      <a:endParaRPr lang="en-US" dirty="0"/>
                    </a:p>
                  </a:txBody>
                  <a:tcPr/>
                </a:tc>
                <a:tc>
                  <a:txBody>
                    <a:bodyPr/>
                    <a:lstStyle/>
                    <a:p>
                      <a:pPr algn="ctr"/>
                      <a:r>
                        <a:rPr lang="en-US" dirty="0" smtClean="0"/>
                        <a:t>46</a:t>
                      </a:r>
                      <a:endParaRPr lang="en-US" dirty="0"/>
                    </a:p>
                  </a:txBody>
                  <a:tcPr/>
                </a:tc>
                <a:tc>
                  <a:txBody>
                    <a:bodyPr/>
                    <a:lstStyle/>
                    <a:p>
                      <a:pPr algn="ctr"/>
                      <a:r>
                        <a:rPr lang="en-US" dirty="0" smtClean="0"/>
                        <a:t>16</a:t>
                      </a:r>
                      <a:endParaRPr lang="en-US" dirty="0"/>
                    </a:p>
                  </a:txBody>
                  <a:tcPr/>
                </a:tc>
                <a:tc>
                  <a:txBody>
                    <a:bodyPr/>
                    <a:lstStyle/>
                    <a:p>
                      <a:pPr algn="ctr"/>
                      <a:r>
                        <a:rPr lang="en-US" dirty="0" smtClean="0">
                          <a:solidFill>
                            <a:srgbClr val="FF0000"/>
                          </a:solidFill>
                        </a:rPr>
                        <a:t>29</a:t>
                      </a:r>
                      <a:endParaRPr lang="en-US" dirty="0">
                        <a:solidFill>
                          <a:srgbClr val="FF0000"/>
                        </a:solidFill>
                      </a:endParaRPr>
                    </a:p>
                  </a:txBody>
                  <a:tcPr/>
                </a:tc>
                <a:tc>
                  <a:txBody>
                    <a:bodyPr/>
                    <a:lstStyle/>
                    <a:p>
                      <a:pPr algn="ctr"/>
                      <a:r>
                        <a:rPr lang="en-US" dirty="0" smtClean="0"/>
                        <a:t>65</a:t>
                      </a:r>
                      <a:endParaRPr lang="en-US" dirty="0"/>
                    </a:p>
                  </a:txBody>
                  <a:tcPr/>
                </a:tc>
                <a:tc>
                  <a:txBody>
                    <a:bodyPr/>
                    <a:lstStyle/>
                    <a:p>
                      <a:pPr algn="ctr"/>
                      <a:r>
                        <a:rPr lang="en-US" dirty="0" smtClean="0"/>
                        <a:t>76</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9</a:t>
                      </a:r>
                      <a:endParaRPr lang="en-US" sz="1800" baseline="-25000" dirty="0"/>
                    </a:p>
                  </a:txBody>
                  <a:tcPr/>
                </a:tc>
                <a:tc>
                  <a:txBody>
                    <a:bodyPr/>
                    <a:lstStyle/>
                    <a:p>
                      <a:pPr algn="ctr"/>
                      <a:r>
                        <a:rPr lang="en-US" dirty="0" smtClean="0"/>
                        <a:t>20</a:t>
                      </a:r>
                      <a:endParaRPr lang="en-US" dirty="0"/>
                    </a:p>
                  </a:txBody>
                  <a:tcPr/>
                </a:tc>
                <a:tc>
                  <a:txBody>
                    <a:bodyPr/>
                    <a:lstStyle/>
                    <a:p>
                      <a:pPr algn="ctr"/>
                      <a:r>
                        <a:rPr lang="en-US" dirty="0" smtClean="0"/>
                        <a:t>22</a:t>
                      </a:r>
                      <a:endParaRPr lang="en-US" dirty="0"/>
                    </a:p>
                  </a:txBody>
                  <a:tcPr/>
                </a:tc>
                <a:tc>
                  <a:txBody>
                    <a:bodyPr/>
                    <a:lstStyle/>
                    <a:p>
                      <a:pPr algn="ctr"/>
                      <a:r>
                        <a:rPr lang="en-US" dirty="0" smtClean="0"/>
                        <a:t>36</a:t>
                      </a:r>
                      <a:endParaRPr lang="en-US" dirty="0"/>
                    </a:p>
                  </a:txBody>
                  <a:tcPr/>
                </a:tc>
                <a:tc>
                  <a:txBody>
                    <a:bodyPr/>
                    <a:lstStyle/>
                    <a:p>
                      <a:pPr algn="ctr"/>
                      <a:r>
                        <a:rPr lang="en-US" dirty="0" smtClean="0">
                          <a:solidFill>
                            <a:srgbClr val="FF0000"/>
                          </a:solidFill>
                        </a:rPr>
                        <a:t>59</a:t>
                      </a:r>
                      <a:endParaRPr lang="en-US" dirty="0">
                        <a:solidFill>
                          <a:srgbClr val="FF0000"/>
                        </a:solidFill>
                      </a:endParaRPr>
                    </a:p>
                  </a:txBody>
                  <a:tcPr/>
                </a:tc>
                <a:tc>
                  <a:txBody>
                    <a:bodyPr/>
                    <a:lstStyle/>
                    <a:p>
                      <a:pPr algn="ctr"/>
                      <a:r>
                        <a:rPr lang="en-US" dirty="0" smtClean="0"/>
                        <a:t>37</a:t>
                      </a:r>
                      <a:endParaRPr lang="en-US" dirty="0"/>
                    </a:p>
                  </a:txBody>
                  <a:tcPr/>
                </a:tc>
                <a:tc>
                  <a:txBody>
                    <a:bodyPr/>
                    <a:lstStyle/>
                    <a:p>
                      <a:pPr algn="ctr"/>
                      <a:r>
                        <a:rPr lang="en-US" dirty="0" smtClean="0"/>
                        <a:t>46</a:t>
                      </a:r>
                      <a:endParaRPr lang="en-US" dirty="0"/>
                    </a:p>
                  </a:txBody>
                  <a:tcPr/>
                </a:tc>
                <a:tc>
                  <a:txBody>
                    <a:bodyPr/>
                    <a:lstStyle/>
                    <a:p>
                      <a:pPr algn="ctr"/>
                      <a:r>
                        <a:rPr lang="en-US" dirty="0" smtClean="0"/>
                        <a:t>30</a:t>
                      </a:r>
                      <a:endParaRPr lang="en-US" dirty="0"/>
                    </a:p>
                  </a:txBody>
                  <a:tcPr/>
                </a:tc>
                <a:tc>
                  <a:txBody>
                    <a:bodyPr/>
                    <a:lstStyle/>
                    <a:p>
                      <a:pPr algn="ctr"/>
                      <a:r>
                        <a:rPr lang="en-US" dirty="0" smtClean="0"/>
                        <a:t>0</a:t>
                      </a: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10</a:t>
                      </a:r>
                      <a:endParaRPr lang="en-US" sz="1800" baseline="-25000" dirty="0"/>
                    </a:p>
                  </a:txBody>
                  <a:tcPr/>
                </a:tc>
                <a:tc>
                  <a:txBody>
                    <a:bodyPr/>
                    <a:lstStyle/>
                    <a:p>
                      <a:pPr algn="ctr"/>
                      <a:r>
                        <a:rPr lang="en-US" dirty="0" smtClean="0"/>
                        <a:t>52</a:t>
                      </a:r>
                      <a:endParaRPr lang="en-US" dirty="0"/>
                    </a:p>
                  </a:txBody>
                  <a:tcPr/>
                </a:tc>
                <a:tc>
                  <a:txBody>
                    <a:bodyPr/>
                    <a:lstStyle/>
                    <a:p>
                      <a:pPr algn="ctr"/>
                      <a:r>
                        <a:rPr lang="en-US" dirty="0" smtClean="0"/>
                        <a:t>44</a:t>
                      </a:r>
                      <a:endParaRPr lang="en-US" dirty="0"/>
                    </a:p>
                  </a:txBody>
                  <a:tcPr/>
                </a:tc>
                <a:tc>
                  <a:txBody>
                    <a:bodyPr/>
                    <a:lstStyle/>
                    <a:p>
                      <a:pPr algn="ctr"/>
                      <a:r>
                        <a:rPr lang="en-US" dirty="0" smtClean="0"/>
                        <a:t>60</a:t>
                      </a:r>
                      <a:endParaRPr lang="en-US" dirty="0"/>
                    </a:p>
                  </a:txBody>
                  <a:tcPr/>
                </a:tc>
                <a:tc>
                  <a:txBody>
                    <a:bodyPr/>
                    <a:lstStyle/>
                    <a:p>
                      <a:pPr algn="ctr"/>
                      <a:r>
                        <a:rPr lang="en-US" dirty="0" smtClean="0">
                          <a:solidFill>
                            <a:srgbClr val="FF0000"/>
                          </a:solidFill>
                        </a:rPr>
                        <a:t>88</a:t>
                      </a:r>
                      <a:endParaRPr lang="en-US" dirty="0">
                        <a:solidFill>
                          <a:srgbClr val="FF0000"/>
                        </a:solidFill>
                      </a:endParaRPr>
                    </a:p>
                  </a:txBody>
                  <a:tcPr/>
                </a:tc>
                <a:tc>
                  <a:txBody>
                    <a:bodyPr/>
                    <a:lstStyle/>
                    <a:p>
                      <a:pPr algn="ctr"/>
                      <a:r>
                        <a:rPr lang="en-US" dirty="0" smtClean="0"/>
                        <a:t>55</a:t>
                      </a:r>
                      <a:endParaRPr lang="en-US" dirty="0"/>
                    </a:p>
                  </a:txBody>
                  <a:tcPr/>
                </a:tc>
                <a:tc>
                  <a:txBody>
                    <a:bodyPr/>
                    <a:lstStyle/>
                    <a:p>
                      <a:pPr algn="ctr"/>
                      <a:r>
                        <a:rPr lang="en-US" dirty="0" smtClean="0"/>
                        <a:t>70</a:t>
                      </a:r>
                      <a:endParaRPr lang="en-US" dirty="0"/>
                    </a:p>
                  </a:txBody>
                  <a:tcPr/>
                </a:tc>
                <a:tc>
                  <a:txBody>
                    <a:bodyPr/>
                    <a:lstStyle/>
                    <a:p>
                      <a:pPr algn="ctr"/>
                      <a:r>
                        <a:rPr lang="en-US" dirty="0" smtClean="0"/>
                        <a:t>60</a:t>
                      </a:r>
                      <a:endParaRPr lang="en-US" dirty="0"/>
                    </a:p>
                  </a:txBody>
                  <a:tcPr/>
                </a:tc>
                <a:tc>
                  <a:txBody>
                    <a:bodyPr/>
                    <a:lstStyle/>
                    <a:p>
                      <a:pPr algn="ctr"/>
                      <a:r>
                        <a:rPr lang="en-US" dirty="0" smtClean="0"/>
                        <a:t>58</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sp>
        <p:nvSpPr>
          <p:cNvPr id="5" name="Oval 4"/>
          <p:cNvSpPr/>
          <p:nvPr/>
        </p:nvSpPr>
        <p:spPr>
          <a:xfrm>
            <a:off x="4599710" y="4343400"/>
            <a:ext cx="4572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Agglomerative Example</a:t>
            </a:r>
            <a:endParaRPr lang="en-US" dirty="0"/>
          </a:p>
        </p:txBody>
      </p:sp>
      <p:sp>
        <p:nvSpPr>
          <p:cNvPr id="3" name="Content Placeholder 2"/>
          <p:cNvSpPr>
            <a:spLocks noGrp="1"/>
          </p:cNvSpPr>
          <p:nvPr>
            <p:ph idx="1"/>
          </p:nvPr>
        </p:nvSpPr>
        <p:spPr>
          <a:xfrm>
            <a:off x="457200" y="1600201"/>
            <a:ext cx="8229600" cy="1676400"/>
          </a:xfrm>
        </p:spPr>
        <p:txBody>
          <a:bodyPr/>
          <a:lstStyle/>
          <a:p>
            <a:r>
              <a:rPr lang="en-US" dirty="0" smtClean="0"/>
              <a:t>The smallest distance is now 15 between S</a:t>
            </a:r>
            <a:r>
              <a:rPr lang="en-US" baseline="-25000" dirty="0" smtClean="0"/>
              <a:t>5 </a:t>
            </a:r>
            <a:r>
              <a:rPr lang="en-US" dirty="0" smtClean="0"/>
              <a:t>and S</a:t>
            </a:r>
            <a:r>
              <a:rPr lang="en-US" baseline="-25000" dirty="0" smtClean="0"/>
              <a:t>6</a:t>
            </a:r>
            <a:r>
              <a:rPr lang="en-US" dirty="0" smtClean="0"/>
              <a:t>.</a:t>
            </a:r>
          </a:p>
          <a:p>
            <a:r>
              <a:rPr lang="en-US" dirty="0" smtClean="0"/>
              <a:t>Combine and update the table.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Agglomerative Algorithm</a:t>
            </a:r>
            <a:endParaRPr lang="en-US" dirty="0"/>
          </a:p>
        </p:txBody>
      </p:sp>
      <p:graphicFrame>
        <p:nvGraphicFramePr>
          <p:cNvPr id="5" name="Table 4"/>
          <p:cNvGraphicFramePr>
            <a:graphicFrameLocks noGrp="1"/>
          </p:cNvGraphicFramePr>
          <p:nvPr>
            <p:extLst>
              <p:ext uri="{D42A27DB-BD31-4B8C-83A1-F6EECF244321}">
                <p14:modId xmlns:mc="http://schemas.openxmlformats.org/markup-compatibility/2006" xmlns:a14="http://schemas.microsoft.com/office/drawing/2010/main" xmlns="" xmlns:p14="http://schemas.microsoft.com/office/powerpoint/2010/main" val="3755761505"/>
              </p:ext>
            </p:extLst>
          </p:nvPr>
        </p:nvGraphicFramePr>
        <p:xfrm>
          <a:off x="2133600" y="1905000"/>
          <a:ext cx="4973021" cy="3566160"/>
        </p:xfrm>
        <a:graphic>
          <a:graphicData uri="http://schemas.openxmlformats.org/drawingml/2006/table">
            <a:tbl>
              <a:tblPr firstRow="1" bandRow="1">
                <a:tableStyleId>{5940675A-B579-460E-94D1-54222C63F5DA}</a:tableStyleId>
              </a:tblPr>
              <a:tblGrid>
                <a:gridCol w="1168717"/>
                <a:gridCol w="784543"/>
                <a:gridCol w="1089343"/>
                <a:gridCol w="1089343"/>
                <a:gridCol w="841075"/>
              </a:tblGrid>
              <a:tr h="476878">
                <a:tc>
                  <a:txBody>
                    <a:bodyPr/>
                    <a:lstStyle/>
                    <a:p>
                      <a:pPr algn="ctr"/>
                      <a:r>
                        <a:rPr lang="en-US" sz="1800" dirty="0" smtClean="0"/>
                        <a:t>Student</a:t>
                      </a:r>
                      <a:endParaRPr lang="en-US" sz="1800" dirty="0"/>
                    </a:p>
                  </a:txBody>
                  <a:tcPr/>
                </a:tc>
                <a:tc>
                  <a:txBody>
                    <a:bodyPr/>
                    <a:lstStyle/>
                    <a:p>
                      <a:pPr algn="ctr"/>
                      <a:r>
                        <a:rPr lang="en-US" sz="1800" dirty="0" smtClean="0"/>
                        <a:t>Age</a:t>
                      </a:r>
                      <a:endParaRPr lang="en-US" sz="1800" dirty="0"/>
                    </a:p>
                  </a:txBody>
                  <a:tcPr/>
                </a:tc>
                <a:tc>
                  <a:txBody>
                    <a:bodyPr/>
                    <a:lstStyle/>
                    <a:p>
                      <a:pPr algn="ctr"/>
                      <a:r>
                        <a:rPr lang="en-US" sz="1800" dirty="0" smtClean="0"/>
                        <a:t>Marks1</a:t>
                      </a:r>
                      <a:endParaRPr lang="en-US" sz="1800" dirty="0"/>
                    </a:p>
                  </a:txBody>
                  <a:tcPr/>
                </a:tc>
                <a:tc>
                  <a:txBody>
                    <a:bodyPr/>
                    <a:lstStyle/>
                    <a:p>
                      <a:pPr algn="ctr"/>
                      <a:r>
                        <a:rPr lang="en-US" sz="1800" dirty="0" smtClean="0"/>
                        <a:t>Marks2</a:t>
                      </a:r>
                      <a:endParaRPr lang="en-US" sz="1800" dirty="0"/>
                    </a:p>
                  </a:txBody>
                  <a:tcPr/>
                </a:tc>
                <a:tc>
                  <a:txBody>
                    <a:bodyPr/>
                    <a:lstStyle/>
                    <a:p>
                      <a:pPr algn="ctr"/>
                      <a:r>
                        <a:rPr lang="en-US" sz="1800" dirty="0" smtClean="0"/>
                        <a:t>Marks3</a:t>
                      </a:r>
                      <a:endParaRPr lang="en-US" sz="18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a:p>
                  </a:txBody>
                  <a:tcPr/>
                </a:tc>
                <a:tc>
                  <a:txBody>
                    <a:bodyPr/>
                    <a:lstStyle/>
                    <a:p>
                      <a:pPr algn="ctr"/>
                      <a:r>
                        <a:rPr lang="en-US" sz="1800" dirty="0" smtClean="0"/>
                        <a:t>18</a:t>
                      </a:r>
                      <a:endParaRPr lang="en-US" sz="1800" dirty="0"/>
                    </a:p>
                  </a:txBody>
                  <a:tcPr/>
                </a:tc>
                <a:tc>
                  <a:txBody>
                    <a:bodyPr/>
                    <a:lstStyle/>
                    <a:p>
                      <a:pPr algn="ctr"/>
                      <a:r>
                        <a:rPr lang="en-US" sz="1800" dirty="0" smtClean="0"/>
                        <a:t>73</a:t>
                      </a:r>
                      <a:endParaRPr lang="en-US" sz="1800" dirty="0"/>
                    </a:p>
                  </a:txBody>
                  <a:tcPr/>
                </a:tc>
                <a:tc>
                  <a:txBody>
                    <a:bodyPr/>
                    <a:lstStyle/>
                    <a:p>
                      <a:pPr algn="ctr"/>
                      <a:r>
                        <a:rPr lang="en-US" sz="1800" dirty="0" smtClean="0"/>
                        <a:t>75</a:t>
                      </a:r>
                      <a:endParaRPr lang="en-US" sz="1800" dirty="0"/>
                    </a:p>
                  </a:txBody>
                  <a:tcPr/>
                </a:tc>
                <a:tc>
                  <a:txBody>
                    <a:bodyPr/>
                    <a:lstStyle/>
                    <a:p>
                      <a:pPr algn="ctr"/>
                      <a:r>
                        <a:rPr lang="en-US" sz="1800" dirty="0" smtClean="0"/>
                        <a:t>57</a:t>
                      </a:r>
                      <a:endParaRPr lang="en-US" sz="18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2</a:t>
                      </a:r>
                      <a:endParaRPr lang="en-US" sz="1800" dirty="0"/>
                    </a:p>
                  </a:txBody>
                  <a:tcPr/>
                </a:tc>
                <a:tc>
                  <a:txBody>
                    <a:bodyPr/>
                    <a:lstStyle/>
                    <a:p>
                      <a:pPr algn="ctr"/>
                      <a:r>
                        <a:rPr lang="en-US" sz="1800" dirty="0" smtClean="0"/>
                        <a:t>18</a:t>
                      </a:r>
                      <a:endParaRPr lang="en-US" sz="1800" dirty="0"/>
                    </a:p>
                  </a:txBody>
                  <a:tcPr/>
                </a:tc>
                <a:tc>
                  <a:txBody>
                    <a:bodyPr/>
                    <a:lstStyle/>
                    <a:p>
                      <a:pPr algn="ctr"/>
                      <a:r>
                        <a:rPr lang="en-US" sz="1800" dirty="0" smtClean="0"/>
                        <a:t>79</a:t>
                      </a:r>
                      <a:endParaRPr lang="en-US" sz="1800" dirty="0"/>
                    </a:p>
                  </a:txBody>
                  <a:tcPr/>
                </a:tc>
                <a:tc>
                  <a:txBody>
                    <a:bodyPr/>
                    <a:lstStyle/>
                    <a:p>
                      <a:pPr algn="ctr"/>
                      <a:r>
                        <a:rPr lang="en-US" sz="1800" dirty="0" smtClean="0"/>
                        <a:t>85</a:t>
                      </a:r>
                      <a:endParaRPr lang="en-US" sz="1800" dirty="0"/>
                    </a:p>
                  </a:txBody>
                  <a:tcPr/>
                </a:tc>
                <a:tc>
                  <a:txBody>
                    <a:bodyPr/>
                    <a:lstStyle/>
                    <a:p>
                      <a:pPr algn="ctr"/>
                      <a:r>
                        <a:rPr lang="en-US" sz="1800" dirty="0" smtClean="0"/>
                        <a:t>75</a:t>
                      </a:r>
                      <a:endParaRPr lang="en-US" sz="18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p>
                  </a:txBody>
                  <a:tcPr/>
                </a:tc>
                <a:tc>
                  <a:txBody>
                    <a:bodyPr/>
                    <a:lstStyle/>
                    <a:p>
                      <a:pPr algn="ctr"/>
                      <a:r>
                        <a:rPr lang="en-US" sz="1800" dirty="0" smtClean="0"/>
                        <a:t>23</a:t>
                      </a:r>
                      <a:endParaRPr lang="en-US" sz="1800" dirty="0"/>
                    </a:p>
                  </a:txBody>
                  <a:tcPr/>
                </a:tc>
                <a:tc>
                  <a:txBody>
                    <a:bodyPr/>
                    <a:lstStyle/>
                    <a:p>
                      <a:pPr algn="ctr"/>
                      <a:r>
                        <a:rPr lang="en-US" sz="1800" dirty="0" smtClean="0"/>
                        <a:t>70</a:t>
                      </a:r>
                      <a:endParaRPr lang="en-US" sz="1800" dirty="0"/>
                    </a:p>
                  </a:txBody>
                  <a:tcPr/>
                </a:tc>
                <a:tc>
                  <a:txBody>
                    <a:bodyPr/>
                    <a:lstStyle/>
                    <a:p>
                      <a:pPr algn="ctr"/>
                      <a:r>
                        <a:rPr lang="en-US" sz="1800" dirty="0" smtClean="0"/>
                        <a:t>70</a:t>
                      </a:r>
                      <a:endParaRPr lang="en-US" sz="1800" dirty="0"/>
                    </a:p>
                  </a:txBody>
                  <a:tcPr/>
                </a:tc>
                <a:tc>
                  <a:txBody>
                    <a:bodyPr/>
                    <a:lstStyle/>
                    <a:p>
                      <a:pPr algn="ctr"/>
                      <a:r>
                        <a:rPr lang="en-US" sz="1800" dirty="0" smtClean="0"/>
                        <a:t>52</a:t>
                      </a:r>
                      <a:endParaRPr lang="en-US" sz="18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C</a:t>
                      </a:r>
                      <a:r>
                        <a:rPr lang="en-US" sz="1800" baseline="-25000" dirty="0" smtClean="0"/>
                        <a:t>1</a:t>
                      </a:r>
                    </a:p>
                  </a:txBody>
                  <a:tcPr/>
                </a:tc>
                <a:tc>
                  <a:txBody>
                    <a:bodyPr/>
                    <a:lstStyle/>
                    <a:p>
                      <a:pPr algn="ctr" fontAlgn="b"/>
                      <a:r>
                        <a:rPr lang="en-US" sz="1800" kern="1200" dirty="0" smtClean="0">
                          <a:solidFill>
                            <a:schemeClr val="tx1"/>
                          </a:solidFill>
                          <a:latin typeface="+mn-lt"/>
                          <a:ea typeface="+mn-ea"/>
                          <a:cs typeface="+mn-cs"/>
                        </a:rPr>
                        <a:t>20.5</a:t>
                      </a:r>
                    </a:p>
                  </a:txBody>
                  <a:tcPr marL="9525" marR="9525" marT="9525" marB="0" anchor="b"/>
                </a:tc>
                <a:tc>
                  <a:txBody>
                    <a:bodyPr/>
                    <a:lstStyle/>
                    <a:p>
                      <a:pPr algn="ctr" fontAlgn="b"/>
                      <a:r>
                        <a:rPr lang="en-US" sz="1800" kern="1200" dirty="0" smtClean="0">
                          <a:solidFill>
                            <a:schemeClr val="tx1"/>
                          </a:solidFill>
                          <a:latin typeface="+mn-lt"/>
                          <a:ea typeface="+mn-ea"/>
                          <a:cs typeface="+mn-cs"/>
                        </a:rPr>
                        <a:t>54</a:t>
                      </a:r>
                    </a:p>
                  </a:txBody>
                  <a:tcPr marL="9525" marR="9525" marT="9525" marB="0" anchor="b"/>
                </a:tc>
                <a:tc>
                  <a:txBody>
                    <a:bodyPr/>
                    <a:lstStyle/>
                    <a:p>
                      <a:pPr algn="ctr" fontAlgn="b"/>
                      <a:r>
                        <a:rPr lang="en-US" sz="1800" kern="1200" dirty="0" smtClean="0">
                          <a:solidFill>
                            <a:schemeClr val="tx1"/>
                          </a:solidFill>
                          <a:latin typeface="+mn-lt"/>
                          <a:ea typeface="+mn-ea"/>
                          <a:cs typeface="+mn-cs"/>
                        </a:rPr>
                        <a:t>55.5</a:t>
                      </a:r>
                    </a:p>
                  </a:txBody>
                  <a:tcPr marL="9525" marR="9525" marT="9525" marB="0" anchor="b"/>
                </a:tc>
                <a:tc>
                  <a:txBody>
                    <a:bodyPr/>
                    <a:lstStyle/>
                    <a:p>
                      <a:pPr algn="ctr" fontAlgn="b"/>
                      <a:r>
                        <a:rPr lang="en-US" sz="1800" kern="1200" dirty="0" smtClean="0">
                          <a:solidFill>
                            <a:schemeClr val="tx1"/>
                          </a:solidFill>
                          <a:latin typeface="+mn-lt"/>
                          <a:ea typeface="+mn-ea"/>
                          <a:cs typeface="+mn-cs"/>
                        </a:rPr>
                        <a:t>57</a:t>
                      </a:r>
                    </a:p>
                  </a:txBody>
                  <a:tcPr marL="9525" marR="9525" marT="9525" marB="0" anchor="b"/>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C</a:t>
                      </a:r>
                      <a:r>
                        <a:rPr lang="en-US" sz="1800" baseline="-25000" dirty="0" smtClean="0">
                          <a:solidFill>
                            <a:srgbClr val="FF0000"/>
                          </a:solidFill>
                        </a:rPr>
                        <a:t>2</a:t>
                      </a:r>
                    </a:p>
                  </a:txBody>
                  <a:tcPr/>
                </a:tc>
                <a:tc>
                  <a:txBody>
                    <a:bodyPr/>
                    <a:lstStyle/>
                    <a:p>
                      <a:pPr algn="ctr"/>
                      <a:r>
                        <a:rPr lang="en-US" sz="1800" dirty="0" smtClean="0">
                          <a:solidFill>
                            <a:srgbClr val="FF0000"/>
                          </a:solidFill>
                        </a:rPr>
                        <a:t>20.5</a:t>
                      </a:r>
                      <a:endParaRPr lang="en-US" sz="1800" dirty="0">
                        <a:solidFill>
                          <a:srgbClr val="FF0000"/>
                        </a:solidFill>
                      </a:endParaRPr>
                    </a:p>
                  </a:txBody>
                  <a:tcPr/>
                </a:tc>
                <a:tc>
                  <a:txBody>
                    <a:bodyPr/>
                    <a:lstStyle/>
                    <a:p>
                      <a:pPr algn="ctr"/>
                      <a:r>
                        <a:rPr lang="en-US" sz="1800" dirty="0" smtClean="0">
                          <a:solidFill>
                            <a:srgbClr val="FF0000"/>
                          </a:solidFill>
                        </a:rPr>
                        <a:t>88</a:t>
                      </a:r>
                      <a:endParaRPr lang="en-US" sz="1800" dirty="0">
                        <a:solidFill>
                          <a:srgbClr val="FF0000"/>
                        </a:solidFill>
                      </a:endParaRPr>
                    </a:p>
                  </a:txBody>
                  <a:tcPr/>
                </a:tc>
                <a:tc>
                  <a:txBody>
                    <a:bodyPr/>
                    <a:lstStyle/>
                    <a:p>
                      <a:pPr algn="ctr"/>
                      <a:r>
                        <a:rPr lang="en-US" sz="1800" dirty="0" smtClean="0">
                          <a:solidFill>
                            <a:srgbClr val="FF0000"/>
                          </a:solidFill>
                        </a:rPr>
                        <a:t>88</a:t>
                      </a:r>
                      <a:endParaRPr lang="en-US" sz="1800" dirty="0">
                        <a:solidFill>
                          <a:srgbClr val="FF0000"/>
                        </a:solidFill>
                      </a:endParaRPr>
                    </a:p>
                  </a:txBody>
                  <a:tcPr/>
                </a:tc>
                <a:tc>
                  <a:txBody>
                    <a:bodyPr/>
                    <a:lstStyle/>
                    <a:p>
                      <a:pPr algn="ctr"/>
                      <a:r>
                        <a:rPr lang="en-US" sz="1800" dirty="0" smtClean="0">
                          <a:solidFill>
                            <a:srgbClr val="FF0000"/>
                          </a:solidFill>
                        </a:rPr>
                        <a:t>88</a:t>
                      </a:r>
                      <a:endParaRPr lang="en-US" sz="1800" dirty="0">
                        <a:solidFill>
                          <a:srgbClr val="FF0000"/>
                        </a:solidFill>
                      </a:endParaRPr>
                    </a:p>
                  </a:txBody>
                  <a:tcPr/>
                </a:tc>
              </a:tr>
              <a:tr h="276287">
                <a:tc>
                  <a:txBody>
                    <a:bodyPr/>
                    <a:lstStyle/>
                    <a:p>
                      <a:pPr algn="ctr"/>
                      <a:r>
                        <a:rPr lang="en-US" sz="1800" dirty="0" smtClean="0"/>
                        <a:t>S</a:t>
                      </a:r>
                      <a:r>
                        <a:rPr lang="en-US" sz="1800" baseline="-25000" dirty="0" smtClean="0"/>
                        <a:t>7</a:t>
                      </a:r>
                      <a:endParaRPr lang="en-US" sz="1800" baseline="-25000" dirty="0"/>
                    </a:p>
                  </a:txBody>
                  <a:tcPr/>
                </a:tc>
                <a:tc>
                  <a:txBody>
                    <a:bodyPr/>
                    <a:lstStyle/>
                    <a:p>
                      <a:pPr algn="ctr"/>
                      <a:r>
                        <a:rPr lang="en-US" sz="1800" dirty="0" smtClean="0"/>
                        <a:t>20</a:t>
                      </a:r>
                      <a:endParaRPr lang="en-US" sz="1800" dirty="0"/>
                    </a:p>
                  </a:txBody>
                  <a:tcPr/>
                </a:tc>
                <a:tc>
                  <a:txBody>
                    <a:bodyPr/>
                    <a:lstStyle/>
                    <a:p>
                      <a:pPr algn="ctr"/>
                      <a:r>
                        <a:rPr lang="en-US" sz="1800" dirty="0" smtClean="0"/>
                        <a:t>70</a:t>
                      </a:r>
                      <a:endParaRPr lang="en-US" sz="1800" dirty="0"/>
                    </a:p>
                  </a:txBody>
                  <a:tcPr/>
                </a:tc>
                <a:tc>
                  <a:txBody>
                    <a:bodyPr/>
                    <a:lstStyle/>
                    <a:p>
                      <a:pPr algn="ctr"/>
                      <a:r>
                        <a:rPr lang="en-US" sz="1800" dirty="0" smtClean="0"/>
                        <a:t>65</a:t>
                      </a:r>
                      <a:endParaRPr lang="en-US" sz="1800" dirty="0"/>
                    </a:p>
                  </a:txBody>
                  <a:tcPr/>
                </a:tc>
                <a:tc>
                  <a:txBody>
                    <a:bodyPr/>
                    <a:lstStyle/>
                    <a:p>
                      <a:pPr algn="ctr"/>
                      <a:r>
                        <a:rPr lang="en-US" sz="1800" dirty="0" smtClean="0"/>
                        <a:t>60</a:t>
                      </a:r>
                      <a:endParaRPr lang="en-US" sz="1800" dirty="0"/>
                    </a:p>
                  </a:txBody>
                  <a:tcPr/>
                </a:tc>
              </a:tr>
              <a:tr h="276287">
                <a:tc>
                  <a:txBody>
                    <a:bodyPr/>
                    <a:lstStyle/>
                    <a:p>
                      <a:pPr algn="ctr"/>
                      <a:r>
                        <a:rPr lang="en-US" sz="1800" dirty="0" smtClean="0"/>
                        <a:t>S</a:t>
                      </a:r>
                      <a:r>
                        <a:rPr lang="en-US" sz="1800" baseline="-25000" dirty="0" smtClean="0"/>
                        <a:t>9</a:t>
                      </a:r>
                      <a:endParaRPr lang="en-US" sz="1800" baseline="-25000" dirty="0"/>
                    </a:p>
                  </a:txBody>
                  <a:tcPr/>
                </a:tc>
                <a:tc>
                  <a:txBody>
                    <a:bodyPr/>
                    <a:lstStyle/>
                    <a:p>
                      <a:pPr algn="ctr"/>
                      <a:r>
                        <a:rPr lang="en-US" sz="1800" dirty="0" smtClean="0"/>
                        <a:t>19</a:t>
                      </a:r>
                      <a:endParaRPr lang="en-US" sz="1800" dirty="0"/>
                    </a:p>
                  </a:txBody>
                  <a:tcPr/>
                </a:tc>
                <a:tc>
                  <a:txBody>
                    <a:bodyPr/>
                    <a:lstStyle/>
                    <a:p>
                      <a:pPr algn="ctr"/>
                      <a:r>
                        <a:rPr lang="en-US" sz="1800" dirty="0" smtClean="0"/>
                        <a:t>82</a:t>
                      </a:r>
                      <a:endParaRPr lang="en-US" sz="1800" dirty="0"/>
                    </a:p>
                  </a:txBody>
                  <a:tcPr/>
                </a:tc>
                <a:tc>
                  <a:txBody>
                    <a:bodyPr/>
                    <a:lstStyle/>
                    <a:p>
                      <a:pPr algn="ctr"/>
                      <a:r>
                        <a:rPr lang="en-US" sz="1800" dirty="0" smtClean="0"/>
                        <a:t>82</a:t>
                      </a:r>
                      <a:endParaRPr lang="en-US" sz="1800" dirty="0"/>
                    </a:p>
                  </a:txBody>
                  <a:tcPr/>
                </a:tc>
                <a:tc>
                  <a:txBody>
                    <a:bodyPr/>
                    <a:lstStyle/>
                    <a:p>
                      <a:pPr algn="ctr"/>
                      <a:r>
                        <a:rPr lang="en-US" sz="1800" dirty="0" smtClean="0"/>
                        <a:t>60</a:t>
                      </a:r>
                      <a:endParaRPr lang="en-US" sz="1800" dirty="0"/>
                    </a:p>
                  </a:txBody>
                  <a:tcPr/>
                </a:tc>
              </a:tr>
              <a:tr h="272502">
                <a:tc>
                  <a:txBody>
                    <a:bodyPr/>
                    <a:lstStyle/>
                    <a:p>
                      <a:pPr algn="ctr"/>
                      <a:r>
                        <a:rPr lang="en-US" sz="1800" dirty="0" smtClean="0"/>
                        <a:t>S</a:t>
                      </a:r>
                      <a:r>
                        <a:rPr lang="en-US" sz="1800" baseline="-25000" dirty="0" smtClean="0"/>
                        <a:t>10</a:t>
                      </a:r>
                      <a:endParaRPr lang="en-US" sz="1800" baseline="-25000" dirty="0"/>
                    </a:p>
                  </a:txBody>
                  <a:tcPr/>
                </a:tc>
                <a:tc>
                  <a:txBody>
                    <a:bodyPr/>
                    <a:lstStyle/>
                    <a:p>
                      <a:pPr algn="ctr"/>
                      <a:r>
                        <a:rPr lang="en-US" sz="1800" dirty="0" smtClean="0"/>
                        <a:t>47</a:t>
                      </a:r>
                      <a:endParaRPr lang="en-US" sz="1800" dirty="0"/>
                    </a:p>
                  </a:txBody>
                  <a:tcPr/>
                </a:tc>
                <a:tc>
                  <a:txBody>
                    <a:bodyPr/>
                    <a:lstStyle/>
                    <a:p>
                      <a:pPr algn="ctr"/>
                      <a:r>
                        <a:rPr lang="en-US" sz="1800" dirty="0" smtClean="0"/>
                        <a:t>75</a:t>
                      </a:r>
                      <a:endParaRPr lang="en-US" sz="1800" dirty="0"/>
                    </a:p>
                  </a:txBody>
                  <a:tcPr/>
                </a:tc>
                <a:tc>
                  <a:txBody>
                    <a:bodyPr/>
                    <a:lstStyle/>
                    <a:p>
                      <a:pPr algn="ctr"/>
                      <a:r>
                        <a:rPr lang="en-US" sz="1800" dirty="0" smtClean="0"/>
                        <a:t>76</a:t>
                      </a:r>
                      <a:endParaRPr lang="en-US" sz="1800" dirty="0"/>
                    </a:p>
                  </a:txBody>
                  <a:tcPr/>
                </a:tc>
                <a:tc>
                  <a:txBody>
                    <a:bodyPr/>
                    <a:lstStyle/>
                    <a:p>
                      <a:pPr algn="ctr"/>
                      <a:r>
                        <a:rPr lang="en-US" sz="1800" dirty="0" smtClean="0"/>
                        <a:t>77</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Agglomerative Algorithm</a:t>
            </a:r>
            <a:endParaRPr lang="en-US" dirty="0"/>
          </a:p>
        </p:txBody>
      </p:sp>
      <p:graphicFrame>
        <p:nvGraphicFramePr>
          <p:cNvPr id="4" name="Content Placeholder 3"/>
          <p:cNvGraphicFramePr>
            <a:graphicFrameLocks/>
          </p:cNvGraphicFramePr>
          <p:nvPr>
            <p:extLst>
              <p:ext uri="{D42A27DB-BD31-4B8C-83A1-F6EECF244321}">
                <p14:modId xmlns:mc="http://schemas.openxmlformats.org/markup-compatibility/2006" xmlns:a14="http://schemas.microsoft.com/office/drawing/2010/main" xmlns="" xmlns:p14="http://schemas.microsoft.com/office/powerpoint/2010/main" val="2818366628"/>
              </p:ext>
            </p:extLst>
          </p:nvPr>
        </p:nvGraphicFramePr>
        <p:xfrm>
          <a:off x="1600200" y="2077720"/>
          <a:ext cx="6252317" cy="3418840"/>
        </p:xfrm>
        <a:graphic>
          <a:graphicData uri="http://schemas.openxmlformats.org/drawingml/2006/table">
            <a:tbl>
              <a:tblPr firstRow="1" bandRow="1">
                <a:tableStyleId>{5940675A-B579-460E-94D1-54222C63F5DA}</a:tableStyleId>
              </a:tblPr>
              <a:tblGrid>
                <a:gridCol w="568815"/>
                <a:gridCol w="784543"/>
                <a:gridCol w="784543"/>
                <a:gridCol w="784543"/>
                <a:gridCol w="784543"/>
                <a:gridCol w="784543"/>
                <a:gridCol w="568815"/>
                <a:gridCol w="595986"/>
                <a:gridCol w="595986"/>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C</a:t>
                      </a:r>
                      <a:r>
                        <a:rPr lang="en-US" sz="1800" baseline="-25000" dirty="0" smtClean="0"/>
                        <a:t>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C</a:t>
                      </a:r>
                      <a:r>
                        <a:rPr lang="en-US" sz="1800" baseline="-25000" dirty="0" smtClean="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9</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2</a:t>
                      </a:r>
                      <a:endParaRPr lang="en-US" sz="1800" dirty="0"/>
                    </a:p>
                  </a:txBody>
                  <a:tcPr/>
                </a:tc>
                <a:tc>
                  <a:txBody>
                    <a:bodyPr/>
                    <a:lstStyle/>
                    <a:p>
                      <a:pPr algn="ctr"/>
                      <a:r>
                        <a:rPr lang="en-US" dirty="0" smtClean="0"/>
                        <a:t>34</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p>
                  </a:txBody>
                  <a:tcPr/>
                </a:tc>
                <a:tc>
                  <a:txBody>
                    <a:bodyPr/>
                    <a:lstStyle/>
                    <a:p>
                      <a:pPr algn="ctr"/>
                      <a:r>
                        <a:rPr lang="en-US" dirty="0" smtClean="0"/>
                        <a:t>18</a:t>
                      </a:r>
                      <a:endParaRPr lang="en-US" dirty="0"/>
                    </a:p>
                  </a:txBody>
                  <a:tcPr/>
                </a:tc>
                <a:tc>
                  <a:txBody>
                    <a:bodyPr/>
                    <a:lstStyle/>
                    <a:p>
                      <a:pPr algn="ctr"/>
                      <a:r>
                        <a:rPr lang="en-US" dirty="0" smtClean="0"/>
                        <a:t>52</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C</a:t>
                      </a:r>
                      <a:r>
                        <a:rPr lang="en-US" sz="1800" baseline="-25000" dirty="0" smtClean="0"/>
                        <a:t>1</a:t>
                      </a:r>
                    </a:p>
                  </a:txBody>
                  <a:tcPr/>
                </a:tc>
                <a:tc>
                  <a:txBody>
                    <a:bodyPr/>
                    <a:lstStyle/>
                    <a:p>
                      <a:pPr algn="ctr"/>
                      <a:r>
                        <a:rPr lang="en-US" dirty="0" smtClean="0"/>
                        <a:t>41</a:t>
                      </a:r>
                      <a:endParaRPr lang="en-US" dirty="0"/>
                    </a:p>
                  </a:txBody>
                  <a:tcPr/>
                </a:tc>
                <a:tc>
                  <a:txBody>
                    <a:bodyPr/>
                    <a:lstStyle/>
                    <a:p>
                      <a:pPr algn="ctr"/>
                      <a:r>
                        <a:rPr lang="en-US" dirty="0" smtClean="0"/>
                        <a:t>75</a:t>
                      </a:r>
                      <a:endParaRPr lang="en-US" dirty="0"/>
                    </a:p>
                  </a:txBody>
                  <a:tcPr/>
                </a:tc>
                <a:tc>
                  <a:txBody>
                    <a:bodyPr/>
                    <a:lstStyle/>
                    <a:p>
                      <a:pPr algn="ctr"/>
                      <a:r>
                        <a:rPr lang="en-US" dirty="0" smtClean="0"/>
                        <a:t>38</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F0000"/>
                          </a:solidFill>
                        </a:rPr>
                        <a:t>C</a:t>
                      </a:r>
                      <a:r>
                        <a:rPr lang="en-US" sz="1800" baseline="-25000" dirty="0" smtClean="0">
                          <a:solidFill>
                            <a:srgbClr val="FF0000"/>
                          </a:solidFill>
                        </a:rPr>
                        <a:t>2</a:t>
                      </a:r>
                    </a:p>
                  </a:txBody>
                  <a:tcPr/>
                </a:tc>
                <a:tc>
                  <a:txBody>
                    <a:bodyPr/>
                    <a:lstStyle/>
                    <a:p>
                      <a:pPr algn="ctr"/>
                      <a:r>
                        <a:rPr lang="en-US" dirty="0" smtClean="0">
                          <a:solidFill>
                            <a:srgbClr val="FF0000"/>
                          </a:solidFill>
                        </a:rPr>
                        <a:t>61.5</a:t>
                      </a:r>
                      <a:endParaRPr lang="en-US" dirty="0">
                        <a:solidFill>
                          <a:srgbClr val="FF0000"/>
                        </a:solidFill>
                      </a:endParaRPr>
                    </a:p>
                  </a:txBody>
                  <a:tcPr/>
                </a:tc>
                <a:tc>
                  <a:txBody>
                    <a:bodyPr/>
                    <a:lstStyle/>
                    <a:p>
                      <a:pPr algn="ctr"/>
                      <a:r>
                        <a:rPr lang="en-US" dirty="0" smtClean="0">
                          <a:solidFill>
                            <a:srgbClr val="FF0000"/>
                          </a:solidFill>
                        </a:rPr>
                        <a:t>27.5</a:t>
                      </a:r>
                      <a:endParaRPr lang="en-US" dirty="0">
                        <a:solidFill>
                          <a:srgbClr val="FF0000"/>
                        </a:solidFill>
                      </a:endParaRPr>
                    </a:p>
                  </a:txBody>
                  <a:tcPr/>
                </a:tc>
                <a:tc>
                  <a:txBody>
                    <a:bodyPr/>
                    <a:lstStyle/>
                    <a:p>
                      <a:pPr algn="ctr"/>
                      <a:r>
                        <a:rPr lang="en-US" dirty="0" smtClean="0">
                          <a:solidFill>
                            <a:srgbClr val="FF0000"/>
                          </a:solidFill>
                        </a:rPr>
                        <a:t>74.5</a:t>
                      </a:r>
                      <a:endParaRPr lang="en-US" dirty="0">
                        <a:solidFill>
                          <a:srgbClr val="FF0000"/>
                        </a:solidFill>
                      </a:endParaRPr>
                    </a:p>
                  </a:txBody>
                  <a:tcPr/>
                </a:tc>
                <a:tc>
                  <a:txBody>
                    <a:bodyPr/>
                    <a:lstStyle/>
                    <a:p>
                      <a:pPr algn="ctr"/>
                      <a:r>
                        <a:rPr lang="en-US" dirty="0" smtClean="0">
                          <a:solidFill>
                            <a:srgbClr val="FF0000"/>
                          </a:solidFill>
                        </a:rPr>
                        <a:t>97.5</a:t>
                      </a:r>
                      <a:endParaRPr lang="en-US" dirty="0">
                        <a:solidFill>
                          <a:srgbClr val="FF0000"/>
                        </a:solidFill>
                      </a:endParaRPr>
                    </a:p>
                  </a:txBody>
                  <a:tcPr/>
                </a:tc>
                <a:tc>
                  <a:txBody>
                    <a:bodyPr/>
                    <a:lstStyle/>
                    <a:p>
                      <a:pPr algn="ctr"/>
                      <a:r>
                        <a:rPr lang="en-US" dirty="0" smtClean="0">
                          <a:solidFill>
                            <a:srgbClr val="FF0000"/>
                          </a:solidFill>
                        </a:rPr>
                        <a:t>0</a:t>
                      </a:r>
                      <a:endParaRPr lang="en-US" dirty="0">
                        <a:solidFill>
                          <a:srgbClr val="FF0000"/>
                        </a:solidFill>
                      </a:endParaRPr>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7</a:t>
                      </a:r>
                      <a:endParaRPr lang="en-US" sz="1800" baseline="-25000" dirty="0"/>
                    </a:p>
                  </a:txBody>
                  <a:tcPr/>
                </a:tc>
                <a:tc>
                  <a:txBody>
                    <a:bodyPr/>
                    <a:lstStyle/>
                    <a:p>
                      <a:pPr algn="ctr"/>
                      <a:r>
                        <a:rPr lang="en-US" dirty="0" smtClean="0"/>
                        <a:t>18</a:t>
                      </a:r>
                      <a:endParaRPr lang="en-US" dirty="0"/>
                    </a:p>
                  </a:txBody>
                  <a:tcPr/>
                </a:tc>
                <a:tc>
                  <a:txBody>
                    <a:bodyPr/>
                    <a:lstStyle/>
                    <a:p>
                      <a:pPr algn="ctr"/>
                      <a:r>
                        <a:rPr lang="en-US" dirty="0" smtClean="0"/>
                        <a:t>46</a:t>
                      </a:r>
                      <a:endParaRPr lang="en-US" dirty="0"/>
                    </a:p>
                  </a:txBody>
                  <a:tcPr/>
                </a:tc>
                <a:tc>
                  <a:txBody>
                    <a:bodyPr/>
                    <a:lstStyle/>
                    <a:p>
                      <a:pPr algn="ctr"/>
                      <a:r>
                        <a:rPr lang="en-US" dirty="0" smtClean="0"/>
                        <a:t>16</a:t>
                      </a:r>
                      <a:endParaRPr lang="en-US" dirty="0"/>
                    </a:p>
                  </a:txBody>
                  <a:tcPr/>
                </a:tc>
                <a:tc>
                  <a:txBody>
                    <a:bodyPr/>
                    <a:lstStyle/>
                    <a:p>
                      <a:pPr algn="ctr"/>
                      <a:r>
                        <a:rPr lang="en-US" dirty="0" smtClean="0"/>
                        <a:t>29</a:t>
                      </a:r>
                      <a:endParaRPr lang="en-US" dirty="0"/>
                    </a:p>
                  </a:txBody>
                  <a:tcPr/>
                </a:tc>
                <a:tc>
                  <a:txBody>
                    <a:bodyPr/>
                    <a:lstStyle/>
                    <a:p>
                      <a:pPr algn="ctr"/>
                      <a:r>
                        <a:rPr lang="en-US" dirty="0" smtClean="0">
                          <a:solidFill>
                            <a:srgbClr val="FF0000"/>
                          </a:solidFill>
                        </a:rPr>
                        <a:t>69.5</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9</a:t>
                      </a:r>
                      <a:endParaRPr lang="en-US" sz="1800" baseline="-25000" dirty="0"/>
                    </a:p>
                  </a:txBody>
                  <a:tcPr/>
                </a:tc>
                <a:tc>
                  <a:txBody>
                    <a:bodyPr/>
                    <a:lstStyle/>
                    <a:p>
                      <a:pPr algn="ctr"/>
                      <a:r>
                        <a:rPr lang="en-US" dirty="0" smtClean="0"/>
                        <a:t>20</a:t>
                      </a:r>
                      <a:endParaRPr lang="en-US" dirty="0"/>
                    </a:p>
                  </a:txBody>
                  <a:tcPr/>
                </a:tc>
                <a:tc>
                  <a:txBody>
                    <a:bodyPr/>
                    <a:lstStyle/>
                    <a:p>
                      <a:pPr algn="ctr"/>
                      <a:r>
                        <a:rPr lang="en-US" dirty="0" smtClean="0"/>
                        <a:t>22</a:t>
                      </a:r>
                      <a:endParaRPr lang="en-US" dirty="0"/>
                    </a:p>
                  </a:txBody>
                  <a:tcPr/>
                </a:tc>
                <a:tc>
                  <a:txBody>
                    <a:bodyPr/>
                    <a:lstStyle/>
                    <a:p>
                      <a:pPr algn="ctr"/>
                      <a:r>
                        <a:rPr lang="en-US" dirty="0" smtClean="0"/>
                        <a:t>36</a:t>
                      </a:r>
                      <a:endParaRPr lang="en-US" dirty="0"/>
                    </a:p>
                  </a:txBody>
                  <a:tcPr/>
                </a:tc>
                <a:tc>
                  <a:txBody>
                    <a:bodyPr/>
                    <a:lstStyle/>
                    <a:p>
                      <a:pPr algn="ctr"/>
                      <a:r>
                        <a:rPr lang="en-US" dirty="0" smtClean="0"/>
                        <a:t>59</a:t>
                      </a:r>
                      <a:endParaRPr lang="en-US" dirty="0"/>
                    </a:p>
                  </a:txBody>
                  <a:tcPr/>
                </a:tc>
                <a:tc>
                  <a:txBody>
                    <a:bodyPr/>
                    <a:lstStyle/>
                    <a:p>
                      <a:pPr algn="ctr"/>
                      <a:r>
                        <a:rPr lang="en-US" dirty="0" smtClean="0">
                          <a:solidFill>
                            <a:srgbClr val="FF0000"/>
                          </a:solidFill>
                        </a:rPr>
                        <a:t>41.5</a:t>
                      </a:r>
                      <a:endParaRPr lang="en-US" dirty="0">
                        <a:solidFill>
                          <a:srgbClr val="FF0000"/>
                        </a:solidFill>
                      </a:endParaRPr>
                    </a:p>
                  </a:txBody>
                  <a:tcPr/>
                </a:tc>
                <a:tc>
                  <a:txBody>
                    <a:bodyPr/>
                    <a:lstStyle/>
                    <a:p>
                      <a:pPr algn="ctr"/>
                      <a:r>
                        <a:rPr lang="en-US" dirty="0" smtClean="0"/>
                        <a:t>30</a:t>
                      </a:r>
                      <a:endParaRPr lang="en-US" dirty="0"/>
                    </a:p>
                  </a:txBody>
                  <a:tcPr/>
                </a:tc>
                <a:tc>
                  <a:txBody>
                    <a:bodyPr/>
                    <a:lstStyle/>
                    <a:p>
                      <a:pPr algn="ctr"/>
                      <a:r>
                        <a:rPr lang="en-US" dirty="0" smtClean="0"/>
                        <a:t>0</a:t>
                      </a: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10</a:t>
                      </a:r>
                      <a:endParaRPr lang="en-US" sz="1800" baseline="-25000" dirty="0"/>
                    </a:p>
                  </a:txBody>
                  <a:tcPr/>
                </a:tc>
                <a:tc>
                  <a:txBody>
                    <a:bodyPr/>
                    <a:lstStyle/>
                    <a:p>
                      <a:pPr algn="ctr"/>
                      <a:r>
                        <a:rPr lang="en-US" dirty="0" smtClean="0"/>
                        <a:t>52</a:t>
                      </a:r>
                      <a:endParaRPr lang="en-US" dirty="0"/>
                    </a:p>
                  </a:txBody>
                  <a:tcPr/>
                </a:tc>
                <a:tc>
                  <a:txBody>
                    <a:bodyPr/>
                    <a:lstStyle/>
                    <a:p>
                      <a:pPr algn="ctr"/>
                      <a:r>
                        <a:rPr lang="en-US" dirty="0" smtClean="0"/>
                        <a:t>44</a:t>
                      </a:r>
                      <a:endParaRPr lang="en-US" dirty="0"/>
                    </a:p>
                  </a:txBody>
                  <a:tcPr/>
                </a:tc>
                <a:tc>
                  <a:txBody>
                    <a:bodyPr/>
                    <a:lstStyle/>
                    <a:p>
                      <a:pPr algn="ctr"/>
                      <a:r>
                        <a:rPr lang="en-US" dirty="0" smtClean="0"/>
                        <a:t>60</a:t>
                      </a:r>
                      <a:endParaRPr lang="en-US" dirty="0"/>
                    </a:p>
                  </a:txBody>
                  <a:tcPr/>
                </a:tc>
                <a:tc>
                  <a:txBody>
                    <a:bodyPr/>
                    <a:lstStyle/>
                    <a:p>
                      <a:pPr algn="ctr"/>
                      <a:r>
                        <a:rPr lang="en-US" dirty="0" smtClean="0"/>
                        <a:t>88</a:t>
                      </a:r>
                      <a:endParaRPr lang="en-US" dirty="0"/>
                    </a:p>
                  </a:txBody>
                  <a:tcPr/>
                </a:tc>
                <a:tc>
                  <a:txBody>
                    <a:bodyPr/>
                    <a:lstStyle/>
                    <a:p>
                      <a:pPr algn="ctr"/>
                      <a:r>
                        <a:rPr lang="en-US" dirty="0" smtClean="0">
                          <a:solidFill>
                            <a:srgbClr val="FF0000"/>
                          </a:solidFill>
                        </a:rPr>
                        <a:t>62.5</a:t>
                      </a:r>
                      <a:endParaRPr lang="en-US" dirty="0">
                        <a:solidFill>
                          <a:srgbClr val="FF0000"/>
                        </a:solidFill>
                      </a:endParaRPr>
                    </a:p>
                  </a:txBody>
                  <a:tcPr/>
                </a:tc>
                <a:tc>
                  <a:txBody>
                    <a:bodyPr/>
                    <a:lstStyle/>
                    <a:p>
                      <a:pPr algn="ctr"/>
                      <a:r>
                        <a:rPr lang="en-US" dirty="0" smtClean="0"/>
                        <a:t>60</a:t>
                      </a:r>
                      <a:endParaRPr lang="en-US" dirty="0"/>
                    </a:p>
                  </a:txBody>
                  <a:tcPr/>
                </a:tc>
                <a:tc>
                  <a:txBody>
                    <a:bodyPr/>
                    <a:lstStyle/>
                    <a:p>
                      <a:pPr algn="ctr"/>
                      <a:r>
                        <a:rPr lang="en-US" dirty="0" smtClean="0"/>
                        <a:t>58</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pic>
        <p:nvPicPr>
          <p:cNvPr id="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49687" y="4343400"/>
            <a:ext cx="493713" cy="420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Agglomerative Example</a:t>
            </a:r>
            <a:endParaRPr lang="en-US" dirty="0"/>
          </a:p>
        </p:txBody>
      </p:sp>
      <p:sp>
        <p:nvSpPr>
          <p:cNvPr id="3" name="Content Placeholder 2"/>
          <p:cNvSpPr>
            <a:spLocks noGrp="1"/>
          </p:cNvSpPr>
          <p:nvPr>
            <p:ph idx="1"/>
          </p:nvPr>
        </p:nvSpPr>
        <p:spPr/>
        <p:txBody>
          <a:bodyPr/>
          <a:lstStyle/>
          <a:p>
            <a:r>
              <a:rPr lang="en-US" dirty="0" smtClean="0"/>
              <a:t>Merge S</a:t>
            </a:r>
            <a:r>
              <a:rPr lang="en-US" baseline="-25000" dirty="0" smtClean="0"/>
              <a:t>3</a:t>
            </a:r>
            <a:r>
              <a:rPr lang="en-US" dirty="0" smtClean="0"/>
              <a:t> and S</a:t>
            </a:r>
            <a:r>
              <a:rPr lang="en-US" baseline="-25000" dirty="0" smtClean="0"/>
              <a:t>7 </a:t>
            </a:r>
            <a:r>
              <a:rPr lang="en-US" dirty="0" smtClean="0"/>
              <a:t>and put them as C</a:t>
            </a:r>
            <a:r>
              <a:rPr lang="en-US" baseline="-25000" dirty="0" smtClean="0"/>
              <a:t>3</a:t>
            </a:r>
            <a:r>
              <a:rPr lang="en-US" dirty="0" smtClean="0"/>
              <a:t>.</a:t>
            </a:r>
          </a:p>
          <a:p>
            <a:r>
              <a:rPr lang="en-US" dirty="0" smtClean="0"/>
              <a:t>Continue the process.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Agglomerative Example</a:t>
            </a:r>
            <a:endParaRPr lang="en-US" dirty="0"/>
          </a:p>
        </p:txBody>
      </p:sp>
      <p:pic>
        <p:nvPicPr>
          <p:cNvPr id="275458" name="Picture 2"/>
          <p:cNvPicPr>
            <a:picLocks noChangeAspect="1" noChangeArrowheads="1"/>
          </p:cNvPicPr>
          <p:nvPr/>
        </p:nvPicPr>
        <p:blipFill>
          <a:blip r:embed="rId2"/>
          <a:srcRect/>
          <a:stretch>
            <a:fillRect/>
          </a:stretch>
        </p:blipFill>
        <p:spPr bwMode="auto">
          <a:xfrm>
            <a:off x="1447800" y="1905000"/>
            <a:ext cx="5872894" cy="4357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1"/>
            <a:ext cx="8229600" cy="2590800"/>
          </a:xfrm>
        </p:spPr>
        <p:txBody>
          <a:bodyPr/>
          <a:lstStyle/>
          <a:p>
            <a:pPr marL="342900" lvl="1" indent="-342900" algn="just">
              <a:buClr>
                <a:schemeClr val="bg2"/>
              </a:buClr>
              <a:buFont typeface="Wingdings" pitchFamily="2" charset="2"/>
              <a:buChar char="p"/>
            </a:pPr>
            <a:r>
              <a:rPr lang="it-IT" dirty="0" smtClean="0"/>
              <a:t>Clusters are created iteratively, using clusters created in previous step </a:t>
            </a:r>
          </a:p>
          <a:p>
            <a:pPr algn="just"/>
            <a:r>
              <a:rPr lang="de-DE" sz="2400" dirty="0" smtClean="0"/>
              <a:t>Construction of a </a:t>
            </a:r>
            <a:r>
              <a:rPr lang="de-DE" sz="2400" dirty="0" smtClean="0">
                <a:solidFill>
                  <a:srgbClr val="FF0000"/>
                </a:solidFill>
              </a:rPr>
              <a:t>hierarchy of clusters </a:t>
            </a:r>
            <a:r>
              <a:rPr lang="de-DE" sz="2400" dirty="0" smtClean="0"/>
              <a:t>(</a:t>
            </a:r>
            <a:r>
              <a:rPr lang="de-DE" sz="2400" i="1" dirty="0" smtClean="0"/>
              <a:t>dendrogram</a:t>
            </a:r>
            <a:r>
              <a:rPr lang="de-DE" sz="2400" dirty="0" smtClean="0"/>
              <a:t>) merging clusters with minimum distance</a:t>
            </a:r>
          </a:p>
          <a:p>
            <a:pPr algn="just"/>
            <a:r>
              <a:rPr lang="en-US" altLang="zh-CN" sz="2400" dirty="0" smtClean="0">
                <a:ea typeface="宋体" pitchFamily="2" charset="-122"/>
              </a:rPr>
              <a:t>Use distance matrix as clustering criteria.</a:t>
            </a:r>
          </a:p>
          <a:p>
            <a:pPr algn="just"/>
            <a:r>
              <a:rPr lang="en-US" sz="2400" dirty="0" smtClean="0"/>
              <a:t>The Hierarchical method works by grouping data objects(records) into a tree of clusters.</a:t>
            </a:r>
          </a:p>
          <a:p>
            <a:pPr algn="just"/>
            <a:r>
              <a:rPr lang="en-US" sz="2400" dirty="0" smtClean="0"/>
              <a:t>Classified Further as</a:t>
            </a:r>
          </a:p>
          <a:p>
            <a:pPr lvl="1" algn="just"/>
            <a:r>
              <a:rPr lang="en-US" sz="2000" dirty="0" smtClean="0"/>
              <a:t>Agglomerative  Hierarchical Clustering</a:t>
            </a:r>
          </a:p>
          <a:p>
            <a:pPr lvl="1" algn="just"/>
            <a:r>
              <a:rPr lang="en-US" sz="2000" dirty="0" smtClean="0"/>
              <a:t>Divisive Hierarchical Clustering</a:t>
            </a:r>
            <a:endParaRPr lang="en-US" sz="2000" dirty="0"/>
          </a:p>
        </p:txBody>
      </p:sp>
      <p:sp>
        <p:nvSpPr>
          <p:cNvPr id="5" name="Title 4"/>
          <p:cNvSpPr>
            <a:spLocks noGrp="1"/>
          </p:cNvSpPr>
          <p:nvPr>
            <p:ph type="title"/>
          </p:nvPr>
        </p:nvSpPr>
        <p:spPr/>
        <p:txBody>
          <a:bodyPr/>
          <a:lstStyle/>
          <a:p>
            <a:r>
              <a:rPr lang="en-US" b="1" dirty="0" smtClean="0"/>
              <a:t>Hierarchical Clustering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457200" y="1600200"/>
            <a:ext cx="8229600" cy="1600200"/>
          </a:xfrm>
          <a:prstGeom prst="rect">
            <a:avLst/>
          </a:prstGeom>
          <a:noFill/>
          <a:ln w="9525">
            <a:noFill/>
            <a:miter lim="800000"/>
            <a:headEnd/>
            <a:tailEnd/>
          </a:ln>
          <a:effectLst/>
        </p:spPr>
        <p:txBody>
          <a:bodyPr/>
          <a:lstStyle/>
          <a:p>
            <a:pPr marL="342900" indent="-342900">
              <a:lnSpc>
                <a:spcPct val="90000"/>
              </a:lnSpc>
              <a:spcBef>
                <a:spcPct val="20000"/>
              </a:spcBef>
              <a:buClr>
                <a:srgbClr val="666600"/>
              </a:buClr>
              <a:buSzPct val="75000"/>
              <a:buFont typeface="Wingdings" pitchFamily="2" charset="2"/>
              <a:buChar char="p"/>
            </a:pPr>
            <a:r>
              <a:rPr lang="en-US" kern="0" dirty="0" smtClean="0">
                <a:solidFill>
                  <a:srgbClr val="000000"/>
                </a:solidFill>
                <a:latin typeface="Verdana"/>
                <a:cs typeface="Arial"/>
              </a:rPr>
              <a:t>Let’s now see a simple example: a hierarchical clustering of distances in kilometers between some Italian cities. The method used is single-linkage.</a:t>
            </a:r>
          </a:p>
          <a:p>
            <a:pPr marL="342900" lvl="0" indent="-342900">
              <a:lnSpc>
                <a:spcPct val="90000"/>
              </a:lnSpc>
              <a:spcBef>
                <a:spcPct val="20000"/>
              </a:spcBef>
              <a:buClr>
                <a:srgbClr val="666600"/>
              </a:buClr>
              <a:buSzPct val="75000"/>
              <a:buFont typeface="Wingdings" pitchFamily="2" charset="2"/>
              <a:buChar char="p"/>
            </a:pPr>
            <a:r>
              <a:rPr lang="en-US" i="1" kern="0" dirty="0" smtClean="0">
                <a:solidFill>
                  <a:srgbClr val="999900"/>
                </a:solidFill>
                <a:latin typeface="Verdana"/>
                <a:cs typeface="Arial"/>
              </a:rPr>
              <a:t>Single Link</a:t>
            </a:r>
            <a:r>
              <a:rPr lang="en-US" kern="0" dirty="0" smtClean="0">
                <a:solidFill>
                  <a:srgbClr val="000000"/>
                </a:solidFill>
                <a:latin typeface="Verdana"/>
                <a:cs typeface="Arial"/>
              </a:rPr>
              <a:t>: smallest distance between points</a:t>
            </a:r>
          </a:p>
          <a:p>
            <a:pPr marL="342900" lvl="0" indent="-342900">
              <a:lnSpc>
                <a:spcPct val="90000"/>
              </a:lnSpc>
              <a:spcBef>
                <a:spcPct val="20000"/>
              </a:spcBef>
              <a:buClr>
                <a:srgbClr val="666600"/>
              </a:buClr>
              <a:buSzPct val="75000"/>
              <a:buFont typeface="Wingdings" pitchFamily="2" charset="2"/>
              <a:buChar char="p"/>
            </a:pPr>
            <a:r>
              <a:rPr lang="en-US" b="1" dirty="0" smtClean="0">
                <a:latin typeface="Tahoma" pitchFamily="34" charset="0"/>
              </a:rPr>
              <a:t>Input </a:t>
            </a:r>
            <a:r>
              <a:rPr lang="en-US" b="1" dirty="0">
                <a:latin typeface="Tahoma" pitchFamily="34" charset="0"/>
              </a:rPr>
              <a:t>distance matrix</a:t>
            </a:r>
            <a:r>
              <a:rPr lang="en-US" dirty="0">
                <a:latin typeface="Tahoma" pitchFamily="34" charset="0"/>
              </a:rPr>
              <a:t> (L = 0 for all the clusters):</a:t>
            </a:r>
          </a:p>
        </p:txBody>
      </p:sp>
      <p:pic>
        <p:nvPicPr>
          <p:cNvPr id="19460" name="Picture 4" descr="t1"/>
          <p:cNvPicPr>
            <a:picLocks noChangeAspect="1" noChangeArrowheads="1"/>
          </p:cNvPicPr>
          <p:nvPr/>
        </p:nvPicPr>
        <p:blipFill>
          <a:blip r:embed="rId2"/>
          <a:srcRect/>
          <a:stretch>
            <a:fillRect/>
          </a:stretch>
        </p:blipFill>
        <p:spPr bwMode="auto">
          <a:xfrm>
            <a:off x="762000" y="3505200"/>
            <a:ext cx="4953000" cy="2465388"/>
          </a:xfrm>
          <a:prstGeom prst="rect">
            <a:avLst/>
          </a:prstGeom>
          <a:noFill/>
        </p:spPr>
      </p:pic>
      <p:pic>
        <p:nvPicPr>
          <p:cNvPr id="19461" name="Picture 5" descr="italia01"/>
          <p:cNvPicPr>
            <a:picLocks noChangeAspect="1" noChangeArrowheads="1"/>
          </p:cNvPicPr>
          <p:nvPr/>
        </p:nvPicPr>
        <p:blipFill>
          <a:blip r:embed="rId3"/>
          <a:srcRect/>
          <a:stretch>
            <a:fillRect/>
          </a:stretch>
        </p:blipFill>
        <p:spPr bwMode="auto">
          <a:xfrm>
            <a:off x="6477000" y="3505200"/>
            <a:ext cx="2066925" cy="2381250"/>
          </a:xfrm>
          <a:prstGeom prst="rect">
            <a:avLst/>
          </a:prstGeom>
          <a:noFill/>
        </p:spPr>
      </p:pic>
      <p:sp>
        <p:nvSpPr>
          <p:cNvPr id="6" name="Title 1"/>
          <p:cNvSpPr txBox="1">
            <a:spLocks/>
          </p:cNvSpPr>
          <p:nvPr/>
        </p:nvSpPr>
        <p:spPr>
          <a:xfrm>
            <a:off x="457200" y="384175"/>
            <a:ext cx="8229600" cy="11398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0" cap="none" spc="0" normalizeH="0" baseline="0" noProof="0" dirty="0" smtClean="0">
              <a:ln>
                <a:noFill/>
              </a:ln>
              <a:solidFill>
                <a:srgbClr val="775F55"/>
              </a:solidFill>
              <a:effectLst/>
              <a:uLnTx/>
              <a:uFillTx/>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effectLst/>
                <a:uLnTx/>
                <a:uFillTx/>
                <a:latin typeface="+mj-lt"/>
                <a:ea typeface="+mj-ea"/>
                <a:cs typeface="+mj-cs"/>
              </a:rPr>
              <a:t>Agglomerative Example</a:t>
            </a:r>
            <a:endParaRPr kumimoji="0" lang="en-US" sz="3200" b="1" i="0" u="none" strike="noStrike" kern="0" cap="none" spc="0" normalizeH="0" baseline="0" noProof="0" dirty="0">
              <a:ln>
                <a:noFill/>
              </a:ln>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Agglomerative Algorithm</a:t>
            </a:r>
            <a:endParaRPr lang="en-US" b="1" dirty="0"/>
          </a:p>
        </p:txBody>
      </p:sp>
      <p:sp>
        <p:nvSpPr>
          <p:cNvPr id="3" name="Content Placeholder 2"/>
          <p:cNvSpPr>
            <a:spLocks noGrp="1"/>
          </p:cNvSpPr>
          <p:nvPr>
            <p:ph idx="1"/>
          </p:nvPr>
        </p:nvSpPr>
        <p:spPr/>
        <p:txBody>
          <a:bodyPr/>
          <a:lstStyle/>
          <a:p>
            <a:r>
              <a:rPr lang="en-US" dirty="0" smtClean="0"/>
              <a:t>The nearest pair of cities is MI and TO, at distance 138.</a:t>
            </a:r>
            <a:endParaRPr lang="en-US" dirty="0"/>
          </a:p>
        </p:txBody>
      </p:sp>
      <p:graphicFrame>
        <p:nvGraphicFramePr>
          <p:cNvPr id="4" name="Content Placeholder 3"/>
          <p:cNvGraphicFramePr>
            <a:graphicFrameLocks/>
          </p:cNvGraphicFramePr>
          <p:nvPr/>
        </p:nvGraphicFramePr>
        <p:xfrm>
          <a:off x="609600" y="2819400"/>
          <a:ext cx="8229599" cy="259588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pPr algn="ctr"/>
                      <a:endParaRPr lang="en-US" dirty="0"/>
                    </a:p>
                  </a:txBody>
                  <a:tcPr marL="96819" marR="96819"/>
                </a:tc>
                <a:tc>
                  <a:txBody>
                    <a:bodyPr/>
                    <a:lstStyle/>
                    <a:p>
                      <a:pPr algn="ctr"/>
                      <a:r>
                        <a:rPr lang="en-US" dirty="0" smtClean="0"/>
                        <a:t>BA</a:t>
                      </a:r>
                      <a:endParaRPr lang="en-US" dirty="0"/>
                    </a:p>
                  </a:txBody>
                  <a:tcPr marL="96819" marR="96819"/>
                </a:tc>
                <a:tc>
                  <a:txBody>
                    <a:bodyPr/>
                    <a:lstStyle/>
                    <a:p>
                      <a:pPr algn="ctr"/>
                      <a:r>
                        <a:rPr lang="en-US" dirty="0" smtClean="0"/>
                        <a:t>FI</a:t>
                      </a:r>
                      <a:endParaRPr lang="en-US" dirty="0"/>
                    </a:p>
                  </a:txBody>
                  <a:tcPr marL="96819" marR="96819"/>
                </a:tc>
                <a:tc>
                  <a:txBody>
                    <a:bodyPr/>
                    <a:lstStyle/>
                    <a:p>
                      <a:pPr algn="ctr"/>
                      <a:r>
                        <a:rPr lang="en-US" dirty="0" smtClean="0"/>
                        <a:t>MI</a:t>
                      </a:r>
                      <a:endParaRPr lang="en-US" dirty="0"/>
                    </a:p>
                  </a:txBody>
                  <a:tcPr marL="96819" marR="96819"/>
                </a:tc>
                <a:tc>
                  <a:txBody>
                    <a:bodyPr/>
                    <a:lstStyle/>
                    <a:p>
                      <a:pPr algn="ctr"/>
                      <a:r>
                        <a:rPr lang="en-US" dirty="0" smtClean="0"/>
                        <a:t>NA</a:t>
                      </a:r>
                      <a:endParaRPr lang="en-US" dirty="0"/>
                    </a:p>
                  </a:txBody>
                  <a:tcPr marL="96819" marR="96819"/>
                </a:tc>
                <a:tc>
                  <a:txBody>
                    <a:bodyPr/>
                    <a:lstStyle/>
                    <a:p>
                      <a:pPr algn="ctr"/>
                      <a:r>
                        <a:rPr lang="en-US" dirty="0" smtClean="0"/>
                        <a:t>RM</a:t>
                      </a:r>
                      <a:endParaRPr lang="en-US" dirty="0"/>
                    </a:p>
                  </a:txBody>
                  <a:tcPr marL="96819" marR="96819"/>
                </a:tc>
                <a:tc>
                  <a:txBody>
                    <a:bodyPr/>
                    <a:lstStyle/>
                    <a:p>
                      <a:pPr algn="ctr"/>
                      <a:r>
                        <a:rPr lang="en-US" dirty="0" smtClean="0"/>
                        <a:t>TO</a:t>
                      </a:r>
                      <a:endParaRPr lang="en-US" dirty="0"/>
                    </a:p>
                  </a:txBody>
                  <a:tcPr marL="96819" marR="96819"/>
                </a:tc>
              </a:tr>
              <a:tr h="370840">
                <a:tc>
                  <a:txBody>
                    <a:bodyPr/>
                    <a:lstStyle/>
                    <a:p>
                      <a:pPr algn="ctr"/>
                      <a:r>
                        <a:rPr lang="en-US" dirty="0" smtClean="0"/>
                        <a:t>BA</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FI</a:t>
                      </a:r>
                      <a:endParaRPr lang="en-US" dirty="0"/>
                    </a:p>
                  </a:txBody>
                  <a:tcPr marL="96819" marR="96819"/>
                </a:tc>
                <a:tc>
                  <a:txBody>
                    <a:bodyPr/>
                    <a:lstStyle/>
                    <a:p>
                      <a:pPr algn="ctr"/>
                      <a:r>
                        <a:rPr lang="en-US" dirty="0" smtClean="0"/>
                        <a:t>662</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MI</a:t>
                      </a:r>
                      <a:endParaRPr lang="en-US" dirty="0"/>
                    </a:p>
                  </a:txBody>
                  <a:tcPr marL="96819" marR="96819"/>
                </a:tc>
                <a:tc>
                  <a:txBody>
                    <a:bodyPr/>
                    <a:lstStyle/>
                    <a:p>
                      <a:pPr algn="ctr"/>
                      <a:r>
                        <a:rPr lang="en-US" dirty="0" smtClean="0"/>
                        <a:t>877</a:t>
                      </a:r>
                      <a:endParaRPr lang="en-US" dirty="0"/>
                    </a:p>
                  </a:txBody>
                  <a:tcPr marL="96819" marR="96819"/>
                </a:tc>
                <a:tc>
                  <a:txBody>
                    <a:bodyPr/>
                    <a:lstStyle/>
                    <a:p>
                      <a:pPr algn="ctr"/>
                      <a:r>
                        <a:rPr lang="en-US" dirty="0" smtClean="0"/>
                        <a:t>295</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NA</a:t>
                      </a:r>
                      <a:endParaRPr lang="en-US" dirty="0"/>
                    </a:p>
                  </a:txBody>
                  <a:tcPr marL="96819" marR="96819"/>
                </a:tc>
                <a:tc>
                  <a:txBody>
                    <a:bodyPr/>
                    <a:lstStyle/>
                    <a:p>
                      <a:pPr algn="ctr"/>
                      <a:r>
                        <a:rPr lang="en-US" dirty="0" smtClean="0"/>
                        <a:t>255</a:t>
                      </a:r>
                      <a:endParaRPr lang="en-US" dirty="0"/>
                    </a:p>
                  </a:txBody>
                  <a:tcPr marL="96819" marR="96819"/>
                </a:tc>
                <a:tc>
                  <a:txBody>
                    <a:bodyPr/>
                    <a:lstStyle/>
                    <a:p>
                      <a:pPr algn="ctr"/>
                      <a:r>
                        <a:rPr lang="en-US" dirty="0" smtClean="0"/>
                        <a:t>468</a:t>
                      </a:r>
                      <a:endParaRPr lang="en-US" dirty="0"/>
                    </a:p>
                  </a:txBody>
                  <a:tcPr marL="96819" marR="96819"/>
                </a:tc>
                <a:tc>
                  <a:txBody>
                    <a:bodyPr/>
                    <a:lstStyle/>
                    <a:p>
                      <a:pPr algn="ctr"/>
                      <a:r>
                        <a:rPr lang="en-US" dirty="0" smtClean="0"/>
                        <a:t>754</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RM</a:t>
                      </a:r>
                      <a:endParaRPr lang="en-US" dirty="0"/>
                    </a:p>
                  </a:txBody>
                  <a:tcPr marL="96819" marR="96819"/>
                </a:tc>
                <a:tc>
                  <a:txBody>
                    <a:bodyPr/>
                    <a:lstStyle/>
                    <a:p>
                      <a:pPr algn="ctr"/>
                      <a:r>
                        <a:rPr lang="en-US" dirty="0" smtClean="0"/>
                        <a:t>412</a:t>
                      </a:r>
                      <a:endParaRPr lang="en-US" dirty="0"/>
                    </a:p>
                  </a:txBody>
                  <a:tcPr marL="96819" marR="96819"/>
                </a:tc>
                <a:tc>
                  <a:txBody>
                    <a:bodyPr/>
                    <a:lstStyle/>
                    <a:p>
                      <a:pPr algn="ctr"/>
                      <a:r>
                        <a:rPr lang="en-US" dirty="0" smtClean="0"/>
                        <a:t>268</a:t>
                      </a:r>
                      <a:endParaRPr lang="en-US" dirty="0"/>
                    </a:p>
                  </a:txBody>
                  <a:tcPr marL="96819" marR="96819"/>
                </a:tc>
                <a:tc>
                  <a:txBody>
                    <a:bodyPr/>
                    <a:lstStyle/>
                    <a:p>
                      <a:pPr algn="ctr"/>
                      <a:r>
                        <a:rPr lang="en-US" dirty="0" smtClean="0"/>
                        <a:t>564</a:t>
                      </a:r>
                      <a:endParaRPr lang="en-US" dirty="0"/>
                    </a:p>
                  </a:txBody>
                  <a:tcPr marL="96819" marR="96819"/>
                </a:tc>
                <a:tc>
                  <a:txBody>
                    <a:bodyPr/>
                    <a:lstStyle/>
                    <a:p>
                      <a:pPr algn="ctr"/>
                      <a:r>
                        <a:rPr lang="en-US" dirty="0" smtClean="0"/>
                        <a:t>219</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TO</a:t>
                      </a:r>
                      <a:endParaRPr lang="en-US" dirty="0"/>
                    </a:p>
                  </a:txBody>
                  <a:tcPr marL="96819" marR="96819"/>
                </a:tc>
                <a:tc>
                  <a:txBody>
                    <a:bodyPr/>
                    <a:lstStyle/>
                    <a:p>
                      <a:pPr algn="ctr"/>
                      <a:r>
                        <a:rPr lang="en-US" dirty="0" smtClean="0"/>
                        <a:t>996</a:t>
                      </a:r>
                      <a:endParaRPr lang="en-US" dirty="0"/>
                    </a:p>
                  </a:txBody>
                  <a:tcPr marL="96819" marR="96819"/>
                </a:tc>
                <a:tc>
                  <a:txBody>
                    <a:bodyPr/>
                    <a:lstStyle/>
                    <a:p>
                      <a:pPr algn="ctr"/>
                      <a:r>
                        <a:rPr lang="en-US" dirty="0" smtClean="0"/>
                        <a:t>400</a:t>
                      </a:r>
                      <a:endParaRPr lang="en-US" dirty="0"/>
                    </a:p>
                  </a:txBody>
                  <a:tcPr marL="96819" marR="96819"/>
                </a:tc>
                <a:tc>
                  <a:txBody>
                    <a:bodyPr/>
                    <a:lstStyle/>
                    <a:p>
                      <a:pPr algn="ctr"/>
                      <a:r>
                        <a:rPr lang="en-US" dirty="0" smtClean="0"/>
                        <a:t>138</a:t>
                      </a:r>
                      <a:endParaRPr lang="en-US" dirty="0"/>
                    </a:p>
                  </a:txBody>
                  <a:tcPr marL="96819" marR="96819"/>
                </a:tc>
                <a:tc>
                  <a:txBody>
                    <a:bodyPr/>
                    <a:lstStyle/>
                    <a:p>
                      <a:pPr algn="ctr"/>
                      <a:r>
                        <a:rPr lang="en-US" dirty="0" smtClean="0"/>
                        <a:t>869</a:t>
                      </a:r>
                      <a:endParaRPr lang="en-US" dirty="0"/>
                    </a:p>
                  </a:txBody>
                  <a:tcPr marL="96819" marR="96819"/>
                </a:tc>
                <a:tc>
                  <a:txBody>
                    <a:bodyPr/>
                    <a:lstStyle/>
                    <a:p>
                      <a:pPr algn="ctr"/>
                      <a:r>
                        <a:rPr lang="en-US" dirty="0" smtClean="0"/>
                        <a:t>669</a:t>
                      </a:r>
                      <a:endParaRPr lang="en-US" dirty="0"/>
                    </a:p>
                  </a:txBody>
                  <a:tcPr marL="96819" marR="96819"/>
                </a:tc>
                <a:tc>
                  <a:txBody>
                    <a:bodyPr/>
                    <a:lstStyle/>
                    <a:p>
                      <a:pPr algn="ctr"/>
                      <a:r>
                        <a:rPr lang="en-US" dirty="0" smtClean="0"/>
                        <a:t>0</a:t>
                      </a:r>
                      <a:endParaRPr lang="en-US" dirty="0"/>
                    </a:p>
                  </a:txBody>
                  <a:tcPr marL="96819" marR="96819"/>
                </a:tc>
              </a:tr>
            </a:tbl>
          </a:graphicData>
        </a:graphic>
      </p:graphicFrame>
      <p:sp>
        <p:nvSpPr>
          <p:cNvPr id="5" name="Oval 4"/>
          <p:cNvSpPr/>
          <p:nvPr/>
        </p:nvSpPr>
        <p:spPr bwMode="auto">
          <a:xfrm>
            <a:off x="4343400" y="5029200"/>
            <a:ext cx="6858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Agglomerative Algorithm</a:t>
            </a:r>
            <a:endParaRPr lang="en-US" b="1" dirty="0"/>
          </a:p>
        </p:txBody>
      </p:sp>
      <p:sp>
        <p:nvSpPr>
          <p:cNvPr id="3" name="Content Placeholder 2"/>
          <p:cNvSpPr>
            <a:spLocks noGrp="1"/>
          </p:cNvSpPr>
          <p:nvPr>
            <p:ph idx="1"/>
          </p:nvPr>
        </p:nvSpPr>
        <p:spPr>
          <a:xfrm>
            <a:off x="457200" y="1600201"/>
            <a:ext cx="8229600" cy="1905000"/>
          </a:xfrm>
        </p:spPr>
        <p:txBody>
          <a:bodyPr/>
          <a:lstStyle/>
          <a:p>
            <a:r>
              <a:rPr lang="en-US" sz="2000" dirty="0" smtClean="0"/>
              <a:t>The level of the new cluster is L(MI/TO) = 138 and the new sequence number is m = 1.</a:t>
            </a:r>
          </a:p>
          <a:p>
            <a:pPr algn="just"/>
            <a:r>
              <a:rPr lang="en-US" sz="2000" dirty="0" smtClean="0">
                <a:solidFill>
                  <a:schemeClr val="tx1">
                    <a:lumMod val="95000"/>
                    <a:lumOff val="5000"/>
                  </a:schemeClr>
                </a:solidFill>
              </a:rPr>
              <a:t>The distance from the compound object to another object is equal to the </a:t>
            </a:r>
            <a:r>
              <a:rPr lang="en-US" sz="2000" dirty="0" smtClean="0">
                <a:solidFill>
                  <a:srgbClr val="FF0000"/>
                </a:solidFill>
              </a:rPr>
              <a:t>shortest distance </a:t>
            </a:r>
            <a:r>
              <a:rPr lang="en-US" sz="2000" dirty="0" smtClean="0">
                <a:solidFill>
                  <a:schemeClr val="tx1">
                    <a:lumMod val="95000"/>
                    <a:lumOff val="5000"/>
                  </a:schemeClr>
                </a:solidFill>
              </a:rPr>
              <a:t>from any member of the cluster to the outside object.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3"/>
          <p:cNvGraphicFramePr>
            <a:graphicFrameLocks/>
          </p:cNvGraphicFramePr>
          <p:nvPr/>
        </p:nvGraphicFramePr>
        <p:xfrm>
          <a:off x="609600" y="3581400"/>
          <a:ext cx="8229599" cy="259588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pPr algn="ctr"/>
                      <a:endParaRPr lang="en-US" dirty="0"/>
                    </a:p>
                  </a:txBody>
                  <a:tcPr marL="96819" marR="96819"/>
                </a:tc>
                <a:tc>
                  <a:txBody>
                    <a:bodyPr/>
                    <a:lstStyle/>
                    <a:p>
                      <a:pPr algn="ctr"/>
                      <a:r>
                        <a:rPr lang="en-US" dirty="0" smtClean="0"/>
                        <a:t>BA</a:t>
                      </a:r>
                      <a:endParaRPr lang="en-US" dirty="0"/>
                    </a:p>
                  </a:txBody>
                  <a:tcPr marL="96819" marR="96819"/>
                </a:tc>
                <a:tc>
                  <a:txBody>
                    <a:bodyPr/>
                    <a:lstStyle/>
                    <a:p>
                      <a:pPr algn="ctr"/>
                      <a:r>
                        <a:rPr lang="en-US" dirty="0" smtClean="0"/>
                        <a:t>FI</a:t>
                      </a:r>
                      <a:endParaRPr lang="en-US" dirty="0"/>
                    </a:p>
                  </a:txBody>
                  <a:tcPr marL="96819" marR="96819"/>
                </a:tc>
                <a:tc>
                  <a:txBody>
                    <a:bodyPr/>
                    <a:lstStyle/>
                    <a:p>
                      <a:pPr algn="ctr"/>
                      <a:r>
                        <a:rPr lang="en-US" dirty="0" smtClean="0"/>
                        <a:t>MI</a:t>
                      </a:r>
                      <a:endParaRPr lang="en-US" dirty="0"/>
                    </a:p>
                  </a:txBody>
                  <a:tcPr marL="96819" marR="96819"/>
                </a:tc>
                <a:tc>
                  <a:txBody>
                    <a:bodyPr/>
                    <a:lstStyle/>
                    <a:p>
                      <a:pPr algn="ctr"/>
                      <a:r>
                        <a:rPr lang="en-US" dirty="0" smtClean="0"/>
                        <a:t>NA</a:t>
                      </a:r>
                      <a:endParaRPr lang="en-US" dirty="0"/>
                    </a:p>
                  </a:txBody>
                  <a:tcPr marL="96819" marR="96819"/>
                </a:tc>
                <a:tc>
                  <a:txBody>
                    <a:bodyPr/>
                    <a:lstStyle/>
                    <a:p>
                      <a:pPr algn="ctr"/>
                      <a:r>
                        <a:rPr lang="en-US" dirty="0" smtClean="0"/>
                        <a:t>RM</a:t>
                      </a:r>
                      <a:endParaRPr lang="en-US" dirty="0"/>
                    </a:p>
                  </a:txBody>
                  <a:tcPr marL="96819" marR="96819"/>
                </a:tc>
                <a:tc>
                  <a:txBody>
                    <a:bodyPr/>
                    <a:lstStyle/>
                    <a:p>
                      <a:pPr algn="ctr"/>
                      <a:r>
                        <a:rPr lang="en-US" dirty="0" smtClean="0"/>
                        <a:t>TO</a:t>
                      </a:r>
                      <a:endParaRPr lang="en-US" dirty="0"/>
                    </a:p>
                  </a:txBody>
                  <a:tcPr marL="96819" marR="96819"/>
                </a:tc>
              </a:tr>
              <a:tr h="370840">
                <a:tc>
                  <a:txBody>
                    <a:bodyPr/>
                    <a:lstStyle/>
                    <a:p>
                      <a:pPr algn="ctr"/>
                      <a:r>
                        <a:rPr lang="en-US" dirty="0" smtClean="0"/>
                        <a:t>BA</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FI</a:t>
                      </a:r>
                      <a:endParaRPr lang="en-US" dirty="0"/>
                    </a:p>
                  </a:txBody>
                  <a:tcPr marL="96819" marR="96819"/>
                </a:tc>
                <a:tc>
                  <a:txBody>
                    <a:bodyPr/>
                    <a:lstStyle/>
                    <a:p>
                      <a:pPr algn="ctr"/>
                      <a:r>
                        <a:rPr lang="en-US" dirty="0" smtClean="0"/>
                        <a:t>662</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MI</a:t>
                      </a:r>
                      <a:endParaRPr lang="en-US" dirty="0"/>
                    </a:p>
                  </a:txBody>
                  <a:tcPr marL="96819" marR="96819"/>
                </a:tc>
                <a:tc>
                  <a:txBody>
                    <a:bodyPr/>
                    <a:lstStyle/>
                    <a:p>
                      <a:pPr algn="ctr"/>
                      <a:r>
                        <a:rPr lang="en-US" dirty="0" smtClean="0"/>
                        <a:t>877</a:t>
                      </a:r>
                      <a:endParaRPr lang="en-US" dirty="0"/>
                    </a:p>
                  </a:txBody>
                  <a:tcPr marL="96819" marR="96819"/>
                </a:tc>
                <a:tc>
                  <a:txBody>
                    <a:bodyPr/>
                    <a:lstStyle/>
                    <a:p>
                      <a:pPr algn="ctr"/>
                      <a:r>
                        <a:rPr lang="en-US" dirty="0" smtClean="0"/>
                        <a:t>295</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NA</a:t>
                      </a:r>
                      <a:endParaRPr lang="en-US" dirty="0"/>
                    </a:p>
                  </a:txBody>
                  <a:tcPr marL="96819" marR="96819"/>
                </a:tc>
                <a:tc>
                  <a:txBody>
                    <a:bodyPr/>
                    <a:lstStyle/>
                    <a:p>
                      <a:pPr algn="ctr"/>
                      <a:r>
                        <a:rPr lang="en-US" dirty="0" smtClean="0"/>
                        <a:t>255</a:t>
                      </a:r>
                      <a:endParaRPr lang="en-US" dirty="0"/>
                    </a:p>
                  </a:txBody>
                  <a:tcPr marL="96819" marR="96819"/>
                </a:tc>
                <a:tc>
                  <a:txBody>
                    <a:bodyPr/>
                    <a:lstStyle/>
                    <a:p>
                      <a:pPr algn="ctr"/>
                      <a:r>
                        <a:rPr lang="en-US" dirty="0" smtClean="0"/>
                        <a:t>468</a:t>
                      </a:r>
                      <a:endParaRPr lang="en-US" dirty="0"/>
                    </a:p>
                  </a:txBody>
                  <a:tcPr marL="96819" marR="96819"/>
                </a:tc>
                <a:tc>
                  <a:txBody>
                    <a:bodyPr/>
                    <a:lstStyle/>
                    <a:p>
                      <a:pPr algn="ctr"/>
                      <a:r>
                        <a:rPr lang="en-US" dirty="0" smtClean="0"/>
                        <a:t>754</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RM</a:t>
                      </a:r>
                      <a:endParaRPr lang="en-US" dirty="0"/>
                    </a:p>
                  </a:txBody>
                  <a:tcPr marL="96819" marR="96819"/>
                </a:tc>
                <a:tc>
                  <a:txBody>
                    <a:bodyPr/>
                    <a:lstStyle/>
                    <a:p>
                      <a:pPr algn="ctr"/>
                      <a:r>
                        <a:rPr lang="en-US" dirty="0" smtClean="0"/>
                        <a:t>412</a:t>
                      </a:r>
                      <a:endParaRPr lang="en-US" dirty="0"/>
                    </a:p>
                  </a:txBody>
                  <a:tcPr marL="96819" marR="96819"/>
                </a:tc>
                <a:tc>
                  <a:txBody>
                    <a:bodyPr/>
                    <a:lstStyle/>
                    <a:p>
                      <a:pPr algn="ctr"/>
                      <a:r>
                        <a:rPr lang="en-US" dirty="0" smtClean="0"/>
                        <a:t>268</a:t>
                      </a:r>
                      <a:endParaRPr lang="en-US" dirty="0"/>
                    </a:p>
                  </a:txBody>
                  <a:tcPr marL="96819" marR="96819"/>
                </a:tc>
                <a:tc>
                  <a:txBody>
                    <a:bodyPr/>
                    <a:lstStyle/>
                    <a:p>
                      <a:pPr algn="ctr"/>
                      <a:r>
                        <a:rPr lang="en-US" dirty="0" smtClean="0"/>
                        <a:t>564</a:t>
                      </a:r>
                      <a:endParaRPr lang="en-US" dirty="0"/>
                    </a:p>
                  </a:txBody>
                  <a:tcPr marL="96819" marR="96819"/>
                </a:tc>
                <a:tc>
                  <a:txBody>
                    <a:bodyPr/>
                    <a:lstStyle/>
                    <a:p>
                      <a:pPr algn="ctr"/>
                      <a:r>
                        <a:rPr lang="en-US" dirty="0" smtClean="0"/>
                        <a:t>219</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TO</a:t>
                      </a:r>
                      <a:endParaRPr lang="en-US" dirty="0"/>
                    </a:p>
                  </a:txBody>
                  <a:tcPr marL="96819" marR="96819"/>
                </a:tc>
                <a:tc>
                  <a:txBody>
                    <a:bodyPr/>
                    <a:lstStyle/>
                    <a:p>
                      <a:pPr algn="ctr"/>
                      <a:r>
                        <a:rPr lang="en-US" dirty="0" smtClean="0"/>
                        <a:t>996</a:t>
                      </a:r>
                      <a:endParaRPr lang="en-US" dirty="0"/>
                    </a:p>
                  </a:txBody>
                  <a:tcPr marL="96819" marR="96819"/>
                </a:tc>
                <a:tc>
                  <a:txBody>
                    <a:bodyPr/>
                    <a:lstStyle/>
                    <a:p>
                      <a:pPr algn="ctr"/>
                      <a:r>
                        <a:rPr lang="en-US" dirty="0" smtClean="0"/>
                        <a:t>400</a:t>
                      </a:r>
                      <a:endParaRPr lang="en-US" dirty="0"/>
                    </a:p>
                  </a:txBody>
                  <a:tcPr marL="96819" marR="96819"/>
                </a:tc>
                <a:tc>
                  <a:txBody>
                    <a:bodyPr/>
                    <a:lstStyle/>
                    <a:p>
                      <a:pPr algn="ctr"/>
                      <a:r>
                        <a:rPr lang="en-US" dirty="0" smtClean="0"/>
                        <a:t>138</a:t>
                      </a:r>
                      <a:endParaRPr lang="en-US" dirty="0"/>
                    </a:p>
                  </a:txBody>
                  <a:tcPr marL="96819" marR="96819"/>
                </a:tc>
                <a:tc>
                  <a:txBody>
                    <a:bodyPr/>
                    <a:lstStyle/>
                    <a:p>
                      <a:pPr algn="ctr"/>
                      <a:r>
                        <a:rPr lang="en-US" dirty="0" smtClean="0"/>
                        <a:t>869</a:t>
                      </a:r>
                      <a:endParaRPr lang="en-US" dirty="0"/>
                    </a:p>
                  </a:txBody>
                  <a:tcPr marL="96819" marR="96819"/>
                </a:tc>
                <a:tc>
                  <a:txBody>
                    <a:bodyPr/>
                    <a:lstStyle/>
                    <a:p>
                      <a:pPr algn="ctr"/>
                      <a:r>
                        <a:rPr lang="en-US" dirty="0" smtClean="0"/>
                        <a:t>669</a:t>
                      </a:r>
                      <a:endParaRPr lang="en-US" dirty="0"/>
                    </a:p>
                  </a:txBody>
                  <a:tcPr marL="96819" marR="96819"/>
                </a:tc>
                <a:tc>
                  <a:txBody>
                    <a:bodyPr/>
                    <a:lstStyle/>
                    <a:p>
                      <a:pPr algn="ctr"/>
                      <a:r>
                        <a:rPr lang="en-US" dirty="0" smtClean="0"/>
                        <a:t>0</a:t>
                      </a:r>
                      <a:endParaRPr lang="en-US" dirty="0"/>
                    </a:p>
                  </a:txBody>
                  <a:tcPr marL="96819" marR="96819"/>
                </a:tc>
              </a:tr>
            </a:tbl>
          </a:graphicData>
        </a:graphic>
      </p:graphicFrame>
      <p:sp>
        <p:nvSpPr>
          <p:cNvPr id="2" name="Title 1"/>
          <p:cNvSpPr>
            <a:spLocks noGrp="1"/>
          </p:cNvSpPr>
          <p:nvPr>
            <p:ph type="title"/>
          </p:nvPr>
        </p:nvSpPr>
        <p:spPr/>
        <p:txBody>
          <a:bodyPr/>
          <a:lstStyle/>
          <a:p>
            <a:r>
              <a:rPr lang="en-US" b="1" dirty="0" smtClean="0"/>
              <a:t>Agglomerative Algorithm</a:t>
            </a:r>
            <a:endParaRPr lang="en-US" b="1" dirty="0"/>
          </a:p>
        </p:txBody>
      </p:sp>
      <p:sp>
        <p:nvSpPr>
          <p:cNvPr id="3" name="Content Placeholder 2"/>
          <p:cNvSpPr>
            <a:spLocks noGrp="1"/>
          </p:cNvSpPr>
          <p:nvPr>
            <p:ph idx="1"/>
          </p:nvPr>
        </p:nvSpPr>
        <p:spPr/>
        <p:txBody>
          <a:bodyPr/>
          <a:lstStyle/>
          <a:p>
            <a:r>
              <a:rPr lang="en-US" sz="2000" dirty="0" smtClean="0"/>
              <a:t>Dist(MI/TO, BA)=min{Dist(MI,BA), </a:t>
            </a:r>
            <a:r>
              <a:rPr lang="en-US" sz="2000" dirty="0" smtClean="0">
                <a:solidFill>
                  <a:srgbClr val="000000"/>
                </a:solidFill>
              </a:rPr>
              <a:t>Dist(TO,BA)}</a:t>
            </a:r>
            <a:endParaRPr lang="en-US" sz="2000" dirty="0" smtClean="0"/>
          </a:p>
          <a:p>
            <a:r>
              <a:rPr lang="en-US" sz="2000" dirty="0" smtClean="0">
                <a:solidFill>
                  <a:srgbClr val="FF0000"/>
                </a:solidFill>
              </a:rPr>
              <a:t>Min{877, 996}</a:t>
            </a:r>
          </a:p>
          <a:p>
            <a:r>
              <a:rPr lang="en-US" sz="2000" dirty="0" smtClean="0">
                <a:solidFill>
                  <a:srgbClr val="FF0000"/>
                </a:solidFill>
              </a:rPr>
              <a:t>877</a:t>
            </a:r>
          </a:p>
        </p:txBody>
      </p:sp>
      <p:sp>
        <p:nvSpPr>
          <p:cNvPr id="8" name="Rectangle 7"/>
          <p:cNvSpPr/>
          <p:nvPr/>
        </p:nvSpPr>
        <p:spPr bwMode="auto">
          <a:xfrm>
            <a:off x="2057400" y="47244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solidFill>
                  <a:srgbClr val="FF0000"/>
                </a:solidFill>
              </a:ln>
              <a:solidFill>
                <a:schemeClr val="tx1"/>
              </a:solidFill>
              <a:effectLst/>
              <a:latin typeface="Times New Roman" pitchFamily="18" charset="0"/>
              <a:cs typeface="Arial" charset="0"/>
            </a:endParaRPr>
          </a:p>
        </p:txBody>
      </p:sp>
      <p:sp>
        <p:nvSpPr>
          <p:cNvPr id="9" name="Rectangle 8"/>
          <p:cNvSpPr/>
          <p:nvPr/>
        </p:nvSpPr>
        <p:spPr bwMode="auto">
          <a:xfrm>
            <a:off x="1981200" y="57912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solidFill>
                  <a:srgbClr val="FF0000"/>
                </a:solidFill>
              </a:ln>
              <a:solidFill>
                <a:schemeClr val="tx1"/>
              </a:solidFill>
              <a:effectLst/>
              <a:latin typeface="Times New Roman" pitchFamily="18" charset="0"/>
              <a:cs typeface="Arial" charset="0"/>
            </a:endParaRPr>
          </a:p>
        </p:txBody>
      </p:sp>
      <p:cxnSp>
        <p:nvCxnSpPr>
          <p:cNvPr id="11" name="Straight Connector 10"/>
          <p:cNvCxnSpPr/>
          <p:nvPr/>
        </p:nvCxnSpPr>
        <p:spPr bwMode="auto">
          <a:xfrm flipV="1">
            <a:off x="2743200" y="2895600"/>
            <a:ext cx="2971800" cy="1828800"/>
          </a:xfrm>
          <a:prstGeom prst="line">
            <a:avLst/>
          </a:prstGeom>
          <a:solidFill>
            <a:srgbClr val="FF99CC"/>
          </a:solidFill>
          <a:ln w="28575"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flipV="1">
            <a:off x="2667000" y="2895600"/>
            <a:ext cx="3048000" cy="2895600"/>
          </a:xfrm>
          <a:prstGeom prst="line">
            <a:avLst/>
          </a:prstGeom>
          <a:solidFill>
            <a:srgbClr val="FF99CC"/>
          </a:solidFill>
          <a:ln w="28575" cap="flat" cmpd="sng" algn="ctr">
            <a:solidFill>
              <a:srgbClr val="FF0000"/>
            </a:solidFill>
            <a:prstDash val="solid"/>
            <a:round/>
            <a:headEnd type="none" w="med" len="med"/>
            <a:tailEnd type="none" w="med" len="med"/>
          </a:ln>
          <a:effectLst/>
        </p:spPr>
      </p:cxnSp>
      <p:sp>
        <p:nvSpPr>
          <p:cNvPr id="16" name="Rectangle 15"/>
          <p:cNvSpPr/>
          <p:nvPr/>
        </p:nvSpPr>
        <p:spPr bwMode="auto">
          <a:xfrm>
            <a:off x="5715000" y="26670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lang="en-US" dirty="0" smtClean="0"/>
              <a:t>877</a:t>
            </a:r>
            <a:endParaRPr kumimoji="0" lang="en-US" sz="2000" b="0" i="0" u="none" strike="noStrike" cap="none" normalizeH="0" baseline="0" dirty="0" smtClean="0">
              <a:effectLst/>
              <a:latin typeface="Times New Roman"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3"/>
          <p:cNvGraphicFramePr>
            <a:graphicFrameLocks/>
          </p:cNvGraphicFramePr>
          <p:nvPr/>
        </p:nvGraphicFramePr>
        <p:xfrm>
          <a:off x="609600" y="3581400"/>
          <a:ext cx="8229599" cy="259588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pPr algn="ctr"/>
                      <a:endParaRPr lang="en-US" dirty="0"/>
                    </a:p>
                  </a:txBody>
                  <a:tcPr marL="96819" marR="96819"/>
                </a:tc>
                <a:tc>
                  <a:txBody>
                    <a:bodyPr/>
                    <a:lstStyle/>
                    <a:p>
                      <a:pPr algn="ctr"/>
                      <a:r>
                        <a:rPr lang="en-US" dirty="0" smtClean="0"/>
                        <a:t>BA</a:t>
                      </a:r>
                      <a:endParaRPr lang="en-US" dirty="0"/>
                    </a:p>
                  </a:txBody>
                  <a:tcPr marL="96819" marR="96819"/>
                </a:tc>
                <a:tc>
                  <a:txBody>
                    <a:bodyPr/>
                    <a:lstStyle/>
                    <a:p>
                      <a:pPr algn="ctr"/>
                      <a:r>
                        <a:rPr lang="en-US" dirty="0" smtClean="0"/>
                        <a:t>FI</a:t>
                      </a:r>
                      <a:endParaRPr lang="en-US" dirty="0"/>
                    </a:p>
                  </a:txBody>
                  <a:tcPr marL="96819" marR="96819"/>
                </a:tc>
                <a:tc>
                  <a:txBody>
                    <a:bodyPr/>
                    <a:lstStyle/>
                    <a:p>
                      <a:pPr algn="ctr"/>
                      <a:r>
                        <a:rPr lang="en-US" dirty="0" smtClean="0"/>
                        <a:t>MI</a:t>
                      </a:r>
                      <a:endParaRPr lang="en-US" dirty="0"/>
                    </a:p>
                  </a:txBody>
                  <a:tcPr marL="96819" marR="96819"/>
                </a:tc>
                <a:tc>
                  <a:txBody>
                    <a:bodyPr/>
                    <a:lstStyle/>
                    <a:p>
                      <a:pPr algn="ctr"/>
                      <a:r>
                        <a:rPr lang="en-US" dirty="0" smtClean="0"/>
                        <a:t>NA</a:t>
                      </a:r>
                      <a:endParaRPr lang="en-US" dirty="0"/>
                    </a:p>
                  </a:txBody>
                  <a:tcPr marL="96819" marR="96819"/>
                </a:tc>
                <a:tc>
                  <a:txBody>
                    <a:bodyPr/>
                    <a:lstStyle/>
                    <a:p>
                      <a:pPr algn="ctr"/>
                      <a:r>
                        <a:rPr lang="en-US" dirty="0" smtClean="0"/>
                        <a:t>RM</a:t>
                      </a:r>
                      <a:endParaRPr lang="en-US" dirty="0"/>
                    </a:p>
                  </a:txBody>
                  <a:tcPr marL="96819" marR="96819"/>
                </a:tc>
                <a:tc>
                  <a:txBody>
                    <a:bodyPr/>
                    <a:lstStyle/>
                    <a:p>
                      <a:pPr algn="ctr"/>
                      <a:r>
                        <a:rPr lang="en-US" dirty="0" smtClean="0"/>
                        <a:t>TO</a:t>
                      </a:r>
                      <a:endParaRPr lang="en-US" dirty="0"/>
                    </a:p>
                  </a:txBody>
                  <a:tcPr marL="96819" marR="96819"/>
                </a:tc>
              </a:tr>
              <a:tr h="370840">
                <a:tc>
                  <a:txBody>
                    <a:bodyPr/>
                    <a:lstStyle/>
                    <a:p>
                      <a:pPr algn="ctr"/>
                      <a:r>
                        <a:rPr lang="en-US" dirty="0" smtClean="0"/>
                        <a:t>BA</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FI</a:t>
                      </a:r>
                      <a:endParaRPr lang="en-US" dirty="0"/>
                    </a:p>
                  </a:txBody>
                  <a:tcPr marL="96819" marR="96819"/>
                </a:tc>
                <a:tc>
                  <a:txBody>
                    <a:bodyPr/>
                    <a:lstStyle/>
                    <a:p>
                      <a:pPr algn="ctr"/>
                      <a:r>
                        <a:rPr lang="en-US" dirty="0" smtClean="0"/>
                        <a:t>662</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MI</a:t>
                      </a:r>
                      <a:endParaRPr lang="en-US" dirty="0"/>
                    </a:p>
                  </a:txBody>
                  <a:tcPr marL="96819" marR="96819"/>
                </a:tc>
                <a:tc>
                  <a:txBody>
                    <a:bodyPr/>
                    <a:lstStyle/>
                    <a:p>
                      <a:pPr algn="ctr"/>
                      <a:r>
                        <a:rPr lang="en-US" dirty="0" smtClean="0"/>
                        <a:t>877</a:t>
                      </a:r>
                      <a:endParaRPr lang="en-US" dirty="0"/>
                    </a:p>
                  </a:txBody>
                  <a:tcPr marL="96819" marR="96819"/>
                </a:tc>
                <a:tc>
                  <a:txBody>
                    <a:bodyPr/>
                    <a:lstStyle/>
                    <a:p>
                      <a:pPr algn="ctr"/>
                      <a:r>
                        <a:rPr lang="en-US" dirty="0" smtClean="0"/>
                        <a:t>295</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NA</a:t>
                      </a:r>
                      <a:endParaRPr lang="en-US" dirty="0"/>
                    </a:p>
                  </a:txBody>
                  <a:tcPr marL="96819" marR="96819"/>
                </a:tc>
                <a:tc>
                  <a:txBody>
                    <a:bodyPr/>
                    <a:lstStyle/>
                    <a:p>
                      <a:pPr algn="ctr"/>
                      <a:r>
                        <a:rPr lang="en-US" dirty="0" smtClean="0"/>
                        <a:t>255</a:t>
                      </a:r>
                      <a:endParaRPr lang="en-US" dirty="0"/>
                    </a:p>
                  </a:txBody>
                  <a:tcPr marL="96819" marR="96819"/>
                </a:tc>
                <a:tc>
                  <a:txBody>
                    <a:bodyPr/>
                    <a:lstStyle/>
                    <a:p>
                      <a:pPr algn="ctr"/>
                      <a:r>
                        <a:rPr lang="en-US" dirty="0" smtClean="0"/>
                        <a:t>468</a:t>
                      </a:r>
                      <a:endParaRPr lang="en-US" dirty="0"/>
                    </a:p>
                  </a:txBody>
                  <a:tcPr marL="96819" marR="96819"/>
                </a:tc>
                <a:tc>
                  <a:txBody>
                    <a:bodyPr/>
                    <a:lstStyle/>
                    <a:p>
                      <a:pPr algn="ctr"/>
                      <a:r>
                        <a:rPr lang="en-US" dirty="0" smtClean="0"/>
                        <a:t>754</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RM</a:t>
                      </a:r>
                      <a:endParaRPr lang="en-US" dirty="0"/>
                    </a:p>
                  </a:txBody>
                  <a:tcPr marL="96819" marR="96819"/>
                </a:tc>
                <a:tc>
                  <a:txBody>
                    <a:bodyPr/>
                    <a:lstStyle/>
                    <a:p>
                      <a:pPr algn="ctr"/>
                      <a:r>
                        <a:rPr lang="en-US" dirty="0" smtClean="0"/>
                        <a:t>412</a:t>
                      </a:r>
                      <a:endParaRPr lang="en-US" dirty="0"/>
                    </a:p>
                  </a:txBody>
                  <a:tcPr marL="96819" marR="96819"/>
                </a:tc>
                <a:tc>
                  <a:txBody>
                    <a:bodyPr/>
                    <a:lstStyle/>
                    <a:p>
                      <a:pPr algn="ctr"/>
                      <a:r>
                        <a:rPr lang="en-US" dirty="0" smtClean="0"/>
                        <a:t>268</a:t>
                      </a:r>
                      <a:endParaRPr lang="en-US" dirty="0"/>
                    </a:p>
                  </a:txBody>
                  <a:tcPr marL="96819" marR="96819"/>
                </a:tc>
                <a:tc>
                  <a:txBody>
                    <a:bodyPr/>
                    <a:lstStyle/>
                    <a:p>
                      <a:pPr algn="ctr"/>
                      <a:r>
                        <a:rPr lang="en-US" dirty="0" smtClean="0"/>
                        <a:t>564</a:t>
                      </a:r>
                      <a:endParaRPr lang="en-US" dirty="0"/>
                    </a:p>
                  </a:txBody>
                  <a:tcPr marL="96819" marR="96819"/>
                </a:tc>
                <a:tc>
                  <a:txBody>
                    <a:bodyPr/>
                    <a:lstStyle/>
                    <a:p>
                      <a:pPr algn="ctr"/>
                      <a:r>
                        <a:rPr lang="en-US" dirty="0" smtClean="0"/>
                        <a:t>219</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TO</a:t>
                      </a:r>
                      <a:endParaRPr lang="en-US" dirty="0"/>
                    </a:p>
                  </a:txBody>
                  <a:tcPr marL="96819" marR="96819"/>
                </a:tc>
                <a:tc>
                  <a:txBody>
                    <a:bodyPr/>
                    <a:lstStyle/>
                    <a:p>
                      <a:pPr algn="ctr"/>
                      <a:r>
                        <a:rPr lang="en-US" dirty="0" smtClean="0"/>
                        <a:t>996</a:t>
                      </a:r>
                      <a:endParaRPr lang="en-US" dirty="0"/>
                    </a:p>
                  </a:txBody>
                  <a:tcPr marL="96819" marR="96819"/>
                </a:tc>
                <a:tc>
                  <a:txBody>
                    <a:bodyPr/>
                    <a:lstStyle/>
                    <a:p>
                      <a:pPr algn="ctr"/>
                      <a:r>
                        <a:rPr lang="en-US" dirty="0" smtClean="0"/>
                        <a:t>400</a:t>
                      </a:r>
                      <a:endParaRPr lang="en-US" dirty="0"/>
                    </a:p>
                  </a:txBody>
                  <a:tcPr marL="96819" marR="96819"/>
                </a:tc>
                <a:tc>
                  <a:txBody>
                    <a:bodyPr/>
                    <a:lstStyle/>
                    <a:p>
                      <a:pPr algn="ctr"/>
                      <a:r>
                        <a:rPr lang="en-US" dirty="0" smtClean="0"/>
                        <a:t>138</a:t>
                      </a:r>
                      <a:endParaRPr lang="en-US" dirty="0"/>
                    </a:p>
                  </a:txBody>
                  <a:tcPr marL="96819" marR="96819"/>
                </a:tc>
                <a:tc>
                  <a:txBody>
                    <a:bodyPr/>
                    <a:lstStyle/>
                    <a:p>
                      <a:pPr algn="ctr"/>
                      <a:r>
                        <a:rPr lang="en-US" dirty="0" smtClean="0"/>
                        <a:t>869</a:t>
                      </a:r>
                      <a:endParaRPr lang="en-US" dirty="0"/>
                    </a:p>
                  </a:txBody>
                  <a:tcPr marL="96819" marR="96819"/>
                </a:tc>
                <a:tc>
                  <a:txBody>
                    <a:bodyPr/>
                    <a:lstStyle/>
                    <a:p>
                      <a:pPr algn="ctr"/>
                      <a:r>
                        <a:rPr lang="en-US" dirty="0" smtClean="0"/>
                        <a:t>669</a:t>
                      </a:r>
                      <a:endParaRPr lang="en-US" dirty="0"/>
                    </a:p>
                  </a:txBody>
                  <a:tcPr marL="96819" marR="96819"/>
                </a:tc>
                <a:tc>
                  <a:txBody>
                    <a:bodyPr/>
                    <a:lstStyle/>
                    <a:p>
                      <a:pPr algn="ctr"/>
                      <a:r>
                        <a:rPr lang="en-US" dirty="0" smtClean="0"/>
                        <a:t>0</a:t>
                      </a:r>
                      <a:endParaRPr lang="en-US" dirty="0"/>
                    </a:p>
                  </a:txBody>
                  <a:tcPr marL="96819" marR="96819"/>
                </a:tc>
              </a:tr>
            </a:tbl>
          </a:graphicData>
        </a:graphic>
      </p:graphicFrame>
      <p:sp>
        <p:nvSpPr>
          <p:cNvPr id="2" name="Title 1"/>
          <p:cNvSpPr>
            <a:spLocks noGrp="1"/>
          </p:cNvSpPr>
          <p:nvPr>
            <p:ph type="title"/>
          </p:nvPr>
        </p:nvSpPr>
        <p:spPr/>
        <p:txBody>
          <a:bodyPr/>
          <a:lstStyle/>
          <a:p>
            <a:r>
              <a:rPr lang="en-US" b="1" dirty="0" smtClean="0"/>
              <a:t>Agglomerative Algorithm</a:t>
            </a:r>
            <a:endParaRPr lang="en-US" b="1" dirty="0"/>
          </a:p>
        </p:txBody>
      </p:sp>
      <p:sp>
        <p:nvSpPr>
          <p:cNvPr id="3" name="Content Placeholder 2"/>
          <p:cNvSpPr>
            <a:spLocks noGrp="1"/>
          </p:cNvSpPr>
          <p:nvPr>
            <p:ph idx="1"/>
          </p:nvPr>
        </p:nvSpPr>
        <p:spPr/>
        <p:txBody>
          <a:bodyPr/>
          <a:lstStyle/>
          <a:p>
            <a:r>
              <a:rPr lang="en-US" sz="2000" dirty="0" smtClean="0"/>
              <a:t>Dist(MI/TO, FI)=min{Dist(MI,FI), </a:t>
            </a:r>
            <a:r>
              <a:rPr lang="en-US" sz="2000" dirty="0" smtClean="0">
                <a:solidFill>
                  <a:srgbClr val="000000"/>
                </a:solidFill>
              </a:rPr>
              <a:t>Dist(TO,FI)}</a:t>
            </a:r>
            <a:endParaRPr lang="en-US" sz="2000" dirty="0" smtClean="0"/>
          </a:p>
          <a:p>
            <a:r>
              <a:rPr lang="en-US" sz="2000" dirty="0" smtClean="0">
                <a:solidFill>
                  <a:srgbClr val="FF0000"/>
                </a:solidFill>
              </a:rPr>
              <a:t>Min{295, 400}</a:t>
            </a:r>
          </a:p>
          <a:p>
            <a:r>
              <a:rPr lang="en-US" sz="2000" dirty="0" smtClean="0">
                <a:solidFill>
                  <a:srgbClr val="FF0000"/>
                </a:solidFill>
              </a:rPr>
              <a:t>295</a:t>
            </a:r>
          </a:p>
        </p:txBody>
      </p:sp>
      <p:sp>
        <p:nvSpPr>
          <p:cNvPr id="8" name="Rectangle 7"/>
          <p:cNvSpPr/>
          <p:nvPr/>
        </p:nvSpPr>
        <p:spPr bwMode="auto">
          <a:xfrm>
            <a:off x="3124200" y="46482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solidFill>
                  <a:srgbClr val="FF0000"/>
                </a:solidFill>
              </a:ln>
              <a:solidFill>
                <a:schemeClr val="tx1"/>
              </a:solidFill>
              <a:effectLst/>
              <a:latin typeface="Times New Roman" pitchFamily="18" charset="0"/>
              <a:cs typeface="Arial" charset="0"/>
            </a:endParaRPr>
          </a:p>
        </p:txBody>
      </p:sp>
      <p:sp>
        <p:nvSpPr>
          <p:cNvPr id="9" name="Rectangle 8"/>
          <p:cNvSpPr/>
          <p:nvPr/>
        </p:nvSpPr>
        <p:spPr bwMode="auto">
          <a:xfrm>
            <a:off x="3200400" y="57912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solidFill>
                  <a:srgbClr val="FF0000"/>
                </a:solidFill>
              </a:ln>
              <a:solidFill>
                <a:schemeClr val="tx1"/>
              </a:solidFill>
              <a:effectLst/>
              <a:latin typeface="Times New Roman" pitchFamily="18" charset="0"/>
              <a:cs typeface="Arial" charset="0"/>
            </a:endParaRPr>
          </a:p>
        </p:txBody>
      </p:sp>
      <p:cxnSp>
        <p:nvCxnSpPr>
          <p:cNvPr id="11" name="Straight Connector 10"/>
          <p:cNvCxnSpPr/>
          <p:nvPr/>
        </p:nvCxnSpPr>
        <p:spPr bwMode="auto">
          <a:xfrm flipV="1">
            <a:off x="3886200" y="2895600"/>
            <a:ext cx="1828800" cy="1752600"/>
          </a:xfrm>
          <a:prstGeom prst="line">
            <a:avLst/>
          </a:prstGeom>
          <a:solidFill>
            <a:srgbClr val="FF99CC"/>
          </a:solidFill>
          <a:ln w="28575"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rot="5400000" flipH="1" flipV="1">
            <a:off x="3352800" y="3429000"/>
            <a:ext cx="2895600" cy="1828800"/>
          </a:xfrm>
          <a:prstGeom prst="line">
            <a:avLst/>
          </a:prstGeom>
          <a:solidFill>
            <a:srgbClr val="FF99CC"/>
          </a:solidFill>
          <a:ln w="28575" cap="flat" cmpd="sng" algn="ctr">
            <a:solidFill>
              <a:srgbClr val="FF0000"/>
            </a:solidFill>
            <a:prstDash val="solid"/>
            <a:round/>
            <a:headEnd type="none" w="med" len="med"/>
            <a:tailEnd type="none" w="med" len="med"/>
          </a:ln>
          <a:effectLst/>
        </p:spPr>
      </p:cxnSp>
      <p:sp>
        <p:nvSpPr>
          <p:cNvPr id="16" name="Rectangle 15"/>
          <p:cNvSpPr/>
          <p:nvPr/>
        </p:nvSpPr>
        <p:spPr bwMode="auto">
          <a:xfrm>
            <a:off x="5715000" y="26670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000" b="0" i="0" u="none" strike="noStrike" cap="none" normalizeH="0" baseline="0" dirty="0" smtClean="0">
                <a:effectLst/>
                <a:latin typeface="Times New Roman" pitchFamily="18" charset="0"/>
                <a:cs typeface="Arial" charset="0"/>
              </a:rPr>
              <a:t>295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3"/>
          <p:cNvGraphicFramePr>
            <a:graphicFrameLocks/>
          </p:cNvGraphicFramePr>
          <p:nvPr/>
        </p:nvGraphicFramePr>
        <p:xfrm>
          <a:off x="609600" y="3581400"/>
          <a:ext cx="8229599" cy="259588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pPr algn="ctr"/>
                      <a:endParaRPr lang="en-US" dirty="0"/>
                    </a:p>
                  </a:txBody>
                  <a:tcPr marL="96819" marR="96819"/>
                </a:tc>
                <a:tc>
                  <a:txBody>
                    <a:bodyPr/>
                    <a:lstStyle/>
                    <a:p>
                      <a:pPr algn="ctr"/>
                      <a:r>
                        <a:rPr lang="en-US" dirty="0" smtClean="0"/>
                        <a:t>BA</a:t>
                      </a:r>
                      <a:endParaRPr lang="en-US" dirty="0"/>
                    </a:p>
                  </a:txBody>
                  <a:tcPr marL="96819" marR="96819"/>
                </a:tc>
                <a:tc>
                  <a:txBody>
                    <a:bodyPr/>
                    <a:lstStyle/>
                    <a:p>
                      <a:pPr algn="ctr"/>
                      <a:r>
                        <a:rPr lang="en-US" dirty="0" smtClean="0"/>
                        <a:t>FI</a:t>
                      </a:r>
                      <a:endParaRPr lang="en-US" dirty="0"/>
                    </a:p>
                  </a:txBody>
                  <a:tcPr marL="96819" marR="96819"/>
                </a:tc>
                <a:tc>
                  <a:txBody>
                    <a:bodyPr/>
                    <a:lstStyle/>
                    <a:p>
                      <a:pPr algn="ctr"/>
                      <a:r>
                        <a:rPr lang="en-US" dirty="0" smtClean="0"/>
                        <a:t>MI</a:t>
                      </a:r>
                      <a:endParaRPr lang="en-US" dirty="0"/>
                    </a:p>
                  </a:txBody>
                  <a:tcPr marL="96819" marR="96819"/>
                </a:tc>
                <a:tc>
                  <a:txBody>
                    <a:bodyPr/>
                    <a:lstStyle/>
                    <a:p>
                      <a:pPr algn="ctr"/>
                      <a:r>
                        <a:rPr lang="en-US" dirty="0" smtClean="0"/>
                        <a:t>NA</a:t>
                      </a:r>
                      <a:endParaRPr lang="en-US" dirty="0"/>
                    </a:p>
                  </a:txBody>
                  <a:tcPr marL="96819" marR="96819"/>
                </a:tc>
                <a:tc>
                  <a:txBody>
                    <a:bodyPr/>
                    <a:lstStyle/>
                    <a:p>
                      <a:pPr algn="ctr"/>
                      <a:r>
                        <a:rPr lang="en-US" dirty="0" smtClean="0"/>
                        <a:t>RM</a:t>
                      </a:r>
                      <a:endParaRPr lang="en-US" dirty="0"/>
                    </a:p>
                  </a:txBody>
                  <a:tcPr marL="96819" marR="96819"/>
                </a:tc>
                <a:tc>
                  <a:txBody>
                    <a:bodyPr/>
                    <a:lstStyle/>
                    <a:p>
                      <a:pPr algn="ctr"/>
                      <a:r>
                        <a:rPr lang="en-US" dirty="0" smtClean="0"/>
                        <a:t>TO</a:t>
                      </a:r>
                      <a:endParaRPr lang="en-US" dirty="0"/>
                    </a:p>
                  </a:txBody>
                  <a:tcPr marL="96819" marR="96819"/>
                </a:tc>
              </a:tr>
              <a:tr h="370840">
                <a:tc>
                  <a:txBody>
                    <a:bodyPr/>
                    <a:lstStyle/>
                    <a:p>
                      <a:pPr algn="ctr"/>
                      <a:r>
                        <a:rPr lang="en-US" dirty="0" smtClean="0"/>
                        <a:t>BA</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FI</a:t>
                      </a:r>
                      <a:endParaRPr lang="en-US" dirty="0"/>
                    </a:p>
                  </a:txBody>
                  <a:tcPr marL="96819" marR="96819"/>
                </a:tc>
                <a:tc>
                  <a:txBody>
                    <a:bodyPr/>
                    <a:lstStyle/>
                    <a:p>
                      <a:pPr algn="ctr"/>
                      <a:r>
                        <a:rPr lang="en-US" dirty="0" smtClean="0"/>
                        <a:t>662</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MI</a:t>
                      </a:r>
                      <a:endParaRPr lang="en-US" dirty="0"/>
                    </a:p>
                  </a:txBody>
                  <a:tcPr marL="96819" marR="96819"/>
                </a:tc>
                <a:tc>
                  <a:txBody>
                    <a:bodyPr/>
                    <a:lstStyle/>
                    <a:p>
                      <a:pPr algn="ctr"/>
                      <a:r>
                        <a:rPr lang="en-US" dirty="0" smtClean="0"/>
                        <a:t>877</a:t>
                      </a:r>
                      <a:endParaRPr lang="en-US" dirty="0"/>
                    </a:p>
                  </a:txBody>
                  <a:tcPr marL="96819" marR="96819"/>
                </a:tc>
                <a:tc>
                  <a:txBody>
                    <a:bodyPr/>
                    <a:lstStyle/>
                    <a:p>
                      <a:pPr algn="ctr"/>
                      <a:r>
                        <a:rPr lang="en-US" dirty="0" smtClean="0"/>
                        <a:t>295</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NA</a:t>
                      </a:r>
                      <a:endParaRPr lang="en-US" dirty="0"/>
                    </a:p>
                  </a:txBody>
                  <a:tcPr marL="96819" marR="96819"/>
                </a:tc>
                <a:tc>
                  <a:txBody>
                    <a:bodyPr/>
                    <a:lstStyle/>
                    <a:p>
                      <a:pPr algn="ctr"/>
                      <a:r>
                        <a:rPr lang="en-US" dirty="0" smtClean="0"/>
                        <a:t>255</a:t>
                      </a:r>
                      <a:endParaRPr lang="en-US" dirty="0"/>
                    </a:p>
                  </a:txBody>
                  <a:tcPr marL="96819" marR="96819"/>
                </a:tc>
                <a:tc>
                  <a:txBody>
                    <a:bodyPr/>
                    <a:lstStyle/>
                    <a:p>
                      <a:pPr algn="ctr"/>
                      <a:r>
                        <a:rPr lang="en-US" dirty="0" smtClean="0"/>
                        <a:t>468</a:t>
                      </a:r>
                      <a:endParaRPr lang="en-US" dirty="0"/>
                    </a:p>
                  </a:txBody>
                  <a:tcPr marL="96819" marR="96819"/>
                </a:tc>
                <a:tc>
                  <a:txBody>
                    <a:bodyPr/>
                    <a:lstStyle/>
                    <a:p>
                      <a:pPr algn="ctr"/>
                      <a:r>
                        <a:rPr lang="en-US" dirty="0" smtClean="0"/>
                        <a:t>754</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RM</a:t>
                      </a:r>
                      <a:endParaRPr lang="en-US" dirty="0"/>
                    </a:p>
                  </a:txBody>
                  <a:tcPr marL="96819" marR="96819"/>
                </a:tc>
                <a:tc>
                  <a:txBody>
                    <a:bodyPr/>
                    <a:lstStyle/>
                    <a:p>
                      <a:pPr algn="ctr"/>
                      <a:r>
                        <a:rPr lang="en-US" dirty="0" smtClean="0"/>
                        <a:t>412</a:t>
                      </a:r>
                      <a:endParaRPr lang="en-US" dirty="0"/>
                    </a:p>
                  </a:txBody>
                  <a:tcPr marL="96819" marR="96819"/>
                </a:tc>
                <a:tc>
                  <a:txBody>
                    <a:bodyPr/>
                    <a:lstStyle/>
                    <a:p>
                      <a:pPr algn="ctr"/>
                      <a:r>
                        <a:rPr lang="en-US" dirty="0" smtClean="0"/>
                        <a:t>268</a:t>
                      </a:r>
                      <a:endParaRPr lang="en-US" dirty="0"/>
                    </a:p>
                  </a:txBody>
                  <a:tcPr marL="96819" marR="96819"/>
                </a:tc>
                <a:tc>
                  <a:txBody>
                    <a:bodyPr/>
                    <a:lstStyle/>
                    <a:p>
                      <a:pPr algn="ctr"/>
                      <a:r>
                        <a:rPr lang="en-US" dirty="0" smtClean="0"/>
                        <a:t>564</a:t>
                      </a:r>
                      <a:endParaRPr lang="en-US" dirty="0"/>
                    </a:p>
                  </a:txBody>
                  <a:tcPr marL="96819" marR="96819"/>
                </a:tc>
                <a:tc>
                  <a:txBody>
                    <a:bodyPr/>
                    <a:lstStyle/>
                    <a:p>
                      <a:pPr algn="ctr"/>
                      <a:r>
                        <a:rPr lang="en-US" dirty="0" smtClean="0"/>
                        <a:t>219</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TO</a:t>
                      </a:r>
                      <a:endParaRPr lang="en-US" dirty="0"/>
                    </a:p>
                  </a:txBody>
                  <a:tcPr marL="96819" marR="96819"/>
                </a:tc>
                <a:tc>
                  <a:txBody>
                    <a:bodyPr/>
                    <a:lstStyle/>
                    <a:p>
                      <a:pPr algn="ctr"/>
                      <a:r>
                        <a:rPr lang="en-US" dirty="0" smtClean="0"/>
                        <a:t>996</a:t>
                      </a:r>
                      <a:endParaRPr lang="en-US" dirty="0"/>
                    </a:p>
                  </a:txBody>
                  <a:tcPr marL="96819" marR="96819"/>
                </a:tc>
                <a:tc>
                  <a:txBody>
                    <a:bodyPr/>
                    <a:lstStyle/>
                    <a:p>
                      <a:pPr algn="ctr"/>
                      <a:r>
                        <a:rPr lang="en-US" dirty="0" smtClean="0"/>
                        <a:t>400</a:t>
                      </a:r>
                      <a:endParaRPr lang="en-US" dirty="0"/>
                    </a:p>
                  </a:txBody>
                  <a:tcPr marL="96819" marR="96819"/>
                </a:tc>
                <a:tc>
                  <a:txBody>
                    <a:bodyPr/>
                    <a:lstStyle/>
                    <a:p>
                      <a:pPr algn="ctr"/>
                      <a:r>
                        <a:rPr lang="en-US" dirty="0" smtClean="0"/>
                        <a:t>138</a:t>
                      </a:r>
                      <a:endParaRPr lang="en-US" dirty="0"/>
                    </a:p>
                  </a:txBody>
                  <a:tcPr marL="96819" marR="96819"/>
                </a:tc>
                <a:tc>
                  <a:txBody>
                    <a:bodyPr/>
                    <a:lstStyle/>
                    <a:p>
                      <a:pPr algn="ctr"/>
                      <a:r>
                        <a:rPr lang="en-US" dirty="0" smtClean="0"/>
                        <a:t>869</a:t>
                      </a:r>
                      <a:endParaRPr lang="en-US" dirty="0"/>
                    </a:p>
                  </a:txBody>
                  <a:tcPr marL="96819" marR="96819"/>
                </a:tc>
                <a:tc>
                  <a:txBody>
                    <a:bodyPr/>
                    <a:lstStyle/>
                    <a:p>
                      <a:pPr algn="ctr"/>
                      <a:r>
                        <a:rPr lang="en-US" dirty="0" smtClean="0"/>
                        <a:t>669</a:t>
                      </a:r>
                      <a:endParaRPr lang="en-US" dirty="0"/>
                    </a:p>
                  </a:txBody>
                  <a:tcPr marL="96819" marR="96819"/>
                </a:tc>
                <a:tc>
                  <a:txBody>
                    <a:bodyPr/>
                    <a:lstStyle/>
                    <a:p>
                      <a:pPr algn="ctr"/>
                      <a:r>
                        <a:rPr lang="en-US" dirty="0" smtClean="0"/>
                        <a:t>0</a:t>
                      </a:r>
                      <a:endParaRPr lang="en-US" dirty="0"/>
                    </a:p>
                  </a:txBody>
                  <a:tcPr marL="96819" marR="96819"/>
                </a:tc>
              </a:tr>
            </a:tbl>
          </a:graphicData>
        </a:graphic>
      </p:graphicFrame>
      <p:sp>
        <p:nvSpPr>
          <p:cNvPr id="2" name="Title 1"/>
          <p:cNvSpPr>
            <a:spLocks noGrp="1"/>
          </p:cNvSpPr>
          <p:nvPr>
            <p:ph type="title"/>
          </p:nvPr>
        </p:nvSpPr>
        <p:spPr/>
        <p:txBody>
          <a:bodyPr/>
          <a:lstStyle/>
          <a:p>
            <a:r>
              <a:rPr lang="en-US" b="1" dirty="0" smtClean="0"/>
              <a:t>Agglomerative Algorithm</a:t>
            </a:r>
            <a:endParaRPr lang="en-US" b="1" dirty="0"/>
          </a:p>
        </p:txBody>
      </p:sp>
      <p:sp>
        <p:nvSpPr>
          <p:cNvPr id="3" name="Content Placeholder 2"/>
          <p:cNvSpPr>
            <a:spLocks noGrp="1"/>
          </p:cNvSpPr>
          <p:nvPr>
            <p:ph idx="1"/>
          </p:nvPr>
        </p:nvSpPr>
        <p:spPr/>
        <p:txBody>
          <a:bodyPr/>
          <a:lstStyle/>
          <a:p>
            <a:r>
              <a:rPr lang="en-US" sz="2000" dirty="0" smtClean="0"/>
              <a:t>Dist(MI/TO, NA)=min{Dist(MI,NA), </a:t>
            </a:r>
            <a:r>
              <a:rPr lang="en-US" sz="2000" dirty="0" smtClean="0">
                <a:solidFill>
                  <a:srgbClr val="000000"/>
                </a:solidFill>
              </a:rPr>
              <a:t>Dist(TO,NA)}</a:t>
            </a:r>
            <a:endParaRPr lang="en-US" sz="2000" dirty="0" smtClean="0"/>
          </a:p>
          <a:p>
            <a:r>
              <a:rPr lang="en-US" sz="2000" dirty="0" smtClean="0">
                <a:solidFill>
                  <a:srgbClr val="FF0000"/>
                </a:solidFill>
              </a:rPr>
              <a:t>Min{754, 869}</a:t>
            </a:r>
          </a:p>
          <a:p>
            <a:r>
              <a:rPr lang="en-US" sz="2000" dirty="0" smtClean="0">
                <a:solidFill>
                  <a:srgbClr val="FF0000"/>
                </a:solidFill>
              </a:rPr>
              <a:t>754</a:t>
            </a:r>
          </a:p>
        </p:txBody>
      </p:sp>
      <p:sp>
        <p:nvSpPr>
          <p:cNvPr id="8" name="Rectangle 7"/>
          <p:cNvSpPr/>
          <p:nvPr/>
        </p:nvSpPr>
        <p:spPr bwMode="auto">
          <a:xfrm>
            <a:off x="4419600" y="50292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solidFill>
                  <a:srgbClr val="FF0000"/>
                </a:solidFill>
              </a:ln>
              <a:solidFill>
                <a:schemeClr val="tx1"/>
              </a:solidFill>
              <a:effectLst/>
              <a:latin typeface="Times New Roman" pitchFamily="18" charset="0"/>
              <a:cs typeface="Arial" charset="0"/>
            </a:endParaRPr>
          </a:p>
        </p:txBody>
      </p:sp>
      <p:sp>
        <p:nvSpPr>
          <p:cNvPr id="9" name="Rectangle 8"/>
          <p:cNvSpPr/>
          <p:nvPr/>
        </p:nvSpPr>
        <p:spPr bwMode="auto">
          <a:xfrm>
            <a:off x="5562600" y="57912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solidFill>
                  <a:srgbClr val="FF0000"/>
                </a:solidFill>
              </a:ln>
              <a:solidFill>
                <a:schemeClr val="tx1"/>
              </a:solidFill>
              <a:effectLst/>
              <a:latin typeface="Times New Roman" pitchFamily="18" charset="0"/>
              <a:cs typeface="Arial" charset="0"/>
            </a:endParaRPr>
          </a:p>
        </p:txBody>
      </p:sp>
      <p:cxnSp>
        <p:nvCxnSpPr>
          <p:cNvPr id="11" name="Straight Connector 10"/>
          <p:cNvCxnSpPr/>
          <p:nvPr/>
        </p:nvCxnSpPr>
        <p:spPr bwMode="auto">
          <a:xfrm rot="5400000" flipH="1" flipV="1">
            <a:off x="4343400" y="3657600"/>
            <a:ext cx="2133600" cy="609600"/>
          </a:xfrm>
          <a:prstGeom prst="line">
            <a:avLst/>
          </a:prstGeom>
          <a:solidFill>
            <a:srgbClr val="FF99CC"/>
          </a:solidFill>
          <a:ln w="28575"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rot="5400000" flipH="1" flipV="1">
            <a:off x="4267200" y="4343400"/>
            <a:ext cx="2895600" cy="1588"/>
          </a:xfrm>
          <a:prstGeom prst="line">
            <a:avLst/>
          </a:prstGeom>
          <a:solidFill>
            <a:srgbClr val="FF99CC"/>
          </a:solidFill>
          <a:ln w="28575" cap="flat" cmpd="sng" algn="ctr">
            <a:solidFill>
              <a:srgbClr val="FF0000"/>
            </a:solidFill>
            <a:prstDash val="solid"/>
            <a:round/>
            <a:headEnd type="none" w="med" len="med"/>
            <a:tailEnd type="none" w="med" len="med"/>
          </a:ln>
          <a:effectLst/>
        </p:spPr>
      </p:cxnSp>
      <p:sp>
        <p:nvSpPr>
          <p:cNvPr id="16" name="Rectangle 15"/>
          <p:cNvSpPr/>
          <p:nvPr/>
        </p:nvSpPr>
        <p:spPr bwMode="auto">
          <a:xfrm>
            <a:off x="5410200" y="25908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lang="en-US" dirty="0" smtClean="0"/>
              <a:t>754</a:t>
            </a:r>
            <a:endParaRPr kumimoji="0" lang="en-US" sz="2000" b="0" i="0" u="none" strike="noStrike" cap="none" normalizeH="0" baseline="0" dirty="0" smtClean="0">
              <a:effectLst/>
              <a:latin typeface="Times New Roman" pitchFamily="18"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3"/>
          <p:cNvGraphicFramePr>
            <a:graphicFrameLocks/>
          </p:cNvGraphicFramePr>
          <p:nvPr/>
        </p:nvGraphicFramePr>
        <p:xfrm>
          <a:off x="609600" y="3581400"/>
          <a:ext cx="8229599" cy="259588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pPr algn="ctr"/>
                      <a:endParaRPr lang="en-US" dirty="0"/>
                    </a:p>
                  </a:txBody>
                  <a:tcPr marL="96819" marR="96819"/>
                </a:tc>
                <a:tc>
                  <a:txBody>
                    <a:bodyPr/>
                    <a:lstStyle/>
                    <a:p>
                      <a:pPr algn="ctr"/>
                      <a:r>
                        <a:rPr lang="en-US" dirty="0" smtClean="0"/>
                        <a:t>BA</a:t>
                      </a:r>
                      <a:endParaRPr lang="en-US" dirty="0"/>
                    </a:p>
                  </a:txBody>
                  <a:tcPr marL="96819" marR="96819"/>
                </a:tc>
                <a:tc>
                  <a:txBody>
                    <a:bodyPr/>
                    <a:lstStyle/>
                    <a:p>
                      <a:pPr algn="ctr"/>
                      <a:r>
                        <a:rPr lang="en-US" dirty="0" smtClean="0"/>
                        <a:t>FI</a:t>
                      </a:r>
                      <a:endParaRPr lang="en-US" dirty="0"/>
                    </a:p>
                  </a:txBody>
                  <a:tcPr marL="96819" marR="96819"/>
                </a:tc>
                <a:tc>
                  <a:txBody>
                    <a:bodyPr/>
                    <a:lstStyle/>
                    <a:p>
                      <a:pPr algn="ctr"/>
                      <a:r>
                        <a:rPr lang="en-US" dirty="0" smtClean="0"/>
                        <a:t>MI</a:t>
                      </a:r>
                      <a:endParaRPr lang="en-US" dirty="0"/>
                    </a:p>
                  </a:txBody>
                  <a:tcPr marL="96819" marR="96819"/>
                </a:tc>
                <a:tc>
                  <a:txBody>
                    <a:bodyPr/>
                    <a:lstStyle/>
                    <a:p>
                      <a:pPr algn="ctr"/>
                      <a:r>
                        <a:rPr lang="en-US" dirty="0" smtClean="0"/>
                        <a:t>NA</a:t>
                      </a:r>
                      <a:endParaRPr lang="en-US" dirty="0"/>
                    </a:p>
                  </a:txBody>
                  <a:tcPr marL="96819" marR="96819"/>
                </a:tc>
                <a:tc>
                  <a:txBody>
                    <a:bodyPr/>
                    <a:lstStyle/>
                    <a:p>
                      <a:pPr algn="ctr"/>
                      <a:r>
                        <a:rPr lang="en-US" dirty="0" smtClean="0"/>
                        <a:t>RM</a:t>
                      </a:r>
                      <a:endParaRPr lang="en-US" dirty="0"/>
                    </a:p>
                  </a:txBody>
                  <a:tcPr marL="96819" marR="96819"/>
                </a:tc>
                <a:tc>
                  <a:txBody>
                    <a:bodyPr/>
                    <a:lstStyle/>
                    <a:p>
                      <a:pPr algn="ctr"/>
                      <a:r>
                        <a:rPr lang="en-US" dirty="0" smtClean="0"/>
                        <a:t>TO</a:t>
                      </a:r>
                      <a:endParaRPr lang="en-US" dirty="0"/>
                    </a:p>
                  </a:txBody>
                  <a:tcPr marL="96819" marR="96819"/>
                </a:tc>
              </a:tr>
              <a:tr h="370840">
                <a:tc>
                  <a:txBody>
                    <a:bodyPr/>
                    <a:lstStyle/>
                    <a:p>
                      <a:pPr algn="ctr"/>
                      <a:r>
                        <a:rPr lang="en-US" dirty="0" smtClean="0"/>
                        <a:t>BA</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FI</a:t>
                      </a:r>
                      <a:endParaRPr lang="en-US" dirty="0"/>
                    </a:p>
                  </a:txBody>
                  <a:tcPr marL="96819" marR="96819"/>
                </a:tc>
                <a:tc>
                  <a:txBody>
                    <a:bodyPr/>
                    <a:lstStyle/>
                    <a:p>
                      <a:pPr algn="ctr"/>
                      <a:r>
                        <a:rPr lang="en-US" dirty="0" smtClean="0"/>
                        <a:t>662</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MI</a:t>
                      </a:r>
                      <a:endParaRPr lang="en-US" dirty="0"/>
                    </a:p>
                  </a:txBody>
                  <a:tcPr marL="96819" marR="96819"/>
                </a:tc>
                <a:tc>
                  <a:txBody>
                    <a:bodyPr/>
                    <a:lstStyle/>
                    <a:p>
                      <a:pPr algn="ctr"/>
                      <a:r>
                        <a:rPr lang="en-US" dirty="0" smtClean="0"/>
                        <a:t>877</a:t>
                      </a:r>
                      <a:endParaRPr lang="en-US" dirty="0"/>
                    </a:p>
                  </a:txBody>
                  <a:tcPr marL="96819" marR="96819"/>
                </a:tc>
                <a:tc>
                  <a:txBody>
                    <a:bodyPr/>
                    <a:lstStyle/>
                    <a:p>
                      <a:pPr algn="ctr"/>
                      <a:r>
                        <a:rPr lang="en-US" dirty="0" smtClean="0"/>
                        <a:t>295</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NA</a:t>
                      </a:r>
                      <a:endParaRPr lang="en-US" dirty="0"/>
                    </a:p>
                  </a:txBody>
                  <a:tcPr marL="96819" marR="96819"/>
                </a:tc>
                <a:tc>
                  <a:txBody>
                    <a:bodyPr/>
                    <a:lstStyle/>
                    <a:p>
                      <a:pPr algn="ctr"/>
                      <a:r>
                        <a:rPr lang="en-US" dirty="0" smtClean="0"/>
                        <a:t>255</a:t>
                      </a:r>
                      <a:endParaRPr lang="en-US" dirty="0"/>
                    </a:p>
                  </a:txBody>
                  <a:tcPr marL="96819" marR="96819"/>
                </a:tc>
                <a:tc>
                  <a:txBody>
                    <a:bodyPr/>
                    <a:lstStyle/>
                    <a:p>
                      <a:pPr algn="ctr"/>
                      <a:r>
                        <a:rPr lang="en-US" dirty="0" smtClean="0"/>
                        <a:t>468</a:t>
                      </a:r>
                      <a:endParaRPr lang="en-US" dirty="0"/>
                    </a:p>
                  </a:txBody>
                  <a:tcPr marL="96819" marR="96819"/>
                </a:tc>
                <a:tc>
                  <a:txBody>
                    <a:bodyPr/>
                    <a:lstStyle/>
                    <a:p>
                      <a:pPr algn="ctr"/>
                      <a:r>
                        <a:rPr lang="en-US" dirty="0" smtClean="0"/>
                        <a:t>754</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RM</a:t>
                      </a:r>
                      <a:endParaRPr lang="en-US" dirty="0"/>
                    </a:p>
                  </a:txBody>
                  <a:tcPr marL="96819" marR="96819"/>
                </a:tc>
                <a:tc>
                  <a:txBody>
                    <a:bodyPr/>
                    <a:lstStyle/>
                    <a:p>
                      <a:pPr algn="ctr"/>
                      <a:r>
                        <a:rPr lang="en-US" dirty="0" smtClean="0"/>
                        <a:t>412</a:t>
                      </a:r>
                      <a:endParaRPr lang="en-US" dirty="0"/>
                    </a:p>
                  </a:txBody>
                  <a:tcPr marL="96819" marR="96819"/>
                </a:tc>
                <a:tc>
                  <a:txBody>
                    <a:bodyPr/>
                    <a:lstStyle/>
                    <a:p>
                      <a:pPr algn="ctr"/>
                      <a:r>
                        <a:rPr lang="en-US" dirty="0" smtClean="0"/>
                        <a:t>268</a:t>
                      </a:r>
                      <a:endParaRPr lang="en-US" dirty="0"/>
                    </a:p>
                  </a:txBody>
                  <a:tcPr marL="96819" marR="96819"/>
                </a:tc>
                <a:tc>
                  <a:txBody>
                    <a:bodyPr/>
                    <a:lstStyle/>
                    <a:p>
                      <a:pPr algn="ctr"/>
                      <a:r>
                        <a:rPr lang="en-US" dirty="0" smtClean="0"/>
                        <a:t>564</a:t>
                      </a:r>
                      <a:endParaRPr lang="en-US" dirty="0"/>
                    </a:p>
                  </a:txBody>
                  <a:tcPr marL="96819" marR="96819"/>
                </a:tc>
                <a:tc>
                  <a:txBody>
                    <a:bodyPr/>
                    <a:lstStyle/>
                    <a:p>
                      <a:pPr algn="ctr"/>
                      <a:r>
                        <a:rPr lang="en-US" dirty="0" smtClean="0"/>
                        <a:t>219</a:t>
                      </a:r>
                      <a:endParaRPr lang="en-US" dirty="0"/>
                    </a:p>
                  </a:txBody>
                  <a:tcPr marL="96819" marR="96819"/>
                </a:tc>
                <a:tc>
                  <a:txBody>
                    <a:bodyPr/>
                    <a:lstStyle/>
                    <a:p>
                      <a:pPr algn="ctr"/>
                      <a:r>
                        <a:rPr lang="en-US" dirty="0" smtClean="0"/>
                        <a:t>0</a:t>
                      </a:r>
                      <a:endParaRPr lang="en-US" dirty="0"/>
                    </a:p>
                  </a:txBody>
                  <a:tcPr marL="96819" marR="96819"/>
                </a:tc>
                <a:tc>
                  <a:txBody>
                    <a:bodyPr/>
                    <a:lstStyle/>
                    <a:p>
                      <a:pPr algn="ctr"/>
                      <a:endParaRPr lang="en-US" dirty="0"/>
                    </a:p>
                  </a:txBody>
                  <a:tcPr marL="96819" marR="96819"/>
                </a:tc>
              </a:tr>
              <a:tr h="370840">
                <a:tc>
                  <a:txBody>
                    <a:bodyPr/>
                    <a:lstStyle/>
                    <a:p>
                      <a:pPr algn="ctr"/>
                      <a:r>
                        <a:rPr lang="en-US" dirty="0" smtClean="0"/>
                        <a:t>TO</a:t>
                      </a:r>
                      <a:endParaRPr lang="en-US" dirty="0"/>
                    </a:p>
                  </a:txBody>
                  <a:tcPr marL="96819" marR="96819"/>
                </a:tc>
                <a:tc>
                  <a:txBody>
                    <a:bodyPr/>
                    <a:lstStyle/>
                    <a:p>
                      <a:pPr algn="ctr"/>
                      <a:r>
                        <a:rPr lang="en-US" dirty="0" smtClean="0"/>
                        <a:t>996</a:t>
                      </a:r>
                      <a:endParaRPr lang="en-US" dirty="0"/>
                    </a:p>
                  </a:txBody>
                  <a:tcPr marL="96819" marR="96819"/>
                </a:tc>
                <a:tc>
                  <a:txBody>
                    <a:bodyPr/>
                    <a:lstStyle/>
                    <a:p>
                      <a:pPr algn="ctr"/>
                      <a:r>
                        <a:rPr lang="en-US" dirty="0" smtClean="0"/>
                        <a:t>400</a:t>
                      </a:r>
                      <a:endParaRPr lang="en-US" dirty="0"/>
                    </a:p>
                  </a:txBody>
                  <a:tcPr marL="96819" marR="96819"/>
                </a:tc>
                <a:tc>
                  <a:txBody>
                    <a:bodyPr/>
                    <a:lstStyle/>
                    <a:p>
                      <a:pPr algn="ctr"/>
                      <a:r>
                        <a:rPr lang="en-US" dirty="0" smtClean="0"/>
                        <a:t>138</a:t>
                      </a:r>
                      <a:endParaRPr lang="en-US" dirty="0"/>
                    </a:p>
                  </a:txBody>
                  <a:tcPr marL="96819" marR="96819"/>
                </a:tc>
                <a:tc>
                  <a:txBody>
                    <a:bodyPr/>
                    <a:lstStyle/>
                    <a:p>
                      <a:pPr algn="ctr"/>
                      <a:r>
                        <a:rPr lang="en-US" dirty="0" smtClean="0"/>
                        <a:t>869</a:t>
                      </a:r>
                      <a:endParaRPr lang="en-US" dirty="0"/>
                    </a:p>
                  </a:txBody>
                  <a:tcPr marL="96819" marR="96819"/>
                </a:tc>
                <a:tc>
                  <a:txBody>
                    <a:bodyPr/>
                    <a:lstStyle/>
                    <a:p>
                      <a:pPr algn="ctr"/>
                      <a:r>
                        <a:rPr lang="en-US" dirty="0" smtClean="0"/>
                        <a:t>669</a:t>
                      </a:r>
                      <a:endParaRPr lang="en-US" dirty="0"/>
                    </a:p>
                  </a:txBody>
                  <a:tcPr marL="96819" marR="96819"/>
                </a:tc>
                <a:tc>
                  <a:txBody>
                    <a:bodyPr/>
                    <a:lstStyle/>
                    <a:p>
                      <a:pPr algn="ctr"/>
                      <a:r>
                        <a:rPr lang="en-US" dirty="0" smtClean="0"/>
                        <a:t>0</a:t>
                      </a:r>
                      <a:endParaRPr lang="en-US" dirty="0"/>
                    </a:p>
                  </a:txBody>
                  <a:tcPr marL="96819" marR="96819"/>
                </a:tc>
              </a:tr>
            </a:tbl>
          </a:graphicData>
        </a:graphic>
      </p:graphicFrame>
      <p:sp>
        <p:nvSpPr>
          <p:cNvPr id="2" name="Title 1"/>
          <p:cNvSpPr>
            <a:spLocks noGrp="1"/>
          </p:cNvSpPr>
          <p:nvPr>
            <p:ph type="title"/>
          </p:nvPr>
        </p:nvSpPr>
        <p:spPr/>
        <p:txBody>
          <a:bodyPr/>
          <a:lstStyle/>
          <a:p>
            <a:r>
              <a:rPr lang="en-US" b="1" dirty="0" smtClean="0"/>
              <a:t>Agglomerative Algorithm</a:t>
            </a:r>
            <a:endParaRPr lang="en-US" b="1" dirty="0"/>
          </a:p>
        </p:txBody>
      </p:sp>
      <p:sp>
        <p:nvSpPr>
          <p:cNvPr id="3" name="Content Placeholder 2"/>
          <p:cNvSpPr>
            <a:spLocks noGrp="1"/>
          </p:cNvSpPr>
          <p:nvPr>
            <p:ph idx="1"/>
          </p:nvPr>
        </p:nvSpPr>
        <p:spPr/>
        <p:txBody>
          <a:bodyPr/>
          <a:lstStyle/>
          <a:p>
            <a:r>
              <a:rPr lang="en-US" sz="2000" dirty="0" smtClean="0"/>
              <a:t>Dist(MI/TO, RM)=min{Dist(MI,RM), </a:t>
            </a:r>
            <a:r>
              <a:rPr lang="en-US" sz="2000" dirty="0" smtClean="0">
                <a:solidFill>
                  <a:srgbClr val="000000"/>
                </a:solidFill>
              </a:rPr>
              <a:t>Dist(TO,RM)}</a:t>
            </a:r>
            <a:endParaRPr lang="en-US" sz="2000" dirty="0" smtClean="0"/>
          </a:p>
          <a:p>
            <a:r>
              <a:rPr lang="en-US" sz="2000" dirty="0" smtClean="0">
                <a:solidFill>
                  <a:srgbClr val="FF0000"/>
                </a:solidFill>
              </a:rPr>
              <a:t>Min{564, 669}</a:t>
            </a:r>
          </a:p>
          <a:p>
            <a:r>
              <a:rPr lang="en-US" sz="2000" dirty="0" smtClean="0">
                <a:solidFill>
                  <a:srgbClr val="FF0000"/>
                </a:solidFill>
              </a:rPr>
              <a:t>564</a:t>
            </a:r>
          </a:p>
        </p:txBody>
      </p:sp>
      <p:sp>
        <p:nvSpPr>
          <p:cNvPr id="8" name="Rectangle 7"/>
          <p:cNvSpPr/>
          <p:nvPr/>
        </p:nvSpPr>
        <p:spPr bwMode="auto">
          <a:xfrm>
            <a:off x="4419600" y="54864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solidFill>
                  <a:srgbClr val="FF0000"/>
                </a:solidFill>
              </a:ln>
              <a:solidFill>
                <a:schemeClr val="tx1"/>
              </a:solidFill>
              <a:effectLst/>
              <a:latin typeface="Times New Roman" pitchFamily="18" charset="0"/>
              <a:cs typeface="Arial" charset="0"/>
            </a:endParaRPr>
          </a:p>
        </p:txBody>
      </p:sp>
      <p:sp>
        <p:nvSpPr>
          <p:cNvPr id="9" name="Rectangle 8"/>
          <p:cNvSpPr/>
          <p:nvPr/>
        </p:nvSpPr>
        <p:spPr bwMode="auto">
          <a:xfrm>
            <a:off x="6705600" y="57912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solidFill>
                  <a:srgbClr val="FF0000"/>
                </a:solidFill>
              </a:ln>
              <a:solidFill>
                <a:schemeClr val="tx1"/>
              </a:solidFill>
              <a:effectLst/>
              <a:latin typeface="Times New Roman" pitchFamily="18" charset="0"/>
              <a:cs typeface="Arial" charset="0"/>
            </a:endParaRPr>
          </a:p>
        </p:txBody>
      </p:sp>
      <p:cxnSp>
        <p:nvCxnSpPr>
          <p:cNvPr id="11" name="Straight Connector 10"/>
          <p:cNvCxnSpPr/>
          <p:nvPr/>
        </p:nvCxnSpPr>
        <p:spPr bwMode="auto">
          <a:xfrm rot="5400000" flipH="1" flipV="1">
            <a:off x="4038600" y="3810000"/>
            <a:ext cx="2590800" cy="762000"/>
          </a:xfrm>
          <a:prstGeom prst="line">
            <a:avLst/>
          </a:prstGeom>
          <a:solidFill>
            <a:srgbClr val="FF99CC"/>
          </a:solidFill>
          <a:ln w="28575"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rot="16200000" flipV="1">
            <a:off x="4763294" y="3848894"/>
            <a:ext cx="2894806" cy="989806"/>
          </a:xfrm>
          <a:prstGeom prst="line">
            <a:avLst/>
          </a:prstGeom>
          <a:solidFill>
            <a:srgbClr val="FF99CC"/>
          </a:solidFill>
          <a:ln w="28575" cap="flat" cmpd="sng" algn="ctr">
            <a:solidFill>
              <a:srgbClr val="FF0000"/>
            </a:solidFill>
            <a:prstDash val="solid"/>
            <a:round/>
            <a:headEnd type="none" w="med" len="med"/>
            <a:tailEnd type="none" w="med" len="med"/>
          </a:ln>
          <a:effectLst/>
        </p:spPr>
      </p:cxnSp>
      <p:sp>
        <p:nvSpPr>
          <p:cNvPr id="16" name="Rectangle 15"/>
          <p:cNvSpPr/>
          <p:nvPr/>
        </p:nvSpPr>
        <p:spPr bwMode="auto">
          <a:xfrm>
            <a:off x="5334000" y="2514600"/>
            <a:ext cx="685800" cy="400752"/>
          </a:xfrm>
          <a:prstGeom prst="rect">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2000" b="0" i="0" u="none" strike="noStrike" cap="none" normalizeH="0" baseline="0" dirty="0" smtClean="0">
                <a:effectLst/>
                <a:latin typeface="Times New Roman" pitchFamily="18" charset="0"/>
                <a:cs typeface="Arial" charset="0"/>
              </a:rPr>
              <a:t>564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38200" y="3337560"/>
          <a:ext cx="7772400" cy="2225040"/>
        </p:xfrm>
        <a:graphic>
          <a:graphicData uri="http://schemas.openxmlformats.org/drawingml/2006/table">
            <a:tbl>
              <a:tblPr firstRow="1" bandRow="1">
                <a:tableStyleId>{5C22544A-7EE6-4342-B048-85BDC9FD1C3A}</a:tableStyleId>
              </a:tblPr>
              <a:tblGrid>
                <a:gridCol w="1295400"/>
                <a:gridCol w="1295400"/>
                <a:gridCol w="1295400"/>
                <a:gridCol w="1295400"/>
                <a:gridCol w="1295400"/>
                <a:gridCol w="1295400"/>
              </a:tblGrid>
              <a:tr h="370840">
                <a:tc>
                  <a:txBody>
                    <a:bodyPr/>
                    <a:lstStyle/>
                    <a:p>
                      <a:pPr algn="ctr"/>
                      <a:endParaRPr lang="en-US" dirty="0"/>
                    </a:p>
                  </a:txBody>
                  <a:tcPr/>
                </a:tc>
                <a:tc>
                  <a:txBody>
                    <a:bodyPr/>
                    <a:lstStyle/>
                    <a:p>
                      <a:pPr algn="ctr"/>
                      <a:r>
                        <a:rPr lang="en-US" dirty="0" smtClean="0"/>
                        <a:t>BA</a:t>
                      </a:r>
                      <a:endParaRPr lang="en-US" dirty="0"/>
                    </a:p>
                  </a:txBody>
                  <a:tcPr/>
                </a:tc>
                <a:tc>
                  <a:txBody>
                    <a:bodyPr/>
                    <a:lstStyle/>
                    <a:p>
                      <a:pPr algn="ctr"/>
                      <a:r>
                        <a:rPr lang="en-US" dirty="0" smtClean="0"/>
                        <a:t>FI</a:t>
                      </a:r>
                      <a:endParaRPr lang="en-US" dirty="0"/>
                    </a:p>
                  </a:txBody>
                  <a:tcPr/>
                </a:tc>
                <a:tc>
                  <a:txBody>
                    <a:bodyPr/>
                    <a:lstStyle/>
                    <a:p>
                      <a:pPr algn="ctr"/>
                      <a:r>
                        <a:rPr lang="en-US" dirty="0" smtClean="0"/>
                        <a:t>MI/TO</a:t>
                      </a:r>
                      <a:endParaRPr lang="en-US" dirty="0"/>
                    </a:p>
                  </a:txBody>
                  <a:tcPr/>
                </a:tc>
                <a:tc>
                  <a:txBody>
                    <a:bodyPr/>
                    <a:lstStyle/>
                    <a:p>
                      <a:pPr algn="ctr"/>
                      <a:r>
                        <a:rPr lang="en-US" dirty="0" smtClean="0"/>
                        <a:t>NA</a:t>
                      </a:r>
                      <a:endParaRPr lang="en-US" dirty="0"/>
                    </a:p>
                  </a:txBody>
                  <a:tcPr/>
                </a:tc>
                <a:tc>
                  <a:txBody>
                    <a:bodyPr/>
                    <a:lstStyle/>
                    <a:p>
                      <a:pPr algn="ctr"/>
                      <a:r>
                        <a:rPr lang="en-US" dirty="0" smtClean="0"/>
                        <a:t>RM</a:t>
                      </a:r>
                      <a:endParaRPr lang="en-US" dirty="0"/>
                    </a:p>
                  </a:txBody>
                  <a:tcPr/>
                </a:tc>
              </a:tr>
              <a:tr h="370840">
                <a:tc>
                  <a:txBody>
                    <a:bodyPr/>
                    <a:lstStyle/>
                    <a:p>
                      <a:pPr algn="ctr"/>
                      <a:r>
                        <a:rPr lang="en-US" dirty="0" smtClean="0"/>
                        <a:t>BA</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FI</a:t>
                      </a:r>
                      <a:endParaRPr lang="en-US" dirty="0"/>
                    </a:p>
                  </a:txBody>
                  <a:tcPr/>
                </a:tc>
                <a:tc>
                  <a:txBody>
                    <a:bodyPr/>
                    <a:lstStyle/>
                    <a:p>
                      <a:pPr algn="ctr"/>
                      <a:r>
                        <a:rPr lang="en-US" dirty="0" smtClean="0"/>
                        <a:t>662</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MI/TO</a:t>
                      </a:r>
                      <a:endParaRPr lang="en-US" dirty="0"/>
                    </a:p>
                  </a:txBody>
                  <a:tcPr/>
                </a:tc>
                <a:tc>
                  <a:txBody>
                    <a:bodyPr/>
                    <a:lstStyle/>
                    <a:p>
                      <a:pPr algn="ctr"/>
                      <a:r>
                        <a:rPr lang="en-US" dirty="0" smtClean="0"/>
                        <a:t>877</a:t>
                      </a:r>
                      <a:endParaRPr lang="en-US" dirty="0"/>
                    </a:p>
                  </a:txBody>
                  <a:tcPr/>
                </a:tc>
                <a:tc>
                  <a:txBody>
                    <a:bodyPr/>
                    <a:lstStyle/>
                    <a:p>
                      <a:pPr algn="ctr"/>
                      <a:r>
                        <a:rPr lang="en-US" dirty="0" smtClean="0"/>
                        <a:t>295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NA</a:t>
                      </a:r>
                      <a:endParaRPr lang="en-US" dirty="0"/>
                    </a:p>
                  </a:txBody>
                  <a:tcPr/>
                </a:tc>
                <a:tc>
                  <a:txBody>
                    <a:bodyPr/>
                    <a:lstStyle/>
                    <a:p>
                      <a:pPr algn="ctr"/>
                      <a:r>
                        <a:rPr lang="en-US" dirty="0" smtClean="0"/>
                        <a:t>255</a:t>
                      </a:r>
                      <a:endParaRPr lang="en-US" dirty="0"/>
                    </a:p>
                  </a:txBody>
                  <a:tcPr/>
                </a:tc>
                <a:tc>
                  <a:txBody>
                    <a:bodyPr/>
                    <a:lstStyle/>
                    <a:p>
                      <a:pPr algn="ctr"/>
                      <a:r>
                        <a:rPr lang="en-US" dirty="0" smtClean="0"/>
                        <a:t>468</a:t>
                      </a:r>
                      <a:endParaRPr lang="en-US" dirty="0"/>
                    </a:p>
                  </a:txBody>
                  <a:tcPr/>
                </a:tc>
                <a:tc>
                  <a:txBody>
                    <a:bodyPr/>
                    <a:lstStyle/>
                    <a:p>
                      <a:pPr algn="ctr"/>
                      <a:r>
                        <a:rPr lang="en-US" dirty="0" smtClean="0"/>
                        <a:t>754</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r>
              <a:tr h="370840">
                <a:tc>
                  <a:txBody>
                    <a:bodyPr/>
                    <a:lstStyle/>
                    <a:p>
                      <a:pPr algn="ctr"/>
                      <a:r>
                        <a:rPr lang="en-US" dirty="0" smtClean="0"/>
                        <a:t>RM</a:t>
                      </a:r>
                      <a:endParaRPr lang="en-US" dirty="0"/>
                    </a:p>
                  </a:txBody>
                  <a:tcPr/>
                </a:tc>
                <a:tc>
                  <a:txBody>
                    <a:bodyPr/>
                    <a:lstStyle/>
                    <a:p>
                      <a:pPr algn="ctr"/>
                      <a:r>
                        <a:rPr lang="en-US" dirty="0" smtClean="0"/>
                        <a:t>412</a:t>
                      </a:r>
                      <a:endParaRPr lang="en-US" dirty="0"/>
                    </a:p>
                  </a:txBody>
                  <a:tcPr/>
                </a:tc>
                <a:tc>
                  <a:txBody>
                    <a:bodyPr/>
                    <a:lstStyle/>
                    <a:p>
                      <a:pPr algn="ctr"/>
                      <a:r>
                        <a:rPr lang="en-US" dirty="0" smtClean="0"/>
                        <a:t>268</a:t>
                      </a:r>
                      <a:endParaRPr lang="en-US" dirty="0"/>
                    </a:p>
                  </a:txBody>
                  <a:tcPr/>
                </a:tc>
                <a:tc>
                  <a:txBody>
                    <a:bodyPr/>
                    <a:lstStyle/>
                    <a:p>
                      <a:pPr algn="ctr"/>
                      <a:r>
                        <a:rPr lang="en-US" dirty="0" smtClean="0"/>
                        <a:t>564</a:t>
                      </a:r>
                      <a:endParaRPr lang="en-US" dirty="0"/>
                    </a:p>
                  </a:txBody>
                  <a:tcPr/>
                </a:tc>
                <a:tc>
                  <a:txBody>
                    <a:bodyPr/>
                    <a:lstStyle/>
                    <a:p>
                      <a:pPr algn="ctr"/>
                      <a:r>
                        <a:rPr lang="en-US" dirty="0" smtClean="0"/>
                        <a:t>219</a:t>
                      </a:r>
                      <a:endParaRPr lang="en-US" dirty="0"/>
                    </a:p>
                  </a:txBody>
                  <a:tcPr/>
                </a:tc>
                <a:tc>
                  <a:txBody>
                    <a:bodyPr/>
                    <a:lstStyle/>
                    <a:p>
                      <a:pPr algn="ctr"/>
                      <a:r>
                        <a:rPr lang="en-US" dirty="0" smtClean="0"/>
                        <a:t>0</a:t>
                      </a:r>
                      <a:endParaRPr lang="en-US" dirty="0"/>
                    </a:p>
                  </a:txBody>
                  <a:tcPr/>
                </a:tc>
              </a:tr>
            </a:tbl>
          </a:graphicData>
        </a:graphic>
      </p:graphicFrame>
      <p:sp>
        <p:nvSpPr>
          <p:cNvPr id="35893" name="AutoShape 2" descr="http://home.dei.polimi.it/matteucc/Clustering/tutorial_html/images/italia02.gif"/>
          <p:cNvSpPr>
            <a:spLocks noChangeAspect="1" noChangeArrowheads="1"/>
          </p:cNvSpPr>
          <p:nvPr/>
        </p:nvSpPr>
        <p:spPr bwMode="auto">
          <a:xfrm>
            <a:off x="4545013" y="84138"/>
            <a:ext cx="304800" cy="304800"/>
          </a:xfrm>
          <a:prstGeom prst="rect">
            <a:avLst/>
          </a:prstGeom>
          <a:noFill/>
          <a:ln w="9525">
            <a:noFill/>
            <a:miter lim="800000"/>
            <a:headEnd/>
            <a:tailEnd/>
          </a:ln>
        </p:spPr>
        <p:txBody>
          <a:bodyPr/>
          <a:lstStyle/>
          <a:p>
            <a:endParaRPr lang="en-US"/>
          </a:p>
        </p:txBody>
      </p:sp>
      <p:sp>
        <p:nvSpPr>
          <p:cNvPr id="35894" name="AutoShape 4" descr="http://home.dei.polimi.it/matteucc/Clustering/tutorial_html/images/italia02.gif"/>
          <p:cNvSpPr>
            <a:spLocks noChangeAspect="1" noChangeArrowheads="1"/>
          </p:cNvSpPr>
          <p:nvPr/>
        </p:nvSpPr>
        <p:spPr bwMode="auto">
          <a:xfrm>
            <a:off x="4545013" y="84138"/>
            <a:ext cx="304800" cy="304800"/>
          </a:xfrm>
          <a:prstGeom prst="rect">
            <a:avLst/>
          </a:prstGeom>
          <a:noFill/>
          <a:ln w="9525">
            <a:noFill/>
            <a:miter lim="800000"/>
            <a:headEnd/>
            <a:tailEnd/>
          </a:ln>
        </p:spPr>
        <p:txBody>
          <a:bodyPr/>
          <a:lstStyle/>
          <a:p>
            <a:endParaRPr lang="en-US"/>
          </a:p>
        </p:txBody>
      </p:sp>
      <p:pic>
        <p:nvPicPr>
          <p:cNvPr id="35895" name="Picture 5"/>
          <p:cNvPicPr>
            <a:picLocks noChangeAspect="1" noChangeArrowheads="1"/>
          </p:cNvPicPr>
          <p:nvPr/>
        </p:nvPicPr>
        <p:blipFill>
          <a:blip r:embed="rId2"/>
          <a:srcRect/>
          <a:stretch>
            <a:fillRect/>
          </a:stretch>
        </p:blipFill>
        <p:spPr bwMode="auto">
          <a:xfrm>
            <a:off x="7000875" y="57150"/>
            <a:ext cx="2066925" cy="2381250"/>
          </a:xfrm>
          <a:prstGeom prst="rect">
            <a:avLst/>
          </a:prstGeom>
          <a:noFill/>
          <a:ln w="9525">
            <a:noFill/>
            <a:miter lim="800000"/>
            <a:headEnd/>
            <a:tailEnd/>
          </a:ln>
        </p:spPr>
      </p:pic>
      <p:sp>
        <p:nvSpPr>
          <p:cNvPr id="8" name="Content Placeholder 2"/>
          <p:cNvSpPr txBox="1">
            <a:spLocks/>
          </p:cNvSpPr>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bg2"/>
              </a:buClr>
              <a:buSzPct val="75000"/>
              <a:buFont typeface="Wingdings" pitchFamily="2" charset="2"/>
              <a:buChar char="p"/>
            </a:pPr>
            <a:endParaRPr lang="en-US" kern="0" dirty="0" smtClean="0">
              <a:latin typeface="+mn-lt"/>
              <a:cs typeface="+mn-cs"/>
            </a:endParaRPr>
          </a:p>
          <a:p>
            <a:pPr marL="342900" lvl="0" indent="-342900">
              <a:spcBef>
                <a:spcPct val="20000"/>
              </a:spcBef>
              <a:buClr>
                <a:schemeClr val="bg2"/>
              </a:buClr>
              <a:buSzPct val="75000"/>
              <a:buFont typeface="Wingdings" pitchFamily="2" charset="2"/>
              <a:buChar char="p"/>
            </a:pPr>
            <a:r>
              <a:rPr lang="en-US" kern="0" dirty="0" smtClean="0">
                <a:latin typeface="+mn-lt"/>
                <a:cs typeface="+mn-cs"/>
              </a:rPr>
              <a:t>After merging MI with TO we obtain </a:t>
            </a:r>
          </a:p>
          <a:p>
            <a:pPr marL="342900" lvl="0" indent="-342900">
              <a:spcBef>
                <a:spcPct val="20000"/>
              </a:spcBef>
              <a:buClr>
                <a:schemeClr val="bg2"/>
              </a:buClr>
              <a:buSzPct val="75000"/>
            </a:pPr>
            <a:r>
              <a:rPr lang="en-US" kern="0" dirty="0" smtClean="0">
                <a:latin typeface="+mn-lt"/>
                <a:cs typeface="+mn-cs"/>
              </a:rPr>
              <a:t>    the following matrix:</a:t>
            </a:r>
          </a:p>
          <a:p>
            <a:pPr marL="342900" lvl="0" indent="-342900">
              <a:spcBef>
                <a:spcPct val="20000"/>
              </a:spcBef>
              <a:buClr>
                <a:schemeClr val="bg2"/>
              </a:buClr>
              <a:buSzPct val="75000"/>
            </a:pPr>
            <a:r>
              <a:rPr lang="en-US" kern="0" dirty="0" smtClean="0">
                <a:latin typeface="+mn-lt"/>
                <a:cs typeface="+mn-cs"/>
              </a:rPr>
              <a:t> </a:t>
            </a:r>
          </a:p>
          <a:p>
            <a:pPr marL="342900" lvl="0" indent="-342900">
              <a:spcBef>
                <a:spcPct val="20000"/>
              </a:spcBef>
              <a:buClr>
                <a:schemeClr val="bg2"/>
              </a:buClr>
              <a:buSzPct val="75000"/>
            </a:pPr>
            <a:endParaRPr lang="en-US" kern="0" dirty="0" smtClean="0">
              <a:latin typeface="+mn-lt"/>
              <a:cs typeface="+mn-cs"/>
            </a:endParaRPr>
          </a:p>
        </p:txBody>
      </p:sp>
      <p:sp>
        <p:nvSpPr>
          <p:cNvPr id="7" name="Title 1"/>
          <p:cNvSpPr>
            <a:spLocks noGrp="1"/>
          </p:cNvSpPr>
          <p:nvPr>
            <p:ph type="title"/>
          </p:nvPr>
        </p:nvSpPr>
        <p:spPr>
          <a:xfrm>
            <a:off x="457200" y="277813"/>
            <a:ext cx="8229600" cy="1139825"/>
          </a:xfrm>
        </p:spPr>
        <p:txBody>
          <a:bodyPr/>
          <a:lstStyle/>
          <a:p>
            <a:r>
              <a:rPr lang="en-US" b="1" dirty="0" smtClean="0"/>
              <a:t>Agglomerative Example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14400" y="3261360"/>
          <a:ext cx="7772400" cy="2225040"/>
        </p:xfrm>
        <a:graphic>
          <a:graphicData uri="http://schemas.openxmlformats.org/drawingml/2006/table">
            <a:tbl>
              <a:tblPr firstRow="1" bandRow="1">
                <a:tableStyleId>{5C22544A-7EE6-4342-B048-85BDC9FD1C3A}</a:tableStyleId>
              </a:tblPr>
              <a:tblGrid>
                <a:gridCol w="1295400"/>
                <a:gridCol w="1295400"/>
                <a:gridCol w="1295400"/>
                <a:gridCol w="1295400"/>
                <a:gridCol w="1295400"/>
                <a:gridCol w="1295400"/>
              </a:tblGrid>
              <a:tr h="370840">
                <a:tc>
                  <a:txBody>
                    <a:bodyPr/>
                    <a:lstStyle/>
                    <a:p>
                      <a:pPr algn="ctr"/>
                      <a:endParaRPr lang="en-US" dirty="0"/>
                    </a:p>
                  </a:txBody>
                  <a:tcPr/>
                </a:tc>
                <a:tc>
                  <a:txBody>
                    <a:bodyPr/>
                    <a:lstStyle/>
                    <a:p>
                      <a:pPr algn="ctr"/>
                      <a:r>
                        <a:rPr lang="en-US" dirty="0" smtClean="0"/>
                        <a:t>BA</a:t>
                      </a:r>
                      <a:endParaRPr lang="en-US" dirty="0"/>
                    </a:p>
                  </a:txBody>
                  <a:tcPr/>
                </a:tc>
                <a:tc>
                  <a:txBody>
                    <a:bodyPr/>
                    <a:lstStyle/>
                    <a:p>
                      <a:pPr algn="ctr"/>
                      <a:r>
                        <a:rPr lang="en-US" dirty="0" smtClean="0"/>
                        <a:t>FI</a:t>
                      </a:r>
                      <a:endParaRPr lang="en-US" dirty="0"/>
                    </a:p>
                  </a:txBody>
                  <a:tcPr/>
                </a:tc>
                <a:tc>
                  <a:txBody>
                    <a:bodyPr/>
                    <a:lstStyle/>
                    <a:p>
                      <a:pPr algn="ctr"/>
                      <a:r>
                        <a:rPr lang="en-US" dirty="0" smtClean="0"/>
                        <a:t>MI/TO</a:t>
                      </a:r>
                      <a:endParaRPr lang="en-US" dirty="0"/>
                    </a:p>
                  </a:txBody>
                  <a:tcPr/>
                </a:tc>
                <a:tc>
                  <a:txBody>
                    <a:bodyPr/>
                    <a:lstStyle/>
                    <a:p>
                      <a:pPr algn="ctr"/>
                      <a:r>
                        <a:rPr lang="en-US" dirty="0" smtClean="0"/>
                        <a:t>NA</a:t>
                      </a:r>
                      <a:endParaRPr lang="en-US" dirty="0"/>
                    </a:p>
                  </a:txBody>
                  <a:tcPr/>
                </a:tc>
                <a:tc>
                  <a:txBody>
                    <a:bodyPr/>
                    <a:lstStyle/>
                    <a:p>
                      <a:pPr algn="ctr"/>
                      <a:r>
                        <a:rPr lang="en-US" dirty="0" smtClean="0"/>
                        <a:t>RM</a:t>
                      </a:r>
                      <a:endParaRPr lang="en-US" dirty="0"/>
                    </a:p>
                  </a:txBody>
                  <a:tcPr/>
                </a:tc>
              </a:tr>
              <a:tr h="370840">
                <a:tc>
                  <a:txBody>
                    <a:bodyPr/>
                    <a:lstStyle/>
                    <a:p>
                      <a:pPr algn="ctr"/>
                      <a:r>
                        <a:rPr lang="en-US" dirty="0" smtClean="0"/>
                        <a:t>BA</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FI</a:t>
                      </a:r>
                      <a:endParaRPr lang="en-US" dirty="0"/>
                    </a:p>
                  </a:txBody>
                  <a:tcPr/>
                </a:tc>
                <a:tc>
                  <a:txBody>
                    <a:bodyPr/>
                    <a:lstStyle/>
                    <a:p>
                      <a:pPr algn="ctr"/>
                      <a:r>
                        <a:rPr lang="en-US" dirty="0" smtClean="0"/>
                        <a:t>662</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MI/TO</a:t>
                      </a:r>
                      <a:endParaRPr lang="en-US" dirty="0"/>
                    </a:p>
                  </a:txBody>
                  <a:tcPr/>
                </a:tc>
                <a:tc>
                  <a:txBody>
                    <a:bodyPr/>
                    <a:lstStyle/>
                    <a:p>
                      <a:pPr algn="ctr"/>
                      <a:r>
                        <a:rPr lang="en-US" dirty="0" smtClean="0"/>
                        <a:t>877</a:t>
                      </a:r>
                      <a:endParaRPr lang="en-US" dirty="0"/>
                    </a:p>
                  </a:txBody>
                  <a:tcPr/>
                </a:tc>
                <a:tc>
                  <a:txBody>
                    <a:bodyPr/>
                    <a:lstStyle/>
                    <a:p>
                      <a:pPr algn="ctr"/>
                      <a:r>
                        <a:rPr lang="en-US" dirty="0" smtClean="0"/>
                        <a:t>295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NA</a:t>
                      </a:r>
                      <a:endParaRPr lang="en-US" dirty="0"/>
                    </a:p>
                  </a:txBody>
                  <a:tcPr/>
                </a:tc>
                <a:tc>
                  <a:txBody>
                    <a:bodyPr/>
                    <a:lstStyle/>
                    <a:p>
                      <a:pPr algn="ctr"/>
                      <a:r>
                        <a:rPr lang="en-US" dirty="0" smtClean="0"/>
                        <a:t>255</a:t>
                      </a:r>
                      <a:endParaRPr lang="en-US" dirty="0"/>
                    </a:p>
                  </a:txBody>
                  <a:tcPr/>
                </a:tc>
                <a:tc>
                  <a:txBody>
                    <a:bodyPr/>
                    <a:lstStyle/>
                    <a:p>
                      <a:pPr algn="ctr"/>
                      <a:r>
                        <a:rPr lang="en-US" dirty="0" smtClean="0"/>
                        <a:t>468</a:t>
                      </a:r>
                      <a:endParaRPr lang="en-US" dirty="0"/>
                    </a:p>
                  </a:txBody>
                  <a:tcPr/>
                </a:tc>
                <a:tc>
                  <a:txBody>
                    <a:bodyPr/>
                    <a:lstStyle/>
                    <a:p>
                      <a:pPr algn="ctr"/>
                      <a:r>
                        <a:rPr lang="en-US" dirty="0" smtClean="0"/>
                        <a:t>754</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r>
              <a:tr h="370840">
                <a:tc>
                  <a:txBody>
                    <a:bodyPr/>
                    <a:lstStyle/>
                    <a:p>
                      <a:pPr algn="ctr"/>
                      <a:r>
                        <a:rPr lang="en-US" dirty="0" smtClean="0"/>
                        <a:t>RM</a:t>
                      </a:r>
                      <a:endParaRPr lang="en-US" dirty="0"/>
                    </a:p>
                  </a:txBody>
                  <a:tcPr/>
                </a:tc>
                <a:tc>
                  <a:txBody>
                    <a:bodyPr/>
                    <a:lstStyle/>
                    <a:p>
                      <a:pPr algn="ctr"/>
                      <a:r>
                        <a:rPr lang="en-US" dirty="0" smtClean="0"/>
                        <a:t>412</a:t>
                      </a:r>
                      <a:endParaRPr lang="en-US" dirty="0"/>
                    </a:p>
                  </a:txBody>
                  <a:tcPr/>
                </a:tc>
                <a:tc>
                  <a:txBody>
                    <a:bodyPr/>
                    <a:lstStyle/>
                    <a:p>
                      <a:pPr algn="ctr"/>
                      <a:r>
                        <a:rPr lang="en-US" dirty="0" smtClean="0"/>
                        <a:t>268</a:t>
                      </a:r>
                      <a:endParaRPr lang="en-US" dirty="0"/>
                    </a:p>
                  </a:txBody>
                  <a:tcPr/>
                </a:tc>
                <a:tc>
                  <a:txBody>
                    <a:bodyPr/>
                    <a:lstStyle/>
                    <a:p>
                      <a:pPr algn="ctr"/>
                      <a:r>
                        <a:rPr lang="en-US" dirty="0" smtClean="0"/>
                        <a:t>564</a:t>
                      </a:r>
                      <a:endParaRPr lang="en-US" dirty="0"/>
                    </a:p>
                  </a:txBody>
                  <a:tcPr/>
                </a:tc>
                <a:tc>
                  <a:txBody>
                    <a:bodyPr/>
                    <a:lstStyle/>
                    <a:p>
                      <a:pPr algn="ctr"/>
                      <a:r>
                        <a:rPr lang="en-US" dirty="0" smtClean="0"/>
                        <a:t>219</a:t>
                      </a:r>
                      <a:endParaRPr lang="en-US" dirty="0"/>
                    </a:p>
                  </a:txBody>
                  <a:tcPr/>
                </a:tc>
                <a:tc>
                  <a:txBody>
                    <a:bodyPr/>
                    <a:lstStyle/>
                    <a:p>
                      <a:pPr algn="ctr"/>
                      <a:r>
                        <a:rPr lang="en-US" dirty="0" smtClean="0"/>
                        <a:t>0</a:t>
                      </a:r>
                      <a:endParaRPr lang="en-US" dirty="0"/>
                    </a:p>
                  </a:txBody>
                  <a:tcPr/>
                </a:tc>
              </a:tr>
            </a:tbl>
          </a:graphicData>
        </a:graphic>
      </p:graphicFrame>
      <p:sp>
        <p:nvSpPr>
          <p:cNvPr id="35893" name="AutoShape 2" descr="http://home.dei.polimi.it/matteucc/Clustering/tutorial_html/images/italia02.gif"/>
          <p:cNvSpPr>
            <a:spLocks noChangeAspect="1" noChangeArrowheads="1"/>
          </p:cNvSpPr>
          <p:nvPr/>
        </p:nvSpPr>
        <p:spPr bwMode="auto">
          <a:xfrm>
            <a:off x="4545013" y="84138"/>
            <a:ext cx="304800" cy="304800"/>
          </a:xfrm>
          <a:prstGeom prst="rect">
            <a:avLst/>
          </a:prstGeom>
          <a:noFill/>
          <a:ln w="9525">
            <a:noFill/>
            <a:miter lim="800000"/>
            <a:headEnd/>
            <a:tailEnd/>
          </a:ln>
        </p:spPr>
        <p:txBody>
          <a:bodyPr/>
          <a:lstStyle/>
          <a:p>
            <a:endParaRPr lang="en-US"/>
          </a:p>
        </p:txBody>
      </p:sp>
      <p:sp>
        <p:nvSpPr>
          <p:cNvPr id="35894" name="AutoShape 4" descr="http://home.dei.polimi.it/matteucc/Clustering/tutorial_html/images/italia02.gif"/>
          <p:cNvSpPr>
            <a:spLocks noChangeAspect="1" noChangeArrowheads="1"/>
          </p:cNvSpPr>
          <p:nvPr/>
        </p:nvSpPr>
        <p:spPr bwMode="auto">
          <a:xfrm>
            <a:off x="4545013" y="84138"/>
            <a:ext cx="304800" cy="304800"/>
          </a:xfrm>
          <a:prstGeom prst="rect">
            <a:avLst/>
          </a:prstGeom>
          <a:noFill/>
          <a:ln w="9525">
            <a:noFill/>
            <a:miter lim="800000"/>
            <a:headEnd/>
            <a:tailEnd/>
          </a:ln>
        </p:spPr>
        <p:txBody>
          <a:bodyPr/>
          <a:lstStyle/>
          <a:p>
            <a:endParaRPr lang="en-US"/>
          </a:p>
        </p:txBody>
      </p:sp>
      <p:sp>
        <p:nvSpPr>
          <p:cNvPr id="8" name="Content Placeholder 2"/>
          <p:cNvSpPr txBox="1">
            <a:spLocks/>
          </p:cNvSpPr>
          <p:nvPr/>
        </p:nvSpPr>
        <p:spPr bwMode="auto">
          <a:xfrm>
            <a:off x="457200" y="1600200"/>
            <a:ext cx="64008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bg2"/>
              </a:buClr>
              <a:buSzPct val="75000"/>
              <a:buFont typeface="Wingdings" pitchFamily="2" charset="2"/>
              <a:buChar char="p"/>
            </a:pPr>
            <a:r>
              <a:rPr lang="en-US" kern="0" dirty="0" smtClean="0">
                <a:latin typeface="+mn-lt"/>
                <a:cs typeface="+mn-cs"/>
              </a:rPr>
              <a:t>min d(</a:t>
            </a:r>
            <a:r>
              <a:rPr lang="en-US" kern="0" dirty="0" err="1" smtClean="0">
                <a:latin typeface="+mn-lt"/>
                <a:cs typeface="+mn-cs"/>
              </a:rPr>
              <a:t>i,j</a:t>
            </a:r>
            <a:r>
              <a:rPr lang="en-US" kern="0" dirty="0" smtClean="0">
                <a:latin typeface="+mn-lt"/>
                <a:cs typeface="+mn-cs"/>
              </a:rPr>
              <a:t>) = d(NA,RM) = 219 </a:t>
            </a:r>
          </a:p>
          <a:p>
            <a:pPr marL="342900" lvl="0" indent="-342900">
              <a:spcBef>
                <a:spcPct val="20000"/>
              </a:spcBef>
              <a:buClr>
                <a:schemeClr val="bg2"/>
              </a:buClr>
              <a:buSzPct val="75000"/>
              <a:buFont typeface="Wingdings" pitchFamily="2" charset="2"/>
              <a:buChar char="p"/>
            </a:pPr>
            <a:r>
              <a:rPr lang="en-US" kern="0" dirty="0" smtClean="0">
                <a:latin typeface="+mn-lt"/>
                <a:cs typeface="+mn-cs"/>
              </a:rPr>
              <a:t>merge NA and RM into a new cluster called NA/RM,  L(NA/RM) = 219</a:t>
            </a:r>
          </a:p>
          <a:p>
            <a:pPr marL="342900" lvl="0" indent="-342900">
              <a:spcBef>
                <a:spcPct val="20000"/>
              </a:spcBef>
              <a:buClr>
                <a:schemeClr val="bg2"/>
              </a:buClr>
              <a:buSzPct val="75000"/>
              <a:buFont typeface="Wingdings" pitchFamily="2" charset="2"/>
              <a:buChar char="p"/>
            </a:pPr>
            <a:r>
              <a:rPr lang="en-US" kern="0" dirty="0" smtClean="0">
                <a:latin typeface="+mn-lt"/>
                <a:cs typeface="+mn-cs"/>
              </a:rPr>
              <a:t>m = 2 </a:t>
            </a:r>
            <a:br>
              <a:rPr lang="en-US" kern="0" dirty="0" smtClean="0">
                <a:latin typeface="+mn-lt"/>
                <a:cs typeface="+mn-cs"/>
              </a:rPr>
            </a:br>
            <a:endParaRPr lang="en-US" kern="0" dirty="0" smtClean="0">
              <a:latin typeface="+mn-lt"/>
              <a:cs typeface="+mn-cs"/>
            </a:endParaRPr>
          </a:p>
        </p:txBody>
      </p:sp>
      <p:pic>
        <p:nvPicPr>
          <p:cNvPr id="7" name="Picture 5"/>
          <p:cNvPicPr>
            <a:picLocks noChangeAspect="1" noChangeArrowheads="1"/>
          </p:cNvPicPr>
          <p:nvPr/>
        </p:nvPicPr>
        <p:blipFill>
          <a:blip r:embed="rId2"/>
          <a:srcRect/>
          <a:stretch>
            <a:fillRect/>
          </a:stretch>
        </p:blipFill>
        <p:spPr bwMode="auto">
          <a:xfrm>
            <a:off x="7000875" y="76200"/>
            <a:ext cx="2066925" cy="2381250"/>
          </a:xfrm>
          <a:prstGeom prst="rect">
            <a:avLst/>
          </a:prstGeom>
          <a:noFill/>
          <a:ln w="9525">
            <a:noFill/>
            <a:miter lim="800000"/>
            <a:headEnd/>
            <a:tailEnd/>
          </a:ln>
        </p:spPr>
      </p:pic>
      <p:sp>
        <p:nvSpPr>
          <p:cNvPr id="9" name="Title 1"/>
          <p:cNvSpPr>
            <a:spLocks noGrp="1"/>
          </p:cNvSpPr>
          <p:nvPr>
            <p:ph type="title"/>
          </p:nvPr>
        </p:nvSpPr>
        <p:spPr>
          <a:xfrm>
            <a:off x="457200" y="277813"/>
            <a:ext cx="8229600" cy="1139825"/>
          </a:xfrm>
        </p:spPr>
        <p:txBody>
          <a:bodyPr/>
          <a:lstStyle/>
          <a:p>
            <a:r>
              <a:rPr lang="en-US" b="1" dirty="0" smtClean="0"/>
              <a:t>Agglomerative Example</a:t>
            </a:r>
            <a:endParaRPr lang="en-US" dirty="0"/>
          </a:p>
        </p:txBody>
      </p:sp>
      <p:sp>
        <p:nvSpPr>
          <p:cNvPr id="10" name="Oval 9"/>
          <p:cNvSpPr/>
          <p:nvPr/>
        </p:nvSpPr>
        <p:spPr bwMode="auto">
          <a:xfrm>
            <a:off x="6324600" y="5105400"/>
            <a:ext cx="6858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62000" y="3022600"/>
          <a:ext cx="7772400" cy="1854200"/>
        </p:xfrm>
        <a:graphic>
          <a:graphicData uri="http://schemas.openxmlformats.org/drawingml/2006/table">
            <a:tbl>
              <a:tblPr firstRow="1" bandRow="1">
                <a:tableStyleId>{5C22544A-7EE6-4342-B048-85BDC9FD1C3A}</a:tableStyleId>
              </a:tblPr>
              <a:tblGrid>
                <a:gridCol w="1554480"/>
                <a:gridCol w="1554480"/>
                <a:gridCol w="1554480"/>
                <a:gridCol w="1554480"/>
                <a:gridCol w="1554480"/>
              </a:tblGrid>
              <a:tr h="370840">
                <a:tc>
                  <a:txBody>
                    <a:bodyPr/>
                    <a:lstStyle/>
                    <a:p>
                      <a:pPr algn="ctr"/>
                      <a:endParaRPr lang="en-US" dirty="0"/>
                    </a:p>
                  </a:txBody>
                  <a:tcPr/>
                </a:tc>
                <a:tc>
                  <a:txBody>
                    <a:bodyPr/>
                    <a:lstStyle/>
                    <a:p>
                      <a:pPr algn="ctr"/>
                      <a:r>
                        <a:rPr lang="en-US" dirty="0" smtClean="0"/>
                        <a:t>BA</a:t>
                      </a:r>
                      <a:endParaRPr lang="en-US" dirty="0"/>
                    </a:p>
                  </a:txBody>
                  <a:tcPr/>
                </a:tc>
                <a:tc>
                  <a:txBody>
                    <a:bodyPr/>
                    <a:lstStyle/>
                    <a:p>
                      <a:pPr algn="ctr"/>
                      <a:r>
                        <a:rPr lang="en-US" dirty="0" smtClean="0"/>
                        <a:t>FI </a:t>
                      </a:r>
                      <a:endParaRPr lang="en-US" dirty="0"/>
                    </a:p>
                  </a:txBody>
                  <a:tcPr/>
                </a:tc>
                <a:tc>
                  <a:txBody>
                    <a:bodyPr/>
                    <a:lstStyle/>
                    <a:p>
                      <a:pPr algn="ctr"/>
                      <a:r>
                        <a:rPr lang="en-US" dirty="0" smtClean="0"/>
                        <a:t>MI/TO</a:t>
                      </a:r>
                      <a:endParaRPr lang="en-US" dirty="0"/>
                    </a:p>
                  </a:txBody>
                  <a:tcPr/>
                </a:tc>
                <a:tc>
                  <a:txBody>
                    <a:bodyPr/>
                    <a:lstStyle/>
                    <a:p>
                      <a:pPr algn="ctr"/>
                      <a:r>
                        <a:rPr lang="en-US" dirty="0" smtClean="0"/>
                        <a:t>NA/RM</a:t>
                      </a:r>
                      <a:endParaRPr lang="en-US" dirty="0"/>
                    </a:p>
                  </a:txBody>
                  <a:tcPr/>
                </a:tc>
              </a:tr>
              <a:tr h="370840">
                <a:tc>
                  <a:txBody>
                    <a:bodyPr/>
                    <a:lstStyle/>
                    <a:p>
                      <a:pPr algn="ctr"/>
                      <a:r>
                        <a:rPr lang="en-US" dirty="0" smtClean="0"/>
                        <a:t>BA</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FI</a:t>
                      </a:r>
                      <a:endParaRPr lang="en-US" dirty="0"/>
                    </a:p>
                  </a:txBody>
                  <a:tcPr/>
                </a:tc>
                <a:tc>
                  <a:txBody>
                    <a:bodyPr/>
                    <a:lstStyle/>
                    <a:p>
                      <a:pPr algn="ctr"/>
                      <a:r>
                        <a:rPr lang="en-US" dirty="0" smtClean="0"/>
                        <a:t>662</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MI/TO</a:t>
                      </a:r>
                      <a:endParaRPr lang="en-US" dirty="0"/>
                    </a:p>
                  </a:txBody>
                  <a:tcPr/>
                </a:tc>
                <a:tc>
                  <a:txBody>
                    <a:bodyPr/>
                    <a:lstStyle/>
                    <a:p>
                      <a:pPr algn="ctr"/>
                      <a:r>
                        <a:rPr lang="en-US" dirty="0" smtClean="0"/>
                        <a:t>877</a:t>
                      </a:r>
                      <a:endParaRPr lang="en-US" dirty="0"/>
                    </a:p>
                  </a:txBody>
                  <a:tcPr/>
                </a:tc>
                <a:tc>
                  <a:txBody>
                    <a:bodyPr/>
                    <a:lstStyle/>
                    <a:p>
                      <a:pPr algn="ctr"/>
                      <a:r>
                        <a:rPr lang="en-US" dirty="0" smtClean="0"/>
                        <a:t>295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r>
              <a:tr h="370840">
                <a:tc>
                  <a:txBody>
                    <a:bodyPr/>
                    <a:lstStyle/>
                    <a:p>
                      <a:pPr algn="ctr"/>
                      <a:r>
                        <a:rPr lang="en-US" dirty="0" smtClean="0"/>
                        <a:t>NA/RM</a:t>
                      </a:r>
                      <a:endParaRPr lang="en-US" dirty="0"/>
                    </a:p>
                  </a:txBody>
                  <a:tcPr/>
                </a:tc>
                <a:tc>
                  <a:txBody>
                    <a:bodyPr/>
                    <a:lstStyle/>
                    <a:p>
                      <a:pPr algn="ctr"/>
                      <a:r>
                        <a:rPr lang="en-US" dirty="0" smtClean="0"/>
                        <a:t>255</a:t>
                      </a:r>
                      <a:endParaRPr lang="en-US" dirty="0"/>
                    </a:p>
                  </a:txBody>
                  <a:tcPr/>
                </a:tc>
                <a:tc>
                  <a:txBody>
                    <a:bodyPr/>
                    <a:lstStyle/>
                    <a:p>
                      <a:pPr algn="ctr"/>
                      <a:r>
                        <a:rPr lang="en-US" dirty="0" smtClean="0"/>
                        <a:t>268</a:t>
                      </a:r>
                      <a:endParaRPr lang="en-US" dirty="0"/>
                    </a:p>
                  </a:txBody>
                  <a:tcPr/>
                </a:tc>
                <a:tc>
                  <a:txBody>
                    <a:bodyPr/>
                    <a:lstStyle/>
                    <a:p>
                      <a:pPr algn="ctr"/>
                      <a:r>
                        <a:rPr lang="en-US" dirty="0" smtClean="0"/>
                        <a:t>564</a:t>
                      </a:r>
                      <a:endParaRPr lang="en-US" dirty="0"/>
                    </a:p>
                  </a:txBody>
                  <a:tcPr/>
                </a:tc>
                <a:tc>
                  <a:txBody>
                    <a:bodyPr/>
                    <a:lstStyle/>
                    <a:p>
                      <a:pPr algn="ctr"/>
                      <a:r>
                        <a:rPr lang="en-US" dirty="0" smtClean="0"/>
                        <a:t>0</a:t>
                      </a:r>
                      <a:endParaRPr lang="en-US" dirty="0"/>
                    </a:p>
                  </a:txBody>
                  <a:tcPr/>
                </a:tc>
              </a:tr>
            </a:tbl>
          </a:graphicData>
        </a:graphic>
      </p:graphicFrame>
      <p:sp>
        <p:nvSpPr>
          <p:cNvPr id="6" name="Content Placeholder 2"/>
          <p:cNvSpPr txBox="1">
            <a:spLocks/>
          </p:cNvSpPr>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bg2"/>
              </a:buClr>
              <a:buSzPct val="75000"/>
              <a:buFont typeface="Wingdings" pitchFamily="2" charset="2"/>
              <a:buChar char="p"/>
            </a:pPr>
            <a:r>
              <a:rPr lang="en-US" kern="0" dirty="0" smtClean="0">
                <a:latin typeface="+mn-lt"/>
                <a:cs typeface="+mn-cs"/>
              </a:rPr>
              <a:t>After merging NA with RM we obtain </a:t>
            </a:r>
          </a:p>
          <a:p>
            <a:pPr marL="342900" lvl="0" indent="-342900">
              <a:spcBef>
                <a:spcPct val="20000"/>
              </a:spcBef>
              <a:buClr>
                <a:schemeClr val="bg2"/>
              </a:buClr>
              <a:buSzPct val="75000"/>
            </a:pPr>
            <a:r>
              <a:rPr lang="en-US" kern="0" dirty="0" smtClean="0">
                <a:latin typeface="+mn-lt"/>
                <a:cs typeface="+mn-cs"/>
              </a:rPr>
              <a:t>    the following matrix: </a:t>
            </a:r>
          </a:p>
        </p:txBody>
      </p:sp>
      <p:pic>
        <p:nvPicPr>
          <p:cNvPr id="7" name="Picture 2"/>
          <p:cNvPicPr>
            <a:picLocks noChangeAspect="1" noChangeArrowheads="1"/>
          </p:cNvPicPr>
          <p:nvPr/>
        </p:nvPicPr>
        <p:blipFill>
          <a:blip r:embed="rId2"/>
          <a:srcRect/>
          <a:stretch>
            <a:fillRect/>
          </a:stretch>
        </p:blipFill>
        <p:spPr bwMode="auto">
          <a:xfrm>
            <a:off x="7000875" y="57150"/>
            <a:ext cx="2066925" cy="2381250"/>
          </a:xfrm>
          <a:prstGeom prst="rect">
            <a:avLst/>
          </a:prstGeom>
          <a:noFill/>
          <a:ln w="9525">
            <a:noFill/>
            <a:miter lim="800000"/>
            <a:headEnd/>
            <a:tailEnd/>
          </a:ln>
        </p:spPr>
      </p:pic>
      <p:sp>
        <p:nvSpPr>
          <p:cNvPr id="9" name="Title 1"/>
          <p:cNvSpPr>
            <a:spLocks noGrp="1"/>
          </p:cNvSpPr>
          <p:nvPr>
            <p:ph type="title"/>
          </p:nvPr>
        </p:nvSpPr>
        <p:spPr/>
        <p:txBody>
          <a:bodyPr/>
          <a:lstStyle/>
          <a:p>
            <a:r>
              <a:rPr lang="en-US" b="1" dirty="0" smtClean="0"/>
              <a:t>Agglomerative Example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3200" b="1" dirty="0" err="1">
                <a:solidFill>
                  <a:schemeClr val="tx1"/>
                </a:solidFill>
              </a:rPr>
              <a:t>Dendrogram</a:t>
            </a:r>
            <a:endParaRPr lang="en-US" sz="3200" b="1" dirty="0">
              <a:solidFill>
                <a:schemeClr val="tx1"/>
              </a:solidFill>
            </a:endParaRPr>
          </a:p>
        </p:txBody>
      </p:sp>
      <p:sp>
        <p:nvSpPr>
          <p:cNvPr id="10243" name="Rectangle 3"/>
          <p:cNvSpPr>
            <a:spLocks noGrp="1" noChangeArrowheads="1"/>
          </p:cNvSpPr>
          <p:nvPr>
            <p:ph type="body" sz="half" idx="1"/>
          </p:nvPr>
        </p:nvSpPr>
        <p:spPr>
          <a:xfrm>
            <a:off x="457200" y="1600200"/>
            <a:ext cx="4598988" cy="4525963"/>
          </a:xfrm>
        </p:spPr>
        <p:txBody>
          <a:bodyPr/>
          <a:lstStyle/>
          <a:p>
            <a:pPr algn="just"/>
            <a:r>
              <a:rPr lang="en-US" sz="2400" b="1" i="1" dirty="0" err="1">
                <a:solidFill>
                  <a:schemeClr val="tx2"/>
                </a:solidFill>
              </a:rPr>
              <a:t>Dendrogram</a:t>
            </a:r>
            <a:r>
              <a:rPr lang="en-US" sz="2400" b="1" i="1" dirty="0">
                <a:solidFill>
                  <a:schemeClr val="tx2"/>
                </a:solidFill>
              </a:rPr>
              <a:t>:</a:t>
            </a:r>
            <a:r>
              <a:rPr lang="en-US" sz="2400" dirty="0"/>
              <a:t> a tree data structure which illustrates hierarchical clustering techniques.</a:t>
            </a:r>
          </a:p>
          <a:p>
            <a:pPr algn="just"/>
            <a:r>
              <a:rPr lang="en-US" sz="2400" dirty="0"/>
              <a:t>Each level shows clusters for that level.</a:t>
            </a:r>
          </a:p>
          <a:p>
            <a:pPr lvl="1" algn="just"/>
            <a:r>
              <a:rPr lang="en-US" sz="2000" dirty="0"/>
              <a:t>Leaf – individual clusters</a:t>
            </a:r>
          </a:p>
          <a:p>
            <a:pPr lvl="1" algn="just"/>
            <a:r>
              <a:rPr lang="en-US" sz="2000" dirty="0"/>
              <a:t>Root – one cluster</a:t>
            </a:r>
          </a:p>
          <a:p>
            <a:pPr algn="just"/>
            <a:r>
              <a:rPr lang="en-US" sz="2400" dirty="0"/>
              <a:t>A cluster at level </a:t>
            </a:r>
            <a:r>
              <a:rPr lang="en-US" sz="2400" dirty="0" err="1"/>
              <a:t>i</a:t>
            </a:r>
            <a:r>
              <a:rPr lang="en-US" sz="2400" dirty="0"/>
              <a:t> is the union of its children clusters at level i+1.</a:t>
            </a:r>
          </a:p>
        </p:txBody>
      </p:sp>
      <p:pic>
        <p:nvPicPr>
          <p:cNvPr id="10244" name="Picture 4" descr="dendro"/>
          <p:cNvPicPr>
            <a:picLocks noChangeAspect="1" noChangeArrowheads="1"/>
          </p:cNvPicPr>
          <p:nvPr/>
        </p:nvPicPr>
        <p:blipFill>
          <a:blip r:embed="rId3"/>
          <a:srcRect/>
          <a:stretch>
            <a:fillRect/>
          </a:stretch>
        </p:blipFill>
        <p:spPr bwMode="auto">
          <a:xfrm>
            <a:off x="5562600" y="2286000"/>
            <a:ext cx="2895600" cy="3200400"/>
          </a:xfrm>
          <a:prstGeom prst="rect">
            <a:avLst/>
          </a:prstGeom>
          <a:noFill/>
        </p:spPr>
      </p:pic>
      <p:sp>
        <p:nvSpPr>
          <p:cNvPr id="10245" name="Rectangle 5"/>
          <p:cNvSpPr>
            <a:spLocks noChangeArrowheads="1"/>
          </p:cNvSpPr>
          <p:nvPr/>
        </p:nvSpPr>
        <p:spPr bwMode="auto">
          <a:xfrm>
            <a:off x="5334000" y="1981200"/>
            <a:ext cx="3429000" cy="3886200"/>
          </a:xfrm>
          <a:prstGeom prst="rect">
            <a:avLst/>
          </a:prstGeom>
          <a:noFill/>
          <a:ln w="57150" cap="sq">
            <a:solidFill>
              <a:schemeClr val="tx2"/>
            </a:solidFill>
            <a:miter lim="800000"/>
            <a:headEnd/>
            <a:tailEnd/>
          </a:ln>
          <a:effectLst/>
        </p:spPr>
        <p:txBody>
          <a:bodyPr rot="10800000" vert="eaVert" wrap="none" anchor="ct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93" name="AutoShape 2" descr="http://home.dei.polimi.it/matteucc/Clustering/tutorial_html/images/italia02.gif"/>
          <p:cNvSpPr>
            <a:spLocks noChangeAspect="1" noChangeArrowheads="1"/>
          </p:cNvSpPr>
          <p:nvPr/>
        </p:nvSpPr>
        <p:spPr bwMode="auto">
          <a:xfrm>
            <a:off x="4545013" y="84138"/>
            <a:ext cx="304800" cy="304800"/>
          </a:xfrm>
          <a:prstGeom prst="rect">
            <a:avLst/>
          </a:prstGeom>
          <a:noFill/>
          <a:ln w="9525">
            <a:noFill/>
            <a:miter lim="800000"/>
            <a:headEnd/>
            <a:tailEnd/>
          </a:ln>
        </p:spPr>
        <p:txBody>
          <a:bodyPr/>
          <a:lstStyle/>
          <a:p>
            <a:endParaRPr lang="en-US"/>
          </a:p>
        </p:txBody>
      </p:sp>
      <p:sp>
        <p:nvSpPr>
          <p:cNvPr id="35894" name="AutoShape 4" descr="http://home.dei.polimi.it/matteucc/Clustering/tutorial_html/images/italia02.gif"/>
          <p:cNvSpPr>
            <a:spLocks noChangeAspect="1" noChangeArrowheads="1"/>
          </p:cNvSpPr>
          <p:nvPr/>
        </p:nvSpPr>
        <p:spPr bwMode="auto">
          <a:xfrm>
            <a:off x="4545013" y="84138"/>
            <a:ext cx="304800" cy="304800"/>
          </a:xfrm>
          <a:prstGeom prst="rect">
            <a:avLst/>
          </a:prstGeom>
          <a:noFill/>
          <a:ln w="9525">
            <a:noFill/>
            <a:miter lim="800000"/>
            <a:headEnd/>
            <a:tailEnd/>
          </a:ln>
        </p:spPr>
        <p:txBody>
          <a:bodyPr/>
          <a:lstStyle/>
          <a:p>
            <a:endParaRPr lang="en-US"/>
          </a:p>
        </p:txBody>
      </p:sp>
      <p:sp>
        <p:nvSpPr>
          <p:cNvPr id="8" name="Content Placeholder 2"/>
          <p:cNvSpPr txBox="1">
            <a:spLocks/>
          </p:cNvSpPr>
          <p:nvPr/>
        </p:nvSpPr>
        <p:spPr bwMode="auto">
          <a:xfrm>
            <a:off x="457200" y="1600200"/>
            <a:ext cx="64008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Clr>
                <a:schemeClr val="bg2"/>
              </a:buClr>
              <a:buSzPct val="75000"/>
              <a:buFont typeface="Wingdings" pitchFamily="2" charset="2"/>
              <a:buChar char="p"/>
            </a:pPr>
            <a:r>
              <a:rPr lang="en-US" kern="0" dirty="0" smtClean="0">
                <a:latin typeface="+mn-lt"/>
                <a:cs typeface="+mn-cs"/>
              </a:rPr>
              <a:t>min d(</a:t>
            </a:r>
            <a:r>
              <a:rPr lang="en-US" kern="0" dirty="0" err="1" smtClean="0">
                <a:latin typeface="+mn-lt"/>
                <a:cs typeface="+mn-cs"/>
              </a:rPr>
              <a:t>i,j</a:t>
            </a:r>
            <a:r>
              <a:rPr lang="en-US" kern="0" dirty="0" smtClean="0">
                <a:latin typeface="+mn-lt"/>
                <a:cs typeface="+mn-cs"/>
              </a:rPr>
              <a:t>) = d(BA,NA/RM) = 255 </a:t>
            </a:r>
          </a:p>
          <a:p>
            <a:pPr marL="342900" indent="-342900">
              <a:spcBef>
                <a:spcPct val="20000"/>
              </a:spcBef>
              <a:buClr>
                <a:schemeClr val="bg2"/>
              </a:buClr>
              <a:buSzPct val="75000"/>
              <a:buFont typeface="Wingdings" pitchFamily="2" charset="2"/>
              <a:buChar char="p"/>
            </a:pPr>
            <a:r>
              <a:rPr lang="en-US" kern="0" dirty="0" smtClean="0">
                <a:latin typeface="+mn-lt"/>
                <a:cs typeface="+mn-cs"/>
              </a:rPr>
              <a:t>merge BA and NA/RM into a new cluster called BA/NA/RM </a:t>
            </a:r>
          </a:p>
          <a:p>
            <a:pPr marL="342900" indent="-342900">
              <a:spcBef>
                <a:spcPct val="20000"/>
              </a:spcBef>
              <a:buClr>
                <a:schemeClr val="bg2"/>
              </a:buClr>
              <a:buSzPct val="75000"/>
              <a:buFont typeface="Wingdings" pitchFamily="2" charset="2"/>
              <a:buChar char="p"/>
            </a:pPr>
            <a:r>
              <a:rPr lang="en-US" kern="0" dirty="0" smtClean="0">
                <a:latin typeface="+mn-lt"/>
                <a:cs typeface="+mn-cs"/>
              </a:rPr>
              <a:t>L(BA/NA/RM) = 255</a:t>
            </a:r>
          </a:p>
          <a:p>
            <a:pPr marL="342900" lvl="0" indent="-342900">
              <a:spcBef>
                <a:spcPct val="20000"/>
              </a:spcBef>
              <a:buClr>
                <a:schemeClr val="bg2"/>
              </a:buClr>
              <a:buSzPct val="75000"/>
              <a:buFont typeface="Wingdings" pitchFamily="2" charset="2"/>
              <a:buChar char="p"/>
            </a:pPr>
            <a:r>
              <a:rPr lang="en-US" kern="0" dirty="0" smtClean="0">
                <a:latin typeface="+mn-lt"/>
                <a:cs typeface="+mn-cs"/>
              </a:rPr>
              <a:t>m = 3</a:t>
            </a:r>
            <a:br>
              <a:rPr lang="en-US" kern="0" dirty="0" smtClean="0">
                <a:latin typeface="+mn-lt"/>
                <a:cs typeface="+mn-cs"/>
              </a:rPr>
            </a:br>
            <a:endParaRPr lang="en-US" kern="0" dirty="0" smtClean="0">
              <a:latin typeface="+mn-lt"/>
              <a:cs typeface="+mn-cs"/>
            </a:endParaRPr>
          </a:p>
        </p:txBody>
      </p:sp>
      <p:pic>
        <p:nvPicPr>
          <p:cNvPr id="7" name="Picture 5"/>
          <p:cNvPicPr>
            <a:picLocks noChangeAspect="1" noChangeArrowheads="1"/>
          </p:cNvPicPr>
          <p:nvPr/>
        </p:nvPicPr>
        <p:blipFill>
          <a:blip r:embed="rId2"/>
          <a:srcRect/>
          <a:stretch>
            <a:fillRect/>
          </a:stretch>
        </p:blipFill>
        <p:spPr bwMode="auto">
          <a:xfrm>
            <a:off x="7000875" y="76200"/>
            <a:ext cx="2066925" cy="2381250"/>
          </a:xfrm>
          <a:prstGeom prst="rect">
            <a:avLst/>
          </a:prstGeom>
          <a:noFill/>
          <a:ln w="9525">
            <a:noFill/>
            <a:miter lim="800000"/>
            <a:headEnd/>
            <a:tailEnd/>
          </a:ln>
        </p:spPr>
      </p:pic>
      <p:graphicFrame>
        <p:nvGraphicFramePr>
          <p:cNvPr id="11" name="Content Placeholder 3"/>
          <p:cNvGraphicFramePr>
            <a:graphicFrameLocks noGrp="1"/>
          </p:cNvGraphicFramePr>
          <p:nvPr>
            <p:ph idx="1"/>
          </p:nvPr>
        </p:nvGraphicFramePr>
        <p:xfrm>
          <a:off x="762000" y="3327400"/>
          <a:ext cx="7772400" cy="1854200"/>
        </p:xfrm>
        <a:graphic>
          <a:graphicData uri="http://schemas.openxmlformats.org/drawingml/2006/table">
            <a:tbl>
              <a:tblPr firstRow="1" bandRow="1">
                <a:tableStyleId>{5C22544A-7EE6-4342-B048-85BDC9FD1C3A}</a:tableStyleId>
              </a:tblPr>
              <a:tblGrid>
                <a:gridCol w="1554480"/>
                <a:gridCol w="1554480"/>
                <a:gridCol w="1554480"/>
                <a:gridCol w="1554480"/>
                <a:gridCol w="1554480"/>
              </a:tblGrid>
              <a:tr h="370840">
                <a:tc>
                  <a:txBody>
                    <a:bodyPr/>
                    <a:lstStyle/>
                    <a:p>
                      <a:pPr algn="ctr"/>
                      <a:endParaRPr lang="en-US" dirty="0"/>
                    </a:p>
                  </a:txBody>
                  <a:tcPr/>
                </a:tc>
                <a:tc>
                  <a:txBody>
                    <a:bodyPr/>
                    <a:lstStyle/>
                    <a:p>
                      <a:pPr algn="ctr"/>
                      <a:r>
                        <a:rPr lang="en-US" dirty="0" smtClean="0"/>
                        <a:t>BA</a:t>
                      </a:r>
                      <a:endParaRPr lang="en-US" dirty="0"/>
                    </a:p>
                  </a:txBody>
                  <a:tcPr/>
                </a:tc>
                <a:tc>
                  <a:txBody>
                    <a:bodyPr/>
                    <a:lstStyle/>
                    <a:p>
                      <a:pPr algn="ctr"/>
                      <a:r>
                        <a:rPr lang="en-US" dirty="0" smtClean="0"/>
                        <a:t>FI </a:t>
                      </a:r>
                      <a:endParaRPr lang="en-US" dirty="0"/>
                    </a:p>
                  </a:txBody>
                  <a:tcPr/>
                </a:tc>
                <a:tc>
                  <a:txBody>
                    <a:bodyPr/>
                    <a:lstStyle/>
                    <a:p>
                      <a:pPr algn="ctr"/>
                      <a:r>
                        <a:rPr lang="en-US" dirty="0" smtClean="0"/>
                        <a:t>MI/TO</a:t>
                      </a:r>
                      <a:endParaRPr lang="en-US" dirty="0"/>
                    </a:p>
                  </a:txBody>
                  <a:tcPr/>
                </a:tc>
                <a:tc>
                  <a:txBody>
                    <a:bodyPr/>
                    <a:lstStyle/>
                    <a:p>
                      <a:pPr algn="ctr"/>
                      <a:r>
                        <a:rPr lang="en-US" dirty="0" smtClean="0"/>
                        <a:t>NA/RM</a:t>
                      </a:r>
                      <a:endParaRPr lang="en-US" dirty="0"/>
                    </a:p>
                  </a:txBody>
                  <a:tcPr/>
                </a:tc>
              </a:tr>
              <a:tr h="370840">
                <a:tc>
                  <a:txBody>
                    <a:bodyPr/>
                    <a:lstStyle/>
                    <a:p>
                      <a:pPr algn="ctr"/>
                      <a:r>
                        <a:rPr lang="en-US" dirty="0" smtClean="0"/>
                        <a:t>BA</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FI</a:t>
                      </a:r>
                      <a:endParaRPr lang="en-US" dirty="0"/>
                    </a:p>
                  </a:txBody>
                  <a:tcPr/>
                </a:tc>
                <a:tc>
                  <a:txBody>
                    <a:bodyPr/>
                    <a:lstStyle/>
                    <a:p>
                      <a:pPr algn="ctr"/>
                      <a:r>
                        <a:rPr lang="en-US" dirty="0" smtClean="0"/>
                        <a:t>662</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MI/TO</a:t>
                      </a:r>
                      <a:endParaRPr lang="en-US" dirty="0"/>
                    </a:p>
                  </a:txBody>
                  <a:tcPr/>
                </a:tc>
                <a:tc>
                  <a:txBody>
                    <a:bodyPr/>
                    <a:lstStyle/>
                    <a:p>
                      <a:pPr algn="ctr"/>
                      <a:r>
                        <a:rPr lang="en-US" dirty="0" smtClean="0"/>
                        <a:t>877</a:t>
                      </a:r>
                      <a:endParaRPr lang="en-US" dirty="0"/>
                    </a:p>
                  </a:txBody>
                  <a:tcPr/>
                </a:tc>
                <a:tc>
                  <a:txBody>
                    <a:bodyPr/>
                    <a:lstStyle/>
                    <a:p>
                      <a:pPr algn="ctr"/>
                      <a:r>
                        <a:rPr lang="en-US" dirty="0" smtClean="0"/>
                        <a:t>295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r>
              <a:tr h="370840">
                <a:tc>
                  <a:txBody>
                    <a:bodyPr/>
                    <a:lstStyle/>
                    <a:p>
                      <a:pPr algn="ctr"/>
                      <a:r>
                        <a:rPr lang="en-US" dirty="0" smtClean="0"/>
                        <a:t>NA/RM</a:t>
                      </a:r>
                      <a:endParaRPr lang="en-US" dirty="0"/>
                    </a:p>
                  </a:txBody>
                  <a:tcPr/>
                </a:tc>
                <a:tc>
                  <a:txBody>
                    <a:bodyPr/>
                    <a:lstStyle/>
                    <a:p>
                      <a:pPr algn="ctr"/>
                      <a:r>
                        <a:rPr lang="en-US" dirty="0" smtClean="0"/>
                        <a:t>255</a:t>
                      </a:r>
                      <a:endParaRPr lang="en-US" dirty="0"/>
                    </a:p>
                  </a:txBody>
                  <a:tcPr/>
                </a:tc>
                <a:tc>
                  <a:txBody>
                    <a:bodyPr/>
                    <a:lstStyle/>
                    <a:p>
                      <a:pPr algn="ctr"/>
                      <a:r>
                        <a:rPr lang="en-US" dirty="0" smtClean="0"/>
                        <a:t>268</a:t>
                      </a:r>
                      <a:endParaRPr lang="en-US" dirty="0"/>
                    </a:p>
                  </a:txBody>
                  <a:tcPr/>
                </a:tc>
                <a:tc>
                  <a:txBody>
                    <a:bodyPr/>
                    <a:lstStyle/>
                    <a:p>
                      <a:pPr algn="ctr"/>
                      <a:r>
                        <a:rPr lang="en-US" dirty="0" smtClean="0"/>
                        <a:t>564</a:t>
                      </a:r>
                      <a:endParaRPr lang="en-US" dirty="0"/>
                    </a:p>
                  </a:txBody>
                  <a:tcPr/>
                </a:tc>
                <a:tc>
                  <a:txBody>
                    <a:bodyPr/>
                    <a:lstStyle/>
                    <a:p>
                      <a:pPr algn="ctr"/>
                      <a:r>
                        <a:rPr lang="en-US" dirty="0" smtClean="0"/>
                        <a:t>0</a:t>
                      </a:r>
                      <a:endParaRPr lang="en-US" dirty="0"/>
                    </a:p>
                  </a:txBody>
                  <a:tcPr/>
                </a:tc>
              </a:tr>
            </a:tbl>
          </a:graphicData>
        </a:graphic>
      </p:graphicFrame>
      <p:sp>
        <p:nvSpPr>
          <p:cNvPr id="9" name="Title 1"/>
          <p:cNvSpPr>
            <a:spLocks noGrp="1"/>
          </p:cNvSpPr>
          <p:nvPr>
            <p:ph type="title"/>
          </p:nvPr>
        </p:nvSpPr>
        <p:spPr>
          <a:xfrm>
            <a:off x="457200" y="277813"/>
            <a:ext cx="8229600" cy="1139825"/>
          </a:xfrm>
        </p:spPr>
        <p:txBody>
          <a:bodyPr/>
          <a:lstStyle/>
          <a:p>
            <a:r>
              <a:rPr lang="en-US" b="1" dirty="0" smtClean="0"/>
              <a:t>Agglomerative Example</a:t>
            </a:r>
            <a:endParaRPr lang="en-US" dirty="0"/>
          </a:p>
        </p:txBody>
      </p:sp>
      <p:sp>
        <p:nvSpPr>
          <p:cNvPr id="10" name="Oval 9"/>
          <p:cNvSpPr/>
          <p:nvPr/>
        </p:nvSpPr>
        <p:spPr bwMode="auto">
          <a:xfrm>
            <a:off x="2743200" y="4800600"/>
            <a:ext cx="6858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38200" y="2783840"/>
          <a:ext cx="7772400" cy="1483360"/>
        </p:xfrm>
        <a:graphic>
          <a:graphicData uri="http://schemas.openxmlformats.org/drawingml/2006/table">
            <a:tbl>
              <a:tblPr firstRow="1" bandRow="1">
                <a:tableStyleId>{5C22544A-7EE6-4342-B048-85BDC9FD1C3A}</a:tableStyleId>
              </a:tblPr>
              <a:tblGrid>
                <a:gridCol w="1943100"/>
                <a:gridCol w="1943100"/>
                <a:gridCol w="1943100"/>
                <a:gridCol w="1943100"/>
              </a:tblGrid>
              <a:tr h="370840">
                <a:tc>
                  <a:txBody>
                    <a:bodyPr/>
                    <a:lstStyle/>
                    <a:p>
                      <a:pPr algn="ctr"/>
                      <a:endParaRPr lang="en-US" dirty="0"/>
                    </a:p>
                  </a:txBody>
                  <a:tcPr/>
                </a:tc>
                <a:tc>
                  <a:txBody>
                    <a:bodyPr/>
                    <a:lstStyle/>
                    <a:p>
                      <a:pPr algn="ctr"/>
                      <a:r>
                        <a:rPr lang="en-US" dirty="0" smtClean="0"/>
                        <a:t>BA/NA/RM</a:t>
                      </a:r>
                      <a:endParaRPr lang="en-US" dirty="0"/>
                    </a:p>
                  </a:txBody>
                  <a:tcPr/>
                </a:tc>
                <a:tc>
                  <a:txBody>
                    <a:bodyPr/>
                    <a:lstStyle/>
                    <a:p>
                      <a:pPr algn="ctr"/>
                      <a:r>
                        <a:rPr lang="en-US" dirty="0" smtClean="0"/>
                        <a:t>FI</a:t>
                      </a:r>
                      <a:endParaRPr lang="en-US" dirty="0"/>
                    </a:p>
                  </a:txBody>
                  <a:tcPr/>
                </a:tc>
                <a:tc>
                  <a:txBody>
                    <a:bodyPr/>
                    <a:lstStyle/>
                    <a:p>
                      <a:pPr algn="ctr"/>
                      <a:r>
                        <a:rPr lang="en-US" dirty="0" smtClean="0"/>
                        <a:t>MI/TO</a:t>
                      </a:r>
                      <a:endParaRPr lang="en-US" dirty="0"/>
                    </a:p>
                  </a:txBody>
                  <a:tcPr/>
                </a:tc>
              </a:tr>
              <a:tr h="370840">
                <a:tc>
                  <a:txBody>
                    <a:bodyPr/>
                    <a:lstStyle/>
                    <a:p>
                      <a:pPr algn="ctr"/>
                      <a:r>
                        <a:rPr lang="en-US" dirty="0" smtClean="0"/>
                        <a:t>BA/NA/RM</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FI</a:t>
                      </a:r>
                      <a:endParaRPr lang="en-US" dirty="0"/>
                    </a:p>
                  </a:txBody>
                  <a:tcPr/>
                </a:tc>
                <a:tc>
                  <a:txBody>
                    <a:bodyPr/>
                    <a:lstStyle/>
                    <a:p>
                      <a:pPr algn="ctr"/>
                      <a:r>
                        <a:rPr lang="en-US" dirty="0" smtClean="0"/>
                        <a:t>268</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r>
              <a:tr h="370840">
                <a:tc>
                  <a:txBody>
                    <a:bodyPr/>
                    <a:lstStyle/>
                    <a:p>
                      <a:pPr algn="ctr"/>
                      <a:r>
                        <a:rPr lang="en-US" dirty="0" smtClean="0"/>
                        <a:t>MI/TO</a:t>
                      </a:r>
                      <a:endParaRPr lang="en-US" dirty="0"/>
                    </a:p>
                  </a:txBody>
                  <a:tcPr/>
                </a:tc>
                <a:tc>
                  <a:txBody>
                    <a:bodyPr/>
                    <a:lstStyle/>
                    <a:p>
                      <a:pPr algn="ctr"/>
                      <a:r>
                        <a:rPr lang="en-US" dirty="0" smtClean="0"/>
                        <a:t>564</a:t>
                      </a:r>
                      <a:endParaRPr lang="en-US" dirty="0"/>
                    </a:p>
                  </a:txBody>
                  <a:tcPr/>
                </a:tc>
                <a:tc>
                  <a:txBody>
                    <a:bodyPr/>
                    <a:lstStyle/>
                    <a:p>
                      <a:pPr algn="ctr"/>
                      <a:r>
                        <a:rPr lang="en-US" dirty="0" smtClean="0"/>
                        <a:t>295</a:t>
                      </a:r>
                      <a:endParaRPr lang="en-US" dirty="0"/>
                    </a:p>
                  </a:txBody>
                  <a:tcPr/>
                </a:tc>
                <a:tc>
                  <a:txBody>
                    <a:bodyPr/>
                    <a:lstStyle/>
                    <a:p>
                      <a:pPr algn="ctr"/>
                      <a:r>
                        <a:rPr lang="en-US" dirty="0" smtClean="0"/>
                        <a:t>0</a:t>
                      </a:r>
                      <a:endParaRPr lang="en-US" dirty="0"/>
                    </a:p>
                  </a:txBody>
                  <a:tcPr/>
                </a:tc>
              </a:tr>
            </a:tbl>
          </a:graphicData>
        </a:graphic>
      </p:graphicFrame>
      <p:sp>
        <p:nvSpPr>
          <p:cNvPr id="6" name="Content Placeholder 2"/>
          <p:cNvSpPr txBox="1">
            <a:spLocks/>
          </p:cNvSpPr>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bg2"/>
              </a:buClr>
              <a:buSzPct val="75000"/>
              <a:buFont typeface="Wingdings" pitchFamily="2" charset="2"/>
              <a:buChar char="p"/>
            </a:pPr>
            <a:r>
              <a:rPr lang="en-US" kern="0" dirty="0" smtClean="0">
                <a:latin typeface="+mn-lt"/>
                <a:cs typeface="+mn-cs"/>
              </a:rPr>
              <a:t>After merging BA with NA/RM we obtain </a:t>
            </a:r>
          </a:p>
          <a:p>
            <a:pPr marL="342900" lvl="0" indent="-342900">
              <a:spcBef>
                <a:spcPct val="20000"/>
              </a:spcBef>
              <a:buClr>
                <a:schemeClr val="bg2"/>
              </a:buClr>
              <a:buSzPct val="75000"/>
            </a:pPr>
            <a:r>
              <a:rPr lang="en-US" kern="0" dirty="0" smtClean="0">
                <a:latin typeface="+mn-lt"/>
                <a:cs typeface="+mn-cs"/>
              </a:rPr>
              <a:t>    the following matrix: </a:t>
            </a:r>
          </a:p>
        </p:txBody>
      </p:sp>
      <p:pic>
        <p:nvPicPr>
          <p:cNvPr id="7" name="Picture 4" descr="italia04"/>
          <p:cNvPicPr>
            <a:picLocks noChangeAspect="1" noChangeArrowheads="1"/>
          </p:cNvPicPr>
          <p:nvPr/>
        </p:nvPicPr>
        <p:blipFill>
          <a:blip r:embed="rId2"/>
          <a:srcRect/>
          <a:stretch>
            <a:fillRect/>
          </a:stretch>
        </p:blipFill>
        <p:spPr bwMode="auto">
          <a:xfrm>
            <a:off x="6934200" y="133350"/>
            <a:ext cx="2066925" cy="2381250"/>
          </a:xfrm>
          <a:prstGeom prst="rect">
            <a:avLst/>
          </a:prstGeom>
          <a:noFill/>
        </p:spPr>
      </p:pic>
      <p:sp>
        <p:nvSpPr>
          <p:cNvPr id="8" name="Title 1"/>
          <p:cNvSpPr>
            <a:spLocks noGrp="1"/>
          </p:cNvSpPr>
          <p:nvPr>
            <p:ph type="title"/>
          </p:nvPr>
        </p:nvSpPr>
        <p:spPr/>
        <p:txBody>
          <a:bodyPr/>
          <a:lstStyle/>
          <a:p>
            <a:r>
              <a:rPr lang="en-US" b="1" dirty="0" smtClean="0"/>
              <a:t>Agglomerative Example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38200" y="3850640"/>
          <a:ext cx="7772400" cy="1483360"/>
        </p:xfrm>
        <a:graphic>
          <a:graphicData uri="http://schemas.openxmlformats.org/drawingml/2006/table">
            <a:tbl>
              <a:tblPr firstRow="1" bandRow="1">
                <a:tableStyleId>{5C22544A-7EE6-4342-B048-85BDC9FD1C3A}</a:tableStyleId>
              </a:tblPr>
              <a:tblGrid>
                <a:gridCol w="1943100"/>
                <a:gridCol w="1943100"/>
                <a:gridCol w="1943100"/>
                <a:gridCol w="1943100"/>
              </a:tblGrid>
              <a:tr h="370840">
                <a:tc>
                  <a:txBody>
                    <a:bodyPr/>
                    <a:lstStyle/>
                    <a:p>
                      <a:endParaRPr lang="en-US" dirty="0"/>
                    </a:p>
                  </a:txBody>
                  <a:tcPr/>
                </a:tc>
                <a:tc>
                  <a:txBody>
                    <a:bodyPr/>
                    <a:lstStyle/>
                    <a:p>
                      <a:r>
                        <a:rPr lang="en-US" dirty="0" smtClean="0"/>
                        <a:t>BA/NA/RM</a:t>
                      </a:r>
                      <a:endParaRPr lang="en-US" dirty="0"/>
                    </a:p>
                  </a:txBody>
                  <a:tcPr/>
                </a:tc>
                <a:tc>
                  <a:txBody>
                    <a:bodyPr/>
                    <a:lstStyle/>
                    <a:p>
                      <a:r>
                        <a:rPr lang="en-US" dirty="0" smtClean="0"/>
                        <a:t>FI</a:t>
                      </a:r>
                      <a:endParaRPr lang="en-US" dirty="0"/>
                    </a:p>
                  </a:txBody>
                  <a:tcPr/>
                </a:tc>
                <a:tc>
                  <a:txBody>
                    <a:bodyPr/>
                    <a:lstStyle/>
                    <a:p>
                      <a:r>
                        <a:rPr lang="en-US" dirty="0" smtClean="0"/>
                        <a:t>MI/TO</a:t>
                      </a:r>
                      <a:endParaRPr lang="en-US" dirty="0"/>
                    </a:p>
                  </a:txBody>
                  <a:tcPr/>
                </a:tc>
              </a:tr>
              <a:tr h="370840">
                <a:tc>
                  <a:txBody>
                    <a:bodyPr/>
                    <a:lstStyle/>
                    <a:p>
                      <a:pPr algn="ctr"/>
                      <a:r>
                        <a:rPr lang="en-US" dirty="0" smtClean="0"/>
                        <a:t>BA/NA/RM</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FI</a:t>
                      </a:r>
                      <a:endParaRPr lang="en-US" dirty="0"/>
                    </a:p>
                  </a:txBody>
                  <a:tcPr/>
                </a:tc>
                <a:tc>
                  <a:txBody>
                    <a:bodyPr/>
                    <a:lstStyle/>
                    <a:p>
                      <a:pPr algn="ctr"/>
                      <a:r>
                        <a:rPr lang="en-US" dirty="0" smtClean="0"/>
                        <a:t>268</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r>
              <a:tr h="370840">
                <a:tc>
                  <a:txBody>
                    <a:bodyPr/>
                    <a:lstStyle/>
                    <a:p>
                      <a:pPr algn="ctr"/>
                      <a:r>
                        <a:rPr lang="en-US" dirty="0" smtClean="0"/>
                        <a:t>MI/TO</a:t>
                      </a:r>
                      <a:endParaRPr lang="en-US" dirty="0"/>
                    </a:p>
                  </a:txBody>
                  <a:tcPr/>
                </a:tc>
                <a:tc>
                  <a:txBody>
                    <a:bodyPr/>
                    <a:lstStyle/>
                    <a:p>
                      <a:pPr algn="ctr"/>
                      <a:r>
                        <a:rPr lang="en-US" dirty="0" smtClean="0"/>
                        <a:t>564</a:t>
                      </a:r>
                      <a:endParaRPr lang="en-US" dirty="0"/>
                    </a:p>
                  </a:txBody>
                  <a:tcPr/>
                </a:tc>
                <a:tc>
                  <a:txBody>
                    <a:bodyPr/>
                    <a:lstStyle/>
                    <a:p>
                      <a:pPr algn="ctr"/>
                      <a:r>
                        <a:rPr lang="en-US" dirty="0" smtClean="0"/>
                        <a:t>295</a:t>
                      </a:r>
                      <a:endParaRPr lang="en-US" dirty="0"/>
                    </a:p>
                  </a:txBody>
                  <a:tcPr/>
                </a:tc>
                <a:tc>
                  <a:txBody>
                    <a:bodyPr/>
                    <a:lstStyle/>
                    <a:p>
                      <a:pPr algn="ctr"/>
                      <a:r>
                        <a:rPr lang="en-US" dirty="0" smtClean="0"/>
                        <a:t>0</a:t>
                      </a:r>
                      <a:endParaRPr lang="en-US" dirty="0"/>
                    </a:p>
                  </a:txBody>
                  <a:tcPr/>
                </a:tc>
              </a:tr>
            </a:tbl>
          </a:graphicData>
        </a:graphic>
      </p:graphicFrame>
      <p:sp>
        <p:nvSpPr>
          <p:cNvPr id="6" name="Content Placeholder 2"/>
          <p:cNvSpPr txBox="1">
            <a:spLocks/>
          </p:cNvSpPr>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bg2"/>
              </a:buClr>
              <a:buSzPct val="75000"/>
              <a:buFont typeface="Wingdings" pitchFamily="2" charset="2"/>
              <a:buChar char="p"/>
            </a:pPr>
            <a:r>
              <a:rPr lang="en-US" kern="0" dirty="0" smtClean="0">
                <a:latin typeface="+mn-lt"/>
                <a:cs typeface="+mn-cs"/>
              </a:rPr>
              <a:t>min d(</a:t>
            </a:r>
            <a:r>
              <a:rPr lang="en-US" kern="0" dirty="0" err="1" smtClean="0">
                <a:latin typeface="+mn-lt"/>
                <a:cs typeface="+mn-cs"/>
              </a:rPr>
              <a:t>i,j</a:t>
            </a:r>
            <a:r>
              <a:rPr lang="en-US" kern="0" dirty="0" smtClean="0">
                <a:latin typeface="+mn-lt"/>
                <a:cs typeface="+mn-cs"/>
              </a:rPr>
              <a:t>) = d(BA/NA/RM,FI) = 268 </a:t>
            </a:r>
          </a:p>
          <a:p>
            <a:pPr marL="342900" lvl="0" indent="-342900">
              <a:spcBef>
                <a:spcPct val="20000"/>
              </a:spcBef>
              <a:buClr>
                <a:schemeClr val="bg2"/>
              </a:buClr>
              <a:buSzPct val="75000"/>
              <a:buFont typeface="Wingdings" pitchFamily="2" charset="2"/>
              <a:buChar char="p"/>
            </a:pPr>
            <a:r>
              <a:rPr lang="en-US" kern="0" dirty="0" smtClean="0">
                <a:latin typeface="+mn-lt"/>
                <a:cs typeface="+mn-cs"/>
              </a:rPr>
              <a:t>merge BA/NA/RM and FI into a new </a:t>
            </a:r>
          </a:p>
          <a:p>
            <a:pPr marL="342900" lvl="0" indent="-342900">
              <a:spcBef>
                <a:spcPct val="20000"/>
              </a:spcBef>
              <a:buClr>
                <a:schemeClr val="bg2"/>
              </a:buClr>
              <a:buSzPct val="75000"/>
            </a:pPr>
            <a:r>
              <a:rPr lang="en-US" kern="0" dirty="0" smtClean="0">
                <a:latin typeface="+mn-lt"/>
                <a:cs typeface="+mn-cs"/>
              </a:rPr>
              <a:t>   cluster called BA/FI/NA/RM</a:t>
            </a:r>
          </a:p>
          <a:p>
            <a:pPr marL="342900" lvl="0" indent="-342900">
              <a:spcBef>
                <a:spcPct val="20000"/>
              </a:spcBef>
              <a:buClr>
                <a:schemeClr val="bg2"/>
              </a:buClr>
              <a:buSzPct val="75000"/>
              <a:buFont typeface="Wingdings" pitchFamily="2" charset="2"/>
              <a:buChar char="p"/>
            </a:pPr>
            <a:r>
              <a:rPr lang="en-US" kern="0" dirty="0" smtClean="0">
                <a:latin typeface="+mn-lt"/>
                <a:cs typeface="+mn-cs"/>
              </a:rPr>
              <a:t>L(BA/FI/NA/RM) = 268</a:t>
            </a:r>
          </a:p>
          <a:p>
            <a:pPr marL="342900" lvl="0" indent="-342900">
              <a:spcBef>
                <a:spcPct val="20000"/>
              </a:spcBef>
              <a:buClr>
                <a:schemeClr val="bg2"/>
              </a:buClr>
              <a:buSzPct val="75000"/>
              <a:buFont typeface="Wingdings" pitchFamily="2" charset="2"/>
              <a:buChar char="p"/>
            </a:pPr>
            <a:r>
              <a:rPr lang="en-US" kern="0" dirty="0" smtClean="0">
                <a:latin typeface="+mn-lt"/>
                <a:cs typeface="+mn-cs"/>
              </a:rPr>
              <a:t>m = 4</a:t>
            </a:r>
          </a:p>
        </p:txBody>
      </p:sp>
      <p:pic>
        <p:nvPicPr>
          <p:cNvPr id="7" name="Picture 4" descr="italia04"/>
          <p:cNvPicPr>
            <a:picLocks noChangeAspect="1" noChangeArrowheads="1"/>
          </p:cNvPicPr>
          <p:nvPr/>
        </p:nvPicPr>
        <p:blipFill>
          <a:blip r:embed="rId2"/>
          <a:srcRect/>
          <a:stretch>
            <a:fillRect/>
          </a:stretch>
        </p:blipFill>
        <p:spPr bwMode="auto">
          <a:xfrm>
            <a:off x="6934200" y="133350"/>
            <a:ext cx="2066925" cy="2381250"/>
          </a:xfrm>
          <a:prstGeom prst="rect">
            <a:avLst/>
          </a:prstGeom>
          <a:noFill/>
        </p:spPr>
      </p:pic>
      <p:sp>
        <p:nvSpPr>
          <p:cNvPr id="8" name="Title 1"/>
          <p:cNvSpPr>
            <a:spLocks noGrp="1"/>
          </p:cNvSpPr>
          <p:nvPr>
            <p:ph type="title"/>
          </p:nvPr>
        </p:nvSpPr>
        <p:spPr/>
        <p:txBody>
          <a:bodyPr/>
          <a:lstStyle/>
          <a:p>
            <a:r>
              <a:rPr lang="en-US" b="1" dirty="0" smtClean="0"/>
              <a:t>Agglomerative Example</a:t>
            </a:r>
            <a:endParaRPr lang="en-US" dirty="0"/>
          </a:p>
        </p:txBody>
      </p:sp>
      <p:sp>
        <p:nvSpPr>
          <p:cNvPr id="9" name="Oval 8"/>
          <p:cNvSpPr/>
          <p:nvPr/>
        </p:nvSpPr>
        <p:spPr bwMode="auto">
          <a:xfrm>
            <a:off x="3429000" y="4585855"/>
            <a:ext cx="6858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14400" y="3230880"/>
          <a:ext cx="7772400" cy="1112520"/>
        </p:xfrm>
        <a:graphic>
          <a:graphicData uri="http://schemas.openxmlformats.org/drawingml/2006/table">
            <a:tbl>
              <a:tblPr firstRow="1" bandRow="1">
                <a:tableStyleId>{5C22544A-7EE6-4342-B048-85BDC9FD1C3A}</a:tableStyleId>
              </a:tblPr>
              <a:tblGrid>
                <a:gridCol w="2590800"/>
                <a:gridCol w="2590800"/>
                <a:gridCol w="2590800"/>
              </a:tblGrid>
              <a:tr h="370840">
                <a:tc>
                  <a:txBody>
                    <a:bodyPr/>
                    <a:lstStyle/>
                    <a:p>
                      <a:pPr algn="ctr"/>
                      <a:endParaRPr lang="en-US" dirty="0"/>
                    </a:p>
                  </a:txBody>
                  <a:tcPr/>
                </a:tc>
                <a:tc>
                  <a:txBody>
                    <a:bodyPr/>
                    <a:lstStyle/>
                    <a:p>
                      <a:pPr algn="ctr"/>
                      <a:r>
                        <a:rPr lang="en-US" dirty="0" smtClean="0"/>
                        <a:t>BA/FI/NA/RM</a:t>
                      </a:r>
                      <a:endParaRPr lang="en-US" dirty="0"/>
                    </a:p>
                  </a:txBody>
                  <a:tcPr/>
                </a:tc>
                <a:tc>
                  <a:txBody>
                    <a:bodyPr/>
                    <a:lstStyle/>
                    <a:p>
                      <a:pPr algn="ctr"/>
                      <a:r>
                        <a:rPr lang="en-US" dirty="0" smtClean="0"/>
                        <a:t>MI/TO</a:t>
                      </a:r>
                      <a:endParaRPr lang="en-US" dirty="0"/>
                    </a:p>
                  </a:txBody>
                  <a:tcPr/>
                </a:tc>
              </a:tr>
              <a:tr h="370840">
                <a:tc>
                  <a:txBody>
                    <a:bodyPr/>
                    <a:lstStyle/>
                    <a:p>
                      <a:pPr algn="ctr"/>
                      <a:r>
                        <a:rPr lang="en-US" dirty="0" smtClean="0"/>
                        <a:t>BA/FI/NA/RM</a:t>
                      </a:r>
                      <a:endParaRPr lang="en-US" dirty="0"/>
                    </a:p>
                  </a:txBody>
                  <a:tcPr/>
                </a:tc>
                <a:tc>
                  <a:txBody>
                    <a:bodyPr/>
                    <a:lstStyle/>
                    <a:p>
                      <a:pPr algn="ctr"/>
                      <a:r>
                        <a:rPr lang="en-US" dirty="0" smtClean="0"/>
                        <a:t>0</a:t>
                      </a:r>
                      <a:endParaRPr lang="en-US" dirty="0"/>
                    </a:p>
                  </a:txBody>
                  <a:tcPr/>
                </a:tc>
                <a:tc>
                  <a:txBody>
                    <a:bodyPr/>
                    <a:lstStyle/>
                    <a:p>
                      <a:pPr algn="ctr"/>
                      <a:r>
                        <a:rPr lang="en-US" dirty="0" smtClean="0"/>
                        <a:t>295</a:t>
                      </a:r>
                      <a:endParaRPr lang="en-US" dirty="0"/>
                    </a:p>
                  </a:txBody>
                  <a:tcPr/>
                </a:tc>
              </a:tr>
              <a:tr h="370840">
                <a:tc>
                  <a:txBody>
                    <a:bodyPr/>
                    <a:lstStyle/>
                    <a:p>
                      <a:pPr algn="ctr"/>
                      <a:r>
                        <a:rPr lang="en-US" dirty="0" smtClean="0"/>
                        <a:t>MI/TO</a:t>
                      </a:r>
                      <a:endParaRPr lang="en-US" dirty="0"/>
                    </a:p>
                  </a:txBody>
                  <a:tcPr/>
                </a:tc>
                <a:tc>
                  <a:txBody>
                    <a:bodyPr/>
                    <a:lstStyle/>
                    <a:p>
                      <a:pPr algn="ctr"/>
                      <a:r>
                        <a:rPr lang="en-US" dirty="0" smtClean="0"/>
                        <a:t>295</a:t>
                      </a:r>
                      <a:endParaRPr lang="en-US" dirty="0"/>
                    </a:p>
                  </a:txBody>
                  <a:tcPr/>
                </a:tc>
                <a:tc>
                  <a:txBody>
                    <a:bodyPr/>
                    <a:lstStyle/>
                    <a:p>
                      <a:pPr algn="ctr"/>
                      <a:r>
                        <a:rPr lang="en-US" dirty="0" smtClean="0"/>
                        <a:t>0</a:t>
                      </a:r>
                      <a:endParaRPr lang="en-US" dirty="0"/>
                    </a:p>
                  </a:txBody>
                  <a:tcPr/>
                </a:tc>
              </a:tr>
            </a:tbl>
          </a:graphicData>
        </a:graphic>
      </p:graphicFrame>
      <p:pic>
        <p:nvPicPr>
          <p:cNvPr id="38933" name="Picture 1"/>
          <p:cNvPicPr>
            <a:picLocks noChangeAspect="1" noChangeArrowheads="1"/>
          </p:cNvPicPr>
          <p:nvPr/>
        </p:nvPicPr>
        <p:blipFill>
          <a:blip r:embed="rId2"/>
          <a:srcRect/>
          <a:stretch>
            <a:fillRect/>
          </a:stretch>
        </p:blipFill>
        <p:spPr bwMode="auto">
          <a:xfrm>
            <a:off x="7000875" y="133350"/>
            <a:ext cx="2066925" cy="2381250"/>
          </a:xfrm>
          <a:prstGeom prst="rect">
            <a:avLst/>
          </a:prstGeom>
          <a:noFill/>
          <a:ln w="9525">
            <a:noFill/>
            <a:miter lim="800000"/>
            <a:headEnd/>
            <a:tailEnd/>
          </a:ln>
        </p:spPr>
      </p:pic>
      <p:sp>
        <p:nvSpPr>
          <p:cNvPr id="7" name="Content Placeholder 2"/>
          <p:cNvSpPr txBox="1">
            <a:spLocks/>
          </p:cNvSpPr>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spcBef>
                <a:spcPct val="20000"/>
              </a:spcBef>
              <a:buClr>
                <a:schemeClr val="bg2"/>
              </a:buClr>
              <a:buSzPct val="75000"/>
              <a:buFont typeface="Wingdings" pitchFamily="2" charset="2"/>
              <a:buChar char="p"/>
            </a:pPr>
            <a:r>
              <a:rPr lang="en-US" kern="0" dirty="0" smtClean="0">
                <a:latin typeface="+mn-lt"/>
                <a:cs typeface="+mn-cs"/>
              </a:rPr>
              <a:t>After merging FI with BA/NA/RM we obtain </a:t>
            </a:r>
          </a:p>
          <a:p>
            <a:pPr marL="342900" lvl="0" indent="-342900">
              <a:spcBef>
                <a:spcPct val="20000"/>
              </a:spcBef>
              <a:buClr>
                <a:schemeClr val="bg2"/>
              </a:buClr>
              <a:buSzPct val="75000"/>
            </a:pPr>
            <a:r>
              <a:rPr lang="en-US" kern="0" dirty="0" smtClean="0">
                <a:latin typeface="+mn-lt"/>
                <a:cs typeface="+mn-cs"/>
              </a:rPr>
              <a:t>    the following matrix: </a:t>
            </a:r>
          </a:p>
        </p:txBody>
      </p:sp>
      <p:sp>
        <p:nvSpPr>
          <p:cNvPr id="6" name="Title 1"/>
          <p:cNvSpPr>
            <a:spLocks noGrp="1"/>
          </p:cNvSpPr>
          <p:nvPr>
            <p:ph type="title"/>
          </p:nvPr>
        </p:nvSpPr>
        <p:spPr/>
        <p:txBody>
          <a:bodyPr/>
          <a:lstStyle/>
          <a:p>
            <a:r>
              <a:rPr lang="en-US" b="1" dirty="0" smtClean="0"/>
              <a:t>Agglomerative Example</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Finally, we merge the last two clusters at level 295.</a:t>
            </a:r>
          </a:p>
          <a:p>
            <a:pPr algn="just"/>
            <a:r>
              <a:rPr lang="en-US" dirty="0" smtClean="0"/>
              <a:t>The process is summarized by the following hierarchical tree:</a:t>
            </a:r>
          </a:p>
          <a:p>
            <a:endParaRPr lang="en-US" dirty="0"/>
          </a:p>
        </p:txBody>
      </p:sp>
      <p:pic>
        <p:nvPicPr>
          <p:cNvPr id="4" name="Picture 2"/>
          <p:cNvPicPr>
            <a:picLocks noChangeAspect="1" noChangeArrowheads="1"/>
          </p:cNvPicPr>
          <p:nvPr/>
        </p:nvPicPr>
        <p:blipFill>
          <a:blip r:embed="rId2"/>
          <a:srcRect/>
          <a:stretch>
            <a:fillRect/>
          </a:stretch>
        </p:blipFill>
        <p:spPr bwMode="auto">
          <a:xfrm>
            <a:off x="3352800" y="3581400"/>
            <a:ext cx="3505200" cy="2336800"/>
          </a:xfrm>
          <a:prstGeom prst="rect">
            <a:avLst/>
          </a:prstGeom>
          <a:noFill/>
          <a:ln w="9525">
            <a:solidFill>
              <a:srgbClr val="FF0000"/>
            </a:solidFill>
            <a:miter lim="800000"/>
            <a:headEnd/>
            <a:tailEnd/>
          </a:ln>
        </p:spPr>
      </p:pic>
      <p:sp>
        <p:nvSpPr>
          <p:cNvPr id="5" name="Title 1"/>
          <p:cNvSpPr>
            <a:spLocks noGrp="1"/>
          </p:cNvSpPr>
          <p:nvPr>
            <p:ph type="title"/>
          </p:nvPr>
        </p:nvSpPr>
        <p:spPr/>
        <p:txBody>
          <a:bodyPr/>
          <a:lstStyle/>
          <a:p>
            <a:r>
              <a:rPr lang="en-US" b="1" dirty="0" smtClean="0"/>
              <a:t>Agglomerative Example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smtClean="0"/>
              <a:t>Advantages:</a:t>
            </a:r>
          </a:p>
          <a:p>
            <a:pPr lvl="1" algn="just"/>
            <a:r>
              <a:rPr lang="en-US" dirty="0" smtClean="0"/>
              <a:t>Is simple and outputs a hierarchy, a structure that is more informative </a:t>
            </a:r>
          </a:p>
          <a:p>
            <a:pPr lvl="1" algn="just"/>
            <a:r>
              <a:rPr lang="en-US" dirty="0" smtClean="0"/>
              <a:t>It does not require us to pre-specify the number of clusters  </a:t>
            </a:r>
          </a:p>
          <a:p>
            <a:pPr algn="just"/>
            <a:r>
              <a:rPr lang="en-US" sz="2400" dirty="0" smtClean="0"/>
              <a:t>Disadvantages:</a:t>
            </a:r>
          </a:p>
          <a:p>
            <a:pPr lvl="1" algn="just"/>
            <a:r>
              <a:rPr lang="en-US" dirty="0" smtClean="0"/>
              <a:t>Selection of merge or split points is critical as once a group of objects is merged or split, it will operate on the newly generated clusters and will not undo what was done previously.</a:t>
            </a:r>
          </a:p>
          <a:p>
            <a:pPr lvl="1" algn="just"/>
            <a:r>
              <a:rPr lang="en-US" dirty="0" smtClean="0"/>
              <a:t>Thus merge or split decisions if not well chosen may lead to low-quality clusters</a:t>
            </a:r>
          </a:p>
          <a:p>
            <a:endParaRPr lang="en-US" dirty="0" smtClean="0"/>
          </a:p>
          <a:p>
            <a:endParaRPr lang="en-US" dirty="0"/>
          </a:p>
        </p:txBody>
      </p:sp>
      <p:sp>
        <p:nvSpPr>
          <p:cNvPr id="4" name="Title 1"/>
          <p:cNvSpPr>
            <a:spLocks noGrp="1"/>
          </p:cNvSpPr>
          <p:nvPr>
            <p:ph type="title"/>
          </p:nvPr>
        </p:nvSpPr>
        <p:spPr/>
        <p:txBody>
          <a:bodyPr/>
          <a:lstStyle/>
          <a:p>
            <a:r>
              <a:rPr lang="en-US" b="1" dirty="0" smtClean="0"/>
              <a:t>Agglomerative Example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Divisive Hierarchical Clustering </a:t>
            </a:r>
            <a:endParaRPr lang="en-US" b="1" dirty="0"/>
          </a:p>
        </p:txBody>
      </p:sp>
      <p:sp>
        <p:nvSpPr>
          <p:cNvPr id="3" name="Content Placeholder 2"/>
          <p:cNvSpPr>
            <a:spLocks noGrp="1"/>
          </p:cNvSpPr>
          <p:nvPr>
            <p:ph sz="quarter" idx="1"/>
          </p:nvPr>
        </p:nvSpPr>
        <p:spPr/>
        <p:txBody>
          <a:bodyPr>
            <a:normAutofit fontScale="85000" lnSpcReduction="20000"/>
          </a:bodyPr>
          <a:lstStyle/>
          <a:p>
            <a:pPr algn="just"/>
            <a:r>
              <a:rPr lang="en-US" dirty="0"/>
              <a:t>A typical </a:t>
            </a:r>
            <a:r>
              <a:rPr lang="en-US" dirty="0" err="1"/>
              <a:t>polythetic</a:t>
            </a:r>
            <a:r>
              <a:rPr lang="en-US" dirty="0"/>
              <a:t> divisive method works like the </a:t>
            </a:r>
            <a:r>
              <a:rPr lang="en-US" dirty="0" smtClean="0"/>
              <a:t>following</a:t>
            </a:r>
          </a:p>
          <a:p>
            <a:pPr marL="880110" lvl="1" indent="-514350" algn="just">
              <a:buFont typeface="+mj-lt"/>
              <a:buAutoNum type="arabicPeriod"/>
            </a:pPr>
            <a:r>
              <a:rPr lang="en-US" dirty="0" smtClean="0"/>
              <a:t>Decide </a:t>
            </a:r>
            <a:r>
              <a:rPr lang="en-US" dirty="0"/>
              <a:t>on a method of measuring the distance between two objects. Also decide a threshold distance</a:t>
            </a:r>
            <a:r>
              <a:rPr lang="en-US" dirty="0" smtClean="0"/>
              <a:t>.</a:t>
            </a:r>
          </a:p>
          <a:p>
            <a:pPr marL="880110" lvl="1" indent="-514350" algn="just">
              <a:buFont typeface="+mj-lt"/>
              <a:buAutoNum type="arabicPeriod"/>
            </a:pPr>
            <a:r>
              <a:rPr lang="en-US" dirty="0" smtClean="0"/>
              <a:t>Create </a:t>
            </a:r>
            <a:r>
              <a:rPr lang="en-US" dirty="0"/>
              <a:t>a distance matrix by computing distances between all pairs of object within the cluster. Sort these distances in ascending order</a:t>
            </a:r>
            <a:r>
              <a:rPr lang="en-US" dirty="0" smtClean="0"/>
              <a:t>.</a:t>
            </a:r>
          </a:p>
          <a:p>
            <a:pPr marL="880110" lvl="1" indent="-514350" algn="just">
              <a:buFont typeface="+mj-lt"/>
              <a:buAutoNum type="arabicPeriod"/>
            </a:pPr>
            <a:r>
              <a:rPr lang="en-US" dirty="0" smtClean="0"/>
              <a:t>Find </a:t>
            </a:r>
            <a:r>
              <a:rPr lang="en-US" dirty="0"/>
              <a:t>the two objects that have the largest distance between them. They are the most dissimilar objects</a:t>
            </a:r>
            <a:r>
              <a:rPr lang="en-US" dirty="0" smtClean="0"/>
              <a:t>.</a:t>
            </a:r>
          </a:p>
          <a:p>
            <a:pPr marL="880110" lvl="1" indent="-514350" algn="just">
              <a:buFont typeface="+mj-lt"/>
              <a:buAutoNum type="arabicPeriod"/>
            </a:pPr>
            <a:r>
              <a:rPr lang="en-US" dirty="0" smtClean="0"/>
              <a:t>If </a:t>
            </a:r>
            <a:r>
              <a:rPr lang="en-US" dirty="0"/>
              <a:t>the distance between the two objects is smaller than the pre-specified threshold and there is no other cluster that needs to be divided then stop, otherwise continue</a:t>
            </a:r>
            <a:r>
              <a:rPr lang="en-US" dirty="0" smtClean="0"/>
              <a:t>.</a:t>
            </a:r>
          </a:p>
          <a:p>
            <a:pPr marL="880110" lvl="1" indent="-514350" algn="just">
              <a:buFont typeface="+mj-lt"/>
              <a:buAutoNum type="arabicPeriod"/>
            </a:pPr>
            <a:r>
              <a:rPr lang="en-US" dirty="0" smtClean="0"/>
              <a:t>Use </a:t>
            </a:r>
            <a:r>
              <a:rPr lang="en-US" dirty="0"/>
              <a:t>the pair of objects as seeds of a K-means method to create two new clusters</a:t>
            </a:r>
            <a:r>
              <a:rPr lang="en-US" dirty="0" smtClean="0"/>
              <a:t>.</a:t>
            </a:r>
          </a:p>
          <a:p>
            <a:pPr marL="880110" lvl="1" indent="-514350" algn="just">
              <a:buFont typeface="+mj-lt"/>
              <a:buAutoNum type="arabicPeriod"/>
            </a:pPr>
            <a:r>
              <a:rPr lang="en-US" dirty="0" smtClean="0"/>
              <a:t>If </a:t>
            </a:r>
            <a:r>
              <a:rPr lang="en-US" dirty="0"/>
              <a:t>there is only one object in each cluster then stop otherwise continue with step 2.</a:t>
            </a:r>
          </a:p>
        </p:txBody>
      </p:sp>
    </p:spTree>
    <p:extLst>
      <p:ext uri="{BB962C8B-B14F-4D97-AF65-F5344CB8AC3E}">
        <p14:creationId xmlns="" xmlns:p14="http://schemas.microsoft.com/office/powerpoint/2010/main" val="32757285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Divisive Hierarchical Clustering </a:t>
            </a:r>
            <a:endParaRPr lang="en-US" dirty="0"/>
          </a:p>
        </p:txBody>
      </p:sp>
      <p:sp>
        <p:nvSpPr>
          <p:cNvPr id="3" name="Content Placeholder 2"/>
          <p:cNvSpPr>
            <a:spLocks noGrp="1"/>
          </p:cNvSpPr>
          <p:nvPr>
            <p:ph idx="1"/>
          </p:nvPr>
        </p:nvSpPr>
        <p:spPr>
          <a:xfrm>
            <a:off x="457200" y="1600201"/>
            <a:ext cx="8229600" cy="685800"/>
          </a:xfrm>
        </p:spPr>
        <p:txBody>
          <a:bodyPr/>
          <a:lstStyle/>
          <a:p>
            <a:r>
              <a:rPr lang="en-US" dirty="0" smtClean="0"/>
              <a:t>Consider the following data</a:t>
            </a:r>
            <a:endParaRPr lang="en-US" dirty="0"/>
          </a:p>
        </p:txBody>
      </p:sp>
      <p:graphicFrame>
        <p:nvGraphicFramePr>
          <p:cNvPr id="4" name="Table 3"/>
          <p:cNvGraphicFramePr>
            <a:graphicFrameLocks noGrp="1"/>
          </p:cNvGraphicFramePr>
          <p:nvPr>
            <p:extLst>
              <p:ext uri="{D42A27DB-BD31-4B8C-83A1-F6EECF244321}">
                <p14:modId xmlns:mc="http://schemas.openxmlformats.org/markup-compatibility/2006" xmlns:a14="http://schemas.microsoft.com/office/drawing/2010/main" xmlns="" xmlns:p14="http://schemas.microsoft.com/office/powerpoint/2010/main" val="3755761505"/>
              </p:ext>
            </p:extLst>
          </p:nvPr>
        </p:nvGraphicFramePr>
        <p:xfrm>
          <a:off x="2133600" y="2286000"/>
          <a:ext cx="4465020" cy="3931920"/>
        </p:xfrm>
        <a:graphic>
          <a:graphicData uri="http://schemas.openxmlformats.org/drawingml/2006/table">
            <a:tbl>
              <a:tblPr firstRow="1" bandRow="1">
                <a:tableStyleId>{5940675A-B579-460E-94D1-54222C63F5DA}</a:tableStyleId>
              </a:tblPr>
              <a:tblGrid>
                <a:gridCol w="1057592"/>
                <a:gridCol w="584517"/>
                <a:gridCol w="990918"/>
                <a:gridCol w="990918"/>
                <a:gridCol w="841075"/>
              </a:tblGrid>
              <a:tr h="476878">
                <a:tc>
                  <a:txBody>
                    <a:bodyPr/>
                    <a:lstStyle/>
                    <a:p>
                      <a:pPr algn="ctr"/>
                      <a:r>
                        <a:rPr lang="en-US" sz="1600" dirty="0" smtClean="0"/>
                        <a:t>Student</a:t>
                      </a:r>
                      <a:endParaRPr lang="en-US" sz="1600" dirty="0"/>
                    </a:p>
                  </a:txBody>
                  <a:tcPr/>
                </a:tc>
                <a:tc>
                  <a:txBody>
                    <a:bodyPr/>
                    <a:lstStyle/>
                    <a:p>
                      <a:pPr algn="ctr"/>
                      <a:r>
                        <a:rPr lang="en-US" sz="1600" dirty="0" smtClean="0"/>
                        <a:t>Age</a:t>
                      </a:r>
                      <a:endParaRPr lang="en-US" sz="1600" dirty="0"/>
                    </a:p>
                  </a:txBody>
                  <a:tcPr/>
                </a:tc>
                <a:tc>
                  <a:txBody>
                    <a:bodyPr/>
                    <a:lstStyle/>
                    <a:p>
                      <a:pPr algn="ctr"/>
                      <a:r>
                        <a:rPr lang="en-US" sz="1600" dirty="0" smtClean="0"/>
                        <a:t>Marks1</a:t>
                      </a:r>
                      <a:endParaRPr lang="en-US" sz="1600" dirty="0"/>
                    </a:p>
                  </a:txBody>
                  <a:tcPr/>
                </a:tc>
                <a:tc>
                  <a:txBody>
                    <a:bodyPr/>
                    <a:lstStyle/>
                    <a:p>
                      <a:pPr algn="ctr"/>
                      <a:r>
                        <a:rPr lang="en-US" sz="1600" dirty="0" smtClean="0"/>
                        <a:t>Marks2</a:t>
                      </a:r>
                      <a:endParaRPr lang="en-US" sz="1600" dirty="0"/>
                    </a:p>
                  </a:txBody>
                  <a:tcPr/>
                </a:tc>
                <a:tc>
                  <a:txBody>
                    <a:bodyPr/>
                    <a:lstStyle/>
                    <a:p>
                      <a:pPr algn="ctr"/>
                      <a:r>
                        <a:rPr lang="en-US" sz="1600" dirty="0" smtClean="0"/>
                        <a:t>Marks3</a:t>
                      </a:r>
                      <a:endParaRPr lang="en-US" sz="16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a:t>
                      </a:r>
                      <a:r>
                        <a:rPr lang="en-US" sz="1600" baseline="-25000" dirty="0" smtClean="0"/>
                        <a:t>1</a:t>
                      </a:r>
                      <a:endParaRPr lang="en-US" sz="1600" dirty="0"/>
                    </a:p>
                  </a:txBody>
                  <a:tcPr/>
                </a:tc>
                <a:tc>
                  <a:txBody>
                    <a:bodyPr/>
                    <a:lstStyle/>
                    <a:p>
                      <a:pPr algn="ctr"/>
                      <a:r>
                        <a:rPr lang="en-US" sz="1600" dirty="0" smtClean="0"/>
                        <a:t>18</a:t>
                      </a:r>
                      <a:endParaRPr lang="en-US" sz="1600" dirty="0"/>
                    </a:p>
                  </a:txBody>
                  <a:tcPr/>
                </a:tc>
                <a:tc>
                  <a:txBody>
                    <a:bodyPr/>
                    <a:lstStyle/>
                    <a:p>
                      <a:pPr algn="ctr"/>
                      <a:r>
                        <a:rPr lang="en-US" sz="1600" dirty="0" smtClean="0"/>
                        <a:t>73</a:t>
                      </a:r>
                      <a:endParaRPr lang="en-US" sz="1600" dirty="0"/>
                    </a:p>
                  </a:txBody>
                  <a:tcPr/>
                </a:tc>
                <a:tc>
                  <a:txBody>
                    <a:bodyPr/>
                    <a:lstStyle/>
                    <a:p>
                      <a:pPr algn="ctr"/>
                      <a:r>
                        <a:rPr lang="en-US" sz="1600" dirty="0" smtClean="0"/>
                        <a:t>75</a:t>
                      </a:r>
                      <a:endParaRPr lang="en-US" sz="1600" dirty="0"/>
                    </a:p>
                  </a:txBody>
                  <a:tcPr/>
                </a:tc>
                <a:tc>
                  <a:txBody>
                    <a:bodyPr/>
                    <a:lstStyle/>
                    <a:p>
                      <a:pPr algn="ctr"/>
                      <a:r>
                        <a:rPr lang="en-US" sz="1600" dirty="0" smtClean="0"/>
                        <a:t>57</a:t>
                      </a:r>
                      <a:endParaRPr lang="en-US" sz="16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a:t>
                      </a:r>
                      <a:r>
                        <a:rPr lang="en-US" sz="1600" baseline="-25000" dirty="0" smtClean="0"/>
                        <a:t>2</a:t>
                      </a:r>
                      <a:endParaRPr lang="en-US" sz="1600" dirty="0"/>
                    </a:p>
                  </a:txBody>
                  <a:tcPr/>
                </a:tc>
                <a:tc>
                  <a:txBody>
                    <a:bodyPr/>
                    <a:lstStyle/>
                    <a:p>
                      <a:pPr algn="ctr"/>
                      <a:r>
                        <a:rPr lang="en-US" sz="1600" dirty="0" smtClean="0"/>
                        <a:t>18</a:t>
                      </a:r>
                      <a:endParaRPr lang="en-US" sz="1600" dirty="0"/>
                    </a:p>
                  </a:txBody>
                  <a:tcPr/>
                </a:tc>
                <a:tc>
                  <a:txBody>
                    <a:bodyPr/>
                    <a:lstStyle/>
                    <a:p>
                      <a:pPr algn="ctr"/>
                      <a:r>
                        <a:rPr lang="en-US" sz="1600" dirty="0" smtClean="0"/>
                        <a:t>79</a:t>
                      </a:r>
                      <a:endParaRPr lang="en-US" sz="1600" dirty="0"/>
                    </a:p>
                  </a:txBody>
                  <a:tcPr/>
                </a:tc>
                <a:tc>
                  <a:txBody>
                    <a:bodyPr/>
                    <a:lstStyle/>
                    <a:p>
                      <a:pPr algn="ctr"/>
                      <a:r>
                        <a:rPr lang="en-US" sz="1600" dirty="0" smtClean="0"/>
                        <a:t>85</a:t>
                      </a:r>
                      <a:endParaRPr lang="en-US" sz="1600" dirty="0"/>
                    </a:p>
                  </a:txBody>
                  <a:tcPr/>
                </a:tc>
                <a:tc>
                  <a:txBody>
                    <a:bodyPr/>
                    <a:lstStyle/>
                    <a:p>
                      <a:pPr algn="ctr"/>
                      <a:r>
                        <a:rPr lang="en-US" sz="1600" dirty="0" smtClean="0"/>
                        <a:t>75</a:t>
                      </a:r>
                      <a:endParaRPr lang="en-US" sz="16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a:t>
                      </a:r>
                      <a:r>
                        <a:rPr lang="en-US" sz="1600" baseline="-25000" dirty="0" smtClean="0"/>
                        <a:t>3</a:t>
                      </a:r>
                    </a:p>
                  </a:txBody>
                  <a:tcPr/>
                </a:tc>
                <a:tc>
                  <a:txBody>
                    <a:bodyPr/>
                    <a:lstStyle/>
                    <a:p>
                      <a:pPr algn="ctr"/>
                      <a:r>
                        <a:rPr lang="en-US" sz="1600" dirty="0" smtClean="0"/>
                        <a:t>23</a:t>
                      </a:r>
                      <a:endParaRPr lang="en-US" sz="1600" dirty="0"/>
                    </a:p>
                  </a:txBody>
                  <a:tcPr/>
                </a:tc>
                <a:tc>
                  <a:txBody>
                    <a:bodyPr/>
                    <a:lstStyle/>
                    <a:p>
                      <a:pPr algn="ctr"/>
                      <a:r>
                        <a:rPr lang="en-US" sz="1600" dirty="0" smtClean="0"/>
                        <a:t>70</a:t>
                      </a:r>
                      <a:endParaRPr lang="en-US" sz="1600" dirty="0"/>
                    </a:p>
                  </a:txBody>
                  <a:tcPr/>
                </a:tc>
                <a:tc>
                  <a:txBody>
                    <a:bodyPr/>
                    <a:lstStyle/>
                    <a:p>
                      <a:pPr algn="ctr"/>
                      <a:r>
                        <a:rPr lang="en-US" sz="1600" dirty="0" smtClean="0"/>
                        <a:t>70</a:t>
                      </a:r>
                      <a:endParaRPr lang="en-US" sz="1600" dirty="0"/>
                    </a:p>
                  </a:txBody>
                  <a:tcPr/>
                </a:tc>
                <a:tc>
                  <a:txBody>
                    <a:bodyPr/>
                    <a:lstStyle/>
                    <a:p>
                      <a:pPr algn="ctr"/>
                      <a:r>
                        <a:rPr lang="en-US" sz="1600" dirty="0" smtClean="0"/>
                        <a:t>52</a:t>
                      </a:r>
                      <a:endParaRPr lang="en-US" sz="16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a:t>
                      </a:r>
                      <a:r>
                        <a:rPr lang="en-US" sz="1600" baseline="-25000" dirty="0" smtClean="0"/>
                        <a:t>4</a:t>
                      </a:r>
                    </a:p>
                  </a:txBody>
                  <a:tcPr/>
                </a:tc>
                <a:tc>
                  <a:txBody>
                    <a:bodyPr/>
                    <a:lstStyle/>
                    <a:p>
                      <a:pPr algn="ctr"/>
                      <a:r>
                        <a:rPr lang="en-US" sz="1600" dirty="0" smtClean="0"/>
                        <a:t>20</a:t>
                      </a:r>
                      <a:endParaRPr lang="en-US" sz="1600" dirty="0"/>
                    </a:p>
                  </a:txBody>
                  <a:tcPr/>
                </a:tc>
                <a:tc>
                  <a:txBody>
                    <a:bodyPr/>
                    <a:lstStyle/>
                    <a:p>
                      <a:pPr algn="ctr"/>
                      <a:r>
                        <a:rPr lang="en-US" sz="1600" dirty="0" smtClean="0"/>
                        <a:t>55</a:t>
                      </a:r>
                      <a:endParaRPr lang="en-US" sz="1600" dirty="0"/>
                    </a:p>
                  </a:txBody>
                  <a:tcPr/>
                </a:tc>
                <a:tc>
                  <a:txBody>
                    <a:bodyPr/>
                    <a:lstStyle/>
                    <a:p>
                      <a:pPr algn="ctr"/>
                      <a:r>
                        <a:rPr lang="en-US" sz="1600" dirty="0" smtClean="0"/>
                        <a:t>55</a:t>
                      </a:r>
                      <a:endParaRPr lang="en-US" sz="1600" dirty="0"/>
                    </a:p>
                  </a:txBody>
                  <a:tcPr/>
                </a:tc>
                <a:tc>
                  <a:txBody>
                    <a:bodyPr/>
                    <a:lstStyle/>
                    <a:p>
                      <a:pPr algn="ctr"/>
                      <a:r>
                        <a:rPr lang="en-US" sz="1600" dirty="0" smtClean="0"/>
                        <a:t>55</a:t>
                      </a:r>
                      <a:endParaRPr lang="en-US" sz="16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a:t>
                      </a:r>
                      <a:r>
                        <a:rPr lang="en-US" sz="1600" baseline="-25000" dirty="0" smtClean="0"/>
                        <a:t>5</a:t>
                      </a:r>
                    </a:p>
                  </a:txBody>
                  <a:tcPr/>
                </a:tc>
                <a:tc>
                  <a:txBody>
                    <a:bodyPr/>
                    <a:lstStyle/>
                    <a:p>
                      <a:pPr algn="ctr"/>
                      <a:r>
                        <a:rPr lang="en-US" sz="1600" dirty="0" smtClean="0"/>
                        <a:t>22</a:t>
                      </a:r>
                      <a:endParaRPr lang="en-US" sz="1600" dirty="0"/>
                    </a:p>
                  </a:txBody>
                  <a:tcPr/>
                </a:tc>
                <a:tc>
                  <a:txBody>
                    <a:bodyPr/>
                    <a:lstStyle/>
                    <a:p>
                      <a:pPr algn="ctr"/>
                      <a:r>
                        <a:rPr lang="en-US" sz="1600" dirty="0" smtClean="0"/>
                        <a:t>85</a:t>
                      </a:r>
                      <a:endParaRPr lang="en-US" sz="1600" dirty="0"/>
                    </a:p>
                  </a:txBody>
                  <a:tcPr/>
                </a:tc>
                <a:tc>
                  <a:txBody>
                    <a:bodyPr/>
                    <a:lstStyle/>
                    <a:p>
                      <a:pPr algn="ctr"/>
                      <a:r>
                        <a:rPr lang="en-US" sz="1600" dirty="0" smtClean="0"/>
                        <a:t>86</a:t>
                      </a:r>
                      <a:endParaRPr lang="en-US" sz="1600" dirty="0"/>
                    </a:p>
                  </a:txBody>
                  <a:tcPr/>
                </a:tc>
                <a:tc>
                  <a:txBody>
                    <a:bodyPr/>
                    <a:lstStyle/>
                    <a:p>
                      <a:pPr algn="ctr"/>
                      <a:r>
                        <a:rPr lang="en-US" sz="1600" dirty="0" smtClean="0"/>
                        <a:t>87</a:t>
                      </a:r>
                      <a:endParaRPr lang="en-US" sz="1600" dirty="0"/>
                    </a:p>
                  </a:txBody>
                  <a:tcPr/>
                </a:tc>
              </a:tr>
              <a:tr h="276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S</a:t>
                      </a:r>
                      <a:r>
                        <a:rPr lang="en-US" sz="1600" baseline="-25000" dirty="0" smtClean="0"/>
                        <a:t>6</a:t>
                      </a:r>
                    </a:p>
                  </a:txBody>
                  <a:tcPr/>
                </a:tc>
                <a:tc>
                  <a:txBody>
                    <a:bodyPr/>
                    <a:lstStyle/>
                    <a:p>
                      <a:pPr algn="ctr"/>
                      <a:r>
                        <a:rPr lang="en-US" sz="1600" dirty="0" smtClean="0"/>
                        <a:t>19</a:t>
                      </a:r>
                      <a:endParaRPr lang="en-US" sz="1600" dirty="0"/>
                    </a:p>
                  </a:txBody>
                  <a:tcPr/>
                </a:tc>
                <a:tc>
                  <a:txBody>
                    <a:bodyPr/>
                    <a:lstStyle/>
                    <a:p>
                      <a:pPr algn="ctr"/>
                      <a:r>
                        <a:rPr lang="en-US" sz="1600" dirty="0" smtClean="0"/>
                        <a:t>91</a:t>
                      </a:r>
                      <a:endParaRPr lang="en-US" sz="1600" dirty="0"/>
                    </a:p>
                  </a:txBody>
                  <a:tcPr/>
                </a:tc>
                <a:tc>
                  <a:txBody>
                    <a:bodyPr/>
                    <a:lstStyle/>
                    <a:p>
                      <a:pPr algn="ctr"/>
                      <a:r>
                        <a:rPr lang="en-US" sz="1600" dirty="0" smtClean="0"/>
                        <a:t>90</a:t>
                      </a:r>
                      <a:endParaRPr lang="en-US" sz="1600" dirty="0"/>
                    </a:p>
                  </a:txBody>
                  <a:tcPr/>
                </a:tc>
                <a:tc>
                  <a:txBody>
                    <a:bodyPr/>
                    <a:lstStyle/>
                    <a:p>
                      <a:pPr algn="ctr"/>
                      <a:r>
                        <a:rPr lang="en-US" sz="1600" dirty="0" smtClean="0"/>
                        <a:t>89</a:t>
                      </a:r>
                      <a:endParaRPr lang="en-US" sz="1600" dirty="0"/>
                    </a:p>
                  </a:txBody>
                  <a:tcPr/>
                </a:tc>
              </a:tr>
              <a:tr h="276287">
                <a:tc>
                  <a:txBody>
                    <a:bodyPr/>
                    <a:lstStyle/>
                    <a:p>
                      <a:pPr algn="ctr"/>
                      <a:r>
                        <a:rPr lang="en-US" sz="1600" dirty="0" smtClean="0"/>
                        <a:t>S</a:t>
                      </a:r>
                      <a:r>
                        <a:rPr lang="en-US" sz="1600" baseline="-25000" dirty="0" smtClean="0"/>
                        <a:t>7</a:t>
                      </a:r>
                      <a:endParaRPr lang="en-US" sz="1600" baseline="-25000" dirty="0"/>
                    </a:p>
                  </a:txBody>
                  <a:tcPr/>
                </a:tc>
                <a:tc>
                  <a:txBody>
                    <a:bodyPr/>
                    <a:lstStyle/>
                    <a:p>
                      <a:pPr algn="ctr"/>
                      <a:r>
                        <a:rPr lang="en-US" sz="1600" dirty="0" smtClean="0"/>
                        <a:t>20</a:t>
                      </a:r>
                      <a:endParaRPr lang="en-US" sz="1600" dirty="0"/>
                    </a:p>
                  </a:txBody>
                  <a:tcPr/>
                </a:tc>
                <a:tc>
                  <a:txBody>
                    <a:bodyPr/>
                    <a:lstStyle/>
                    <a:p>
                      <a:pPr algn="ctr"/>
                      <a:r>
                        <a:rPr lang="en-US" sz="1600" dirty="0" smtClean="0"/>
                        <a:t>70</a:t>
                      </a:r>
                      <a:endParaRPr lang="en-US" sz="1600" dirty="0"/>
                    </a:p>
                  </a:txBody>
                  <a:tcPr/>
                </a:tc>
                <a:tc>
                  <a:txBody>
                    <a:bodyPr/>
                    <a:lstStyle/>
                    <a:p>
                      <a:pPr algn="ctr"/>
                      <a:r>
                        <a:rPr lang="en-US" sz="1600" dirty="0" smtClean="0"/>
                        <a:t>65</a:t>
                      </a:r>
                      <a:endParaRPr lang="en-US" sz="1600" dirty="0"/>
                    </a:p>
                  </a:txBody>
                  <a:tcPr/>
                </a:tc>
                <a:tc>
                  <a:txBody>
                    <a:bodyPr/>
                    <a:lstStyle/>
                    <a:p>
                      <a:pPr algn="ctr"/>
                      <a:r>
                        <a:rPr lang="en-US" sz="1600" dirty="0" smtClean="0"/>
                        <a:t>60</a:t>
                      </a:r>
                      <a:endParaRPr lang="en-US" sz="1600" dirty="0"/>
                    </a:p>
                  </a:txBody>
                  <a:tcPr/>
                </a:tc>
              </a:tr>
              <a:tr h="276287">
                <a:tc>
                  <a:txBody>
                    <a:bodyPr/>
                    <a:lstStyle/>
                    <a:p>
                      <a:pPr algn="ctr"/>
                      <a:r>
                        <a:rPr lang="en-US" sz="1600" dirty="0" smtClean="0"/>
                        <a:t>S</a:t>
                      </a:r>
                      <a:r>
                        <a:rPr lang="en-US" sz="1600" baseline="-25000" dirty="0" smtClean="0"/>
                        <a:t>8</a:t>
                      </a:r>
                      <a:endParaRPr lang="en-US" sz="1600" baseline="-25000" dirty="0"/>
                    </a:p>
                  </a:txBody>
                  <a:tcPr/>
                </a:tc>
                <a:tc>
                  <a:txBody>
                    <a:bodyPr/>
                    <a:lstStyle/>
                    <a:p>
                      <a:pPr algn="ctr"/>
                      <a:r>
                        <a:rPr lang="en-US" sz="1600" dirty="0" smtClean="0"/>
                        <a:t>21</a:t>
                      </a:r>
                      <a:endParaRPr lang="en-US" sz="1600" dirty="0"/>
                    </a:p>
                  </a:txBody>
                  <a:tcPr/>
                </a:tc>
                <a:tc>
                  <a:txBody>
                    <a:bodyPr/>
                    <a:lstStyle/>
                    <a:p>
                      <a:pPr algn="ctr"/>
                      <a:r>
                        <a:rPr lang="en-US" sz="1600" dirty="0" smtClean="0"/>
                        <a:t>53</a:t>
                      </a:r>
                      <a:endParaRPr lang="en-US" sz="1600" dirty="0"/>
                    </a:p>
                  </a:txBody>
                  <a:tcPr/>
                </a:tc>
                <a:tc>
                  <a:txBody>
                    <a:bodyPr/>
                    <a:lstStyle/>
                    <a:p>
                      <a:pPr algn="ctr"/>
                      <a:r>
                        <a:rPr lang="en-US" sz="1600" dirty="0" smtClean="0"/>
                        <a:t>56</a:t>
                      </a:r>
                      <a:endParaRPr lang="en-US" sz="1600" dirty="0"/>
                    </a:p>
                  </a:txBody>
                  <a:tcPr/>
                </a:tc>
                <a:tc>
                  <a:txBody>
                    <a:bodyPr/>
                    <a:lstStyle/>
                    <a:p>
                      <a:pPr algn="ctr"/>
                      <a:r>
                        <a:rPr lang="en-US" sz="1600" dirty="0" smtClean="0"/>
                        <a:t>59</a:t>
                      </a:r>
                      <a:endParaRPr lang="en-US" sz="1600" dirty="0"/>
                    </a:p>
                  </a:txBody>
                  <a:tcPr/>
                </a:tc>
              </a:tr>
              <a:tr h="276287">
                <a:tc>
                  <a:txBody>
                    <a:bodyPr/>
                    <a:lstStyle/>
                    <a:p>
                      <a:pPr algn="ctr"/>
                      <a:r>
                        <a:rPr lang="en-US" sz="1600" dirty="0" smtClean="0"/>
                        <a:t>S</a:t>
                      </a:r>
                      <a:r>
                        <a:rPr lang="en-US" sz="1600" baseline="-25000" dirty="0" smtClean="0"/>
                        <a:t>9</a:t>
                      </a:r>
                      <a:endParaRPr lang="en-US" sz="1600" baseline="-25000" dirty="0"/>
                    </a:p>
                  </a:txBody>
                  <a:tcPr/>
                </a:tc>
                <a:tc>
                  <a:txBody>
                    <a:bodyPr/>
                    <a:lstStyle/>
                    <a:p>
                      <a:pPr algn="ctr"/>
                      <a:r>
                        <a:rPr lang="en-US" sz="1600" dirty="0" smtClean="0"/>
                        <a:t>19</a:t>
                      </a:r>
                      <a:endParaRPr lang="en-US" sz="1600" dirty="0"/>
                    </a:p>
                  </a:txBody>
                  <a:tcPr/>
                </a:tc>
                <a:tc>
                  <a:txBody>
                    <a:bodyPr/>
                    <a:lstStyle/>
                    <a:p>
                      <a:pPr algn="ctr"/>
                      <a:r>
                        <a:rPr lang="en-US" sz="1600" dirty="0" smtClean="0"/>
                        <a:t>82</a:t>
                      </a:r>
                      <a:endParaRPr lang="en-US" sz="1600" dirty="0"/>
                    </a:p>
                  </a:txBody>
                  <a:tcPr/>
                </a:tc>
                <a:tc>
                  <a:txBody>
                    <a:bodyPr/>
                    <a:lstStyle/>
                    <a:p>
                      <a:pPr algn="ctr"/>
                      <a:r>
                        <a:rPr lang="en-US" sz="1600" dirty="0" smtClean="0"/>
                        <a:t>82</a:t>
                      </a:r>
                      <a:endParaRPr lang="en-US" sz="1600" dirty="0"/>
                    </a:p>
                  </a:txBody>
                  <a:tcPr/>
                </a:tc>
                <a:tc>
                  <a:txBody>
                    <a:bodyPr/>
                    <a:lstStyle/>
                    <a:p>
                      <a:pPr algn="ctr"/>
                      <a:r>
                        <a:rPr lang="en-US" sz="1600" dirty="0" smtClean="0"/>
                        <a:t>60</a:t>
                      </a:r>
                      <a:endParaRPr lang="en-US" sz="1600" dirty="0"/>
                    </a:p>
                  </a:txBody>
                  <a:tcPr/>
                </a:tc>
              </a:tr>
              <a:tr h="272502">
                <a:tc>
                  <a:txBody>
                    <a:bodyPr/>
                    <a:lstStyle/>
                    <a:p>
                      <a:pPr algn="ctr"/>
                      <a:r>
                        <a:rPr lang="en-US" sz="1600" dirty="0" smtClean="0"/>
                        <a:t>S</a:t>
                      </a:r>
                      <a:r>
                        <a:rPr lang="en-US" sz="1600" baseline="-25000" dirty="0" smtClean="0"/>
                        <a:t>10</a:t>
                      </a:r>
                      <a:endParaRPr lang="en-US" sz="1600" baseline="-25000" dirty="0"/>
                    </a:p>
                  </a:txBody>
                  <a:tcPr/>
                </a:tc>
                <a:tc>
                  <a:txBody>
                    <a:bodyPr/>
                    <a:lstStyle/>
                    <a:p>
                      <a:pPr algn="ctr"/>
                      <a:r>
                        <a:rPr lang="en-US" sz="1600" dirty="0" smtClean="0"/>
                        <a:t>47</a:t>
                      </a:r>
                      <a:endParaRPr lang="en-US" sz="1600" dirty="0"/>
                    </a:p>
                  </a:txBody>
                  <a:tcPr/>
                </a:tc>
                <a:tc>
                  <a:txBody>
                    <a:bodyPr/>
                    <a:lstStyle/>
                    <a:p>
                      <a:pPr algn="ctr"/>
                      <a:r>
                        <a:rPr lang="en-US" sz="1600" dirty="0" smtClean="0"/>
                        <a:t>75</a:t>
                      </a:r>
                      <a:endParaRPr lang="en-US" sz="1600" dirty="0"/>
                    </a:p>
                  </a:txBody>
                  <a:tcPr/>
                </a:tc>
                <a:tc>
                  <a:txBody>
                    <a:bodyPr/>
                    <a:lstStyle/>
                    <a:p>
                      <a:pPr algn="ctr"/>
                      <a:r>
                        <a:rPr lang="en-US" sz="1600" dirty="0" smtClean="0"/>
                        <a:t>76</a:t>
                      </a:r>
                      <a:endParaRPr lang="en-US" sz="1600" dirty="0"/>
                    </a:p>
                  </a:txBody>
                  <a:tcPr/>
                </a:tc>
                <a:tc>
                  <a:txBody>
                    <a:bodyPr/>
                    <a:lstStyle/>
                    <a:p>
                      <a:pPr algn="ctr"/>
                      <a:r>
                        <a:rPr lang="en-US" sz="1600" dirty="0" smtClean="0"/>
                        <a:t>77</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Divisive Hierarchical Clustering </a:t>
            </a:r>
            <a:endParaRPr lang="en-US" b="1" dirty="0"/>
          </a:p>
        </p:txBody>
      </p:sp>
      <p:graphicFrame>
        <p:nvGraphicFramePr>
          <p:cNvPr id="4" name="Content Placeholder 3"/>
          <p:cNvGraphicFramePr>
            <a:graphicFrameLocks/>
          </p:cNvGraphicFramePr>
          <p:nvPr>
            <p:extLst>
              <p:ext uri="{D42A27DB-BD31-4B8C-83A1-F6EECF244321}">
                <p14:modId xmlns:mc="http://schemas.openxmlformats.org/markup-compatibility/2006" xmlns:a14="http://schemas.microsoft.com/office/drawing/2010/main" xmlns="" xmlns:p14="http://schemas.microsoft.com/office/powerpoint/2010/main" val="2818366628"/>
              </p:ext>
            </p:extLst>
          </p:nvPr>
        </p:nvGraphicFramePr>
        <p:xfrm>
          <a:off x="1219200" y="1757680"/>
          <a:ext cx="6828413" cy="4160520"/>
        </p:xfrm>
        <a:graphic>
          <a:graphicData uri="http://schemas.openxmlformats.org/drawingml/2006/table">
            <a:tbl>
              <a:tblPr firstRow="1" bandRow="1">
                <a:tableStyleId>{5940675A-B579-460E-94D1-54222C63F5DA}</a:tableStyleId>
              </a:tblPr>
              <a:tblGrid>
                <a:gridCol w="568815"/>
                <a:gridCol w="568815"/>
                <a:gridCol w="568815"/>
                <a:gridCol w="632017"/>
                <a:gridCol w="632017"/>
                <a:gridCol w="821622"/>
                <a:gridCol w="632017"/>
                <a:gridCol w="568815"/>
                <a:gridCol w="643508"/>
                <a:gridCol w="595986"/>
                <a:gridCol w="595986"/>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8</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2</a:t>
                      </a:r>
                      <a:endParaRPr lang="en-US" sz="1800" dirty="0"/>
                    </a:p>
                  </a:txBody>
                  <a:tcPr/>
                </a:tc>
                <a:tc>
                  <a:txBody>
                    <a:bodyPr/>
                    <a:lstStyle/>
                    <a:p>
                      <a:pPr algn="ctr"/>
                      <a:r>
                        <a:rPr lang="en-US" dirty="0" smtClean="0"/>
                        <a:t>34</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p>
                  </a:txBody>
                  <a:tcPr/>
                </a:tc>
                <a:tc>
                  <a:txBody>
                    <a:bodyPr/>
                    <a:lstStyle/>
                    <a:p>
                      <a:pPr algn="ctr"/>
                      <a:r>
                        <a:rPr lang="en-US" dirty="0" smtClean="0"/>
                        <a:t>18</a:t>
                      </a:r>
                      <a:endParaRPr lang="en-US" dirty="0"/>
                    </a:p>
                  </a:txBody>
                  <a:tcPr/>
                </a:tc>
                <a:tc>
                  <a:txBody>
                    <a:bodyPr/>
                    <a:lstStyle/>
                    <a:p>
                      <a:pPr algn="ctr"/>
                      <a:r>
                        <a:rPr lang="en-US" dirty="0" smtClean="0"/>
                        <a:t>52</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4</a:t>
                      </a:r>
                    </a:p>
                  </a:txBody>
                  <a:tcPr/>
                </a:tc>
                <a:tc>
                  <a:txBody>
                    <a:bodyPr/>
                    <a:lstStyle/>
                    <a:p>
                      <a:pPr algn="ctr"/>
                      <a:r>
                        <a:rPr lang="en-US" dirty="0" smtClean="0"/>
                        <a:t>42</a:t>
                      </a:r>
                      <a:endParaRPr lang="en-US" dirty="0"/>
                    </a:p>
                  </a:txBody>
                  <a:tcPr/>
                </a:tc>
                <a:tc>
                  <a:txBody>
                    <a:bodyPr/>
                    <a:lstStyle/>
                    <a:p>
                      <a:pPr algn="ctr"/>
                      <a:r>
                        <a:rPr lang="en-US" dirty="0" smtClean="0"/>
                        <a:t>76</a:t>
                      </a:r>
                      <a:endParaRPr lang="en-US" dirty="0"/>
                    </a:p>
                  </a:txBody>
                  <a:tcPr/>
                </a:tc>
                <a:tc>
                  <a:txBody>
                    <a:bodyPr/>
                    <a:lstStyle/>
                    <a:p>
                      <a:pPr algn="ctr"/>
                      <a:r>
                        <a:rPr lang="en-US" dirty="0" smtClean="0"/>
                        <a:t>36</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5</a:t>
                      </a:r>
                    </a:p>
                  </a:txBody>
                  <a:tcPr/>
                </a:tc>
                <a:tc>
                  <a:txBody>
                    <a:bodyPr/>
                    <a:lstStyle/>
                    <a:p>
                      <a:pPr algn="ctr"/>
                      <a:r>
                        <a:rPr lang="en-US" dirty="0" smtClean="0"/>
                        <a:t>57</a:t>
                      </a:r>
                      <a:endParaRPr lang="en-US" dirty="0"/>
                    </a:p>
                  </a:txBody>
                  <a:tcPr/>
                </a:tc>
                <a:tc>
                  <a:txBody>
                    <a:bodyPr/>
                    <a:lstStyle/>
                    <a:p>
                      <a:pPr algn="ctr"/>
                      <a:r>
                        <a:rPr lang="en-US" dirty="0" smtClean="0"/>
                        <a:t>23</a:t>
                      </a:r>
                      <a:endParaRPr lang="en-US" dirty="0"/>
                    </a:p>
                  </a:txBody>
                  <a:tcPr/>
                </a:tc>
                <a:tc>
                  <a:txBody>
                    <a:bodyPr/>
                    <a:lstStyle/>
                    <a:p>
                      <a:pPr algn="ctr"/>
                      <a:r>
                        <a:rPr lang="en-US" dirty="0" smtClean="0"/>
                        <a:t>67</a:t>
                      </a:r>
                      <a:endParaRPr lang="en-US" dirty="0"/>
                    </a:p>
                  </a:txBody>
                  <a:tcPr/>
                </a:tc>
                <a:tc>
                  <a:txBody>
                    <a:bodyPr/>
                    <a:lstStyle/>
                    <a:p>
                      <a:pPr algn="ctr"/>
                      <a:r>
                        <a:rPr lang="en-US" dirty="0" smtClean="0"/>
                        <a:t>95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p>
                  </a:txBody>
                  <a:tcPr/>
                </a:tc>
                <a:tc>
                  <a:txBody>
                    <a:bodyPr/>
                    <a:lstStyle/>
                    <a:p>
                      <a:pPr algn="ctr"/>
                      <a:r>
                        <a:rPr lang="en-US" dirty="0" smtClean="0"/>
                        <a:t>66</a:t>
                      </a:r>
                      <a:endParaRPr lang="en-US" dirty="0"/>
                    </a:p>
                  </a:txBody>
                  <a:tcPr/>
                </a:tc>
                <a:tc>
                  <a:txBody>
                    <a:bodyPr/>
                    <a:lstStyle/>
                    <a:p>
                      <a:pPr algn="ctr"/>
                      <a:r>
                        <a:rPr lang="en-US" dirty="0" smtClean="0"/>
                        <a:t>32</a:t>
                      </a:r>
                      <a:endParaRPr lang="en-US" dirty="0"/>
                    </a:p>
                  </a:txBody>
                  <a:tcPr/>
                </a:tc>
                <a:tc>
                  <a:txBody>
                    <a:bodyPr/>
                    <a:lstStyle/>
                    <a:p>
                      <a:pPr algn="ctr"/>
                      <a:r>
                        <a:rPr lang="en-US" dirty="0" smtClean="0"/>
                        <a:t>82</a:t>
                      </a:r>
                      <a:endParaRPr lang="en-US" dirty="0"/>
                    </a:p>
                  </a:txBody>
                  <a:tcPr/>
                </a:tc>
                <a:tc>
                  <a:txBody>
                    <a:bodyPr/>
                    <a:lstStyle/>
                    <a:p>
                      <a:pPr algn="ctr"/>
                      <a:r>
                        <a:rPr lang="en-US" dirty="0" smtClean="0"/>
                        <a:t>106</a:t>
                      </a:r>
                      <a:endParaRPr lang="en-US" dirty="0"/>
                    </a:p>
                  </a:txBody>
                  <a:tcPr/>
                </a:tc>
                <a:tc>
                  <a:txBody>
                    <a:bodyPr/>
                    <a:lstStyle/>
                    <a:p>
                      <a:pPr algn="ctr"/>
                      <a:r>
                        <a:rPr lang="en-US" dirty="0" smtClean="0"/>
                        <a:t>15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7</a:t>
                      </a:r>
                      <a:endParaRPr lang="en-US" sz="1800" baseline="-25000" dirty="0"/>
                    </a:p>
                  </a:txBody>
                  <a:tcPr/>
                </a:tc>
                <a:tc>
                  <a:txBody>
                    <a:bodyPr/>
                    <a:lstStyle/>
                    <a:p>
                      <a:pPr algn="ctr"/>
                      <a:r>
                        <a:rPr lang="en-US" dirty="0" smtClean="0"/>
                        <a:t>18</a:t>
                      </a:r>
                      <a:endParaRPr lang="en-US" dirty="0"/>
                    </a:p>
                  </a:txBody>
                  <a:tcPr/>
                </a:tc>
                <a:tc>
                  <a:txBody>
                    <a:bodyPr/>
                    <a:lstStyle/>
                    <a:p>
                      <a:pPr algn="ctr"/>
                      <a:r>
                        <a:rPr lang="en-US" dirty="0" smtClean="0"/>
                        <a:t>46</a:t>
                      </a:r>
                      <a:endParaRPr lang="en-US" dirty="0"/>
                    </a:p>
                  </a:txBody>
                  <a:tcPr/>
                </a:tc>
                <a:tc>
                  <a:txBody>
                    <a:bodyPr/>
                    <a:lstStyle/>
                    <a:p>
                      <a:pPr algn="ctr"/>
                      <a:r>
                        <a:rPr lang="en-US" dirty="0" smtClean="0"/>
                        <a:t>16</a:t>
                      </a:r>
                      <a:endParaRPr lang="en-US" dirty="0"/>
                    </a:p>
                  </a:txBody>
                  <a:tcPr/>
                </a:tc>
                <a:tc>
                  <a:txBody>
                    <a:bodyPr/>
                    <a:lstStyle/>
                    <a:p>
                      <a:pPr algn="ctr"/>
                      <a:r>
                        <a:rPr lang="en-US" dirty="0" smtClean="0"/>
                        <a:t>30</a:t>
                      </a:r>
                      <a:endParaRPr lang="en-US" dirty="0"/>
                    </a:p>
                  </a:txBody>
                  <a:tcPr/>
                </a:tc>
                <a:tc>
                  <a:txBody>
                    <a:bodyPr/>
                    <a:lstStyle/>
                    <a:p>
                      <a:pPr algn="ctr"/>
                      <a:r>
                        <a:rPr lang="en-US" dirty="0" smtClean="0"/>
                        <a:t>65</a:t>
                      </a:r>
                      <a:endParaRPr lang="en-US" dirty="0"/>
                    </a:p>
                  </a:txBody>
                  <a:tcPr/>
                </a:tc>
                <a:tc>
                  <a:txBody>
                    <a:bodyPr/>
                    <a:lstStyle/>
                    <a:p>
                      <a:pPr algn="ctr"/>
                      <a:r>
                        <a:rPr lang="en-US" dirty="0" smtClean="0"/>
                        <a:t>76</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8</a:t>
                      </a:r>
                      <a:endParaRPr lang="en-US" sz="1800" baseline="-25000" dirty="0"/>
                    </a:p>
                  </a:txBody>
                  <a:tcPr/>
                </a:tc>
                <a:tc>
                  <a:txBody>
                    <a:bodyPr/>
                    <a:lstStyle/>
                    <a:p>
                      <a:pPr algn="ctr"/>
                      <a:r>
                        <a:rPr lang="en-US" dirty="0" smtClean="0"/>
                        <a:t>44</a:t>
                      </a:r>
                      <a:endParaRPr lang="en-US" dirty="0"/>
                    </a:p>
                  </a:txBody>
                  <a:tcPr/>
                </a:tc>
                <a:tc>
                  <a:txBody>
                    <a:bodyPr/>
                    <a:lstStyle/>
                    <a:p>
                      <a:pPr algn="ctr"/>
                      <a:r>
                        <a:rPr lang="en-US" dirty="0" smtClean="0"/>
                        <a:t>74</a:t>
                      </a:r>
                      <a:endParaRPr lang="en-US" dirty="0"/>
                    </a:p>
                  </a:txBody>
                  <a:tcPr/>
                </a:tc>
                <a:tc>
                  <a:txBody>
                    <a:bodyPr/>
                    <a:lstStyle/>
                    <a:p>
                      <a:pPr algn="ctr"/>
                      <a:r>
                        <a:rPr lang="en-US" dirty="0" smtClean="0"/>
                        <a:t>40</a:t>
                      </a:r>
                      <a:endParaRPr lang="en-US" dirty="0"/>
                    </a:p>
                  </a:txBody>
                  <a:tcPr/>
                </a:tc>
                <a:tc>
                  <a:txBody>
                    <a:bodyPr/>
                    <a:lstStyle/>
                    <a:p>
                      <a:pPr algn="ctr"/>
                      <a:r>
                        <a:rPr lang="en-US" dirty="0" smtClean="0"/>
                        <a:t>8</a:t>
                      </a:r>
                      <a:endParaRPr lang="en-US" dirty="0"/>
                    </a:p>
                  </a:txBody>
                  <a:tcPr/>
                </a:tc>
                <a:tc>
                  <a:txBody>
                    <a:bodyPr/>
                    <a:lstStyle/>
                    <a:p>
                      <a:pPr algn="ctr"/>
                      <a:r>
                        <a:rPr lang="en-US" dirty="0" smtClean="0"/>
                        <a:t>91</a:t>
                      </a:r>
                      <a:endParaRPr lang="en-US" dirty="0"/>
                    </a:p>
                  </a:txBody>
                  <a:tcPr/>
                </a:tc>
                <a:tc>
                  <a:txBody>
                    <a:bodyPr/>
                    <a:lstStyle/>
                    <a:p>
                      <a:pPr algn="ctr"/>
                      <a:r>
                        <a:rPr lang="en-US" dirty="0" smtClean="0"/>
                        <a:t>104</a:t>
                      </a:r>
                      <a:endParaRPr lang="en-US" dirty="0"/>
                    </a:p>
                  </a:txBody>
                  <a:tcPr/>
                </a:tc>
                <a:tc>
                  <a:txBody>
                    <a:bodyPr/>
                    <a:lstStyle/>
                    <a:p>
                      <a:pPr algn="ctr"/>
                      <a:r>
                        <a:rPr lang="en-US" dirty="0" smtClean="0"/>
                        <a:t>28</a:t>
                      </a:r>
                      <a:endParaRPr lang="en-US" dirty="0"/>
                    </a:p>
                  </a:txBody>
                  <a:tcPr/>
                </a:tc>
                <a:tc>
                  <a:txBody>
                    <a:bodyPr/>
                    <a:lstStyle/>
                    <a:p>
                      <a:pPr algn="ctr"/>
                      <a:r>
                        <a:rPr lang="en-US" dirty="0" smtClean="0"/>
                        <a:t>0</a:t>
                      </a: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9</a:t>
                      </a:r>
                      <a:endParaRPr lang="en-US" sz="1800" baseline="-25000" dirty="0"/>
                    </a:p>
                  </a:txBody>
                  <a:tcPr/>
                </a:tc>
                <a:tc>
                  <a:txBody>
                    <a:bodyPr/>
                    <a:lstStyle/>
                    <a:p>
                      <a:pPr algn="ctr"/>
                      <a:r>
                        <a:rPr lang="en-US" dirty="0" smtClean="0"/>
                        <a:t>20</a:t>
                      </a:r>
                      <a:endParaRPr lang="en-US" dirty="0"/>
                    </a:p>
                  </a:txBody>
                  <a:tcPr/>
                </a:tc>
                <a:tc>
                  <a:txBody>
                    <a:bodyPr/>
                    <a:lstStyle/>
                    <a:p>
                      <a:pPr algn="ctr"/>
                      <a:r>
                        <a:rPr lang="en-US" dirty="0" smtClean="0"/>
                        <a:t>22</a:t>
                      </a:r>
                      <a:endParaRPr lang="en-US" dirty="0"/>
                    </a:p>
                  </a:txBody>
                  <a:tcPr/>
                </a:tc>
                <a:tc>
                  <a:txBody>
                    <a:bodyPr/>
                    <a:lstStyle/>
                    <a:p>
                      <a:pPr algn="ctr"/>
                      <a:r>
                        <a:rPr lang="en-US" dirty="0" smtClean="0"/>
                        <a:t>36</a:t>
                      </a:r>
                      <a:endParaRPr lang="en-US" dirty="0"/>
                    </a:p>
                  </a:txBody>
                  <a:tcPr/>
                </a:tc>
                <a:tc>
                  <a:txBody>
                    <a:bodyPr/>
                    <a:lstStyle/>
                    <a:p>
                      <a:pPr algn="ctr"/>
                      <a:r>
                        <a:rPr lang="en-US" dirty="0" smtClean="0"/>
                        <a:t>60</a:t>
                      </a:r>
                      <a:endParaRPr lang="en-US" dirty="0"/>
                    </a:p>
                  </a:txBody>
                  <a:tcPr/>
                </a:tc>
                <a:tc>
                  <a:txBody>
                    <a:bodyPr/>
                    <a:lstStyle/>
                    <a:p>
                      <a:pPr algn="ctr"/>
                      <a:r>
                        <a:rPr lang="en-US" dirty="0" smtClean="0"/>
                        <a:t>37</a:t>
                      </a:r>
                      <a:endParaRPr lang="en-US" dirty="0"/>
                    </a:p>
                  </a:txBody>
                  <a:tcPr/>
                </a:tc>
                <a:tc>
                  <a:txBody>
                    <a:bodyPr/>
                    <a:lstStyle/>
                    <a:p>
                      <a:pPr algn="ctr"/>
                      <a:r>
                        <a:rPr lang="en-US" dirty="0" smtClean="0"/>
                        <a:t>46</a:t>
                      </a:r>
                      <a:endParaRPr lang="en-US" dirty="0"/>
                    </a:p>
                  </a:txBody>
                  <a:tcPr/>
                </a:tc>
                <a:tc>
                  <a:txBody>
                    <a:bodyPr/>
                    <a:lstStyle/>
                    <a:p>
                      <a:pPr algn="ctr"/>
                      <a:r>
                        <a:rPr lang="en-US" dirty="0" smtClean="0"/>
                        <a:t>30</a:t>
                      </a:r>
                      <a:endParaRPr lang="en-US" dirty="0"/>
                    </a:p>
                  </a:txBody>
                  <a:tcPr/>
                </a:tc>
                <a:tc>
                  <a:txBody>
                    <a:bodyPr/>
                    <a:lstStyle/>
                    <a:p>
                      <a:pPr algn="ctr"/>
                      <a:r>
                        <a:rPr lang="en-US" dirty="0" smtClean="0"/>
                        <a:t>58</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10</a:t>
                      </a:r>
                      <a:endParaRPr lang="en-US" sz="1800" baseline="-25000" dirty="0"/>
                    </a:p>
                  </a:txBody>
                  <a:tcPr/>
                </a:tc>
                <a:tc>
                  <a:txBody>
                    <a:bodyPr/>
                    <a:lstStyle/>
                    <a:p>
                      <a:pPr algn="ctr"/>
                      <a:r>
                        <a:rPr lang="en-US" dirty="0" smtClean="0"/>
                        <a:t>52</a:t>
                      </a:r>
                      <a:endParaRPr lang="en-US" dirty="0"/>
                    </a:p>
                  </a:txBody>
                  <a:tcPr/>
                </a:tc>
                <a:tc>
                  <a:txBody>
                    <a:bodyPr/>
                    <a:lstStyle/>
                    <a:p>
                      <a:pPr algn="ctr"/>
                      <a:r>
                        <a:rPr lang="en-US" dirty="0" smtClean="0"/>
                        <a:t>44</a:t>
                      </a:r>
                      <a:endParaRPr lang="en-US" dirty="0"/>
                    </a:p>
                  </a:txBody>
                  <a:tcPr/>
                </a:tc>
                <a:tc>
                  <a:txBody>
                    <a:bodyPr/>
                    <a:lstStyle/>
                    <a:p>
                      <a:pPr algn="ctr"/>
                      <a:r>
                        <a:rPr lang="en-US" dirty="0" smtClean="0"/>
                        <a:t>60</a:t>
                      </a:r>
                      <a:endParaRPr lang="en-US" dirty="0"/>
                    </a:p>
                  </a:txBody>
                  <a:tcPr/>
                </a:tc>
                <a:tc>
                  <a:txBody>
                    <a:bodyPr/>
                    <a:lstStyle/>
                    <a:p>
                      <a:pPr algn="ctr"/>
                      <a:r>
                        <a:rPr lang="en-US" dirty="0" smtClean="0"/>
                        <a:t>90</a:t>
                      </a:r>
                      <a:endParaRPr lang="en-US" dirty="0"/>
                    </a:p>
                  </a:txBody>
                  <a:tcPr/>
                </a:tc>
                <a:tc>
                  <a:txBody>
                    <a:bodyPr/>
                    <a:lstStyle/>
                    <a:p>
                      <a:pPr algn="ctr"/>
                      <a:r>
                        <a:rPr lang="en-US" dirty="0" smtClean="0"/>
                        <a:t>55</a:t>
                      </a:r>
                      <a:endParaRPr lang="en-US" dirty="0"/>
                    </a:p>
                  </a:txBody>
                  <a:tcPr/>
                </a:tc>
                <a:tc>
                  <a:txBody>
                    <a:bodyPr/>
                    <a:lstStyle/>
                    <a:p>
                      <a:pPr algn="ctr"/>
                      <a:r>
                        <a:rPr lang="en-US" dirty="0" smtClean="0"/>
                        <a:t>70</a:t>
                      </a:r>
                      <a:endParaRPr lang="en-US" dirty="0"/>
                    </a:p>
                  </a:txBody>
                  <a:tcPr/>
                </a:tc>
                <a:tc>
                  <a:txBody>
                    <a:bodyPr/>
                    <a:lstStyle/>
                    <a:p>
                      <a:pPr algn="ctr"/>
                      <a:r>
                        <a:rPr lang="en-US" dirty="0" smtClean="0"/>
                        <a:t>60</a:t>
                      </a:r>
                      <a:endParaRPr lang="en-US" dirty="0"/>
                    </a:p>
                  </a:txBody>
                  <a:tcPr/>
                </a:tc>
                <a:tc>
                  <a:txBody>
                    <a:bodyPr/>
                    <a:lstStyle/>
                    <a:p>
                      <a:pPr algn="ctr"/>
                      <a:r>
                        <a:rPr lang="en-US" dirty="0" smtClean="0"/>
                        <a:t>86</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58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pic>
        <p:nvPicPr>
          <p:cNvPr id="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581400" y="3962400"/>
            <a:ext cx="609600" cy="5194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74561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Divisive Hierarchical Clustering </a:t>
            </a:r>
            <a:endParaRPr lang="en-US" dirty="0"/>
          </a:p>
        </p:txBody>
      </p:sp>
      <p:sp>
        <p:nvSpPr>
          <p:cNvPr id="3" name="Content Placeholder 2"/>
          <p:cNvSpPr>
            <a:spLocks noGrp="1"/>
          </p:cNvSpPr>
          <p:nvPr>
            <p:ph idx="1"/>
          </p:nvPr>
        </p:nvSpPr>
        <p:spPr/>
        <p:txBody>
          <a:bodyPr/>
          <a:lstStyle/>
          <a:p>
            <a:r>
              <a:rPr lang="en-US" sz="2000" dirty="0" smtClean="0"/>
              <a:t>The largest distance is between S</a:t>
            </a:r>
            <a:r>
              <a:rPr lang="en-US" sz="2000" baseline="-25000" dirty="0" smtClean="0"/>
              <a:t>4</a:t>
            </a:r>
            <a:r>
              <a:rPr lang="en-US" sz="2000" dirty="0" smtClean="0"/>
              <a:t> and S</a:t>
            </a:r>
            <a:r>
              <a:rPr lang="en-US" sz="2000" baseline="-25000" dirty="0" smtClean="0"/>
              <a:t>6</a:t>
            </a:r>
          </a:p>
          <a:p>
            <a:r>
              <a:rPr lang="en-US" sz="2000" dirty="0" smtClean="0"/>
              <a:t>Use the as new two seed </a:t>
            </a:r>
          </a:p>
          <a:p>
            <a:r>
              <a:rPr lang="en-US" sz="2000" dirty="0" smtClean="0"/>
              <a:t>Use k-mean method two find new clusters</a:t>
            </a:r>
          </a:p>
          <a:p>
            <a:pPr>
              <a:buNone/>
            </a:pPr>
            <a:endParaRPr lang="en-US" sz="2000" baseline="-25000" dirty="0" smtClean="0"/>
          </a:p>
          <a:p>
            <a:endParaRPr lang="en-US" sz="2000" dirty="0" smtClean="0"/>
          </a:p>
        </p:txBody>
      </p:sp>
      <p:sp>
        <p:nvSpPr>
          <p:cNvPr id="5" name="TextBox 4"/>
          <p:cNvSpPr txBox="1"/>
          <p:nvPr/>
        </p:nvSpPr>
        <p:spPr>
          <a:xfrm>
            <a:off x="2743200" y="4772561"/>
            <a:ext cx="3352800" cy="1323439"/>
          </a:xfrm>
          <a:prstGeom prst="rect">
            <a:avLst/>
          </a:prstGeom>
          <a:noFill/>
          <a:ln>
            <a:solidFill>
              <a:srgbClr val="FF0000"/>
            </a:solidFill>
          </a:ln>
        </p:spPr>
        <p:txBody>
          <a:bodyPr wrap="square" rtlCol="0">
            <a:spAutoFit/>
          </a:bodyPr>
          <a:lstStyle/>
          <a:p>
            <a:r>
              <a:rPr lang="en-US" dirty="0" smtClean="0">
                <a:latin typeface="+mn-lt"/>
              </a:rPr>
              <a:t>Cluster membership</a:t>
            </a:r>
          </a:p>
          <a:p>
            <a:r>
              <a:rPr lang="en-US" dirty="0" smtClean="0">
                <a:latin typeface="+mn-lt"/>
              </a:rPr>
              <a:t>Cluster-1 (S</a:t>
            </a:r>
            <a:r>
              <a:rPr lang="en-US" baseline="-25000" dirty="0" smtClean="0">
                <a:latin typeface="+mn-lt"/>
              </a:rPr>
              <a:t>4</a:t>
            </a:r>
            <a:r>
              <a:rPr lang="en-US" dirty="0" smtClean="0">
                <a:latin typeface="+mn-lt"/>
              </a:rPr>
              <a:t>):</a:t>
            </a:r>
            <a:endParaRPr lang="en-US" baseline="-25000" dirty="0" smtClean="0">
              <a:latin typeface="+mn-lt"/>
            </a:endParaRPr>
          </a:p>
          <a:p>
            <a:r>
              <a:rPr lang="en-US" dirty="0" smtClean="0">
                <a:latin typeface="+mn-lt"/>
              </a:rPr>
              <a:t>Cluster-2 (S</a:t>
            </a:r>
            <a:r>
              <a:rPr lang="en-US" baseline="-25000" dirty="0" smtClean="0">
                <a:latin typeface="+mn-lt"/>
              </a:rPr>
              <a:t>6</a:t>
            </a:r>
            <a:r>
              <a:rPr lang="en-US" dirty="0" smtClean="0">
                <a:latin typeface="+mn-lt"/>
              </a:rPr>
              <a:t>):</a:t>
            </a:r>
            <a:endParaRPr lang="en-US" baseline="-25000" dirty="0" smtClean="0">
              <a:latin typeface="+mn-lt"/>
            </a:endParaRPr>
          </a:p>
        </p:txBody>
      </p:sp>
      <p:graphicFrame>
        <p:nvGraphicFramePr>
          <p:cNvPr id="8" name="Content Placeholder 3"/>
          <p:cNvGraphicFramePr>
            <a:graphicFrameLocks/>
          </p:cNvGraphicFramePr>
          <p:nvPr>
            <p:extLst>
              <p:ext uri="{D42A27DB-BD31-4B8C-83A1-F6EECF244321}">
                <p14:modId xmlns:mc="http://schemas.openxmlformats.org/markup-compatibility/2006" xmlns:a14="http://schemas.microsoft.com/office/drawing/2010/main" xmlns="" xmlns:p14="http://schemas.microsoft.com/office/powerpoint/2010/main" val="2818366628"/>
              </p:ext>
            </p:extLst>
          </p:nvPr>
        </p:nvGraphicFramePr>
        <p:xfrm>
          <a:off x="990600" y="3302000"/>
          <a:ext cx="6562734" cy="1193800"/>
        </p:xfrm>
        <a:graphic>
          <a:graphicData uri="http://schemas.openxmlformats.org/drawingml/2006/table">
            <a:tbl>
              <a:tblPr firstRow="1" bandRow="1">
                <a:tableStyleId>{5940675A-B579-460E-94D1-54222C63F5DA}</a:tableStyleId>
              </a:tblPr>
              <a:tblGrid>
                <a:gridCol w="568815"/>
                <a:gridCol w="568815"/>
                <a:gridCol w="568815"/>
                <a:gridCol w="632017"/>
                <a:gridCol w="632017"/>
                <a:gridCol w="555943"/>
                <a:gridCol w="632017"/>
                <a:gridCol w="568815"/>
                <a:gridCol w="643508"/>
                <a:gridCol w="595986"/>
                <a:gridCol w="595986"/>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8</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4</a:t>
                      </a:r>
                    </a:p>
                  </a:txBody>
                  <a:tcPr/>
                </a:tc>
                <a:tc>
                  <a:txBody>
                    <a:bodyPr/>
                    <a:lstStyle/>
                    <a:p>
                      <a:pPr algn="ctr"/>
                      <a:r>
                        <a:rPr lang="en-US" dirty="0" smtClean="0"/>
                        <a:t>42</a:t>
                      </a:r>
                      <a:endParaRPr lang="en-US" dirty="0"/>
                    </a:p>
                  </a:txBody>
                  <a:tcPr/>
                </a:tc>
                <a:tc>
                  <a:txBody>
                    <a:bodyPr/>
                    <a:lstStyle/>
                    <a:p>
                      <a:pPr algn="ctr"/>
                      <a:r>
                        <a:rPr lang="en-US" dirty="0" smtClean="0"/>
                        <a:t>76</a:t>
                      </a:r>
                      <a:endParaRPr lang="en-US" dirty="0"/>
                    </a:p>
                  </a:txBody>
                  <a:tcPr/>
                </a:tc>
                <a:tc>
                  <a:txBody>
                    <a:bodyPr/>
                    <a:lstStyle/>
                    <a:p>
                      <a:pPr algn="ctr"/>
                      <a:r>
                        <a:rPr lang="en-US" dirty="0" smtClean="0"/>
                        <a:t>36</a:t>
                      </a:r>
                      <a:endParaRPr lang="en-US" dirty="0"/>
                    </a:p>
                  </a:txBody>
                  <a:tcPr/>
                </a:tc>
                <a:tc>
                  <a:txBody>
                    <a:bodyPr/>
                    <a:lstStyle/>
                    <a:p>
                      <a:pPr algn="ctr"/>
                      <a:r>
                        <a:rPr lang="en-US" dirty="0" smtClean="0"/>
                        <a:t>0</a:t>
                      </a:r>
                      <a:endParaRPr lang="en-US" dirty="0"/>
                    </a:p>
                  </a:txBody>
                  <a:tcPr/>
                </a:tc>
                <a:tc>
                  <a:txBody>
                    <a:bodyPr/>
                    <a:lstStyle/>
                    <a:p>
                      <a:pPr algn="ctr"/>
                      <a:r>
                        <a:rPr lang="en-US" dirty="0" smtClean="0"/>
                        <a:t>95</a:t>
                      </a:r>
                      <a:endParaRPr lang="en-US" dirty="0"/>
                    </a:p>
                  </a:txBody>
                  <a:tcPr/>
                </a:tc>
                <a:tc>
                  <a:txBody>
                    <a:bodyPr/>
                    <a:lstStyle/>
                    <a:p>
                      <a:pPr algn="ctr"/>
                      <a:r>
                        <a:rPr lang="en-US" dirty="0" smtClean="0"/>
                        <a:t>106</a:t>
                      </a:r>
                      <a:endParaRPr lang="en-US" dirty="0"/>
                    </a:p>
                  </a:txBody>
                  <a:tcPr/>
                </a:tc>
                <a:tc>
                  <a:txBody>
                    <a:bodyPr/>
                    <a:lstStyle/>
                    <a:p>
                      <a:pPr algn="ctr"/>
                      <a:r>
                        <a:rPr lang="en-US" dirty="0" smtClean="0"/>
                        <a:t>30</a:t>
                      </a:r>
                      <a:endParaRPr lang="en-US" dirty="0"/>
                    </a:p>
                  </a:txBody>
                  <a:tcPr/>
                </a:tc>
                <a:tc>
                  <a:txBody>
                    <a:bodyPr/>
                    <a:lstStyle/>
                    <a:p>
                      <a:pPr algn="ctr"/>
                      <a:r>
                        <a:rPr lang="en-US" dirty="0" smtClean="0"/>
                        <a:t>8</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60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90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p>
                  </a:txBody>
                  <a:tcPr/>
                </a:tc>
                <a:tc>
                  <a:txBody>
                    <a:bodyPr/>
                    <a:lstStyle/>
                    <a:p>
                      <a:pPr algn="ctr"/>
                      <a:r>
                        <a:rPr lang="en-US" dirty="0" smtClean="0"/>
                        <a:t>66</a:t>
                      </a:r>
                      <a:endParaRPr lang="en-US" dirty="0"/>
                    </a:p>
                  </a:txBody>
                  <a:tcPr/>
                </a:tc>
                <a:tc>
                  <a:txBody>
                    <a:bodyPr/>
                    <a:lstStyle/>
                    <a:p>
                      <a:pPr algn="ctr"/>
                      <a:r>
                        <a:rPr lang="en-US" dirty="0" smtClean="0"/>
                        <a:t>32</a:t>
                      </a:r>
                      <a:endParaRPr lang="en-US" dirty="0"/>
                    </a:p>
                  </a:txBody>
                  <a:tcPr/>
                </a:tc>
                <a:tc>
                  <a:txBody>
                    <a:bodyPr/>
                    <a:lstStyle/>
                    <a:p>
                      <a:pPr algn="ctr"/>
                      <a:r>
                        <a:rPr lang="en-US" dirty="0" smtClean="0"/>
                        <a:t>82</a:t>
                      </a:r>
                      <a:endParaRPr lang="en-US" dirty="0"/>
                    </a:p>
                  </a:txBody>
                  <a:tcPr/>
                </a:tc>
                <a:tc>
                  <a:txBody>
                    <a:bodyPr/>
                    <a:lstStyle/>
                    <a:p>
                      <a:pPr algn="ctr"/>
                      <a:r>
                        <a:rPr lang="en-US" dirty="0" smtClean="0"/>
                        <a:t>106</a:t>
                      </a:r>
                      <a:endParaRPr lang="en-US" dirty="0"/>
                    </a:p>
                  </a:txBody>
                  <a:tcPr/>
                </a:tc>
                <a:tc>
                  <a:txBody>
                    <a:bodyPr/>
                    <a:lstStyle/>
                    <a:p>
                      <a:pPr algn="ctr"/>
                      <a:r>
                        <a:rPr lang="en-US" dirty="0" smtClean="0"/>
                        <a:t>15</a:t>
                      </a:r>
                      <a:endParaRPr lang="en-US" dirty="0"/>
                    </a:p>
                  </a:txBody>
                  <a:tcPr/>
                </a:tc>
                <a:tc>
                  <a:txBody>
                    <a:bodyPr/>
                    <a:lstStyle/>
                    <a:p>
                      <a:pPr algn="ctr"/>
                      <a:r>
                        <a:rPr lang="en-US" dirty="0" smtClean="0"/>
                        <a:t>0</a:t>
                      </a:r>
                      <a:endParaRPr lang="en-US" dirty="0"/>
                    </a:p>
                  </a:txBody>
                  <a:tcPr/>
                </a:tc>
                <a:tc>
                  <a:txBody>
                    <a:bodyPr/>
                    <a:lstStyle/>
                    <a:p>
                      <a:pPr algn="ctr"/>
                      <a:r>
                        <a:rPr lang="en-US" dirty="0" smtClean="0"/>
                        <a:t>76</a:t>
                      </a:r>
                      <a:endParaRPr lang="en-US" dirty="0"/>
                    </a:p>
                  </a:txBody>
                  <a:tcPr/>
                </a:tc>
                <a:tc>
                  <a:txBody>
                    <a:bodyPr/>
                    <a:lstStyle/>
                    <a:p>
                      <a:pPr algn="ctr"/>
                      <a:r>
                        <a:rPr lang="en-US" dirty="0" smtClean="0"/>
                        <a:t>104</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46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70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b="1" dirty="0"/>
              <a:t>Hierarchical Clustering</a:t>
            </a:r>
          </a:p>
        </p:txBody>
      </p:sp>
      <p:sp>
        <p:nvSpPr>
          <p:cNvPr id="8195" name="Rectangle 3"/>
          <p:cNvSpPr>
            <a:spLocks noGrp="1" noChangeArrowheads="1"/>
          </p:cNvSpPr>
          <p:nvPr>
            <p:ph type="body" idx="1"/>
          </p:nvPr>
        </p:nvSpPr>
        <p:spPr>
          <a:xfrm>
            <a:off x="457200" y="1600201"/>
            <a:ext cx="8229600" cy="3657600"/>
          </a:xfrm>
        </p:spPr>
        <p:txBody>
          <a:bodyPr/>
          <a:lstStyle/>
          <a:p>
            <a:pPr algn="just">
              <a:lnSpc>
                <a:spcPct val="90000"/>
              </a:lnSpc>
            </a:pPr>
            <a:r>
              <a:rPr lang="en-US" sz="2400" dirty="0"/>
              <a:t>Clusters are created in levels actually creating sets of clusters at each level.</a:t>
            </a:r>
          </a:p>
          <a:p>
            <a:pPr algn="just">
              <a:lnSpc>
                <a:spcPct val="90000"/>
              </a:lnSpc>
            </a:pPr>
            <a:r>
              <a:rPr lang="en-US" sz="2400" i="1" dirty="0">
                <a:solidFill>
                  <a:srgbClr val="FF0000"/>
                </a:solidFill>
              </a:rPr>
              <a:t>Agglomerative</a:t>
            </a:r>
          </a:p>
          <a:p>
            <a:pPr lvl="1" algn="just">
              <a:lnSpc>
                <a:spcPct val="90000"/>
              </a:lnSpc>
            </a:pPr>
            <a:r>
              <a:rPr lang="en-US" sz="2000" dirty="0"/>
              <a:t>Initially each item in its own cluster</a:t>
            </a:r>
          </a:p>
          <a:p>
            <a:pPr lvl="1" algn="just">
              <a:lnSpc>
                <a:spcPct val="90000"/>
              </a:lnSpc>
            </a:pPr>
            <a:r>
              <a:rPr lang="en-US" sz="2000" dirty="0"/>
              <a:t>Iteratively clusters are merged together</a:t>
            </a:r>
          </a:p>
          <a:p>
            <a:pPr lvl="1" algn="just">
              <a:lnSpc>
                <a:spcPct val="90000"/>
              </a:lnSpc>
            </a:pPr>
            <a:r>
              <a:rPr lang="en-US" sz="2000" dirty="0"/>
              <a:t>Bottom Up</a:t>
            </a:r>
          </a:p>
          <a:p>
            <a:pPr algn="just">
              <a:lnSpc>
                <a:spcPct val="90000"/>
              </a:lnSpc>
            </a:pPr>
            <a:r>
              <a:rPr lang="en-US" sz="2400" i="1" dirty="0">
                <a:solidFill>
                  <a:srgbClr val="FF0000"/>
                </a:solidFill>
              </a:rPr>
              <a:t>Divisive</a:t>
            </a:r>
          </a:p>
          <a:p>
            <a:pPr lvl="1" algn="just">
              <a:lnSpc>
                <a:spcPct val="90000"/>
              </a:lnSpc>
            </a:pPr>
            <a:r>
              <a:rPr lang="en-US" sz="2000" dirty="0"/>
              <a:t>Initially all items in one cluster</a:t>
            </a:r>
          </a:p>
          <a:p>
            <a:pPr lvl="1" algn="just">
              <a:lnSpc>
                <a:spcPct val="90000"/>
              </a:lnSpc>
            </a:pPr>
            <a:r>
              <a:rPr lang="en-US" sz="2000" dirty="0"/>
              <a:t>Large clusters are successively divided</a:t>
            </a:r>
          </a:p>
          <a:p>
            <a:pPr lvl="1" algn="just">
              <a:lnSpc>
                <a:spcPct val="90000"/>
              </a:lnSpc>
            </a:pPr>
            <a:r>
              <a:rPr lang="en-US" sz="2000" dirty="0"/>
              <a:t>Top Down</a:t>
            </a:r>
            <a:r>
              <a:rPr lang="en-US" sz="2400" dirty="0"/>
              <a:t>	</a:t>
            </a:r>
          </a:p>
          <a:p>
            <a:pPr algn="just">
              <a:lnSpc>
                <a:spcPct val="90000"/>
              </a:lnSpc>
            </a:pPr>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Divisive Hierarchical Clustering </a:t>
            </a:r>
            <a:endParaRPr lang="en-US" dirty="0"/>
          </a:p>
        </p:txBody>
      </p:sp>
      <p:sp>
        <p:nvSpPr>
          <p:cNvPr id="3" name="Content Placeholder 2"/>
          <p:cNvSpPr>
            <a:spLocks noGrp="1"/>
          </p:cNvSpPr>
          <p:nvPr>
            <p:ph idx="1"/>
          </p:nvPr>
        </p:nvSpPr>
        <p:spPr>
          <a:xfrm>
            <a:off x="457200" y="1600201"/>
            <a:ext cx="8229600" cy="609600"/>
          </a:xfrm>
        </p:spPr>
        <p:txBody>
          <a:bodyPr/>
          <a:lstStyle/>
          <a:p>
            <a:r>
              <a:rPr lang="en-US" sz="2000" dirty="0" smtClean="0"/>
              <a:t>Use k-mean method two find new clusters</a:t>
            </a:r>
          </a:p>
          <a:p>
            <a:r>
              <a:rPr lang="en-US" sz="2000" dirty="0" smtClean="0"/>
              <a:t>Dist(S</a:t>
            </a:r>
            <a:r>
              <a:rPr lang="en-US" sz="2000" baseline="-25000" dirty="0" smtClean="0"/>
              <a:t>4</a:t>
            </a:r>
            <a:r>
              <a:rPr lang="en-US" sz="2000" dirty="0" smtClean="0"/>
              <a:t>,S</a:t>
            </a:r>
            <a:r>
              <a:rPr lang="en-US" sz="2000" baseline="-25000" dirty="0" smtClean="0"/>
              <a:t>1</a:t>
            </a:r>
            <a:r>
              <a:rPr lang="en-US" sz="2000" dirty="0" smtClean="0"/>
              <a:t>)=42 and Dist(S</a:t>
            </a:r>
            <a:r>
              <a:rPr lang="en-US" sz="2000" baseline="-25000" dirty="0" smtClean="0"/>
              <a:t>6</a:t>
            </a:r>
            <a:r>
              <a:rPr lang="en-US" sz="2000" dirty="0" smtClean="0"/>
              <a:t>,S</a:t>
            </a:r>
            <a:r>
              <a:rPr lang="en-US" sz="2000" baseline="-25000" dirty="0" smtClean="0"/>
              <a:t>1</a:t>
            </a:r>
            <a:r>
              <a:rPr lang="en-US" sz="2000" dirty="0" smtClean="0"/>
              <a:t>)=66</a:t>
            </a:r>
          </a:p>
          <a:p>
            <a:r>
              <a:rPr lang="en-US" sz="2000" dirty="0" smtClean="0"/>
              <a:t>Minimum=42</a:t>
            </a:r>
          </a:p>
          <a:p>
            <a:r>
              <a:rPr lang="en-US" sz="2000" dirty="0" smtClean="0"/>
              <a:t> S</a:t>
            </a:r>
            <a:r>
              <a:rPr lang="en-US" sz="2000" baseline="-25000" dirty="0" smtClean="0"/>
              <a:t>1</a:t>
            </a:r>
            <a:r>
              <a:rPr lang="en-US" sz="2000" dirty="0" smtClean="0"/>
              <a:t> belongs to Cluster 2.</a:t>
            </a:r>
          </a:p>
          <a:p>
            <a:pPr>
              <a:buNone/>
            </a:pPr>
            <a:endParaRPr lang="en-US" sz="2000" baseline="-25000" dirty="0" smtClean="0"/>
          </a:p>
          <a:p>
            <a:endParaRPr lang="en-US" sz="2000" dirty="0" smtClean="0"/>
          </a:p>
        </p:txBody>
      </p:sp>
      <p:cxnSp>
        <p:nvCxnSpPr>
          <p:cNvPr id="8" name="Straight Arrow Connector 7"/>
          <p:cNvCxnSpPr/>
          <p:nvPr/>
        </p:nvCxnSpPr>
        <p:spPr bwMode="auto">
          <a:xfrm rot="5400000" flipH="1" flipV="1">
            <a:off x="1600200" y="2819400"/>
            <a:ext cx="1447800" cy="533400"/>
          </a:xfrm>
          <a:prstGeom prst="straightConnector1">
            <a:avLst/>
          </a:prstGeom>
          <a:solidFill>
            <a:srgbClr val="FF99CC"/>
          </a:solidFill>
          <a:ln w="9525" cap="flat" cmpd="sng" algn="ctr">
            <a:solidFill>
              <a:srgbClr val="FF0000"/>
            </a:solidFill>
            <a:prstDash val="solid"/>
            <a:round/>
            <a:headEnd type="none" w="med" len="med"/>
            <a:tailEnd type="arrow"/>
          </a:ln>
          <a:effectLst/>
        </p:spPr>
      </p:cxnSp>
      <p:graphicFrame>
        <p:nvGraphicFramePr>
          <p:cNvPr id="7" name="Content Placeholder 3"/>
          <p:cNvGraphicFramePr>
            <a:graphicFrameLocks/>
          </p:cNvGraphicFramePr>
          <p:nvPr>
            <p:extLst>
              <p:ext uri="{D42A27DB-BD31-4B8C-83A1-F6EECF244321}">
                <p14:modId xmlns:mc="http://schemas.openxmlformats.org/markup-compatibility/2006" xmlns:a14="http://schemas.microsoft.com/office/drawing/2010/main" xmlns="" xmlns:p14="http://schemas.microsoft.com/office/powerpoint/2010/main" val="2818366628"/>
              </p:ext>
            </p:extLst>
          </p:nvPr>
        </p:nvGraphicFramePr>
        <p:xfrm>
          <a:off x="990600" y="3302000"/>
          <a:ext cx="6562734" cy="1193800"/>
        </p:xfrm>
        <a:graphic>
          <a:graphicData uri="http://schemas.openxmlformats.org/drawingml/2006/table">
            <a:tbl>
              <a:tblPr firstRow="1" bandRow="1">
                <a:tableStyleId>{5940675A-B579-460E-94D1-54222C63F5DA}</a:tableStyleId>
              </a:tblPr>
              <a:tblGrid>
                <a:gridCol w="568815"/>
                <a:gridCol w="568815"/>
                <a:gridCol w="568815"/>
                <a:gridCol w="632017"/>
                <a:gridCol w="632017"/>
                <a:gridCol w="555943"/>
                <a:gridCol w="632017"/>
                <a:gridCol w="568815"/>
                <a:gridCol w="643508"/>
                <a:gridCol w="595986"/>
                <a:gridCol w="595986"/>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8</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4</a:t>
                      </a:r>
                    </a:p>
                  </a:txBody>
                  <a:tcPr/>
                </a:tc>
                <a:tc>
                  <a:txBody>
                    <a:bodyPr/>
                    <a:lstStyle/>
                    <a:p>
                      <a:pPr algn="ctr"/>
                      <a:r>
                        <a:rPr lang="en-US" dirty="0" smtClean="0"/>
                        <a:t>42</a:t>
                      </a:r>
                      <a:endParaRPr lang="en-US" dirty="0"/>
                    </a:p>
                  </a:txBody>
                  <a:tcPr/>
                </a:tc>
                <a:tc>
                  <a:txBody>
                    <a:bodyPr/>
                    <a:lstStyle/>
                    <a:p>
                      <a:pPr algn="ctr"/>
                      <a:r>
                        <a:rPr lang="en-US" dirty="0" smtClean="0"/>
                        <a:t>76</a:t>
                      </a:r>
                      <a:endParaRPr lang="en-US" dirty="0"/>
                    </a:p>
                  </a:txBody>
                  <a:tcPr/>
                </a:tc>
                <a:tc>
                  <a:txBody>
                    <a:bodyPr/>
                    <a:lstStyle/>
                    <a:p>
                      <a:pPr algn="ctr"/>
                      <a:r>
                        <a:rPr lang="en-US" dirty="0" smtClean="0"/>
                        <a:t>36</a:t>
                      </a:r>
                      <a:endParaRPr lang="en-US" dirty="0"/>
                    </a:p>
                  </a:txBody>
                  <a:tcPr/>
                </a:tc>
                <a:tc>
                  <a:txBody>
                    <a:bodyPr/>
                    <a:lstStyle/>
                    <a:p>
                      <a:pPr algn="ctr"/>
                      <a:r>
                        <a:rPr lang="en-US" dirty="0" smtClean="0"/>
                        <a:t>0</a:t>
                      </a:r>
                      <a:endParaRPr lang="en-US" dirty="0"/>
                    </a:p>
                  </a:txBody>
                  <a:tcPr/>
                </a:tc>
                <a:tc>
                  <a:txBody>
                    <a:bodyPr/>
                    <a:lstStyle/>
                    <a:p>
                      <a:pPr algn="ctr"/>
                      <a:r>
                        <a:rPr lang="en-US" dirty="0" smtClean="0"/>
                        <a:t>95</a:t>
                      </a:r>
                      <a:endParaRPr lang="en-US" dirty="0"/>
                    </a:p>
                  </a:txBody>
                  <a:tcPr/>
                </a:tc>
                <a:tc>
                  <a:txBody>
                    <a:bodyPr/>
                    <a:lstStyle/>
                    <a:p>
                      <a:pPr algn="ctr"/>
                      <a:r>
                        <a:rPr lang="en-US" dirty="0" smtClean="0"/>
                        <a:t>106</a:t>
                      </a:r>
                      <a:endParaRPr lang="en-US" dirty="0"/>
                    </a:p>
                  </a:txBody>
                  <a:tcPr/>
                </a:tc>
                <a:tc>
                  <a:txBody>
                    <a:bodyPr/>
                    <a:lstStyle/>
                    <a:p>
                      <a:pPr algn="ctr"/>
                      <a:r>
                        <a:rPr lang="en-US" dirty="0" smtClean="0"/>
                        <a:t>30</a:t>
                      </a:r>
                      <a:endParaRPr lang="en-US" dirty="0"/>
                    </a:p>
                  </a:txBody>
                  <a:tcPr/>
                </a:tc>
                <a:tc>
                  <a:txBody>
                    <a:bodyPr/>
                    <a:lstStyle/>
                    <a:p>
                      <a:pPr algn="ctr"/>
                      <a:r>
                        <a:rPr lang="en-US" dirty="0" smtClean="0"/>
                        <a:t>8</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60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90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p>
                  </a:txBody>
                  <a:tcPr/>
                </a:tc>
                <a:tc>
                  <a:txBody>
                    <a:bodyPr/>
                    <a:lstStyle/>
                    <a:p>
                      <a:pPr algn="ctr"/>
                      <a:r>
                        <a:rPr lang="en-US" dirty="0" smtClean="0"/>
                        <a:t>66</a:t>
                      </a:r>
                      <a:endParaRPr lang="en-US" dirty="0"/>
                    </a:p>
                  </a:txBody>
                  <a:tcPr/>
                </a:tc>
                <a:tc>
                  <a:txBody>
                    <a:bodyPr/>
                    <a:lstStyle/>
                    <a:p>
                      <a:pPr algn="ctr"/>
                      <a:r>
                        <a:rPr lang="en-US" dirty="0" smtClean="0"/>
                        <a:t>32</a:t>
                      </a:r>
                      <a:endParaRPr lang="en-US" dirty="0"/>
                    </a:p>
                  </a:txBody>
                  <a:tcPr/>
                </a:tc>
                <a:tc>
                  <a:txBody>
                    <a:bodyPr/>
                    <a:lstStyle/>
                    <a:p>
                      <a:pPr algn="ctr"/>
                      <a:r>
                        <a:rPr lang="en-US" dirty="0" smtClean="0"/>
                        <a:t>82</a:t>
                      </a:r>
                      <a:endParaRPr lang="en-US" dirty="0"/>
                    </a:p>
                  </a:txBody>
                  <a:tcPr/>
                </a:tc>
                <a:tc>
                  <a:txBody>
                    <a:bodyPr/>
                    <a:lstStyle/>
                    <a:p>
                      <a:pPr algn="ctr"/>
                      <a:r>
                        <a:rPr lang="en-US" dirty="0" smtClean="0"/>
                        <a:t>106</a:t>
                      </a:r>
                      <a:endParaRPr lang="en-US" dirty="0"/>
                    </a:p>
                  </a:txBody>
                  <a:tcPr/>
                </a:tc>
                <a:tc>
                  <a:txBody>
                    <a:bodyPr/>
                    <a:lstStyle/>
                    <a:p>
                      <a:pPr algn="ctr"/>
                      <a:r>
                        <a:rPr lang="en-US" dirty="0" smtClean="0"/>
                        <a:t>15</a:t>
                      </a:r>
                      <a:endParaRPr lang="en-US" dirty="0"/>
                    </a:p>
                  </a:txBody>
                  <a:tcPr/>
                </a:tc>
                <a:tc>
                  <a:txBody>
                    <a:bodyPr/>
                    <a:lstStyle/>
                    <a:p>
                      <a:pPr algn="ctr"/>
                      <a:r>
                        <a:rPr lang="en-US" dirty="0" smtClean="0"/>
                        <a:t>0</a:t>
                      </a:r>
                      <a:endParaRPr lang="en-US" dirty="0"/>
                    </a:p>
                  </a:txBody>
                  <a:tcPr/>
                </a:tc>
                <a:tc>
                  <a:txBody>
                    <a:bodyPr/>
                    <a:lstStyle/>
                    <a:p>
                      <a:pPr algn="ctr"/>
                      <a:r>
                        <a:rPr lang="en-US" dirty="0" smtClean="0"/>
                        <a:t>76</a:t>
                      </a:r>
                      <a:endParaRPr lang="en-US" dirty="0"/>
                    </a:p>
                  </a:txBody>
                  <a:tcPr/>
                </a:tc>
                <a:tc>
                  <a:txBody>
                    <a:bodyPr/>
                    <a:lstStyle/>
                    <a:p>
                      <a:pPr algn="ctr"/>
                      <a:r>
                        <a:rPr lang="en-US" dirty="0" smtClean="0"/>
                        <a:t>104</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46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70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sp>
        <p:nvSpPr>
          <p:cNvPr id="10" name="TextBox 9"/>
          <p:cNvSpPr txBox="1"/>
          <p:nvPr/>
        </p:nvSpPr>
        <p:spPr>
          <a:xfrm>
            <a:off x="2743200" y="4772561"/>
            <a:ext cx="3352800" cy="1323439"/>
          </a:xfrm>
          <a:prstGeom prst="rect">
            <a:avLst/>
          </a:prstGeom>
          <a:noFill/>
          <a:ln>
            <a:solidFill>
              <a:srgbClr val="FF0000"/>
            </a:solidFill>
          </a:ln>
        </p:spPr>
        <p:txBody>
          <a:bodyPr wrap="square" rtlCol="0">
            <a:spAutoFit/>
          </a:bodyPr>
          <a:lstStyle/>
          <a:p>
            <a:r>
              <a:rPr lang="en-US" dirty="0" smtClean="0">
                <a:latin typeface="+mn-lt"/>
              </a:rPr>
              <a:t>Cluster membership</a:t>
            </a:r>
          </a:p>
          <a:p>
            <a:r>
              <a:rPr lang="en-US" dirty="0" smtClean="0">
                <a:latin typeface="+mn-lt"/>
              </a:rPr>
              <a:t>Cluster-1 (S</a:t>
            </a:r>
            <a:r>
              <a:rPr lang="en-US" baseline="-25000" dirty="0" smtClean="0">
                <a:latin typeface="+mn-lt"/>
              </a:rPr>
              <a:t>4</a:t>
            </a:r>
            <a:r>
              <a:rPr lang="en-US" dirty="0" smtClean="0">
                <a:latin typeface="+mn-lt"/>
              </a:rPr>
              <a:t>): S</a:t>
            </a:r>
            <a:r>
              <a:rPr lang="en-US" baseline="-25000" dirty="0" smtClean="0">
                <a:latin typeface="+mn-lt"/>
              </a:rPr>
              <a:t>1</a:t>
            </a:r>
          </a:p>
          <a:p>
            <a:r>
              <a:rPr lang="en-US" dirty="0" smtClean="0">
                <a:latin typeface="+mn-lt"/>
              </a:rPr>
              <a:t>Cluster-2 (S</a:t>
            </a:r>
            <a:r>
              <a:rPr lang="en-US" baseline="-25000" dirty="0" smtClean="0">
                <a:latin typeface="+mn-lt"/>
              </a:rPr>
              <a:t>6</a:t>
            </a:r>
            <a:r>
              <a:rPr lang="en-US" dirty="0" smtClean="0">
                <a:latin typeface="+mn-lt"/>
              </a:rPr>
              <a:t>):</a:t>
            </a:r>
            <a:endParaRPr lang="en-US" baseline="-25000" dirty="0" smtClean="0">
              <a:latin typeface="+mn-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Divisive Hierarchical Clustering </a:t>
            </a:r>
            <a:endParaRPr lang="en-US" dirty="0"/>
          </a:p>
        </p:txBody>
      </p:sp>
      <p:sp>
        <p:nvSpPr>
          <p:cNvPr id="3" name="Content Placeholder 2"/>
          <p:cNvSpPr>
            <a:spLocks noGrp="1"/>
          </p:cNvSpPr>
          <p:nvPr>
            <p:ph idx="1"/>
          </p:nvPr>
        </p:nvSpPr>
        <p:spPr>
          <a:xfrm>
            <a:off x="457200" y="1600201"/>
            <a:ext cx="8229600" cy="609600"/>
          </a:xfrm>
        </p:spPr>
        <p:txBody>
          <a:bodyPr/>
          <a:lstStyle/>
          <a:p>
            <a:r>
              <a:rPr lang="en-US" sz="2000" dirty="0" smtClean="0"/>
              <a:t>Use k-mean method two find new clusters</a:t>
            </a:r>
          </a:p>
          <a:p>
            <a:r>
              <a:rPr lang="en-US" sz="2000" dirty="0" smtClean="0"/>
              <a:t>Dist(S</a:t>
            </a:r>
            <a:r>
              <a:rPr lang="en-US" sz="2000" baseline="-25000" dirty="0" smtClean="0"/>
              <a:t>4</a:t>
            </a:r>
            <a:r>
              <a:rPr lang="en-US" sz="2000" dirty="0" smtClean="0"/>
              <a:t>,S</a:t>
            </a:r>
            <a:r>
              <a:rPr lang="en-US" sz="2000" baseline="-25000" dirty="0" smtClean="0"/>
              <a:t>2</a:t>
            </a:r>
            <a:r>
              <a:rPr lang="en-US" sz="2000" dirty="0" smtClean="0"/>
              <a:t>)=76 and Dist(S</a:t>
            </a:r>
            <a:r>
              <a:rPr lang="en-US" sz="2000" baseline="-25000" dirty="0" smtClean="0"/>
              <a:t>6</a:t>
            </a:r>
            <a:r>
              <a:rPr lang="en-US" sz="2000" dirty="0" smtClean="0"/>
              <a:t>,S</a:t>
            </a:r>
            <a:r>
              <a:rPr lang="en-US" sz="2000" baseline="-25000" dirty="0" smtClean="0"/>
              <a:t>2</a:t>
            </a:r>
            <a:r>
              <a:rPr lang="en-US" sz="2000" dirty="0" smtClean="0"/>
              <a:t>)=32</a:t>
            </a:r>
          </a:p>
          <a:p>
            <a:r>
              <a:rPr lang="en-US" sz="2000" dirty="0" smtClean="0"/>
              <a:t>Minimum=32</a:t>
            </a:r>
          </a:p>
          <a:p>
            <a:r>
              <a:rPr lang="en-US" sz="2000" dirty="0" smtClean="0"/>
              <a:t> S</a:t>
            </a:r>
            <a:r>
              <a:rPr lang="en-US" sz="2000" baseline="-25000" dirty="0" smtClean="0"/>
              <a:t>2</a:t>
            </a:r>
            <a:r>
              <a:rPr lang="en-US" sz="2000" dirty="0" smtClean="0"/>
              <a:t> belongs to Cluster 2.</a:t>
            </a:r>
          </a:p>
          <a:p>
            <a:pPr>
              <a:buNone/>
            </a:pPr>
            <a:endParaRPr lang="en-US" sz="2000" baseline="-25000" dirty="0" smtClean="0"/>
          </a:p>
          <a:p>
            <a:endParaRPr lang="en-US" sz="2000" dirty="0" smtClean="0"/>
          </a:p>
        </p:txBody>
      </p:sp>
      <p:cxnSp>
        <p:nvCxnSpPr>
          <p:cNvPr id="8" name="Straight Arrow Connector 7"/>
          <p:cNvCxnSpPr/>
          <p:nvPr/>
        </p:nvCxnSpPr>
        <p:spPr bwMode="auto">
          <a:xfrm flipV="1">
            <a:off x="2590800" y="2286000"/>
            <a:ext cx="2438400" cy="1905000"/>
          </a:xfrm>
          <a:prstGeom prst="straightConnector1">
            <a:avLst/>
          </a:prstGeom>
          <a:solidFill>
            <a:srgbClr val="FF99CC"/>
          </a:solidFill>
          <a:ln w="9525" cap="flat" cmpd="sng" algn="ctr">
            <a:solidFill>
              <a:srgbClr val="FF0000"/>
            </a:solidFill>
            <a:prstDash val="solid"/>
            <a:round/>
            <a:headEnd type="none" w="med" len="med"/>
            <a:tailEnd type="arrow"/>
          </a:ln>
          <a:effectLst/>
        </p:spPr>
      </p:cxnSp>
      <p:graphicFrame>
        <p:nvGraphicFramePr>
          <p:cNvPr id="7" name="Content Placeholder 3"/>
          <p:cNvGraphicFramePr>
            <a:graphicFrameLocks/>
          </p:cNvGraphicFramePr>
          <p:nvPr>
            <p:extLst>
              <p:ext uri="{D42A27DB-BD31-4B8C-83A1-F6EECF244321}">
                <p14:modId xmlns:mc="http://schemas.openxmlformats.org/markup-compatibility/2006" xmlns:a14="http://schemas.microsoft.com/office/drawing/2010/main" xmlns="" xmlns:p14="http://schemas.microsoft.com/office/powerpoint/2010/main" val="2818366628"/>
              </p:ext>
            </p:extLst>
          </p:nvPr>
        </p:nvGraphicFramePr>
        <p:xfrm>
          <a:off x="990600" y="3302000"/>
          <a:ext cx="6562734" cy="1193800"/>
        </p:xfrm>
        <a:graphic>
          <a:graphicData uri="http://schemas.openxmlformats.org/drawingml/2006/table">
            <a:tbl>
              <a:tblPr firstRow="1" bandRow="1">
                <a:tableStyleId>{5940675A-B579-460E-94D1-54222C63F5DA}</a:tableStyleId>
              </a:tblPr>
              <a:tblGrid>
                <a:gridCol w="568815"/>
                <a:gridCol w="568815"/>
                <a:gridCol w="568815"/>
                <a:gridCol w="632017"/>
                <a:gridCol w="632017"/>
                <a:gridCol w="555943"/>
                <a:gridCol w="632017"/>
                <a:gridCol w="568815"/>
                <a:gridCol w="643508"/>
                <a:gridCol w="595986"/>
                <a:gridCol w="595986"/>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8</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4</a:t>
                      </a:r>
                    </a:p>
                  </a:txBody>
                  <a:tcPr/>
                </a:tc>
                <a:tc>
                  <a:txBody>
                    <a:bodyPr/>
                    <a:lstStyle/>
                    <a:p>
                      <a:pPr algn="ctr"/>
                      <a:r>
                        <a:rPr lang="en-US" dirty="0" smtClean="0"/>
                        <a:t>42</a:t>
                      </a:r>
                      <a:endParaRPr lang="en-US" dirty="0"/>
                    </a:p>
                  </a:txBody>
                  <a:tcPr/>
                </a:tc>
                <a:tc>
                  <a:txBody>
                    <a:bodyPr/>
                    <a:lstStyle/>
                    <a:p>
                      <a:pPr algn="ctr"/>
                      <a:r>
                        <a:rPr lang="en-US" dirty="0" smtClean="0"/>
                        <a:t>76</a:t>
                      </a:r>
                      <a:endParaRPr lang="en-US" dirty="0"/>
                    </a:p>
                  </a:txBody>
                  <a:tcPr/>
                </a:tc>
                <a:tc>
                  <a:txBody>
                    <a:bodyPr/>
                    <a:lstStyle/>
                    <a:p>
                      <a:pPr algn="ctr"/>
                      <a:r>
                        <a:rPr lang="en-US" dirty="0" smtClean="0"/>
                        <a:t>36</a:t>
                      </a:r>
                      <a:endParaRPr lang="en-US" dirty="0"/>
                    </a:p>
                  </a:txBody>
                  <a:tcPr/>
                </a:tc>
                <a:tc>
                  <a:txBody>
                    <a:bodyPr/>
                    <a:lstStyle/>
                    <a:p>
                      <a:pPr algn="ctr"/>
                      <a:r>
                        <a:rPr lang="en-US" dirty="0" smtClean="0"/>
                        <a:t>0</a:t>
                      </a:r>
                      <a:endParaRPr lang="en-US" dirty="0"/>
                    </a:p>
                  </a:txBody>
                  <a:tcPr/>
                </a:tc>
                <a:tc>
                  <a:txBody>
                    <a:bodyPr/>
                    <a:lstStyle/>
                    <a:p>
                      <a:pPr algn="ctr"/>
                      <a:r>
                        <a:rPr lang="en-US" dirty="0" smtClean="0"/>
                        <a:t>95</a:t>
                      </a:r>
                      <a:endParaRPr lang="en-US" dirty="0"/>
                    </a:p>
                  </a:txBody>
                  <a:tcPr/>
                </a:tc>
                <a:tc>
                  <a:txBody>
                    <a:bodyPr/>
                    <a:lstStyle/>
                    <a:p>
                      <a:pPr algn="ctr"/>
                      <a:r>
                        <a:rPr lang="en-US" dirty="0" smtClean="0"/>
                        <a:t>106</a:t>
                      </a:r>
                      <a:endParaRPr lang="en-US" dirty="0"/>
                    </a:p>
                  </a:txBody>
                  <a:tcPr/>
                </a:tc>
                <a:tc>
                  <a:txBody>
                    <a:bodyPr/>
                    <a:lstStyle/>
                    <a:p>
                      <a:pPr algn="ctr"/>
                      <a:r>
                        <a:rPr lang="en-US" dirty="0" smtClean="0"/>
                        <a:t>30</a:t>
                      </a:r>
                      <a:endParaRPr lang="en-US" dirty="0"/>
                    </a:p>
                  </a:txBody>
                  <a:tcPr/>
                </a:tc>
                <a:tc>
                  <a:txBody>
                    <a:bodyPr/>
                    <a:lstStyle/>
                    <a:p>
                      <a:pPr algn="ctr"/>
                      <a:r>
                        <a:rPr lang="en-US" dirty="0" smtClean="0"/>
                        <a:t>8</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60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90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p>
                  </a:txBody>
                  <a:tcPr/>
                </a:tc>
                <a:tc>
                  <a:txBody>
                    <a:bodyPr/>
                    <a:lstStyle/>
                    <a:p>
                      <a:pPr algn="ctr"/>
                      <a:r>
                        <a:rPr lang="en-US" dirty="0" smtClean="0"/>
                        <a:t>66</a:t>
                      </a:r>
                      <a:endParaRPr lang="en-US" dirty="0"/>
                    </a:p>
                  </a:txBody>
                  <a:tcPr/>
                </a:tc>
                <a:tc>
                  <a:txBody>
                    <a:bodyPr/>
                    <a:lstStyle/>
                    <a:p>
                      <a:pPr algn="ctr"/>
                      <a:r>
                        <a:rPr lang="en-US" dirty="0" smtClean="0"/>
                        <a:t>32</a:t>
                      </a:r>
                      <a:endParaRPr lang="en-US" dirty="0"/>
                    </a:p>
                  </a:txBody>
                  <a:tcPr/>
                </a:tc>
                <a:tc>
                  <a:txBody>
                    <a:bodyPr/>
                    <a:lstStyle/>
                    <a:p>
                      <a:pPr algn="ctr"/>
                      <a:r>
                        <a:rPr lang="en-US" dirty="0" smtClean="0"/>
                        <a:t>82</a:t>
                      </a:r>
                      <a:endParaRPr lang="en-US" dirty="0"/>
                    </a:p>
                  </a:txBody>
                  <a:tcPr/>
                </a:tc>
                <a:tc>
                  <a:txBody>
                    <a:bodyPr/>
                    <a:lstStyle/>
                    <a:p>
                      <a:pPr algn="ctr"/>
                      <a:r>
                        <a:rPr lang="en-US" dirty="0" smtClean="0"/>
                        <a:t>106</a:t>
                      </a:r>
                      <a:endParaRPr lang="en-US" dirty="0"/>
                    </a:p>
                  </a:txBody>
                  <a:tcPr/>
                </a:tc>
                <a:tc>
                  <a:txBody>
                    <a:bodyPr/>
                    <a:lstStyle/>
                    <a:p>
                      <a:pPr algn="ctr"/>
                      <a:r>
                        <a:rPr lang="en-US" dirty="0" smtClean="0"/>
                        <a:t>15</a:t>
                      </a:r>
                      <a:endParaRPr lang="en-US" dirty="0"/>
                    </a:p>
                  </a:txBody>
                  <a:tcPr/>
                </a:tc>
                <a:tc>
                  <a:txBody>
                    <a:bodyPr/>
                    <a:lstStyle/>
                    <a:p>
                      <a:pPr algn="ctr"/>
                      <a:r>
                        <a:rPr lang="en-US" dirty="0" smtClean="0"/>
                        <a:t>0</a:t>
                      </a:r>
                      <a:endParaRPr lang="en-US" dirty="0"/>
                    </a:p>
                  </a:txBody>
                  <a:tcPr/>
                </a:tc>
                <a:tc>
                  <a:txBody>
                    <a:bodyPr/>
                    <a:lstStyle/>
                    <a:p>
                      <a:pPr algn="ctr"/>
                      <a:r>
                        <a:rPr lang="en-US" dirty="0" smtClean="0"/>
                        <a:t>76</a:t>
                      </a:r>
                      <a:endParaRPr lang="en-US" dirty="0"/>
                    </a:p>
                  </a:txBody>
                  <a:tcPr/>
                </a:tc>
                <a:tc>
                  <a:txBody>
                    <a:bodyPr/>
                    <a:lstStyle/>
                    <a:p>
                      <a:pPr algn="ctr"/>
                      <a:r>
                        <a:rPr lang="en-US" dirty="0" smtClean="0"/>
                        <a:t>104</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46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70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sp>
        <p:nvSpPr>
          <p:cNvPr id="10" name="TextBox 9"/>
          <p:cNvSpPr txBox="1"/>
          <p:nvPr/>
        </p:nvSpPr>
        <p:spPr>
          <a:xfrm>
            <a:off x="2743200" y="4772561"/>
            <a:ext cx="3352800" cy="1323439"/>
          </a:xfrm>
          <a:prstGeom prst="rect">
            <a:avLst/>
          </a:prstGeom>
          <a:noFill/>
          <a:ln>
            <a:solidFill>
              <a:srgbClr val="FF0000"/>
            </a:solidFill>
          </a:ln>
        </p:spPr>
        <p:txBody>
          <a:bodyPr wrap="square" rtlCol="0">
            <a:spAutoFit/>
          </a:bodyPr>
          <a:lstStyle/>
          <a:p>
            <a:r>
              <a:rPr lang="en-US" dirty="0" smtClean="0">
                <a:latin typeface="+mn-lt"/>
              </a:rPr>
              <a:t>Cluster membership</a:t>
            </a:r>
          </a:p>
          <a:p>
            <a:r>
              <a:rPr lang="en-US" dirty="0" smtClean="0">
                <a:latin typeface="+mn-lt"/>
              </a:rPr>
              <a:t>Cluster-1 (S</a:t>
            </a:r>
            <a:r>
              <a:rPr lang="en-US" baseline="-25000" dirty="0" smtClean="0">
                <a:latin typeface="+mn-lt"/>
              </a:rPr>
              <a:t>4</a:t>
            </a:r>
            <a:r>
              <a:rPr lang="en-US" dirty="0" smtClean="0">
                <a:latin typeface="+mn-lt"/>
              </a:rPr>
              <a:t>): S</a:t>
            </a:r>
            <a:r>
              <a:rPr lang="en-US" baseline="-25000" dirty="0" smtClean="0">
                <a:latin typeface="+mn-lt"/>
              </a:rPr>
              <a:t>1</a:t>
            </a:r>
          </a:p>
          <a:p>
            <a:r>
              <a:rPr lang="en-US" dirty="0" smtClean="0">
                <a:latin typeface="+mn-lt"/>
              </a:rPr>
              <a:t>Cluster-2 (S</a:t>
            </a:r>
            <a:r>
              <a:rPr lang="en-US" baseline="-25000" dirty="0" smtClean="0">
                <a:latin typeface="+mn-lt"/>
              </a:rPr>
              <a:t>6</a:t>
            </a:r>
            <a:r>
              <a:rPr lang="en-US" dirty="0" smtClean="0">
                <a:latin typeface="+mn-lt"/>
              </a:rPr>
              <a:t>): S</a:t>
            </a:r>
            <a:r>
              <a:rPr lang="en-US" baseline="-25000" dirty="0" smtClean="0">
                <a:latin typeface="+mn-lt"/>
              </a:rPr>
              <a:t>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Divisive Hierarchical Clustering </a:t>
            </a:r>
            <a:endParaRPr lang="en-US" dirty="0"/>
          </a:p>
        </p:txBody>
      </p:sp>
      <p:sp>
        <p:nvSpPr>
          <p:cNvPr id="3" name="Content Placeholder 2"/>
          <p:cNvSpPr>
            <a:spLocks noGrp="1"/>
          </p:cNvSpPr>
          <p:nvPr>
            <p:ph idx="1"/>
          </p:nvPr>
        </p:nvSpPr>
        <p:spPr>
          <a:xfrm>
            <a:off x="457200" y="1600201"/>
            <a:ext cx="8229600" cy="609600"/>
          </a:xfrm>
        </p:spPr>
        <p:txBody>
          <a:bodyPr/>
          <a:lstStyle/>
          <a:p>
            <a:r>
              <a:rPr lang="en-US" sz="2000" dirty="0" smtClean="0"/>
              <a:t>Use k-mean method two find new clusters</a:t>
            </a:r>
          </a:p>
          <a:p>
            <a:r>
              <a:rPr lang="en-US" sz="2000" dirty="0" smtClean="0"/>
              <a:t>Dist(S</a:t>
            </a:r>
            <a:r>
              <a:rPr lang="en-US" sz="2000" baseline="-25000" dirty="0" smtClean="0"/>
              <a:t>4</a:t>
            </a:r>
            <a:r>
              <a:rPr lang="en-US" sz="2000" dirty="0" smtClean="0"/>
              <a:t>,S</a:t>
            </a:r>
            <a:r>
              <a:rPr lang="en-US" sz="2000" baseline="-25000" dirty="0" smtClean="0"/>
              <a:t>3</a:t>
            </a:r>
            <a:r>
              <a:rPr lang="en-US" sz="2000" dirty="0" smtClean="0"/>
              <a:t>)=36 and Dist(S</a:t>
            </a:r>
            <a:r>
              <a:rPr lang="en-US" sz="2000" baseline="-25000" dirty="0" smtClean="0"/>
              <a:t>6</a:t>
            </a:r>
            <a:r>
              <a:rPr lang="en-US" sz="2000" dirty="0" smtClean="0"/>
              <a:t>,S</a:t>
            </a:r>
            <a:r>
              <a:rPr lang="en-US" sz="2000" baseline="-25000" dirty="0" smtClean="0"/>
              <a:t>3</a:t>
            </a:r>
            <a:r>
              <a:rPr lang="en-US" sz="2000" dirty="0" smtClean="0"/>
              <a:t>)=82</a:t>
            </a:r>
          </a:p>
          <a:p>
            <a:r>
              <a:rPr lang="en-US" sz="2000" dirty="0" smtClean="0"/>
              <a:t>Minimum=36</a:t>
            </a:r>
          </a:p>
          <a:p>
            <a:r>
              <a:rPr lang="en-US" sz="2000" dirty="0" smtClean="0"/>
              <a:t> S</a:t>
            </a:r>
            <a:r>
              <a:rPr lang="en-US" sz="2000" baseline="-25000" dirty="0" smtClean="0"/>
              <a:t>3</a:t>
            </a:r>
            <a:r>
              <a:rPr lang="en-US" sz="2000" dirty="0" smtClean="0"/>
              <a:t> belongs to Cluster 1.</a:t>
            </a:r>
          </a:p>
          <a:p>
            <a:pPr>
              <a:buNone/>
            </a:pPr>
            <a:endParaRPr lang="en-US" sz="2000" baseline="-25000" dirty="0" smtClean="0"/>
          </a:p>
          <a:p>
            <a:endParaRPr lang="en-US" sz="2000" dirty="0" smtClean="0"/>
          </a:p>
        </p:txBody>
      </p:sp>
      <p:cxnSp>
        <p:nvCxnSpPr>
          <p:cNvPr id="8" name="Straight Arrow Connector 7"/>
          <p:cNvCxnSpPr/>
          <p:nvPr/>
        </p:nvCxnSpPr>
        <p:spPr bwMode="auto">
          <a:xfrm rot="16200000" flipV="1">
            <a:off x="2171700" y="2857500"/>
            <a:ext cx="1600200" cy="457200"/>
          </a:xfrm>
          <a:prstGeom prst="straightConnector1">
            <a:avLst/>
          </a:prstGeom>
          <a:solidFill>
            <a:srgbClr val="FF99CC"/>
          </a:solidFill>
          <a:ln w="9525" cap="flat" cmpd="sng" algn="ctr">
            <a:solidFill>
              <a:srgbClr val="FF0000"/>
            </a:solidFill>
            <a:prstDash val="solid"/>
            <a:round/>
            <a:headEnd type="none" w="med" len="med"/>
            <a:tailEnd type="arrow"/>
          </a:ln>
          <a:effectLst/>
        </p:spPr>
      </p:cxnSp>
      <p:graphicFrame>
        <p:nvGraphicFramePr>
          <p:cNvPr id="7" name="Content Placeholder 3"/>
          <p:cNvGraphicFramePr>
            <a:graphicFrameLocks/>
          </p:cNvGraphicFramePr>
          <p:nvPr>
            <p:extLst>
              <p:ext uri="{D42A27DB-BD31-4B8C-83A1-F6EECF244321}">
                <p14:modId xmlns:mc="http://schemas.openxmlformats.org/markup-compatibility/2006" xmlns:a14="http://schemas.microsoft.com/office/drawing/2010/main" xmlns="" xmlns:p14="http://schemas.microsoft.com/office/powerpoint/2010/main" val="2818366628"/>
              </p:ext>
            </p:extLst>
          </p:nvPr>
        </p:nvGraphicFramePr>
        <p:xfrm>
          <a:off x="990600" y="3302000"/>
          <a:ext cx="6562734" cy="1193800"/>
        </p:xfrm>
        <a:graphic>
          <a:graphicData uri="http://schemas.openxmlformats.org/drawingml/2006/table">
            <a:tbl>
              <a:tblPr firstRow="1" bandRow="1">
                <a:tableStyleId>{5940675A-B579-460E-94D1-54222C63F5DA}</a:tableStyleId>
              </a:tblPr>
              <a:tblGrid>
                <a:gridCol w="568815"/>
                <a:gridCol w="568815"/>
                <a:gridCol w="568815"/>
                <a:gridCol w="632017"/>
                <a:gridCol w="632017"/>
                <a:gridCol w="555943"/>
                <a:gridCol w="632017"/>
                <a:gridCol w="568815"/>
                <a:gridCol w="643508"/>
                <a:gridCol w="595986"/>
                <a:gridCol w="595986"/>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8</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4</a:t>
                      </a:r>
                    </a:p>
                  </a:txBody>
                  <a:tcPr/>
                </a:tc>
                <a:tc>
                  <a:txBody>
                    <a:bodyPr/>
                    <a:lstStyle/>
                    <a:p>
                      <a:pPr algn="ctr"/>
                      <a:r>
                        <a:rPr lang="en-US" dirty="0" smtClean="0"/>
                        <a:t>42</a:t>
                      </a:r>
                      <a:endParaRPr lang="en-US" dirty="0"/>
                    </a:p>
                  </a:txBody>
                  <a:tcPr/>
                </a:tc>
                <a:tc>
                  <a:txBody>
                    <a:bodyPr/>
                    <a:lstStyle/>
                    <a:p>
                      <a:pPr algn="ctr"/>
                      <a:r>
                        <a:rPr lang="en-US" dirty="0" smtClean="0"/>
                        <a:t>76</a:t>
                      </a:r>
                      <a:endParaRPr lang="en-US" dirty="0"/>
                    </a:p>
                  </a:txBody>
                  <a:tcPr/>
                </a:tc>
                <a:tc>
                  <a:txBody>
                    <a:bodyPr/>
                    <a:lstStyle/>
                    <a:p>
                      <a:pPr algn="ctr"/>
                      <a:r>
                        <a:rPr lang="en-US" dirty="0" smtClean="0"/>
                        <a:t>36</a:t>
                      </a:r>
                      <a:endParaRPr lang="en-US" dirty="0"/>
                    </a:p>
                  </a:txBody>
                  <a:tcPr/>
                </a:tc>
                <a:tc>
                  <a:txBody>
                    <a:bodyPr/>
                    <a:lstStyle/>
                    <a:p>
                      <a:pPr algn="ctr"/>
                      <a:r>
                        <a:rPr lang="en-US" dirty="0" smtClean="0"/>
                        <a:t>0</a:t>
                      </a:r>
                      <a:endParaRPr lang="en-US" dirty="0"/>
                    </a:p>
                  </a:txBody>
                  <a:tcPr/>
                </a:tc>
                <a:tc>
                  <a:txBody>
                    <a:bodyPr/>
                    <a:lstStyle/>
                    <a:p>
                      <a:pPr algn="ctr"/>
                      <a:r>
                        <a:rPr lang="en-US" dirty="0" smtClean="0"/>
                        <a:t>95</a:t>
                      </a:r>
                      <a:endParaRPr lang="en-US" dirty="0"/>
                    </a:p>
                  </a:txBody>
                  <a:tcPr/>
                </a:tc>
                <a:tc>
                  <a:txBody>
                    <a:bodyPr/>
                    <a:lstStyle/>
                    <a:p>
                      <a:pPr algn="ctr"/>
                      <a:r>
                        <a:rPr lang="en-US" dirty="0" smtClean="0"/>
                        <a:t>106</a:t>
                      </a:r>
                      <a:endParaRPr lang="en-US" dirty="0"/>
                    </a:p>
                  </a:txBody>
                  <a:tcPr/>
                </a:tc>
                <a:tc>
                  <a:txBody>
                    <a:bodyPr/>
                    <a:lstStyle/>
                    <a:p>
                      <a:pPr algn="ctr"/>
                      <a:r>
                        <a:rPr lang="en-US" dirty="0" smtClean="0"/>
                        <a:t>30</a:t>
                      </a:r>
                      <a:endParaRPr lang="en-US" dirty="0"/>
                    </a:p>
                  </a:txBody>
                  <a:tcPr/>
                </a:tc>
                <a:tc>
                  <a:txBody>
                    <a:bodyPr/>
                    <a:lstStyle/>
                    <a:p>
                      <a:pPr algn="ctr"/>
                      <a:r>
                        <a:rPr lang="en-US" dirty="0" smtClean="0"/>
                        <a:t>8</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60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90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p>
                  </a:txBody>
                  <a:tcPr/>
                </a:tc>
                <a:tc>
                  <a:txBody>
                    <a:bodyPr/>
                    <a:lstStyle/>
                    <a:p>
                      <a:pPr algn="ctr"/>
                      <a:r>
                        <a:rPr lang="en-US" dirty="0" smtClean="0"/>
                        <a:t>66</a:t>
                      </a:r>
                      <a:endParaRPr lang="en-US" dirty="0"/>
                    </a:p>
                  </a:txBody>
                  <a:tcPr/>
                </a:tc>
                <a:tc>
                  <a:txBody>
                    <a:bodyPr/>
                    <a:lstStyle/>
                    <a:p>
                      <a:pPr algn="ctr"/>
                      <a:r>
                        <a:rPr lang="en-US" dirty="0" smtClean="0"/>
                        <a:t>32</a:t>
                      </a:r>
                      <a:endParaRPr lang="en-US" dirty="0"/>
                    </a:p>
                  </a:txBody>
                  <a:tcPr/>
                </a:tc>
                <a:tc>
                  <a:txBody>
                    <a:bodyPr/>
                    <a:lstStyle/>
                    <a:p>
                      <a:pPr algn="ctr"/>
                      <a:r>
                        <a:rPr lang="en-US" dirty="0" smtClean="0"/>
                        <a:t>82</a:t>
                      </a:r>
                      <a:endParaRPr lang="en-US" dirty="0"/>
                    </a:p>
                  </a:txBody>
                  <a:tcPr/>
                </a:tc>
                <a:tc>
                  <a:txBody>
                    <a:bodyPr/>
                    <a:lstStyle/>
                    <a:p>
                      <a:pPr algn="ctr"/>
                      <a:r>
                        <a:rPr lang="en-US" dirty="0" smtClean="0"/>
                        <a:t>106</a:t>
                      </a:r>
                      <a:endParaRPr lang="en-US" dirty="0"/>
                    </a:p>
                  </a:txBody>
                  <a:tcPr/>
                </a:tc>
                <a:tc>
                  <a:txBody>
                    <a:bodyPr/>
                    <a:lstStyle/>
                    <a:p>
                      <a:pPr algn="ctr"/>
                      <a:r>
                        <a:rPr lang="en-US" dirty="0" smtClean="0"/>
                        <a:t>15</a:t>
                      </a:r>
                      <a:endParaRPr lang="en-US" dirty="0"/>
                    </a:p>
                  </a:txBody>
                  <a:tcPr/>
                </a:tc>
                <a:tc>
                  <a:txBody>
                    <a:bodyPr/>
                    <a:lstStyle/>
                    <a:p>
                      <a:pPr algn="ctr"/>
                      <a:r>
                        <a:rPr lang="en-US" dirty="0" smtClean="0"/>
                        <a:t>0</a:t>
                      </a:r>
                      <a:endParaRPr lang="en-US" dirty="0"/>
                    </a:p>
                  </a:txBody>
                  <a:tcPr/>
                </a:tc>
                <a:tc>
                  <a:txBody>
                    <a:bodyPr/>
                    <a:lstStyle/>
                    <a:p>
                      <a:pPr algn="ctr"/>
                      <a:r>
                        <a:rPr lang="en-US" dirty="0" smtClean="0"/>
                        <a:t>76</a:t>
                      </a:r>
                      <a:endParaRPr lang="en-US" dirty="0"/>
                    </a:p>
                  </a:txBody>
                  <a:tcPr/>
                </a:tc>
                <a:tc>
                  <a:txBody>
                    <a:bodyPr/>
                    <a:lstStyle/>
                    <a:p>
                      <a:pPr algn="ctr"/>
                      <a:r>
                        <a:rPr lang="en-US" dirty="0" smtClean="0"/>
                        <a:t>104</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46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70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sp>
        <p:nvSpPr>
          <p:cNvPr id="10" name="TextBox 9"/>
          <p:cNvSpPr txBox="1"/>
          <p:nvPr/>
        </p:nvSpPr>
        <p:spPr>
          <a:xfrm>
            <a:off x="2743200" y="4772561"/>
            <a:ext cx="3352800" cy="1323439"/>
          </a:xfrm>
          <a:prstGeom prst="rect">
            <a:avLst/>
          </a:prstGeom>
          <a:noFill/>
          <a:ln>
            <a:solidFill>
              <a:srgbClr val="FF0000"/>
            </a:solidFill>
          </a:ln>
        </p:spPr>
        <p:txBody>
          <a:bodyPr wrap="square" rtlCol="0">
            <a:spAutoFit/>
          </a:bodyPr>
          <a:lstStyle/>
          <a:p>
            <a:r>
              <a:rPr lang="en-US" dirty="0" smtClean="0">
                <a:latin typeface="+mn-lt"/>
              </a:rPr>
              <a:t>Cluster membership</a:t>
            </a:r>
          </a:p>
          <a:p>
            <a:r>
              <a:rPr lang="en-US" dirty="0" smtClean="0">
                <a:latin typeface="+mn-lt"/>
              </a:rPr>
              <a:t>Cluster-1 (S</a:t>
            </a:r>
            <a:r>
              <a:rPr lang="en-US" baseline="-25000" dirty="0" smtClean="0">
                <a:latin typeface="+mn-lt"/>
              </a:rPr>
              <a:t>4</a:t>
            </a:r>
            <a:r>
              <a:rPr lang="en-US" dirty="0" smtClean="0">
                <a:latin typeface="+mn-lt"/>
              </a:rPr>
              <a:t>): S</a:t>
            </a:r>
            <a:r>
              <a:rPr lang="en-US" baseline="-25000" dirty="0" smtClean="0">
                <a:latin typeface="+mn-lt"/>
              </a:rPr>
              <a:t>1,</a:t>
            </a:r>
            <a:r>
              <a:rPr lang="en-US" dirty="0" smtClean="0">
                <a:solidFill>
                  <a:srgbClr val="000000"/>
                </a:solidFill>
                <a:latin typeface="Verdana"/>
              </a:rPr>
              <a:t> S</a:t>
            </a:r>
            <a:r>
              <a:rPr lang="en-US" baseline="-25000" dirty="0" smtClean="0">
                <a:solidFill>
                  <a:srgbClr val="000000"/>
                </a:solidFill>
                <a:latin typeface="Verdana"/>
              </a:rPr>
              <a:t>3</a:t>
            </a:r>
            <a:endParaRPr lang="en-US" baseline="-25000" dirty="0" smtClean="0">
              <a:latin typeface="+mn-lt"/>
            </a:endParaRPr>
          </a:p>
          <a:p>
            <a:r>
              <a:rPr lang="en-US" dirty="0" smtClean="0">
                <a:latin typeface="+mn-lt"/>
              </a:rPr>
              <a:t>Cluster-2 (S</a:t>
            </a:r>
            <a:r>
              <a:rPr lang="en-US" baseline="-25000" dirty="0" smtClean="0">
                <a:latin typeface="+mn-lt"/>
              </a:rPr>
              <a:t>6</a:t>
            </a:r>
            <a:r>
              <a:rPr lang="en-US" dirty="0" smtClean="0">
                <a:latin typeface="+mn-lt"/>
              </a:rPr>
              <a:t>): S</a:t>
            </a:r>
            <a:r>
              <a:rPr lang="en-US" baseline="-25000" dirty="0" smtClean="0">
                <a:latin typeface="+mn-lt"/>
              </a:rPr>
              <a:t>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Divisive Hierarchical Clustering </a:t>
            </a:r>
            <a:endParaRPr lang="en-US" dirty="0"/>
          </a:p>
        </p:txBody>
      </p:sp>
      <p:sp>
        <p:nvSpPr>
          <p:cNvPr id="3" name="Content Placeholder 2"/>
          <p:cNvSpPr>
            <a:spLocks noGrp="1"/>
          </p:cNvSpPr>
          <p:nvPr>
            <p:ph idx="1"/>
          </p:nvPr>
        </p:nvSpPr>
        <p:spPr>
          <a:xfrm>
            <a:off x="457200" y="1600201"/>
            <a:ext cx="8229600" cy="609600"/>
          </a:xfrm>
        </p:spPr>
        <p:txBody>
          <a:bodyPr/>
          <a:lstStyle/>
          <a:p>
            <a:r>
              <a:rPr lang="en-US" sz="2000" dirty="0" smtClean="0"/>
              <a:t>Finally we get the following: </a:t>
            </a:r>
          </a:p>
          <a:p>
            <a:pPr>
              <a:buNone/>
            </a:pPr>
            <a:endParaRPr lang="en-US" sz="2000" baseline="-25000" dirty="0" smtClean="0"/>
          </a:p>
          <a:p>
            <a:endParaRPr lang="en-US" sz="2000" dirty="0" smtClean="0"/>
          </a:p>
        </p:txBody>
      </p:sp>
      <p:graphicFrame>
        <p:nvGraphicFramePr>
          <p:cNvPr id="7" name="Content Placeholder 3"/>
          <p:cNvGraphicFramePr>
            <a:graphicFrameLocks/>
          </p:cNvGraphicFramePr>
          <p:nvPr>
            <p:extLst>
              <p:ext uri="{D42A27DB-BD31-4B8C-83A1-F6EECF244321}">
                <p14:modId xmlns:mc="http://schemas.openxmlformats.org/markup-compatibility/2006" xmlns:a14="http://schemas.microsoft.com/office/drawing/2010/main" xmlns="" xmlns:p14="http://schemas.microsoft.com/office/powerpoint/2010/main" val="2818366628"/>
              </p:ext>
            </p:extLst>
          </p:nvPr>
        </p:nvGraphicFramePr>
        <p:xfrm>
          <a:off x="990600" y="3302000"/>
          <a:ext cx="6562734" cy="1193800"/>
        </p:xfrm>
        <a:graphic>
          <a:graphicData uri="http://schemas.openxmlformats.org/drawingml/2006/table">
            <a:tbl>
              <a:tblPr firstRow="1" bandRow="1">
                <a:tableStyleId>{5940675A-B579-460E-94D1-54222C63F5DA}</a:tableStyleId>
              </a:tblPr>
              <a:tblGrid>
                <a:gridCol w="568815"/>
                <a:gridCol w="568815"/>
                <a:gridCol w="568815"/>
                <a:gridCol w="632017"/>
                <a:gridCol w="632017"/>
                <a:gridCol w="555943"/>
                <a:gridCol w="632017"/>
                <a:gridCol w="568815"/>
                <a:gridCol w="643508"/>
                <a:gridCol w="595986"/>
                <a:gridCol w="595986"/>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2</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5</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8</a:t>
                      </a:r>
                      <a:endParaRPr lang="en-US" dirty="0"/>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4</a:t>
                      </a:r>
                    </a:p>
                  </a:txBody>
                  <a:tcPr/>
                </a:tc>
                <a:tc>
                  <a:txBody>
                    <a:bodyPr/>
                    <a:lstStyle/>
                    <a:p>
                      <a:pPr algn="ctr"/>
                      <a:r>
                        <a:rPr lang="en-US" dirty="0" smtClean="0"/>
                        <a:t>42</a:t>
                      </a:r>
                      <a:endParaRPr lang="en-US" dirty="0"/>
                    </a:p>
                  </a:txBody>
                  <a:tcPr/>
                </a:tc>
                <a:tc>
                  <a:txBody>
                    <a:bodyPr/>
                    <a:lstStyle/>
                    <a:p>
                      <a:pPr algn="ctr"/>
                      <a:r>
                        <a:rPr lang="en-US" dirty="0" smtClean="0"/>
                        <a:t>76</a:t>
                      </a:r>
                      <a:endParaRPr lang="en-US" dirty="0"/>
                    </a:p>
                  </a:txBody>
                  <a:tcPr/>
                </a:tc>
                <a:tc>
                  <a:txBody>
                    <a:bodyPr/>
                    <a:lstStyle/>
                    <a:p>
                      <a:pPr algn="ctr"/>
                      <a:r>
                        <a:rPr lang="en-US" dirty="0" smtClean="0"/>
                        <a:t>36</a:t>
                      </a:r>
                      <a:endParaRPr lang="en-US" dirty="0"/>
                    </a:p>
                  </a:txBody>
                  <a:tcPr/>
                </a:tc>
                <a:tc>
                  <a:txBody>
                    <a:bodyPr/>
                    <a:lstStyle/>
                    <a:p>
                      <a:pPr algn="ctr"/>
                      <a:r>
                        <a:rPr lang="en-US" dirty="0" smtClean="0"/>
                        <a:t>0</a:t>
                      </a:r>
                      <a:endParaRPr lang="en-US" dirty="0"/>
                    </a:p>
                  </a:txBody>
                  <a:tcPr/>
                </a:tc>
                <a:tc>
                  <a:txBody>
                    <a:bodyPr/>
                    <a:lstStyle/>
                    <a:p>
                      <a:pPr algn="ctr"/>
                      <a:r>
                        <a:rPr lang="en-US" dirty="0" smtClean="0"/>
                        <a:t>95</a:t>
                      </a:r>
                      <a:endParaRPr lang="en-US" dirty="0"/>
                    </a:p>
                  </a:txBody>
                  <a:tcPr/>
                </a:tc>
                <a:tc>
                  <a:txBody>
                    <a:bodyPr/>
                    <a:lstStyle/>
                    <a:p>
                      <a:pPr algn="ctr"/>
                      <a:r>
                        <a:rPr lang="en-US" dirty="0" smtClean="0"/>
                        <a:t>106</a:t>
                      </a:r>
                      <a:endParaRPr lang="en-US" dirty="0"/>
                    </a:p>
                  </a:txBody>
                  <a:tcPr/>
                </a:tc>
                <a:tc>
                  <a:txBody>
                    <a:bodyPr/>
                    <a:lstStyle/>
                    <a:p>
                      <a:pPr algn="ctr"/>
                      <a:r>
                        <a:rPr lang="en-US" dirty="0" smtClean="0"/>
                        <a:t>30</a:t>
                      </a:r>
                      <a:endParaRPr lang="en-US" dirty="0"/>
                    </a:p>
                  </a:txBody>
                  <a:tcPr/>
                </a:tc>
                <a:tc>
                  <a:txBody>
                    <a:bodyPr/>
                    <a:lstStyle/>
                    <a:p>
                      <a:pPr algn="ctr"/>
                      <a:r>
                        <a:rPr lang="en-US" dirty="0" smtClean="0"/>
                        <a:t>8</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60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90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p>
                  </a:txBody>
                  <a:tcPr/>
                </a:tc>
                <a:tc>
                  <a:txBody>
                    <a:bodyPr/>
                    <a:lstStyle/>
                    <a:p>
                      <a:pPr algn="ctr"/>
                      <a:r>
                        <a:rPr lang="en-US" dirty="0" smtClean="0"/>
                        <a:t>66</a:t>
                      </a:r>
                      <a:endParaRPr lang="en-US" dirty="0"/>
                    </a:p>
                  </a:txBody>
                  <a:tcPr/>
                </a:tc>
                <a:tc>
                  <a:txBody>
                    <a:bodyPr/>
                    <a:lstStyle/>
                    <a:p>
                      <a:pPr algn="ctr"/>
                      <a:r>
                        <a:rPr lang="en-US" dirty="0" smtClean="0"/>
                        <a:t>32</a:t>
                      </a:r>
                      <a:endParaRPr lang="en-US" dirty="0"/>
                    </a:p>
                  </a:txBody>
                  <a:tcPr/>
                </a:tc>
                <a:tc>
                  <a:txBody>
                    <a:bodyPr/>
                    <a:lstStyle/>
                    <a:p>
                      <a:pPr algn="ctr"/>
                      <a:r>
                        <a:rPr lang="en-US" dirty="0" smtClean="0"/>
                        <a:t>82</a:t>
                      </a:r>
                      <a:endParaRPr lang="en-US" dirty="0"/>
                    </a:p>
                  </a:txBody>
                  <a:tcPr/>
                </a:tc>
                <a:tc>
                  <a:txBody>
                    <a:bodyPr/>
                    <a:lstStyle/>
                    <a:p>
                      <a:pPr algn="ctr"/>
                      <a:r>
                        <a:rPr lang="en-US" dirty="0" smtClean="0"/>
                        <a:t>106</a:t>
                      </a:r>
                      <a:endParaRPr lang="en-US" dirty="0"/>
                    </a:p>
                  </a:txBody>
                  <a:tcPr/>
                </a:tc>
                <a:tc>
                  <a:txBody>
                    <a:bodyPr/>
                    <a:lstStyle/>
                    <a:p>
                      <a:pPr algn="ctr"/>
                      <a:r>
                        <a:rPr lang="en-US" dirty="0" smtClean="0"/>
                        <a:t>15</a:t>
                      </a:r>
                      <a:endParaRPr lang="en-US" dirty="0"/>
                    </a:p>
                  </a:txBody>
                  <a:tcPr/>
                </a:tc>
                <a:tc>
                  <a:txBody>
                    <a:bodyPr/>
                    <a:lstStyle/>
                    <a:p>
                      <a:pPr algn="ctr"/>
                      <a:r>
                        <a:rPr lang="en-US" dirty="0" smtClean="0"/>
                        <a:t>0</a:t>
                      </a:r>
                      <a:endParaRPr lang="en-US" dirty="0"/>
                    </a:p>
                  </a:txBody>
                  <a:tcPr/>
                </a:tc>
                <a:tc>
                  <a:txBody>
                    <a:bodyPr/>
                    <a:lstStyle/>
                    <a:p>
                      <a:pPr algn="ctr"/>
                      <a:r>
                        <a:rPr lang="en-US" dirty="0" smtClean="0"/>
                        <a:t>76</a:t>
                      </a:r>
                      <a:endParaRPr lang="en-US" dirty="0"/>
                    </a:p>
                  </a:txBody>
                  <a:tcPr/>
                </a:tc>
                <a:tc>
                  <a:txBody>
                    <a:bodyPr/>
                    <a:lstStyle/>
                    <a:p>
                      <a:pPr algn="ctr"/>
                      <a:r>
                        <a:rPr lang="en-US" dirty="0" smtClean="0"/>
                        <a:t>104</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46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smtClean="0"/>
                        <a:t>70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sp>
        <p:nvSpPr>
          <p:cNvPr id="8" name="TextBox 7"/>
          <p:cNvSpPr txBox="1"/>
          <p:nvPr/>
        </p:nvSpPr>
        <p:spPr>
          <a:xfrm>
            <a:off x="2057400" y="4772561"/>
            <a:ext cx="5181600" cy="1323439"/>
          </a:xfrm>
          <a:prstGeom prst="rect">
            <a:avLst/>
          </a:prstGeom>
          <a:noFill/>
          <a:ln>
            <a:solidFill>
              <a:srgbClr val="FF0000"/>
            </a:solidFill>
          </a:ln>
        </p:spPr>
        <p:txBody>
          <a:bodyPr wrap="square" rtlCol="0">
            <a:spAutoFit/>
          </a:bodyPr>
          <a:lstStyle/>
          <a:p>
            <a:r>
              <a:rPr lang="en-US" dirty="0" smtClean="0">
                <a:latin typeface="+mn-lt"/>
              </a:rPr>
              <a:t>Cluster membership</a:t>
            </a:r>
          </a:p>
          <a:p>
            <a:r>
              <a:rPr lang="en-US" dirty="0" smtClean="0">
                <a:latin typeface="+mn-lt"/>
              </a:rPr>
              <a:t>Cluster-1 (S</a:t>
            </a:r>
            <a:r>
              <a:rPr lang="en-US" baseline="-25000" dirty="0" smtClean="0">
                <a:latin typeface="+mn-lt"/>
              </a:rPr>
              <a:t>4</a:t>
            </a:r>
            <a:r>
              <a:rPr lang="en-US" dirty="0" smtClean="0">
                <a:latin typeface="+mn-lt"/>
              </a:rPr>
              <a:t>): S</a:t>
            </a:r>
            <a:r>
              <a:rPr lang="en-US" baseline="-25000" dirty="0" smtClean="0">
                <a:latin typeface="+mn-lt"/>
              </a:rPr>
              <a:t>1</a:t>
            </a:r>
            <a:r>
              <a:rPr lang="en-US" dirty="0" smtClean="0">
                <a:latin typeface="+mn-lt"/>
              </a:rPr>
              <a:t>,</a:t>
            </a:r>
            <a:r>
              <a:rPr lang="en-US" dirty="0" smtClean="0">
                <a:solidFill>
                  <a:srgbClr val="000000"/>
                </a:solidFill>
                <a:latin typeface="Verdana"/>
              </a:rPr>
              <a:t> S</a:t>
            </a:r>
            <a:r>
              <a:rPr lang="en-US" baseline="-25000" dirty="0" smtClean="0">
                <a:solidFill>
                  <a:srgbClr val="000000"/>
                </a:solidFill>
                <a:latin typeface="Verdana"/>
              </a:rPr>
              <a:t>3</a:t>
            </a:r>
            <a:r>
              <a:rPr lang="en-US" dirty="0" smtClean="0">
                <a:solidFill>
                  <a:srgbClr val="000000"/>
                </a:solidFill>
                <a:latin typeface="Verdana"/>
              </a:rPr>
              <a:t>, S</a:t>
            </a:r>
            <a:r>
              <a:rPr lang="en-US" baseline="-25000" dirty="0" smtClean="0">
                <a:solidFill>
                  <a:srgbClr val="000000"/>
                </a:solidFill>
                <a:latin typeface="Verdana"/>
              </a:rPr>
              <a:t>4</a:t>
            </a:r>
            <a:r>
              <a:rPr lang="en-US" dirty="0" smtClean="0"/>
              <a:t> </a:t>
            </a:r>
            <a:r>
              <a:rPr lang="en-US" dirty="0" smtClean="0">
                <a:latin typeface="+mn-lt"/>
              </a:rPr>
              <a:t>,</a:t>
            </a:r>
            <a:r>
              <a:rPr lang="en-US" dirty="0" smtClean="0">
                <a:solidFill>
                  <a:srgbClr val="000000"/>
                </a:solidFill>
                <a:latin typeface="Verdana"/>
              </a:rPr>
              <a:t> S</a:t>
            </a:r>
            <a:r>
              <a:rPr lang="en-US" baseline="-25000" dirty="0" smtClean="0">
                <a:solidFill>
                  <a:srgbClr val="000000"/>
                </a:solidFill>
                <a:latin typeface="Verdana"/>
              </a:rPr>
              <a:t>7</a:t>
            </a:r>
            <a:r>
              <a:rPr lang="en-US" dirty="0" smtClean="0">
                <a:solidFill>
                  <a:srgbClr val="000000"/>
                </a:solidFill>
                <a:latin typeface="Verdana"/>
              </a:rPr>
              <a:t>, S</a:t>
            </a:r>
            <a:r>
              <a:rPr lang="en-US" baseline="-25000" dirty="0" smtClean="0">
                <a:solidFill>
                  <a:srgbClr val="000000"/>
                </a:solidFill>
                <a:latin typeface="Verdana"/>
              </a:rPr>
              <a:t>8</a:t>
            </a:r>
            <a:endParaRPr lang="en-US" baseline="-25000" dirty="0" smtClean="0">
              <a:latin typeface="+mn-lt"/>
            </a:endParaRPr>
          </a:p>
          <a:p>
            <a:r>
              <a:rPr lang="en-US" dirty="0" smtClean="0">
                <a:latin typeface="+mn-lt"/>
              </a:rPr>
              <a:t>Cluster-2 (S</a:t>
            </a:r>
            <a:r>
              <a:rPr lang="en-US" baseline="-25000" dirty="0" smtClean="0">
                <a:latin typeface="+mn-lt"/>
              </a:rPr>
              <a:t>6</a:t>
            </a:r>
            <a:r>
              <a:rPr lang="en-US" dirty="0" smtClean="0">
                <a:latin typeface="+mn-lt"/>
              </a:rPr>
              <a:t>): S</a:t>
            </a:r>
            <a:r>
              <a:rPr lang="en-US" baseline="-25000" dirty="0" smtClean="0">
                <a:latin typeface="+mn-lt"/>
              </a:rPr>
              <a:t>2</a:t>
            </a:r>
            <a:r>
              <a:rPr lang="en-US" dirty="0" smtClean="0">
                <a:latin typeface="+mn-lt"/>
              </a:rPr>
              <a:t>, </a:t>
            </a:r>
            <a:r>
              <a:rPr lang="en-US" dirty="0" smtClean="0">
                <a:solidFill>
                  <a:srgbClr val="000000"/>
                </a:solidFill>
                <a:latin typeface="Verdana"/>
              </a:rPr>
              <a:t>S</a:t>
            </a:r>
            <a:r>
              <a:rPr lang="en-US" baseline="-25000" dirty="0" smtClean="0">
                <a:solidFill>
                  <a:srgbClr val="000000"/>
                </a:solidFill>
                <a:latin typeface="Verdana"/>
              </a:rPr>
              <a:t>5</a:t>
            </a:r>
            <a:r>
              <a:rPr lang="en-US" dirty="0" smtClean="0">
                <a:solidFill>
                  <a:srgbClr val="000000"/>
                </a:solidFill>
                <a:latin typeface="Verdana"/>
              </a:rPr>
              <a:t>, S</a:t>
            </a:r>
            <a:r>
              <a:rPr lang="en-US" baseline="-25000" dirty="0" smtClean="0">
                <a:solidFill>
                  <a:srgbClr val="000000"/>
                </a:solidFill>
                <a:latin typeface="Verdana"/>
              </a:rPr>
              <a:t>6</a:t>
            </a:r>
            <a:r>
              <a:rPr lang="en-US" dirty="0" smtClean="0"/>
              <a:t> </a:t>
            </a:r>
            <a:r>
              <a:rPr lang="en-US" dirty="0" smtClean="0">
                <a:latin typeface="+mn-lt"/>
              </a:rPr>
              <a:t>,</a:t>
            </a:r>
            <a:r>
              <a:rPr lang="en-US" dirty="0" smtClean="0">
                <a:solidFill>
                  <a:srgbClr val="000000"/>
                </a:solidFill>
                <a:latin typeface="Verdana"/>
              </a:rPr>
              <a:t> S</a:t>
            </a:r>
            <a:r>
              <a:rPr lang="en-US" baseline="-25000" dirty="0" smtClean="0">
                <a:solidFill>
                  <a:srgbClr val="000000"/>
                </a:solidFill>
                <a:latin typeface="Verdana"/>
              </a:rPr>
              <a:t>9</a:t>
            </a:r>
            <a:r>
              <a:rPr lang="en-US" dirty="0" smtClean="0">
                <a:solidFill>
                  <a:srgbClr val="000000"/>
                </a:solidFill>
                <a:latin typeface="Verdana"/>
              </a:rPr>
              <a:t>, S</a:t>
            </a:r>
            <a:r>
              <a:rPr lang="en-US" baseline="-25000" dirty="0" smtClean="0">
                <a:solidFill>
                  <a:srgbClr val="000000"/>
                </a:solidFill>
                <a:latin typeface="Verdana"/>
              </a:rPr>
              <a:t>10</a:t>
            </a:r>
            <a:endParaRPr lang="en-US" baseline="-25000" dirty="0" smtClean="0">
              <a:latin typeface="+mn-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Divisive Hierarchical Clustering </a:t>
            </a:r>
            <a:endParaRPr lang="en-US" dirty="0"/>
          </a:p>
        </p:txBody>
      </p:sp>
      <p:sp>
        <p:nvSpPr>
          <p:cNvPr id="5" name="Content Placeholder 4"/>
          <p:cNvSpPr>
            <a:spLocks noGrp="1"/>
          </p:cNvSpPr>
          <p:nvPr>
            <p:ph idx="1"/>
          </p:nvPr>
        </p:nvSpPr>
        <p:spPr>
          <a:xfrm>
            <a:off x="457200" y="1600201"/>
            <a:ext cx="8229600" cy="1676400"/>
          </a:xfrm>
        </p:spPr>
        <p:txBody>
          <a:bodyPr/>
          <a:lstStyle/>
          <a:p>
            <a:r>
              <a:rPr lang="en-US" sz="2400" dirty="0" smtClean="0"/>
              <a:t>None of the stopping criteria have been met</a:t>
            </a:r>
          </a:p>
          <a:p>
            <a:r>
              <a:rPr lang="en-US" sz="2400" dirty="0" smtClean="0"/>
              <a:t>Split table by two seed naming </a:t>
            </a:r>
            <a:r>
              <a:rPr lang="en-US" sz="2400" dirty="0" smtClean="0">
                <a:solidFill>
                  <a:srgbClr val="000000"/>
                </a:solidFill>
              </a:rPr>
              <a:t>S</a:t>
            </a:r>
            <a:r>
              <a:rPr lang="en-US" sz="2400" baseline="-25000" dirty="0" smtClean="0">
                <a:solidFill>
                  <a:srgbClr val="000000"/>
                </a:solidFill>
              </a:rPr>
              <a:t>1,</a:t>
            </a:r>
            <a:r>
              <a:rPr lang="en-US" sz="2400" dirty="0" smtClean="0">
                <a:solidFill>
                  <a:srgbClr val="000000"/>
                </a:solidFill>
              </a:rPr>
              <a:t> and S</a:t>
            </a:r>
            <a:r>
              <a:rPr lang="en-US" sz="2400" baseline="-25000" dirty="0" smtClean="0">
                <a:solidFill>
                  <a:srgbClr val="000000"/>
                </a:solidFill>
              </a:rPr>
              <a:t>8</a:t>
            </a:r>
            <a:endParaRPr lang="en-US" sz="2400" dirty="0" smtClean="0"/>
          </a:p>
          <a:p>
            <a:r>
              <a:rPr lang="en-US" sz="2400" dirty="0" smtClean="0"/>
              <a:t>Take the larger cluster and continue the process.</a:t>
            </a:r>
            <a:endParaRPr lang="en-US" sz="2400" dirty="0"/>
          </a:p>
        </p:txBody>
      </p:sp>
      <p:graphicFrame>
        <p:nvGraphicFramePr>
          <p:cNvPr id="7" name="Content Placeholder 3"/>
          <p:cNvGraphicFramePr>
            <a:graphicFrameLocks/>
          </p:cNvGraphicFramePr>
          <p:nvPr>
            <p:extLst>
              <p:ext uri="{D42A27DB-BD31-4B8C-83A1-F6EECF244321}">
                <p14:modId xmlns:mc="http://schemas.openxmlformats.org/markup-compatibility/2006" xmlns:a14="http://schemas.microsoft.com/office/drawing/2010/main" xmlns="" xmlns:p14="http://schemas.microsoft.com/office/powerpoint/2010/main" val="2818366628"/>
              </p:ext>
            </p:extLst>
          </p:nvPr>
        </p:nvGraphicFramePr>
        <p:xfrm>
          <a:off x="2590800" y="3352800"/>
          <a:ext cx="3613987" cy="2306320"/>
        </p:xfrm>
        <a:graphic>
          <a:graphicData uri="http://schemas.openxmlformats.org/drawingml/2006/table">
            <a:tbl>
              <a:tblPr firstRow="1" bandRow="1">
                <a:tableStyleId>{5940675A-B579-460E-94D1-54222C63F5DA}</a:tableStyleId>
              </a:tblPr>
              <a:tblGrid>
                <a:gridCol w="568815"/>
                <a:gridCol w="568815"/>
                <a:gridCol w="632017"/>
                <a:gridCol w="632017"/>
                <a:gridCol w="568815"/>
                <a:gridCol w="643508"/>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4</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7</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8</a:t>
                      </a:r>
                      <a:endParaRPr lang="en-US" dirty="0"/>
                    </a:p>
                  </a:txBody>
                  <a:tcPr>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1</a:t>
                      </a:r>
                      <a:endParaRPr lang="en-US" sz="1800"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3</a:t>
                      </a:r>
                    </a:p>
                  </a:txBody>
                  <a:tcPr/>
                </a:tc>
                <a:tc>
                  <a:txBody>
                    <a:bodyPr/>
                    <a:lstStyle/>
                    <a:p>
                      <a:pPr algn="ctr"/>
                      <a:r>
                        <a:rPr lang="en-US" dirty="0" smtClean="0"/>
                        <a:t>18</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4</a:t>
                      </a:r>
                    </a:p>
                  </a:txBody>
                  <a:tcPr/>
                </a:tc>
                <a:tc>
                  <a:txBody>
                    <a:bodyPr/>
                    <a:lstStyle/>
                    <a:p>
                      <a:pPr algn="ctr"/>
                      <a:r>
                        <a:rPr lang="en-US" dirty="0" smtClean="0"/>
                        <a:t>42</a:t>
                      </a:r>
                      <a:endParaRPr lang="en-US" dirty="0"/>
                    </a:p>
                  </a:txBody>
                  <a:tcPr/>
                </a:tc>
                <a:tc>
                  <a:txBody>
                    <a:bodyPr/>
                    <a:lstStyle/>
                    <a:p>
                      <a:pPr algn="ctr"/>
                      <a:r>
                        <a:rPr lang="en-US" dirty="0" smtClean="0"/>
                        <a:t>36</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7</a:t>
                      </a:r>
                      <a:endParaRPr lang="en-US" sz="1800" baseline="-25000" dirty="0"/>
                    </a:p>
                  </a:txBody>
                  <a:tcPr/>
                </a:tc>
                <a:tc>
                  <a:txBody>
                    <a:bodyPr/>
                    <a:lstStyle/>
                    <a:p>
                      <a:pPr algn="ctr"/>
                      <a:r>
                        <a:rPr lang="en-US" dirty="0" smtClean="0"/>
                        <a:t>18</a:t>
                      </a:r>
                      <a:endParaRPr lang="en-US" dirty="0"/>
                    </a:p>
                  </a:txBody>
                  <a:tcPr/>
                </a:tc>
                <a:tc>
                  <a:txBody>
                    <a:bodyPr/>
                    <a:lstStyle/>
                    <a:p>
                      <a:pPr algn="ctr"/>
                      <a:r>
                        <a:rPr lang="en-US" dirty="0" smtClean="0"/>
                        <a:t>16</a:t>
                      </a:r>
                      <a:endParaRPr lang="en-US" dirty="0"/>
                    </a:p>
                  </a:txBody>
                  <a:tcPr/>
                </a:tc>
                <a:tc>
                  <a:txBody>
                    <a:bodyPr/>
                    <a:lstStyle/>
                    <a:p>
                      <a:pPr algn="ctr"/>
                      <a:r>
                        <a:rPr lang="en-US" dirty="0" smtClean="0"/>
                        <a:t>30</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8</a:t>
                      </a:r>
                      <a:endParaRPr lang="en-US" sz="1800" baseline="-25000" dirty="0"/>
                    </a:p>
                  </a:txBody>
                  <a:tcPr/>
                </a:tc>
                <a:tc>
                  <a:txBody>
                    <a:bodyPr/>
                    <a:lstStyle/>
                    <a:p>
                      <a:pPr algn="ctr"/>
                      <a:r>
                        <a:rPr lang="en-US" dirty="0" smtClean="0"/>
                        <a:t>44</a:t>
                      </a:r>
                      <a:endParaRPr lang="en-US" dirty="0"/>
                    </a:p>
                  </a:txBody>
                  <a:tcPr/>
                </a:tc>
                <a:tc>
                  <a:txBody>
                    <a:bodyPr/>
                    <a:lstStyle/>
                    <a:p>
                      <a:pPr algn="ctr"/>
                      <a:r>
                        <a:rPr lang="en-US" dirty="0" smtClean="0"/>
                        <a:t>40</a:t>
                      </a:r>
                      <a:endParaRPr lang="en-US" dirty="0"/>
                    </a:p>
                  </a:txBody>
                  <a:tcPr/>
                </a:tc>
                <a:tc>
                  <a:txBody>
                    <a:bodyPr/>
                    <a:lstStyle/>
                    <a:p>
                      <a:pPr algn="ctr"/>
                      <a:r>
                        <a:rPr lang="en-US" dirty="0" smtClean="0"/>
                        <a:t>8</a:t>
                      </a:r>
                      <a:endParaRPr lang="en-US" dirty="0"/>
                    </a:p>
                  </a:txBody>
                  <a:tcPr/>
                </a:tc>
                <a:tc>
                  <a:txBody>
                    <a:bodyPr/>
                    <a:lstStyle/>
                    <a:p>
                      <a:pPr algn="ctr"/>
                      <a:r>
                        <a:rPr lang="en-US" dirty="0" smtClean="0"/>
                        <a:t>28</a:t>
                      </a:r>
                      <a:endParaRPr lang="en-US" dirty="0"/>
                    </a:p>
                  </a:txBody>
                  <a:tcPr/>
                </a:tc>
                <a:tc>
                  <a:txBody>
                    <a:bodyPr/>
                    <a:lstStyle/>
                    <a:p>
                      <a:pPr algn="ctr"/>
                      <a:r>
                        <a:rPr lang="en-US" dirty="0" smtClean="0"/>
                        <a:t>0</a:t>
                      </a:r>
                      <a:endParaRPr lang="en-US" dirty="0"/>
                    </a:p>
                  </a:txBody>
                  <a:tcPr>
                    <a:lnR w="12700" cap="flat" cmpd="sng" algn="ctr">
                      <a:solidFill>
                        <a:schemeClr val="tx1"/>
                      </a:solidFill>
                      <a:prstDash val="solid"/>
                      <a:round/>
                      <a:headEnd type="none" w="med" len="med"/>
                      <a:tailEnd type="none" w="med" len="med"/>
                    </a:lnR>
                  </a:tcPr>
                </a:tc>
              </a:tr>
            </a:tbl>
          </a:graphicData>
        </a:graphic>
      </p:graphicFrame>
      <p:sp>
        <p:nvSpPr>
          <p:cNvPr id="8" name="Oval 7"/>
          <p:cNvSpPr/>
          <p:nvPr/>
        </p:nvSpPr>
        <p:spPr bwMode="auto">
          <a:xfrm>
            <a:off x="3200400" y="5257800"/>
            <a:ext cx="4572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Arial" charset="0"/>
            </a:endParaRPr>
          </a:p>
        </p:txBody>
      </p:sp>
    </p:spTree>
    <p:extLst>
      <p:ext uri="{BB962C8B-B14F-4D97-AF65-F5344CB8AC3E}">
        <p14:creationId xmlns="" xmlns:p14="http://schemas.microsoft.com/office/powerpoint/2010/main" val="19734634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Divisive Hierarchical Clustering </a:t>
            </a:r>
            <a:endParaRPr lang="en-US" dirty="0"/>
          </a:p>
        </p:txBody>
      </p:sp>
      <p:sp>
        <p:nvSpPr>
          <p:cNvPr id="3" name="Content Placeholder 2"/>
          <p:cNvSpPr>
            <a:spLocks noGrp="1"/>
          </p:cNvSpPr>
          <p:nvPr>
            <p:ph idx="1"/>
          </p:nvPr>
        </p:nvSpPr>
        <p:spPr>
          <a:xfrm>
            <a:off x="457200" y="1600201"/>
            <a:ext cx="8229600" cy="1371600"/>
          </a:xfrm>
        </p:spPr>
        <p:txBody>
          <a:bodyPr/>
          <a:lstStyle/>
          <a:p>
            <a:r>
              <a:rPr lang="en-US" sz="2400" dirty="0" smtClean="0"/>
              <a:t>Table below shows the member of cluster 1.</a:t>
            </a:r>
          </a:p>
          <a:p>
            <a:r>
              <a:rPr lang="en-US" sz="2400" dirty="0" smtClean="0"/>
              <a:t>Take the larger cluster and continue the process.</a:t>
            </a:r>
          </a:p>
          <a:p>
            <a:endParaRPr lang="en-US" sz="2400" dirty="0"/>
          </a:p>
        </p:txBody>
      </p:sp>
      <p:graphicFrame>
        <p:nvGraphicFramePr>
          <p:cNvPr id="5" name="Content Placeholder 3"/>
          <p:cNvGraphicFramePr>
            <a:graphicFrameLocks/>
          </p:cNvGraphicFramePr>
          <p:nvPr>
            <p:extLst>
              <p:ext uri="{D42A27DB-BD31-4B8C-83A1-F6EECF244321}">
                <p14:modId xmlns:mc="http://schemas.openxmlformats.org/markup-compatibility/2006" xmlns:a14="http://schemas.microsoft.com/office/drawing/2010/main" xmlns="" xmlns:p14="http://schemas.microsoft.com/office/powerpoint/2010/main" val="2818366628"/>
              </p:ext>
            </p:extLst>
          </p:nvPr>
        </p:nvGraphicFramePr>
        <p:xfrm>
          <a:off x="2617559" y="2875280"/>
          <a:ext cx="3783241" cy="2306320"/>
        </p:xfrm>
        <a:graphic>
          <a:graphicData uri="http://schemas.openxmlformats.org/drawingml/2006/table">
            <a:tbl>
              <a:tblPr firstRow="1" bandRow="1">
                <a:tableStyleId>{5940675A-B579-460E-94D1-54222C63F5DA}</a:tableStyleId>
              </a:tblPr>
              <a:tblGrid>
                <a:gridCol w="568815"/>
                <a:gridCol w="568815"/>
                <a:gridCol w="821622"/>
                <a:gridCol w="632017"/>
                <a:gridCol w="595986"/>
                <a:gridCol w="595986"/>
              </a:tblGrid>
              <a:tr h="45212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a:t>
                      </a:r>
                      <a:r>
                        <a:rPr lang="en-US" sz="1800" baseline="-25000" dirty="0" smtClean="0">
                          <a:solidFill>
                            <a:schemeClr val="tx1"/>
                          </a:solidFill>
                        </a:rPr>
                        <a:t>2</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a:t>
                      </a:r>
                      <a:r>
                        <a:rPr lang="en-US" sz="1800" baseline="-25000" dirty="0" smtClean="0">
                          <a:solidFill>
                            <a:schemeClr val="tx1"/>
                          </a:solidFill>
                        </a:rPr>
                        <a:t>5</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a:t>
                      </a:r>
                      <a:r>
                        <a:rPr lang="en-US" sz="1800" baseline="-25000" dirty="0" smtClean="0">
                          <a:solidFill>
                            <a:schemeClr val="tx1"/>
                          </a:solidFill>
                        </a:rPr>
                        <a:t>6</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a:t>
                      </a:r>
                      <a:r>
                        <a:rPr lang="en-US" sz="1800" baseline="-25000" dirty="0" smtClean="0">
                          <a:solidFill>
                            <a:schemeClr val="tx1"/>
                          </a:solidFill>
                        </a:rPr>
                        <a:t>9</a:t>
                      </a:r>
                      <a:endParaRPr lang="en-US" dirty="0">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a:t>
                      </a:r>
                      <a:r>
                        <a:rPr lang="en-US" sz="1800" baseline="-25000"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2</a:t>
                      </a:r>
                      <a:endParaRPr lang="en-US" sz="1800"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5</a:t>
                      </a:r>
                    </a:p>
                  </a:txBody>
                  <a:tcPr/>
                </a:tc>
                <a:tc>
                  <a:txBody>
                    <a:bodyPr/>
                    <a:lstStyle/>
                    <a:p>
                      <a:pPr algn="ctr"/>
                      <a:r>
                        <a:rPr lang="en-US" dirty="0" smtClean="0"/>
                        <a:t>23</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S</a:t>
                      </a:r>
                      <a:r>
                        <a:rPr lang="en-US" sz="1800" baseline="-25000" dirty="0" smtClean="0"/>
                        <a:t>6</a:t>
                      </a:r>
                    </a:p>
                  </a:txBody>
                  <a:tcPr/>
                </a:tc>
                <a:tc>
                  <a:txBody>
                    <a:bodyPr/>
                    <a:lstStyle/>
                    <a:p>
                      <a:pPr algn="ctr"/>
                      <a:r>
                        <a:rPr lang="en-US" dirty="0" smtClean="0"/>
                        <a:t>32</a:t>
                      </a:r>
                      <a:endParaRPr lang="en-US" dirty="0"/>
                    </a:p>
                  </a:txBody>
                  <a:tcPr/>
                </a:tc>
                <a:tc>
                  <a:txBody>
                    <a:bodyPr/>
                    <a:lstStyle/>
                    <a:p>
                      <a:pPr algn="ctr"/>
                      <a:r>
                        <a:rPr lang="en-US" dirty="0" smtClean="0"/>
                        <a:t>15</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9</a:t>
                      </a:r>
                      <a:endParaRPr lang="en-US" sz="1800" baseline="-25000" dirty="0"/>
                    </a:p>
                  </a:txBody>
                  <a:tcPr/>
                </a:tc>
                <a:tc>
                  <a:txBody>
                    <a:bodyPr/>
                    <a:lstStyle/>
                    <a:p>
                      <a:pPr algn="ctr"/>
                      <a:r>
                        <a:rPr lang="en-US" dirty="0" smtClean="0"/>
                        <a:t>22</a:t>
                      </a:r>
                      <a:endParaRPr lang="en-US" dirty="0"/>
                    </a:p>
                  </a:txBody>
                  <a:tcPr/>
                </a:tc>
                <a:tc>
                  <a:txBody>
                    <a:bodyPr/>
                    <a:lstStyle/>
                    <a:p>
                      <a:pPr algn="ctr"/>
                      <a:r>
                        <a:rPr lang="en-US" dirty="0" smtClean="0"/>
                        <a:t>37</a:t>
                      </a:r>
                      <a:endParaRPr lang="en-US" dirty="0"/>
                    </a:p>
                  </a:txBody>
                  <a:tcPr/>
                </a:tc>
                <a:tc>
                  <a:txBody>
                    <a:bodyPr/>
                    <a:lstStyle/>
                    <a:p>
                      <a:pPr algn="ctr"/>
                      <a:r>
                        <a:rPr lang="en-US" dirty="0" smtClean="0"/>
                        <a:t>46</a:t>
                      </a:r>
                      <a:endParaRPr lang="en-US" dirty="0"/>
                    </a:p>
                  </a:txBody>
                  <a:tcPr/>
                </a:tc>
                <a:tc>
                  <a:txBody>
                    <a:bodyPr/>
                    <a:lstStyle/>
                    <a:p>
                      <a:pPr algn="ctr"/>
                      <a:r>
                        <a:rPr lang="en-US" dirty="0" smtClean="0"/>
                        <a:t>0</a:t>
                      </a: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370840">
                <a:tc>
                  <a:txBody>
                    <a:bodyPr/>
                    <a:lstStyle/>
                    <a:p>
                      <a:pPr algn="ctr"/>
                      <a:r>
                        <a:rPr lang="en-US" sz="1800" dirty="0" smtClean="0"/>
                        <a:t>S</a:t>
                      </a:r>
                      <a:r>
                        <a:rPr lang="en-US" sz="1800" baseline="-25000" dirty="0" smtClean="0"/>
                        <a:t>10</a:t>
                      </a:r>
                      <a:endParaRPr lang="en-US" sz="1800" baseline="-25000" dirty="0"/>
                    </a:p>
                  </a:txBody>
                  <a:tcPr/>
                </a:tc>
                <a:tc>
                  <a:txBody>
                    <a:bodyPr/>
                    <a:lstStyle/>
                    <a:p>
                      <a:pPr algn="ctr"/>
                      <a:r>
                        <a:rPr lang="en-US" dirty="0" smtClean="0"/>
                        <a:t>44</a:t>
                      </a:r>
                      <a:endParaRPr lang="en-US" dirty="0"/>
                    </a:p>
                  </a:txBody>
                  <a:tcPr/>
                </a:tc>
                <a:tc>
                  <a:txBody>
                    <a:bodyPr/>
                    <a:lstStyle/>
                    <a:p>
                      <a:pPr algn="ctr"/>
                      <a:r>
                        <a:rPr lang="en-US" dirty="0" smtClean="0"/>
                        <a:t>55</a:t>
                      </a:r>
                      <a:endParaRPr lang="en-US" dirty="0"/>
                    </a:p>
                  </a:txBody>
                  <a:tcPr/>
                </a:tc>
                <a:tc>
                  <a:txBody>
                    <a:bodyPr/>
                    <a:lstStyle/>
                    <a:p>
                      <a:pPr algn="ctr"/>
                      <a:r>
                        <a:rPr lang="en-US" dirty="0" smtClean="0"/>
                        <a:t>70</a:t>
                      </a:r>
                      <a:endParaRPr lang="en-US" dirty="0"/>
                    </a:p>
                  </a:txBody>
                  <a:tcPr/>
                </a:tc>
                <a:tc>
                  <a:txBody>
                    <a:bodyPr/>
                    <a:lstStyle/>
                    <a:p>
                      <a:pPr algn="ctr"/>
                      <a:r>
                        <a:rPr lang="en-US" dirty="0" smtClean="0"/>
                        <a:t>58</a:t>
                      </a:r>
                      <a:endParaRPr lang="en-US" dirty="0"/>
                    </a:p>
                  </a:txBody>
                  <a:tcPr>
                    <a:lnR w="12700" cap="flat" cmpd="sng" algn="ctr">
                      <a:solidFill>
                        <a:schemeClr val="tx1"/>
                      </a:solidFill>
                      <a:prstDash val="solid"/>
                      <a:round/>
                      <a:headEnd type="none" w="med" len="med"/>
                      <a:tailEnd type="none" w="med" len="med"/>
                    </a:lnR>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sp>
        <p:nvSpPr>
          <p:cNvPr id="6" name="Oval 5"/>
          <p:cNvSpPr/>
          <p:nvPr/>
        </p:nvSpPr>
        <p:spPr bwMode="auto">
          <a:xfrm>
            <a:off x="4648200" y="4800600"/>
            <a:ext cx="457200" cy="381000"/>
          </a:xfrm>
          <a:prstGeom prst="ellipse">
            <a:avLst/>
          </a:prstGeom>
          <a:noFill/>
          <a:ln w="9525" cap="flat" cmpd="sng" algn="ctr">
            <a:solidFill>
              <a:srgbClr val="FF0000"/>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sz="quarter" idx="1"/>
          </p:nvPr>
        </p:nvSpPr>
        <p:spPr/>
        <p:txBody>
          <a:bodyPr/>
          <a:lstStyle/>
          <a:p>
            <a:pPr algn="just"/>
            <a:r>
              <a:rPr lang="en-US" dirty="0" smtClean="0"/>
              <a:t>Cluster analysis is a collection of methods that assists the user in putting different objects from a collection of objects into different groups. In some ways one could say that cluster analysis is best used as exploratory data analysis exercise when the user has no hypothesis to test. Cluster analysis, therefore, can be used to uncover hidden structure which may assist further exploration.</a:t>
            </a:r>
            <a:endParaRPr lang="en-US" dirty="0"/>
          </a:p>
        </p:txBody>
      </p:sp>
    </p:spTree>
    <p:extLst>
      <p:ext uri="{BB962C8B-B14F-4D97-AF65-F5344CB8AC3E}">
        <p14:creationId xmlns="" xmlns:p14="http://schemas.microsoft.com/office/powerpoint/2010/main" val="10720322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sz="quarter" idx="1"/>
          </p:nvPr>
        </p:nvSpPr>
        <p:spPr>
          <a:xfrm>
            <a:off x="457200" y="1600201"/>
            <a:ext cx="8229600" cy="2438400"/>
          </a:xfrm>
        </p:spPr>
        <p:txBody>
          <a:bodyPr>
            <a:normAutofit/>
          </a:bodyPr>
          <a:lstStyle/>
          <a:p>
            <a:pPr marL="514350" indent="-514350" algn="just">
              <a:buNone/>
            </a:pPr>
            <a:r>
              <a:rPr lang="en-US" sz="2000" dirty="0" smtClean="0">
                <a:latin typeface="Times New Roman" pitchFamily="18" charset="0"/>
                <a:cs typeface="Times New Roman" pitchFamily="18" charset="0"/>
              </a:rPr>
              <a:t>Gupta</a:t>
            </a:r>
            <a:r>
              <a:rPr lang="en-US" sz="2000" dirty="0">
                <a:latin typeface="Times New Roman" pitchFamily="18" charset="0"/>
                <a:cs typeface="Times New Roman" pitchFamily="18" charset="0"/>
              </a:rPr>
              <a:t>, G. K. Introduction to data mining with case studies. PHI Learning Pvt. Ltd., 2006</a:t>
            </a:r>
            <a:r>
              <a:rPr lang="en-US" sz="2000" dirty="0" smtClean="0">
                <a:latin typeface="Times New Roman" pitchFamily="18" charset="0"/>
                <a:cs typeface="Times New Roman" pitchFamily="18" charset="0"/>
              </a:rPr>
              <a:t>.</a:t>
            </a:r>
          </a:p>
          <a:p>
            <a:pPr marL="342900" marR="0" lvl="0" indent="-342900" algn="just">
              <a:lnSpc>
                <a:spcPct val="115000"/>
              </a:lnSpc>
              <a:spcBef>
                <a:spcPts val="0"/>
              </a:spcBef>
              <a:spcAft>
                <a:spcPts val="1000"/>
              </a:spcAft>
              <a:buNone/>
            </a:pPr>
            <a:r>
              <a:rPr lang="en-US" sz="2000" dirty="0">
                <a:latin typeface="Times New Roman" pitchFamily="18" charset="0"/>
                <a:ea typeface="Calibri"/>
                <a:cs typeface="Times New Roman" pitchFamily="18" charset="0"/>
              </a:rPr>
              <a:t>Dunham, Margaret H. </a:t>
            </a:r>
            <a:r>
              <a:rPr lang="en-US" sz="2000" i="1" dirty="0">
                <a:latin typeface="Times New Roman" pitchFamily="18" charset="0"/>
                <a:ea typeface="Calibri"/>
                <a:cs typeface="Times New Roman" pitchFamily="18" charset="0"/>
              </a:rPr>
              <a:t>Data mining: Introductory and advanced topics</a:t>
            </a:r>
            <a:r>
              <a:rPr lang="en-US" sz="2000" dirty="0">
                <a:latin typeface="Times New Roman" pitchFamily="18" charset="0"/>
                <a:ea typeface="Calibri"/>
                <a:cs typeface="Times New Roman" pitchFamily="18" charset="0"/>
              </a:rPr>
              <a:t>. Pearson Education India, 2006.</a:t>
            </a:r>
          </a:p>
          <a:p>
            <a:pPr marL="342900" marR="0" lvl="0" indent="-342900" algn="just">
              <a:lnSpc>
                <a:spcPct val="115000"/>
              </a:lnSpc>
              <a:spcBef>
                <a:spcPts val="0"/>
              </a:spcBef>
              <a:spcAft>
                <a:spcPts val="1000"/>
              </a:spcAft>
              <a:buNone/>
            </a:pPr>
            <a:r>
              <a:rPr lang="en-US" sz="2000" b="1" dirty="0">
                <a:latin typeface="Times New Roman" pitchFamily="18" charset="0"/>
                <a:ea typeface="Calibri"/>
                <a:cs typeface="Times New Roman" pitchFamily="18" charset="0"/>
              </a:rPr>
              <a:t> </a:t>
            </a:r>
            <a:r>
              <a:rPr lang="en-US" sz="2000" dirty="0">
                <a:latin typeface="Times New Roman" pitchFamily="18" charset="0"/>
                <a:ea typeface="Calibri"/>
                <a:cs typeface="Times New Roman" pitchFamily="18" charset="0"/>
              </a:rPr>
              <a:t>Han, </a:t>
            </a:r>
            <a:r>
              <a:rPr lang="en-US" sz="2000" dirty="0" err="1">
                <a:latin typeface="Times New Roman" pitchFamily="18" charset="0"/>
                <a:ea typeface="Calibri"/>
                <a:cs typeface="Times New Roman" pitchFamily="18" charset="0"/>
              </a:rPr>
              <a:t>Jiawei</a:t>
            </a:r>
            <a:r>
              <a:rPr lang="en-US" sz="2000" dirty="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Micheline</a:t>
            </a:r>
            <a:r>
              <a:rPr lang="en-US" sz="2000" dirty="0">
                <a:latin typeface="Times New Roman" pitchFamily="18" charset="0"/>
                <a:ea typeface="Calibri"/>
                <a:cs typeface="Times New Roman" pitchFamily="18" charset="0"/>
              </a:rPr>
              <a:t> </a:t>
            </a:r>
            <a:r>
              <a:rPr lang="en-US" sz="2000" dirty="0" err="1">
                <a:latin typeface="Times New Roman" pitchFamily="18" charset="0"/>
                <a:ea typeface="Calibri"/>
                <a:cs typeface="Times New Roman" pitchFamily="18" charset="0"/>
              </a:rPr>
              <a:t>Kamber</a:t>
            </a:r>
            <a:r>
              <a:rPr lang="en-US" sz="2000" dirty="0">
                <a:latin typeface="Times New Roman" pitchFamily="18" charset="0"/>
                <a:ea typeface="Calibri"/>
                <a:cs typeface="Times New Roman" pitchFamily="18" charset="0"/>
              </a:rPr>
              <a:t>, and </a:t>
            </a:r>
            <a:r>
              <a:rPr lang="en-US" sz="2000" dirty="0" err="1">
                <a:latin typeface="Times New Roman" pitchFamily="18" charset="0"/>
                <a:ea typeface="Calibri"/>
                <a:cs typeface="Times New Roman" pitchFamily="18" charset="0"/>
              </a:rPr>
              <a:t>Jian</a:t>
            </a:r>
            <a:r>
              <a:rPr lang="en-US" sz="2000" dirty="0">
                <a:latin typeface="Times New Roman" pitchFamily="18" charset="0"/>
                <a:ea typeface="Calibri"/>
                <a:cs typeface="Times New Roman" pitchFamily="18" charset="0"/>
              </a:rPr>
              <a:t> Pei. </a:t>
            </a:r>
            <a:r>
              <a:rPr lang="en-US" sz="2000" i="1" dirty="0">
                <a:latin typeface="Times New Roman" pitchFamily="18" charset="0"/>
                <a:ea typeface="Calibri"/>
                <a:cs typeface="Times New Roman" pitchFamily="18" charset="0"/>
              </a:rPr>
              <a:t>Data mining: concepts and techniques</a:t>
            </a:r>
            <a:r>
              <a:rPr lang="en-US" sz="2000" dirty="0">
                <a:latin typeface="Times New Roman" pitchFamily="18" charset="0"/>
                <a:ea typeface="Calibri"/>
                <a:cs typeface="Times New Roman" pitchFamily="18" charset="0"/>
              </a:rPr>
              <a:t>. Morgan </a:t>
            </a:r>
            <a:r>
              <a:rPr lang="en-US" sz="2000" dirty="0" err="1">
                <a:latin typeface="Times New Roman" pitchFamily="18" charset="0"/>
                <a:ea typeface="Calibri"/>
                <a:cs typeface="Times New Roman" pitchFamily="18" charset="0"/>
              </a:rPr>
              <a:t>kaufmann</a:t>
            </a:r>
            <a:r>
              <a:rPr lang="en-US" sz="2000" dirty="0">
                <a:latin typeface="Times New Roman" pitchFamily="18" charset="0"/>
                <a:ea typeface="Calibri"/>
                <a:cs typeface="Times New Roman" pitchFamily="18" charset="0"/>
              </a:rPr>
              <a:t>, 2006</a:t>
            </a:r>
            <a:r>
              <a:rPr lang="en-US" sz="2000" dirty="0" smtClean="0">
                <a:latin typeface="Garamond"/>
                <a:ea typeface="Calibri"/>
                <a:cs typeface="Times New Roman"/>
              </a:rPr>
              <a:t>.</a:t>
            </a:r>
            <a:endParaRPr lang="en-US" dirty="0"/>
          </a:p>
        </p:txBody>
      </p:sp>
    </p:spTree>
    <p:extLst>
      <p:ext uri="{BB962C8B-B14F-4D97-AF65-F5344CB8AC3E}">
        <p14:creationId xmlns="" xmlns:p14="http://schemas.microsoft.com/office/powerpoint/2010/main" val="32165973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09600" y="3429000"/>
            <a:ext cx="7793038" cy="609600"/>
          </a:xfrm>
        </p:spPr>
        <p:txBody>
          <a:bodyPr/>
          <a:lstStyle/>
          <a:p>
            <a:pPr algn="ctr"/>
            <a:r>
              <a:rPr lang="en-US" smtClean="0"/>
              <a:t>Thank you</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990600" y="1905000"/>
            <a:ext cx="6975475" cy="3595688"/>
            <a:chOff x="1200" y="1776"/>
            <a:chExt cx="4394" cy="2265"/>
          </a:xfrm>
        </p:grpSpPr>
        <p:sp>
          <p:nvSpPr>
            <p:cNvPr id="517125" name="Line 5"/>
            <p:cNvSpPr>
              <a:spLocks noChangeShapeType="1"/>
            </p:cNvSpPr>
            <p:nvPr/>
          </p:nvSpPr>
          <p:spPr bwMode="auto">
            <a:xfrm>
              <a:off x="1200" y="2112"/>
              <a:ext cx="3216" cy="0"/>
            </a:xfrm>
            <a:prstGeom prst="line">
              <a:avLst/>
            </a:prstGeom>
            <a:noFill/>
            <a:ln w="19050">
              <a:solidFill>
                <a:schemeClr val="tx1"/>
              </a:solidFill>
              <a:round/>
              <a:headEnd/>
              <a:tailEnd type="triangle" w="med" len="med"/>
            </a:ln>
            <a:effectLst/>
          </p:spPr>
          <p:txBody>
            <a:bodyPr wrap="none" anchor="ctr"/>
            <a:lstStyle/>
            <a:p>
              <a:endParaRPr lang="en-US"/>
            </a:p>
          </p:txBody>
        </p:sp>
        <p:grpSp>
          <p:nvGrpSpPr>
            <p:cNvPr id="3" name="Group 6"/>
            <p:cNvGrpSpPr>
              <a:grpSpLocks/>
            </p:cNvGrpSpPr>
            <p:nvPr/>
          </p:nvGrpSpPr>
          <p:grpSpPr bwMode="auto">
            <a:xfrm>
              <a:off x="1440" y="1785"/>
              <a:ext cx="480" cy="327"/>
              <a:chOff x="1104" y="1785"/>
              <a:chExt cx="480" cy="327"/>
            </a:xfrm>
          </p:grpSpPr>
          <p:sp>
            <p:nvSpPr>
              <p:cNvPr id="517127" name="Line 7"/>
              <p:cNvSpPr>
                <a:spLocks noChangeShapeType="1"/>
              </p:cNvSpPr>
              <p:nvPr/>
            </p:nvSpPr>
            <p:spPr bwMode="auto">
              <a:xfrm flipH="1">
                <a:off x="1200" y="2016"/>
                <a:ext cx="0" cy="96"/>
              </a:xfrm>
              <a:prstGeom prst="line">
                <a:avLst/>
              </a:prstGeom>
              <a:noFill/>
              <a:ln w="9525">
                <a:solidFill>
                  <a:schemeClr val="tx1"/>
                </a:solidFill>
                <a:round/>
                <a:headEnd/>
                <a:tailEnd/>
              </a:ln>
              <a:effectLst/>
            </p:spPr>
            <p:txBody>
              <a:bodyPr wrap="none" anchor="ctr"/>
              <a:lstStyle/>
              <a:p>
                <a:endParaRPr lang="en-US"/>
              </a:p>
            </p:txBody>
          </p:sp>
          <p:sp>
            <p:nvSpPr>
              <p:cNvPr id="517128" name="Text Box 8"/>
              <p:cNvSpPr txBox="1">
                <a:spLocks noChangeArrowheads="1"/>
              </p:cNvSpPr>
              <p:nvPr/>
            </p:nvSpPr>
            <p:spPr bwMode="auto">
              <a:xfrm>
                <a:off x="1104" y="1785"/>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0</a:t>
                </a:r>
                <a:endParaRPr lang="en-US" altLang="zh-CN" sz="2400">
                  <a:ea typeface="宋体" pitchFamily="2" charset="-122"/>
                </a:endParaRPr>
              </a:p>
            </p:txBody>
          </p:sp>
        </p:grpSp>
        <p:grpSp>
          <p:nvGrpSpPr>
            <p:cNvPr id="4" name="Group 9"/>
            <p:cNvGrpSpPr>
              <a:grpSpLocks/>
            </p:cNvGrpSpPr>
            <p:nvPr/>
          </p:nvGrpSpPr>
          <p:grpSpPr bwMode="auto">
            <a:xfrm>
              <a:off x="1968" y="1776"/>
              <a:ext cx="480" cy="327"/>
              <a:chOff x="1104" y="1785"/>
              <a:chExt cx="480" cy="327"/>
            </a:xfrm>
          </p:grpSpPr>
          <p:sp>
            <p:nvSpPr>
              <p:cNvPr id="517130" name="Line 10"/>
              <p:cNvSpPr>
                <a:spLocks noChangeShapeType="1"/>
              </p:cNvSpPr>
              <p:nvPr/>
            </p:nvSpPr>
            <p:spPr bwMode="auto">
              <a:xfrm flipH="1">
                <a:off x="1200" y="2016"/>
                <a:ext cx="0" cy="96"/>
              </a:xfrm>
              <a:prstGeom prst="line">
                <a:avLst/>
              </a:prstGeom>
              <a:noFill/>
              <a:ln w="9525">
                <a:solidFill>
                  <a:schemeClr val="tx1"/>
                </a:solidFill>
                <a:round/>
                <a:headEnd/>
                <a:tailEnd/>
              </a:ln>
              <a:effectLst/>
            </p:spPr>
            <p:txBody>
              <a:bodyPr wrap="none" anchor="ctr"/>
              <a:lstStyle/>
              <a:p>
                <a:endParaRPr lang="en-US"/>
              </a:p>
            </p:txBody>
          </p:sp>
          <p:sp>
            <p:nvSpPr>
              <p:cNvPr id="517131" name="Text Box 11"/>
              <p:cNvSpPr txBox="1">
                <a:spLocks noChangeArrowheads="1"/>
              </p:cNvSpPr>
              <p:nvPr/>
            </p:nvSpPr>
            <p:spPr bwMode="auto">
              <a:xfrm>
                <a:off x="1104" y="1785"/>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1</a:t>
                </a:r>
                <a:endParaRPr lang="en-US" altLang="zh-CN" sz="2400">
                  <a:ea typeface="宋体" pitchFamily="2" charset="-122"/>
                </a:endParaRPr>
              </a:p>
            </p:txBody>
          </p:sp>
        </p:grpSp>
        <p:grpSp>
          <p:nvGrpSpPr>
            <p:cNvPr id="5" name="Group 12"/>
            <p:cNvGrpSpPr>
              <a:grpSpLocks/>
            </p:cNvGrpSpPr>
            <p:nvPr/>
          </p:nvGrpSpPr>
          <p:grpSpPr bwMode="auto">
            <a:xfrm>
              <a:off x="2496" y="1776"/>
              <a:ext cx="480" cy="327"/>
              <a:chOff x="1104" y="1785"/>
              <a:chExt cx="480" cy="327"/>
            </a:xfrm>
          </p:grpSpPr>
          <p:sp>
            <p:nvSpPr>
              <p:cNvPr id="517133" name="Line 13"/>
              <p:cNvSpPr>
                <a:spLocks noChangeShapeType="1"/>
              </p:cNvSpPr>
              <p:nvPr/>
            </p:nvSpPr>
            <p:spPr bwMode="auto">
              <a:xfrm flipH="1">
                <a:off x="1200" y="2016"/>
                <a:ext cx="0" cy="96"/>
              </a:xfrm>
              <a:prstGeom prst="line">
                <a:avLst/>
              </a:prstGeom>
              <a:noFill/>
              <a:ln w="9525">
                <a:solidFill>
                  <a:schemeClr val="tx1"/>
                </a:solidFill>
                <a:round/>
                <a:headEnd/>
                <a:tailEnd/>
              </a:ln>
              <a:effectLst/>
            </p:spPr>
            <p:txBody>
              <a:bodyPr wrap="none" anchor="ctr"/>
              <a:lstStyle/>
              <a:p>
                <a:endParaRPr lang="en-US"/>
              </a:p>
            </p:txBody>
          </p:sp>
          <p:sp>
            <p:nvSpPr>
              <p:cNvPr id="517134" name="Text Box 14"/>
              <p:cNvSpPr txBox="1">
                <a:spLocks noChangeArrowheads="1"/>
              </p:cNvSpPr>
              <p:nvPr/>
            </p:nvSpPr>
            <p:spPr bwMode="auto">
              <a:xfrm>
                <a:off x="1104" y="1785"/>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2</a:t>
                </a:r>
                <a:endParaRPr lang="en-US" altLang="zh-CN" sz="2400">
                  <a:ea typeface="宋体" pitchFamily="2" charset="-122"/>
                </a:endParaRPr>
              </a:p>
            </p:txBody>
          </p:sp>
        </p:grpSp>
        <p:grpSp>
          <p:nvGrpSpPr>
            <p:cNvPr id="6" name="Group 15"/>
            <p:cNvGrpSpPr>
              <a:grpSpLocks/>
            </p:cNvGrpSpPr>
            <p:nvPr/>
          </p:nvGrpSpPr>
          <p:grpSpPr bwMode="auto">
            <a:xfrm>
              <a:off x="2976" y="1776"/>
              <a:ext cx="480" cy="327"/>
              <a:chOff x="1104" y="1785"/>
              <a:chExt cx="480" cy="327"/>
            </a:xfrm>
          </p:grpSpPr>
          <p:sp>
            <p:nvSpPr>
              <p:cNvPr id="517136" name="Line 16"/>
              <p:cNvSpPr>
                <a:spLocks noChangeShapeType="1"/>
              </p:cNvSpPr>
              <p:nvPr/>
            </p:nvSpPr>
            <p:spPr bwMode="auto">
              <a:xfrm flipH="1">
                <a:off x="1200" y="2016"/>
                <a:ext cx="0" cy="96"/>
              </a:xfrm>
              <a:prstGeom prst="line">
                <a:avLst/>
              </a:prstGeom>
              <a:noFill/>
              <a:ln w="9525">
                <a:solidFill>
                  <a:schemeClr val="tx1"/>
                </a:solidFill>
                <a:round/>
                <a:headEnd/>
                <a:tailEnd/>
              </a:ln>
              <a:effectLst/>
            </p:spPr>
            <p:txBody>
              <a:bodyPr wrap="none" anchor="ctr"/>
              <a:lstStyle/>
              <a:p>
                <a:endParaRPr lang="en-US"/>
              </a:p>
            </p:txBody>
          </p:sp>
          <p:sp>
            <p:nvSpPr>
              <p:cNvPr id="517137" name="Text Box 17"/>
              <p:cNvSpPr txBox="1">
                <a:spLocks noChangeArrowheads="1"/>
              </p:cNvSpPr>
              <p:nvPr/>
            </p:nvSpPr>
            <p:spPr bwMode="auto">
              <a:xfrm>
                <a:off x="1104" y="1785"/>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3</a:t>
                </a:r>
                <a:endParaRPr lang="en-US" altLang="zh-CN" sz="2400">
                  <a:ea typeface="宋体" pitchFamily="2" charset="-122"/>
                </a:endParaRPr>
              </a:p>
            </p:txBody>
          </p:sp>
        </p:grpSp>
        <p:grpSp>
          <p:nvGrpSpPr>
            <p:cNvPr id="7" name="Group 18"/>
            <p:cNvGrpSpPr>
              <a:grpSpLocks/>
            </p:cNvGrpSpPr>
            <p:nvPr/>
          </p:nvGrpSpPr>
          <p:grpSpPr bwMode="auto">
            <a:xfrm>
              <a:off x="3456" y="1776"/>
              <a:ext cx="480" cy="327"/>
              <a:chOff x="1104" y="1785"/>
              <a:chExt cx="480" cy="327"/>
            </a:xfrm>
          </p:grpSpPr>
          <p:sp>
            <p:nvSpPr>
              <p:cNvPr id="517139" name="Line 19"/>
              <p:cNvSpPr>
                <a:spLocks noChangeShapeType="1"/>
              </p:cNvSpPr>
              <p:nvPr/>
            </p:nvSpPr>
            <p:spPr bwMode="auto">
              <a:xfrm flipH="1">
                <a:off x="1200" y="2016"/>
                <a:ext cx="0" cy="96"/>
              </a:xfrm>
              <a:prstGeom prst="line">
                <a:avLst/>
              </a:prstGeom>
              <a:noFill/>
              <a:ln w="9525">
                <a:solidFill>
                  <a:schemeClr val="tx1"/>
                </a:solidFill>
                <a:round/>
                <a:headEnd/>
                <a:tailEnd/>
              </a:ln>
              <a:effectLst/>
            </p:spPr>
            <p:txBody>
              <a:bodyPr wrap="none" anchor="ctr"/>
              <a:lstStyle/>
              <a:p>
                <a:endParaRPr lang="en-US"/>
              </a:p>
            </p:txBody>
          </p:sp>
          <p:sp>
            <p:nvSpPr>
              <p:cNvPr id="517140" name="Text Box 20"/>
              <p:cNvSpPr txBox="1">
                <a:spLocks noChangeArrowheads="1"/>
              </p:cNvSpPr>
              <p:nvPr/>
            </p:nvSpPr>
            <p:spPr bwMode="auto">
              <a:xfrm>
                <a:off x="1104" y="1785"/>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4</a:t>
                </a:r>
                <a:endParaRPr lang="en-US" altLang="zh-CN" sz="2400">
                  <a:ea typeface="宋体" pitchFamily="2" charset="-122"/>
                </a:endParaRPr>
              </a:p>
            </p:txBody>
          </p:sp>
        </p:grpSp>
        <p:sp>
          <p:nvSpPr>
            <p:cNvPr id="517141" name="Text Box 21"/>
            <p:cNvSpPr txBox="1">
              <a:spLocks noChangeArrowheads="1"/>
            </p:cNvSpPr>
            <p:nvPr/>
          </p:nvSpPr>
          <p:spPr bwMode="auto">
            <a:xfrm>
              <a:off x="1440" y="2508"/>
              <a:ext cx="212"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b</a:t>
              </a:r>
            </a:p>
          </p:txBody>
        </p:sp>
        <p:sp>
          <p:nvSpPr>
            <p:cNvPr id="517142" name="Text Box 22"/>
            <p:cNvSpPr txBox="1">
              <a:spLocks noChangeArrowheads="1"/>
            </p:cNvSpPr>
            <p:nvPr/>
          </p:nvSpPr>
          <p:spPr bwMode="auto">
            <a:xfrm>
              <a:off x="1440" y="3108"/>
              <a:ext cx="212"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d</a:t>
              </a:r>
            </a:p>
          </p:txBody>
        </p:sp>
        <p:sp>
          <p:nvSpPr>
            <p:cNvPr id="517143" name="Text Box 23"/>
            <p:cNvSpPr txBox="1">
              <a:spLocks noChangeArrowheads="1"/>
            </p:cNvSpPr>
            <p:nvPr/>
          </p:nvSpPr>
          <p:spPr bwMode="auto">
            <a:xfrm>
              <a:off x="1440" y="2808"/>
              <a:ext cx="201"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c</a:t>
              </a:r>
            </a:p>
          </p:txBody>
        </p:sp>
        <p:sp>
          <p:nvSpPr>
            <p:cNvPr id="517144" name="Text Box 24"/>
            <p:cNvSpPr txBox="1">
              <a:spLocks noChangeArrowheads="1"/>
            </p:cNvSpPr>
            <p:nvPr/>
          </p:nvSpPr>
          <p:spPr bwMode="auto">
            <a:xfrm>
              <a:off x="1440" y="3408"/>
              <a:ext cx="201"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e</a:t>
              </a:r>
            </a:p>
          </p:txBody>
        </p:sp>
        <p:sp>
          <p:nvSpPr>
            <p:cNvPr id="517145" name="Text Box 25"/>
            <p:cNvSpPr txBox="1">
              <a:spLocks noChangeArrowheads="1"/>
            </p:cNvSpPr>
            <p:nvPr/>
          </p:nvSpPr>
          <p:spPr bwMode="auto">
            <a:xfrm>
              <a:off x="1440" y="2208"/>
              <a:ext cx="201"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a</a:t>
              </a:r>
            </a:p>
          </p:txBody>
        </p:sp>
        <p:sp>
          <p:nvSpPr>
            <p:cNvPr id="517146" name="Oval 26"/>
            <p:cNvSpPr>
              <a:spLocks noChangeArrowheads="1"/>
            </p:cNvSpPr>
            <p:nvPr/>
          </p:nvSpPr>
          <p:spPr bwMode="auto">
            <a:xfrm>
              <a:off x="1392" y="2256"/>
              <a:ext cx="288" cy="240"/>
            </a:xfrm>
            <a:prstGeom prst="ellipse">
              <a:avLst/>
            </a:prstGeom>
            <a:noFill/>
            <a:ln w="9525">
              <a:solidFill>
                <a:schemeClr val="tx1"/>
              </a:solidFill>
              <a:round/>
              <a:headEnd/>
              <a:tailEnd/>
            </a:ln>
            <a:effectLst/>
          </p:spPr>
          <p:txBody>
            <a:bodyPr wrap="none" anchor="ctr"/>
            <a:lstStyle/>
            <a:p>
              <a:endParaRPr lang="en-US"/>
            </a:p>
          </p:txBody>
        </p:sp>
        <p:sp>
          <p:nvSpPr>
            <p:cNvPr id="517147" name="Oval 27"/>
            <p:cNvSpPr>
              <a:spLocks noChangeArrowheads="1"/>
            </p:cNvSpPr>
            <p:nvPr/>
          </p:nvSpPr>
          <p:spPr bwMode="auto">
            <a:xfrm>
              <a:off x="1392" y="2544"/>
              <a:ext cx="288" cy="240"/>
            </a:xfrm>
            <a:prstGeom prst="ellipse">
              <a:avLst/>
            </a:prstGeom>
            <a:noFill/>
            <a:ln w="9525">
              <a:solidFill>
                <a:schemeClr val="tx1"/>
              </a:solidFill>
              <a:round/>
              <a:headEnd/>
              <a:tailEnd/>
            </a:ln>
            <a:effectLst/>
          </p:spPr>
          <p:txBody>
            <a:bodyPr wrap="none" anchor="ctr"/>
            <a:lstStyle/>
            <a:p>
              <a:endParaRPr lang="en-US"/>
            </a:p>
          </p:txBody>
        </p:sp>
        <p:sp>
          <p:nvSpPr>
            <p:cNvPr id="517148" name="Oval 28"/>
            <p:cNvSpPr>
              <a:spLocks noChangeArrowheads="1"/>
            </p:cNvSpPr>
            <p:nvPr/>
          </p:nvSpPr>
          <p:spPr bwMode="auto">
            <a:xfrm>
              <a:off x="1392" y="2832"/>
              <a:ext cx="288" cy="240"/>
            </a:xfrm>
            <a:prstGeom prst="ellipse">
              <a:avLst/>
            </a:prstGeom>
            <a:noFill/>
            <a:ln w="9525">
              <a:solidFill>
                <a:schemeClr val="tx1"/>
              </a:solidFill>
              <a:round/>
              <a:headEnd/>
              <a:tailEnd/>
            </a:ln>
            <a:effectLst/>
          </p:spPr>
          <p:txBody>
            <a:bodyPr wrap="none" anchor="ctr"/>
            <a:lstStyle/>
            <a:p>
              <a:endParaRPr lang="en-US"/>
            </a:p>
          </p:txBody>
        </p:sp>
        <p:sp>
          <p:nvSpPr>
            <p:cNvPr id="517149" name="Oval 29"/>
            <p:cNvSpPr>
              <a:spLocks noChangeArrowheads="1"/>
            </p:cNvSpPr>
            <p:nvPr/>
          </p:nvSpPr>
          <p:spPr bwMode="auto">
            <a:xfrm>
              <a:off x="1392" y="3120"/>
              <a:ext cx="288" cy="240"/>
            </a:xfrm>
            <a:prstGeom prst="ellipse">
              <a:avLst/>
            </a:prstGeom>
            <a:noFill/>
            <a:ln w="9525">
              <a:solidFill>
                <a:schemeClr val="tx1"/>
              </a:solidFill>
              <a:round/>
              <a:headEnd/>
              <a:tailEnd/>
            </a:ln>
            <a:effectLst/>
          </p:spPr>
          <p:txBody>
            <a:bodyPr wrap="none" anchor="ctr"/>
            <a:lstStyle/>
            <a:p>
              <a:endParaRPr lang="en-US"/>
            </a:p>
          </p:txBody>
        </p:sp>
        <p:sp>
          <p:nvSpPr>
            <p:cNvPr id="517150" name="Oval 30"/>
            <p:cNvSpPr>
              <a:spLocks noChangeArrowheads="1"/>
            </p:cNvSpPr>
            <p:nvPr/>
          </p:nvSpPr>
          <p:spPr bwMode="auto">
            <a:xfrm>
              <a:off x="1392" y="3408"/>
              <a:ext cx="288" cy="240"/>
            </a:xfrm>
            <a:prstGeom prst="ellipse">
              <a:avLst/>
            </a:prstGeom>
            <a:noFill/>
            <a:ln w="9525">
              <a:solidFill>
                <a:schemeClr val="tx1"/>
              </a:solidFill>
              <a:round/>
              <a:headEnd/>
              <a:tailEnd/>
            </a:ln>
            <a:effectLst/>
          </p:spPr>
          <p:txBody>
            <a:bodyPr wrap="none" anchor="ctr"/>
            <a:lstStyle/>
            <a:p>
              <a:endParaRPr lang="en-US"/>
            </a:p>
          </p:txBody>
        </p:sp>
        <p:sp>
          <p:nvSpPr>
            <p:cNvPr id="517151" name="Text Box 31"/>
            <p:cNvSpPr txBox="1">
              <a:spLocks noChangeArrowheads="1"/>
            </p:cNvSpPr>
            <p:nvPr/>
          </p:nvSpPr>
          <p:spPr bwMode="auto">
            <a:xfrm>
              <a:off x="1968" y="2304"/>
              <a:ext cx="345"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a b</a:t>
              </a:r>
            </a:p>
          </p:txBody>
        </p:sp>
        <p:sp>
          <p:nvSpPr>
            <p:cNvPr id="517152" name="Oval 32"/>
            <p:cNvSpPr>
              <a:spLocks noChangeArrowheads="1"/>
            </p:cNvSpPr>
            <p:nvPr/>
          </p:nvSpPr>
          <p:spPr bwMode="auto">
            <a:xfrm>
              <a:off x="1872" y="2352"/>
              <a:ext cx="528" cy="240"/>
            </a:xfrm>
            <a:prstGeom prst="ellipse">
              <a:avLst/>
            </a:prstGeom>
            <a:noFill/>
            <a:ln w="9525">
              <a:solidFill>
                <a:schemeClr val="tx1"/>
              </a:solidFill>
              <a:round/>
              <a:headEnd/>
              <a:tailEnd/>
            </a:ln>
            <a:effectLst/>
          </p:spPr>
          <p:txBody>
            <a:bodyPr wrap="none" anchor="ctr"/>
            <a:lstStyle/>
            <a:p>
              <a:endParaRPr lang="en-US"/>
            </a:p>
          </p:txBody>
        </p:sp>
        <p:sp>
          <p:nvSpPr>
            <p:cNvPr id="517153" name="Text Box 33"/>
            <p:cNvSpPr txBox="1">
              <a:spLocks noChangeArrowheads="1"/>
            </p:cNvSpPr>
            <p:nvPr/>
          </p:nvSpPr>
          <p:spPr bwMode="auto">
            <a:xfrm>
              <a:off x="2496" y="3216"/>
              <a:ext cx="345"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d e</a:t>
              </a:r>
            </a:p>
          </p:txBody>
        </p:sp>
        <p:sp>
          <p:nvSpPr>
            <p:cNvPr id="517154" name="Oval 34"/>
            <p:cNvSpPr>
              <a:spLocks noChangeArrowheads="1"/>
            </p:cNvSpPr>
            <p:nvPr/>
          </p:nvSpPr>
          <p:spPr bwMode="auto">
            <a:xfrm>
              <a:off x="2400" y="3264"/>
              <a:ext cx="528" cy="240"/>
            </a:xfrm>
            <a:prstGeom prst="ellipse">
              <a:avLst/>
            </a:prstGeom>
            <a:noFill/>
            <a:ln w="9525">
              <a:solidFill>
                <a:schemeClr val="tx1"/>
              </a:solidFill>
              <a:round/>
              <a:headEnd/>
              <a:tailEnd/>
            </a:ln>
            <a:effectLst/>
          </p:spPr>
          <p:txBody>
            <a:bodyPr wrap="none" anchor="ctr"/>
            <a:lstStyle/>
            <a:p>
              <a:endParaRPr lang="en-US"/>
            </a:p>
          </p:txBody>
        </p:sp>
        <p:sp>
          <p:nvSpPr>
            <p:cNvPr id="517155" name="Text Box 35"/>
            <p:cNvSpPr txBox="1">
              <a:spLocks noChangeArrowheads="1"/>
            </p:cNvSpPr>
            <p:nvPr/>
          </p:nvSpPr>
          <p:spPr bwMode="auto">
            <a:xfrm>
              <a:off x="2880" y="2928"/>
              <a:ext cx="478"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c d e</a:t>
              </a:r>
            </a:p>
          </p:txBody>
        </p:sp>
        <p:sp>
          <p:nvSpPr>
            <p:cNvPr id="517156" name="Oval 36"/>
            <p:cNvSpPr>
              <a:spLocks noChangeArrowheads="1"/>
            </p:cNvSpPr>
            <p:nvPr/>
          </p:nvSpPr>
          <p:spPr bwMode="auto">
            <a:xfrm>
              <a:off x="2784" y="2928"/>
              <a:ext cx="624" cy="288"/>
            </a:xfrm>
            <a:prstGeom prst="ellipse">
              <a:avLst/>
            </a:prstGeom>
            <a:noFill/>
            <a:ln w="9525">
              <a:solidFill>
                <a:schemeClr val="tx1"/>
              </a:solidFill>
              <a:round/>
              <a:headEnd/>
              <a:tailEnd/>
            </a:ln>
            <a:effectLst/>
          </p:spPr>
          <p:txBody>
            <a:bodyPr wrap="none" anchor="ctr"/>
            <a:lstStyle/>
            <a:p>
              <a:endParaRPr lang="en-US"/>
            </a:p>
          </p:txBody>
        </p:sp>
        <p:sp>
          <p:nvSpPr>
            <p:cNvPr id="517157" name="Text Box 37"/>
            <p:cNvSpPr txBox="1">
              <a:spLocks noChangeArrowheads="1"/>
            </p:cNvSpPr>
            <p:nvPr/>
          </p:nvSpPr>
          <p:spPr bwMode="auto">
            <a:xfrm>
              <a:off x="3216" y="2592"/>
              <a:ext cx="755" cy="288"/>
            </a:xfrm>
            <a:prstGeom prst="rect">
              <a:avLst/>
            </a:prstGeom>
            <a:noFill/>
            <a:ln w="9525">
              <a:noFill/>
              <a:miter lim="800000"/>
              <a:headEnd/>
              <a:tailEnd/>
            </a:ln>
            <a:effectLst/>
          </p:spPr>
          <p:txBody>
            <a:bodyPr wrap="none">
              <a:spAutoFit/>
            </a:bodyPr>
            <a:lstStyle/>
            <a:p>
              <a:pPr>
                <a:spcBef>
                  <a:spcPct val="0"/>
                </a:spcBef>
              </a:pPr>
              <a:r>
                <a:rPr lang="en-US" altLang="zh-CN" sz="2400">
                  <a:ea typeface="宋体" pitchFamily="2" charset="-122"/>
                </a:rPr>
                <a:t>a b c d e</a:t>
              </a:r>
            </a:p>
          </p:txBody>
        </p:sp>
        <p:sp>
          <p:nvSpPr>
            <p:cNvPr id="517158" name="Oval 38"/>
            <p:cNvSpPr>
              <a:spLocks noChangeArrowheads="1"/>
            </p:cNvSpPr>
            <p:nvPr/>
          </p:nvSpPr>
          <p:spPr bwMode="auto">
            <a:xfrm>
              <a:off x="3120" y="2592"/>
              <a:ext cx="1008" cy="288"/>
            </a:xfrm>
            <a:prstGeom prst="ellipse">
              <a:avLst/>
            </a:prstGeom>
            <a:noFill/>
            <a:ln w="9525">
              <a:solidFill>
                <a:schemeClr val="tx1"/>
              </a:solidFill>
              <a:round/>
              <a:headEnd/>
              <a:tailEnd/>
            </a:ln>
            <a:effectLst/>
          </p:spPr>
          <p:txBody>
            <a:bodyPr wrap="none" anchor="ctr"/>
            <a:lstStyle/>
            <a:p>
              <a:endParaRPr lang="en-US"/>
            </a:p>
          </p:txBody>
        </p:sp>
        <p:sp>
          <p:nvSpPr>
            <p:cNvPr id="517159" name="Line 39"/>
            <p:cNvSpPr>
              <a:spLocks noChangeShapeType="1"/>
            </p:cNvSpPr>
            <p:nvPr/>
          </p:nvSpPr>
          <p:spPr bwMode="auto">
            <a:xfrm>
              <a:off x="1200" y="3753"/>
              <a:ext cx="3216" cy="0"/>
            </a:xfrm>
            <a:prstGeom prst="line">
              <a:avLst/>
            </a:prstGeom>
            <a:noFill/>
            <a:ln w="19050">
              <a:solidFill>
                <a:schemeClr val="tx1"/>
              </a:solidFill>
              <a:round/>
              <a:headEnd type="triangle" w="med" len="med"/>
              <a:tailEnd/>
            </a:ln>
            <a:effectLst/>
          </p:spPr>
          <p:txBody>
            <a:bodyPr wrap="none" anchor="ctr"/>
            <a:lstStyle/>
            <a:p>
              <a:endParaRPr lang="en-US"/>
            </a:p>
          </p:txBody>
        </p:sp>
        <p:sp>
          <p:nvSpPr>
            <p:cNvPr id="517160" name="Line 40"/>
            <p:cNvSpPr>
              <a:spLocks noChangeShapeType="1"/>
            </p:cNvSpPr>
            <p:nvPr/>
          </p:nvSpPr>
          <p:spPr bwMode="auto">
            <a:xfrm flipH="1">
              <a:off x="1536" y="3753"/>
              <a:ext cx="0" cy="96"/>
            </a:xfrm>
            <a:prstGeom prst="line">
              <a:avLst/>
            </a:prstGeom>
            <a:noFill/>
            <a:ln w="9525">
              <a:solidFill>
                <a:schemeClr val="tx1"/>
              </a:solidFill>
              <a:round/>
              <a:headEnd/>
              <a:tailEnd/>
            </a:ln>
            <a:effectLst/>
          </p:spPr>
          <p:txBody>
            <a:bodyPr wrap="none" anchor="ctr"/>
            <a:lstStyle/>
            <a:p>
              <a:endParaRPr lang="en-US"/>
            </a:p>
          </p:txBody>
        </p:sp>
        <p:sp>
          <p:nvSpPr>
            <p:cNvPr id="517161" name="Text Box 41"/>
            <p:cNvSpPr txBox="1">
              <a:spLocks noChangeArrowheads="1"/>
            </p:cNvSpPr>
            <p:nvPr/>
          </p:nvSpPr>
          <p:spPr bwMode="auto">
            <a:xfrm>
              <a:off x="1440" y="3810"/>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4</a:t>
              </a:r>
              <a:endParaRPr lang="en-US" altLang="zh-CN" sz="2400">
                <a:ea typeface="宋体" pitchFamily="2" charset="-122"/>
              </a:endParaRPr>
            </a:p>
          </p:txBody>
        </p:sp>
        <p:sp>
          <p:nvSpPr>
            <p:cNvPr id="517162" name="Line 42"/>
            <p:cNvSpPr>
              <a:spLocks noChangeShapeType="1"/>
            </p:cNvSpPr>
            <p:nvPr/>
          </p:nvSpPr>
          <p:spPr bwMode="auto">
            <a:xfrm flipH="1">
              <a:off x="2064" y="3744"/>
              <a:ext cx="0" cy="96"/>
            </a:xfrm>
            <a:prstGeom prst="line">
              <a:avLst/>
            </a:prstGeom>
            <a:noFill/>
            <a:ln w="9525">
              <a:solidFill>
                <a:schemeClr val="tx1"/>
              </a:solidFill>
              <a:round/>
              <a:headEnd/>
              <a:tailEnd/>
            </a:ln>
            <a:effectLst/>
          </p:spPr>
          <p:txBody>
            <a:bodyPr wrap="none" anchor="ctr"/>
            <a:lstStyle/>
            <a:p>
              <a:endParaRPr lang="en-US"/>
            </a:p>
          </p:txBody>
        </p:sp>
        <p:sp>
          <p:nvSpPr>
            <p:cNvPr id="517163" name="Text Box 43"/>
            <p:cNvSpPr txBox="1">
              <a:spLocks noChangeArrowheads="1"/>
            </p:cNvSpPr>
            <p:nvPr/>
          </p:nvSpPr>
          <p:spPr bwMode="auto">
            <a:xfrm>
              <a:off x="1968" y="3801"/>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3</a:t>
              </a:r>
              <a:endParaRPr lang="en-US" altLang="zh-CN" sz="2400">
                <a:ea typeface="宋体" pitchFamily="2" charset="-122"/>
              </a:endParaRPr>
            </a:p>
          </p:txBody>
        </p:sp>
        <p:sp>
          <p:nvSpPr>
            <p:cNvPr id="517164" name="Line 44"/>
            <p:cNvSpPr>
              <a:spLocks noChangeShapeType="1"/>
            </p:cNvSpPr>
            <p:nvPr/>
          </p:nvSpPr>
          <p:spPr bwMode="auto">
            <a:xfrm flipH="1">
              <a:off x="2592" y="3744"/>
              <a:ext cx="0" cy="96"/>
            </a:xfrm>
            <a:prstGeom prst="line">
              <a:avLst/>
            </a:prstGeom>
            <a:noFill/>
            <a:ln w="9525">
              <a:solidFill>
                <a:schemeClr val="tx1"/>
              </a:solidFill>
              <a:round/>
              <a:headEnd/>
              <a:tailEnd/>
            </a:ln>
            <a:effectLst/>
          </p:spPr>
          <p:txBody>
            <a:bodyPr wrap="none" anchor="ctr"/>
            <a:lstStyle/>
            <a:p>
              <a:endParaRPr lang="en-US"/>
            </a:p>
          </p:txBody>
        </p:sp>
        <p:sp>
          <p:nvSpPr>
            <p:cNvPr id="517165" name="Text Box 45"/>
            <p:cNvSpPr txBox="1">
              <a:spLocks noChangeArrowheads="1"/>
            </p:cNvSpPr>
            <p:nvPr/>
          </p:nvSpPr>
          <p:spPr bwMode="auto">
            <a:xfrm>
              <a:off x="2496" y="3801"/>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2</a:t>
              </a:r>
              <a:endParaRPr lang="en-US" altLang="zh-CN" sz="2400">
                <a:ea typeface="宋体" pitchFamily="2" charset="-122"/>
              </a:endParaRPr>
            </a:p>
          </p:txBody>
        </p:sp>
        <p:sp>
          <p:nvSpPr>
            <p:cNvPr id="517166" name="Line 46"/>
            <p:cNvSpPr>
              <a:spLocks noChangeShapeType="1"/>
            </p:cNvSpPr>
            <p:nvPr/>
          </p:nvSpPr>
          <p:spPr bwMode="auto">
            <a:xfrm flipH="1">
              <a:off x="3072" y="3744"/>
              <a:ext cx="0" cy="96"/>
            </a:xfrm>
            <a:prstGeom prst="line">
              <a:avLst/>
            </a:prstGeom>
            <a:noFill/>
            <a:ln w="9525">
              <a:solidFill>
                <a:schemeClr val="tx1"/>
              </a:solidFill>
              <a:round/>
              <a:headEnd/>
              <a:tailEnd/>
            </a:ln>
            <a:effectLst/>
          </p:spPr>
          <p:txBody>
            <a:bodyPr wrap="none" anchor="ctr"/>
            <a:lstStyle/>
            <a:p>
              <a:endParaRPr lang="en-US"/>
            </a:p>
          </p:txBody>
        </p:sp>
        <p:sp>
          <p:nvSpPr>
            <p:cNvPr id="517167" name="Text Box 47"/>
            <p:cNvSpPr txBox="1">
              <a:spLocks noChangeArrowheads="1"/>
            </p:cNvSpPr>
            <p:nvPr/>
          </p:nvSpPr>
          <p:spPr bwMode="auto">
            <a:xfrm>
              <a:off x="2976" y="3801"/>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1</a:t>
              </a:r>
              <a:endParaRPr lang="en-US" altLang="zh-CN" sz="2400">
                <a:ea typeface="宋体" pitchFamily="2" charset="-122"/>
              </a:endParaRPr>
            </a:p>
          </p:txBody>
        </p:sp>
        <p:sp>
          <p:nvSpPr>
            <p:cNvPr id="517168" name="Line 48"/>
            <p:cNvSpPr>
              <a:spLocks noChangeShapeType="1"/>
            </p:cNvSpPr>
            <p:nvPr/>
          </p:nvSpPr>
          <p:spPr bwMode="auto">
            <a:xfrm flipH="1">
              <a:off x="3552" y="3744"/>
              <a:ext cx="0" cy="96"/>
            </a:xfrm>
            <a:prstGeom prst="line">
              <a:avLst/>
            </a:prstGeom>
            <a:noFill/>
            <a:ln w="9525">
              <a:solidFill>
                <a:schemeClr val="tx1"/>
              </a:solidFill>
              <a:round/>
              <a:headEnd/>
              <a:tailEnd/>
            </a:ln>
            <a:effectLst/>
          </p:spPr>
          <p:txBody>
            <a:bodyPr wrap="none" anchor="ctr"/>
            <a:lstStyle/>
            <a:p>
              <a:endParaRPr lang="en-US"/>
            </a:p>
          </p:txBody>
        </p:sp>
        <p:sp>
          <p:nvSpPr>
            <p:cNvPr id="517169" name="Text Box 49"/>
            <p:cNvSpPr txBox="1">
              <a:spLocks noChangeArrowheads="1"/>
            </p:cNvSpPr>
            <p:nvPr/>
          </p:nvSpPr>
          <p:spPr bwMode="auto">
            <a:xfrm>
              <a:off x="3456" y="3801"/>
              <a:ext cx="480" cy="231"/>
            </a:xfrm>
            <a:prstGeom prst="rect">
              <a:avLst/>
            </a:prstGeom>
            <a:noFill/>
            <a:ln w="9525">
              <a:noFill/>
              <a:miter lim="800000"/>
              <a:headEnd/>
              <a:tailEnd/>
            </a:ln>
            <a:effectLst/>
          </p:spPr>
          <p:txBody>
            <a:bodyPr>
              <a:spAutoFit/>
            </a:bodyPr>
            <a:lstStyle/>
            <a:p>
              <a:r>
                <a:rPr lang="en-US" altLang="zh-CN" sz="1800">
                  <a:ea typeface="宋体" pitchFamily="2" charset="-122"/>
                </a:rPr>
                <a:t>Step 0</a:t>
              </a:r>
              <a:endParaRPr lang="en-US" altLang="zh-CN" sz="2400">
                <a:ea typeface="宋体" pitchFamily="2" charset="-122"/>
              </a:endParaRPr>
            </a:p>
          </p:txBody>
        </p:sp>
        <p:sp>
          <p:nvSpPr>
            <p:cNvPr id="517170" name="Line 50"/>
            <p:cNvSpPr>
              <a:spLocks noChangeShapeType="1"/>
            </p:cNvSpPr>
            <p:nvPr/>
          </p:nvSpPr>
          <p:spPr bwMode="auto">
            <a:xfrm>
              <a:off x="1680" y="2352"/>
              <a:ext cx="192" cy="96"/>
            </a:xfrm>
            <a:prstGeom prst="line">
              <a:avLst/>
            </a:prstGeom>
            <a:noFill/>
            <a:ln w="9525">
              <a:solidFill>
                <a:schemeClr val="tx1"/>
              </a:solidFill>
              <a:round/>
              <a:headEnd/>
              <a:tailEnd/>
            </a:ln>
            <a:effectLst/>
          </p:spPr>
          <p:txBody>
            <a:bodyPr wrap="none" anchor="ctr"/>
            <a:lstStyle/>
            <a:p>
              <a:endParaRPr lang="en-US"/>
            </a:p>
          </p:txBody>
        </p:sp>
        <p:sp>
          <p:nvSpPr>
            <p:cNvPr id="517171" name="Line 51"/>
            <p:cNvSpPr>
              <a:spLocks noChangeShapeType="1"/>
            </p:cNvSpPr>
            <p:nvPr/>
          </p:nvSpPr>
          <p:spPr bwMode="auto">
            <a:xfrm flipV="1">
              <a:off x="1680" y="2448"/>
              <a:ext cx="192" cy="192"/>
            </a:xfrm>
            <a:prstGeom prst="line">
              <a:avLst/>
            </a:prstGeom>
            <a:noFill/>
            <a:ln w="9525">
              <a:solidFill>
                <a:schemeClr val="tx1"/>
              </a:solidFill>
              <a:round/>
              <a:headEnd/>
              <a:tailEnd/>
            </a:ln>
            <a:effectLst/>
          </p:spPr>
          <p:txBody>
            <a:bodyPr wrap="none" anchor="ctr"/>
            <a:lstStyle/>
            <a:p>
              <a:endParaRPr lang="en-US"/>
            </a:p>
          </p:txBody>
        </p:sp>
        <p:sp>
          <p:nvSpPr>
            <p:cNvPr id="517172" name="Line 52"/>
            <p:cNvSpPr>
              <a:spLocks noChangeShapeType="1"/>
            </p:cNvSpPr>
            <p:nvPr/>
          </p:nvSpPr>
          <p:spPr bwMode="auto">
            <a:xfrm>
              <a:off x="1680" y="3216"/>
              <a:ext cx="720" cy="144"/>
            </a:xfrm>
            <a:prstGeom prst="line">
              <a:avLst/>
            </a:prstGeom>
            <a:noFill/>
            <a:ln w="9525">
              <a:solidFill>
                <a:schemeClr val="tx1"/>
              </a:solidFill>
              <a:round/>
              <a:headEnd/>
              <a:tailEnd/>
            </a:ln>
            <a:effectLst/>
          </p:spPr>
          <p:txBody>
            <a:bodyPr wrap="none" anchor="ctr"/>
            <a:lstStyle/>
            <a:p>
              <a:endParaRPr lang="en-US"/>
            </a:p>
          </p:txBody>
        </p:sp>
        <p:sp>
          <p:nvSpPr>
            <p:cNvPr id="517173" name="Line 53"/>
            <p:cNvSpPr>
              <a:spLocks noChangeShapeType="1"/>
            </p:cNvSpPr>
            <p:nvPr/>
          </p:nvSpPr>
          <p:spPr bwMode="auto">
            <a:xfrm flipV="1">
              <a:off x="1680" y="3360"/>
              <a:ext cx="720" cy="144"/>
            </a:xfrm>
            <a:prstGeom prst="line">
              <a:avLst/>
            </a:prstGeom>
            <a:noFill/>
            <a:ln w="9525">
              <a:solidFill>
                <a:schemeClr val="tx1"/>
              </a:solidFill>
              <a:round/>
              <a:headEnd/>
              <a:tailEnd/>
            </a:ln>
            <a:effectLst/>
          </p:spPr>
          <p:txBody>
            <a:bodyPr wrap="none" anchor="ctr"/>
            <a:lstStyle/>
            <a:p>
              <a:endParaRPr lang="en-US"/>
            </a:p>
          </p:txBody>
        </p:sp>
        <p:sp>
          <p:nvSpPr>
            <p:cNvPr id="517174" name="Line 54"/>
            <p:cNvSpPr>
              <a:spLocks noChangeShapeType="1"/>
            </p:cNvSpPr>
            <p:nvPr/>
          </p:nvSpPr>
          <p:spPr bwMode="auto">
            <a:xfrm>
              <a:off x="1680" y="2976"/>
              <a:ext cx="1104" cy="96"/>
            </a:xfrm>
            <a:prstGeom prst="line">
              <a:avLst/>
            </a:prstGeom>
            <a:noFill/>
            <a:ln w="9525">
              <a:solidFill>
                <a:schemeClr val="tx1"/>
              </a:solidFill>
              <a:round/>
              <a:headEnd/>
              <a:tailEnd/>
            </a:ln>
            <a:effectLst/>
          </p:spPr>
          <p:txBody>
            <a:bodyPr wrap="none" anchor="ctr"/>
            <a:lstStyle/>
            <a:p>
              <a:endParaRPr lang="en-US"/>
            </a:p>
          </p:txBody>
        </p:sp>
        <p:sp>
          <p:nvSpPr>
            <p:cNvPr id="517175" name="Line 55"/>
            <p:cNvSpPr>
              <a:spLocks noChangeShapeType="1"/>
            </p:cNvSpPr>
            <p:nvPr/>
          </p:nvSpPr>
          <p:spPr bwMode="auto">
            <a:xfrm flipV="1">
              <a:off x="2688" y="3072"/>
              <a:ext cx="96" cy="192"/>
            </a:xfrm>
            <a:prstGeom prst="line">
              <a:avLst/>
            </a:prstGeom>
            <a:noFill/>
            <a:ln w="9525">
              <a:solidFill>
                <a:schemeClr val="tx1"/>
              </a:solidFill>
              <a:round/>
              <a:headEnd/>
              <a:tailEnd/>
            </a:ln>
            <a:effectLst/>
          </p:spPr>
          <p:txBody>
            <a:bodyPr wrap="none" anchor="ctr"/>
            <a:lstStyle/>
            <a:p>
              <a:endParaRPr lang="en-US"/>
            </a:p>
          </p:txBody>
        </p:sp>
        <p:sp>
          <p:nvSpPr>
            <p:cNvPr id="517176" name="Line 56"/>
            <p:cNvSpPr>
              <a:spLocks noChangeShapeType="1"/>
            </p:cNvSpPr>
            <p:nvPr/>
          </p:nvSpPr>
          <p:spPr bwMode="auto">
            <a:xfrm>
              <a:off x="2400" y="2496"/>
              <a:ext cx="720" cy="240"/>
            </a:xfrm>
            <a:prstGeom prst="line">
              <a:avLst/>
            </a:prstGeom>
            <a:noFill/>
            <a:ln w="9525">
              <a:solidFill>
                <a:schemeClr val="tx1"/>
              </a:solidFill>
              <a:round/>
              <a:headEnd/>
              <a:tailEnd/>
            </a:ln>
            <a:effectLst/>
          </p:spPr>
          <p:txBody>
            <a:bodyPr wrap="none" anchor="ctr"/>
            <a:lstStyle/>
            <a:p>
              <a:endParaRPr lang="en-US"/>
            </a:p>
          </p:txBody>
        </p:sp>
        <p:sp>
          <p:nvSpPr>
            <p:cNvPr id="517177" name="Line 57"/>
            <p:cNvSpPr>
              <a:spLocks noChangeShapeType="1"/>
            </p:cNvSpPr>
            <p:nvPr/>
          </p:nvSpPr>
          <p:spPr bwMode="auto">
            <a:xfrm flipV="1">
              <a:off x="3072" y="2736"/>
              <a:ext cx="48" cy="192"/>
            </a:xfrm>
            <a:prstGeom prst="line">
              <a:avLst/>
            </a:prstGeom>
            <a:noFill/>
            <a:ln w="9525">
              <a:solidFill>
                <a:schemeClr val="tx1"/>
              </a:solidFill>
              <a:round/>
              <a:headEnd/>
              <a:tailEnd/>
            </a:ln>
            <a:effectLst/>
          </p:spPr>
          <p:txBody>
            <a:bodyPr wrap="none" anchor="ctr"/>
            <a:lstStyle/>
            <a:p>
              <a:endParaRPr lang="en-US"/>
            </a:p>
          </p:txBody>
        </p:sp>
        <p:sp>
          <p:nvSpPr>
            <p:cNvPr id="517178" name="Text Box 58"/>
            <p:cNvSpPr txBox="1">
              <a:spLocks noChangeArrowheads="1"/>
            </p:cNvSpPr>
            <p:nvPr/>
          </p:nvSpPr>
          <p:spPr bwMode="auto">
            <a:xfrm>
              <a:off x="4305" y="1824"/>
              <a:ext cx="1289" cy="291"/>
            </a:xfrm>
            <a:prstGeom prst="rect">
              <a:avLst/>
            </a:prstGeom>
            <a:noFill/>
            <a:ln w="9525">
              <a:noFill/>
              <a:miter lim="800000"/>
              <a:headEnd/>
              <a:tailEnd/>
            </a:ln>
            <a:effectLst/>
          </p:spPr>
          <p:txBody>
            <a:bodyPr wrap="none">
              <a:spAutoFit/>
            </a:bodyPr>
            <a:lstStyle/>
            <a:p>
              <a:pPr algn="ctr">
                <a:spcBef>
                  <a:spcPct val="0"/>
                </a:spcBef>
              </a:pPr>
              <a:r>
                <a:rPr lang="en-US" altLang="zh-CN" sz="2400" b="1" dirty="0" smtClean="0">
                  <a:ea typeface="宋体" pitchFamily="2" charset="-122"/>
                </a:rPr>
                <a:t>agglomerative</a:t>
              </a:r>
              <a:endParaRPr lang="en-US" altLang="zh-CN" sz="2400" b="1" dirty="0">
                <a:ea typeface="宋体" pitchFamily="2" charset="-122"/>
              </a:endParaRPr>
            </a:p>
          </p:txBody>
        </p:sp>
        <p:sp>
          <p:nvSpPr>
            <p:cNvPr id="517179" name="Text Box 59"/>
            <p:cNvSpPr txBox="1">
              <a:spLocks noChangeArrowheads="1"/>
            </p:cNvSpPr>
            <p:nvPr/>
          </p:nvSpPr>
          <p:spPr bwMode="auto">
            <a:xfrm>
              <a:off x="4401" y="3552"/>
              <a:ext cx="740" cy="291"/>
            </a:xfrm>
            <a:prstGeom prst="rect">
              <a:avLst/>
            </a:prstGeom>
            <a:noFill/>
            <a:ln w="9525">
              <a:noFill/>
              <a:miter lim="800000"/>
              <a:headEnd/>
              <a:tailEnd/>
            </a:ln>
            <a:effectLst/>
          </p:spPr>
          <p:txBody>
            <a:bodyPr wrap="none">
              <a:spAutoFit/>
            </a:bodyPr>
            <a:lstStyle/>
            <a:p>
              <a:pPr algn="ctr">
                <a:spcBef>
                  <a:spcPct val="0"/>
                </a:spcBef>
              </a:pPr>
              <a:r>
                <a:rPr lang="en-US" altLang="zh-CN" sz="2400" b="1" dirty="0" smtClean="0">
                  <a:ea typeface="宋体" pitchFamily="2" charset="-122"/>
                </a:rPr>
                <a:t>divisive</a:t>
              </a:r>
              <a:endParaRPr lang="en-US" altLang="zh-CN" sz="2400" b="1" dirty="0">
                <a:ea typeface="宋体" pitchFamily="2" charset="-122"/>
              </a:endParaRPr>
            </a:p>
          </p:txBody>
        </p:sp>
      </p:grpSp>
      <p:sp>
        <p:nvSpPr>
          <p:cNvPr id="59" name="Title 58"/>
          <p:cNvSpPr>
            <a:spLocks noGrp="1"/>
          </p:cNvSpPr>
          <p:nvPr>
            <p:ph type="title"/>
          </p:nvPr>
        </p:nvSpPr>
        <p:spPr/>
        <p:txBody>
          <a:bodyPr/>
          <a:lstStyle/>
          <a:p>
            <a:r>
              <a:rPr lang="en-US" b="1" dirty="0" smtClean="0"/>
              <a:t>Hierarchical Clustering</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Distance Between Clusters</a:t>
            </a:r>
            <a:endParaRPr lang="en-US" b="1" dirty="0"/>
          </a:p>
        </p:txBody>
      </p:sp>
      <p:sp>
        <p:nvSpPr>
          <p:cNvPr id="3" name="Content Placeholder 2"/>
          <p:cNvSpPr>
            <a:spLocks noGrp="1"/>
          </p:cNvSpPr>
          <p:nvPr>
            <p:ph idx="1"/>
          </p:nvPr>
        </p:nvSpPr>
        <p:spPr/>
        <p:txBody>
          <a:bodyPr/>
          <a:lstStyle/>
          <a:p>
            <a:pPr>
              <a:lnSpc>
                <a:spcPct val="90000"/>
              </a:lnSpc>
            </a:pPr>
            <a:r>
              <a:rPr lang="en-US" sz="2000" i="1" dirty="0" smtClean="0">
                <a:solidFill>
                  <a:srgbClr val="FF0000"/>
                </a:solidFill>
              </a:rPr>
              <a:t>Single Link</a:t>
            </a:r>
            <a:r>
              <a:rPr lang="en-US" sz="2000" dirty="0" smtClean="0"/>
              <a:t>: smallest distance between points</a:t>
            </a:r>
          </a:p>
          <a:p>
            <a:pPr>
              <a:lnSpc>
                <a:spcPct val="90000"/>
              </a:lnSpc>
            </a:pPr>
            <a:endParaRPr lang="en-US" sz="2000" dirty="0" smtClean="0"/>
          </a:p>
          <a:p>
            <a:pPr>
              <a:lnSpc>
                <a:spcPct val="90000"/>
              </a:lnSpc>
            </a:pPr>
            <a:endParaRPr lang="en-US" sz="2000" i="1" dirty="0" smtClean="0">
              <a:solidFill>
                <a:srgbClr val="FF0000"/>
              </a:solidFill>
            </a:endParaRPr>
          </a:p>
          <a:p>
            <a:pPr>
              <a:lnSpc>
                <a:spcPct val="90000"/>
              </a:lnSpc>
            </a:pPr>
            <a:r>
              <a:rPr lang="en-US" sz="2000" i="1" dirty="0" smtClean="0">
                <a:solidFill>
                  <a:srgbClr val="FF0000"/>
                </a:solidFill>
              </a:rPr>
              <a:t>Complete Link</a:t>
            </a:r>
            <a:r>
              <a:rPr lang="en-US" sz="2000" i="1" dirty="0" smtClean="0">
                <a:solidFill>
                  <a:schemeClr val="tx2"/>
                </a:solidFill>
              </a:rPr>
              <a:t>:</a:t>
            </a:r>
            <a:r>
              <a:rPr lang="en-US" sz="2000" dirty="0" smtClean="0"/>
              <a:t> largest distance between points</a:t>
            </a:r>
          </a:p>
          <a:p>
            <a:pPr>
              <a:buNone/>
            </a:pPr>
            <a:endParaRPr lang="en-US" sz="2000" dirty="0"/>
          </a:p>
        </p:txBody>
      </p:sp>
      <p:grpSp>
        <p:nvGrpSpPr>
          <p:cNvPr id="44" name="Group 43"/>
          <p:cNvGrpSpPr/>
          <p:nvPr/>
        </p:nvGrpSpPr>
        <p:grpSpPr>
          <a:xfrm>
            <a:off x="1447800" y="4343400"/>
            <a:ext cx="2438400" cy="1828800"/>
            <a:chOff x="838200" y="3352800"/>
            <a:chExt cx="2438400" cy="1828800"/>
          </a:xfrm>
        </p:grpSpPr>
        <p:grpSp>
          <p:nvGrpSpPr>
            <p:cNvPr id="4" name="Group 3"/>
            <p:cNvGrpSpPr/>
            <p:nvPr/>
          </p:nvGrpSpPr>
          <p:grpSpPr>
            <a:xfrm>
              <a:off x="1066800" y="3505200"/>
              <a:ext cx="2133600" cy="1524000"/>
              <a:chOff x="3200400" y="2743200"/>
              <a:chExt cx="2743200" cy="1828800"/>
            </a:xfrm>
          </p:grpSpPr>
          <p:sp>
            <p:nvSpPr>
              <p:cNvPr id="5" name="Oval 4"/>
              <p:cNvSpPr>
                <a:spLocks noChangeArrowheads="1"/>
              </p:cNvSpPr>
              <p:nvPr/>
            </p:nvSpPr>
            <p:spPr bwMode="auto">
              <a:xfrm>
                <a:off x="3429000" y="3352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6" name="Oval 5"/>
              <p:cNvSpPr>
                <a:spLocks noChangeArrowheads="1"/>
              </p:cNvSpPr>
              <p:nvPr/>
            </p:nvSpPr>
            <p:spPr bwMode="auto">
              <a:xfrm>
                <a:off x="3810000" y="3429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7" name="Oval 6"/>
              <p:cNvSpPr>
                <a:spLocks noChangeArrowheads="1"/>
              </p:cNvSpPr>
              <p:nvPr/>
            </p:nvSpPr>
            <p:spPr bwMode="auto">
              <a:xfrm>
                <a:off x="3657600" y="4191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8" name="Oval 7"/>
              <p:cNvSpPr>
                <a:spLocks noChangeArrowheads="1"/>
              </p:cNvSpPr>
              <p:nvPr/>
            </p:nvSpPr>
            <p:spPr bwMode="auto">
              <a:xfrm>
                <a:off x="3276600" y="3733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9" name="Oval 8"/>
              <p:cNvSpPr>
                <a:spLocks noChangeArrowheads="1"/>
              </p:cNvSpPr>
              <p:nvPr/>
            </p:nvSpPr>
            <p:spPr bwMode="auto">
              <a:xfrm>
                <a:off x="5334000" y="35052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10" name="Oval 9"/>
              <p:cNvSpPr>
                <a:spLocks noChangeArrowheads="1"/>
              </p:cNvSpPr>
              <p:nvPr/>
            </p:nvSpPr>
            <p:spPr bwMode="auto">
              <a:xfrm>
                <a:off x="4953000" y="3048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11" name="Oval 10"/>
              <p:cNvSpPr>
                <a:spLocks noChangeArrowheads="1"/>
              </p:cNvSpPr>
              <p:nvPr/>
            </p:nvSpPr>
            <p:spPr bwMode="auto">
              <a:xfrm>
                <a:off x="5715000" y="2971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12" name="Oval 11"/>
              <p:cNvSpPr>
                <a:spLocks noChangeArrowheads="1"/>
              </p:cNvSpPr>
              <p:nvPr/>
            </p:nvSpPr>
            <p:spPr bwMode="auto">
              <a:xfrm>
                <a:off x="3200400" y="2971800"/>
                <a:ext cx="914400" cy="1600200"/>
              </a:xfrm>
              <a:prstGeom prst="ellipse">
                <a:avLst/>
              </a:prstGeom>
              <a:noFill/>
              <a:ln w="12700">
                <a:solidFill>
                  <a:schemeClr val="tx1"/>
                </a:solidFill>
                <a:prstDash val="dash"/>
                <a:round/>
                <a:headEnd/>
                <a:tailEnd/>
              </a:ln>
              <a:effectLst/>
            </p:spPr>
            <p:txBody>
              <a:bodyPr wrap="none" anchor="ctr">
                <a:spAutoFit/>
              </a:bodyPr>
              <a:lstStyle/>
              <a:p>
                <a:endParaRPr lang="en-US"/>
              </a:p>
            </p:txBody>
          </p:sp>
          <p:sp>
            <p:nvSpPr>
              <p:cNvPr id="13" name="Oval 12"/>
              <p:cNvSpPr>
                <a:spLocks noChangeArrowheads="1"/>
              </p:cNvSpPr>
              <p:nvPr/>
            </p:nvSpPr>
            <p:spPr bwMode="auto">
              <a:xfrm>
                <a:off x="4800600" y="2743200"/>
                <a:ext cx="1143000" cy="1143000"/>
              </a:xfrm>
              <a:prstGeom prst="ellipse">
                <a:avLst/>
              </a:prstGeom>
              <a:noFill/>
              <a:ln w="12700">
                <a:solidFill>
                  <a:schemeClr val="tx1"/>
                </a:solidFill>
                <a:prstDash val="dash"/>
                <a:round/>
                <a:headEnd/>
                <a:tailEnd/>
              </a:ln>
              <a:effectLst/>
            </p:spPr>
            <p:txBody>
              <a:bodyPr wrap="none" anchor="ctr">
                <a:spAutoFit/>
              </a:bodyPr>
              <a:lstStyle/>
              <a:p>
                <a:endParaRPr lang="en-US"/>
              </a:p>
            </p:txBody>
          </p:sp>
          <p:sp>
            <p:nvSpPr>
              <p:cNvPr id="14" name="Line 13"/>
              <p:cNvSpPr>
                <a:spLocks noChangeShapeType="1"/>
              </p:cNvSpPr>
              <p:nvPr/>
            </p:nvSpPr>
            <p:spPr bwMode="auto">
              <a:xfrm flipV="1">
                <a:off x="3886200" y="3124200"/>
                <a:ext cx="1066800" cy="304800"/>
              </a:xfrm>
              <a:prstGeom prst="line">
                <a:avLst/>
              </a:prstGeom>
              <a:noFill/>
              <a:ln w="12700" cap="sq">
                <a:solidFill>
                  <a:srgbClr val="FF0000"/>
                </a:solidFill>
                <a:round/>
                <a:headEnd/>
                <a:tailEnd/>
              </a:ln>
              <a:effectLst/>
            </p:spPr>
            <p:txBody>
              <a:bodyPr anchor="ctr">
                <a:spAutoFit/>
              </a:bodyPr>
              <a:lstStyle/>
              <a:p>
                <a:endParaRPr lang="en-US"/>
              </a:p>
            </p:txBody>
          </p:sp>
        </p:grpSp>
        <p:sp>
          <p:nvSpPr>
            <p:cNvPr id="40" name="Rectangle 39"/>
            <p:cNvSpPr/>
            <p:nvPr/>
          </p:nvSpPr>
          <p:spPr bwMode="auto">
            <a:xfrm>
              <a:off x="838200" y="3352800"/>
              <a:ext cx="2438400" cy="182880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Arial" charset="0"/>
              </a:endParaRPr>
            </a:p>
          </p:txBody>
        </p:sp>
      </p:grpSp>
      <p:grpSp>
        <p:nvGrpSpPr>
          <p:cNvPr id="43" name="Group 42"/>
          <p:cNvGrpSpPr/>
          <p:nvPr/>
        </p:nvGrpSpPr>
        <p:grpSpPr>
          <a:xfrm>
            <a:off x="5334000" y="4343400"/>
            <a:ext cx="2438400" cy="1828800"/>
            <a:chOff x="3429000" y="3352800"/>
            <a:chExt cx="2438400" cy="1828800"/>
          </a:xfrm>
        </p:grpSpPr>
        <p:grpSp>
          <p:nvGrpSpPr>
            <p:cNvPr id="15" name="Group 14"/>
            <p:cNvGrpSpPr/>
            <p:nvPr/>
          </p:nvGrpSpPr>
          <p:grpSpPr>
            <a:xfrm>
              <a:off x="3581400" y="3505200"/>
              <a:ext cx="2209800" cy="1600200"/>
              <a:chOff x="3200400" y="2743200"/>
              <a:chExt cx="2743200" cy="1828800"/>
            </a:xfrm>
          </p:grpSpPr>
          <p:sp>
            <p:nvSpPr>
              <p:cNvPr id="16" name="Oval 4"/>
              <p:cNvSpPr>
                <a:spLocks noChangeArrowheads="1"/>
              </p:cNvSpPr>
              <p:nvPr/>
            </p:nvSpPr>
            <p:spPr bwMode="auto">
              <a:xfrm>
                <a:off x="3429000" y="3352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17" name="Oval 5"/>
              <p:cNvSpPr>
                <a:spLocks noChangeArrowheads="1"/>
              </p:cNvSpPr>
              <p:nvPr/>
            </p:nvSpPr>
            <p:spPr bwMode="auto">
              <a:xfrm>
                <a:off x="3810000" y="3429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18" name="Oval 6"/>
              <p:cNvSpPr>
                <a:spLocks noChangeArrowheads="1"/>
              </p:cNvSpPr>
              <p:nvPr/>
            </p:nvSpPr>
            <p:spPr bwMode="auto">
              <a:xfrm>
                <a:off x="3657600" y="4191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19" name="Oval 7"/>
              <p:cNvSpPr>
                <a:spLocks noChangeArrowheads="1"/>
              </p:cNvSpPr>
              <p:nvPr/>
            </p:nvSpPr>
            <p:spPr bwMode="auto">
              <a:xfrm>
                <a:off x="3276600" y="3733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20" name="Oval 8"/>
              <p:cNvSpPr>
                <a:spLocks noChangeArrowheads="1"/>
              </p:cNvSpPr>
              <p:nvPr/>
            </p:nvSpPr>
            <p:spPr bwMode="auto">
              <a:xfrm>
                <a:off x="5334000" y="35052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21" name="Oval 9"/>
              <p:cNvSpPr>
                <a:spLocks noChangeArrowheads="1"/>
              </p:cNvSpPr>
              <p:nvPr/>
            </p:nvSpPr>
            <p:spPr bwMode="auto">
              <a:xfrm>
                <a:off x="4953000" y="3048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22" name="Oval 10"/>
              <p:cNvSpPr>
                <a:spLocks noChangeArrowheads="1"/>
              </p:cNvSpPr>
              <p:nvPr/>
            </p:nvSpPr>
            <p:spPr bwMode="auto">
              <a:xfrm>
                <a:off x="5715000" y="2971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23" name="Oval 11"/>
              <p:cNvSpPr>
                <a:spLocks noChangeArrowheads="1"/>
              </p:cNvSpPr>
              <p:nvPr/>
            </p:nvSpPr>
            <p:spPr bwMode="auto">
              <a:xfrm>
                <a:off x="3200400" y="2971800"/>
                <a:ext cx="914400" cy="1600200"/>
              </a:xfrm>
              <a:prstGeom prst="ellipse">
                <a:avLst/>
              </a:prstGeom>
              <a:noFill/>
              <a:ln w="12700">
                <a:solidFill>
                  <a:schemeClr val="tx1"/>
                </a:solidFill>
                <a:prstDash val="dash"/>
                <a:round/>
                <a:headEnd/>
                <a:tailEnd/>
              </a:ln>
              <a:effectLst/>
            </p:spPr>
            <p:txBody>
              <a:bodyPr wrap="none" anchor="ctr">
                <a:spAutoFit/>
              </a:bodyPr>
              <a:lstStyle/>
              <a:p>
                <a:endParaRPr lang="en-US"/>
              </a:p>
            </p:txBody>
          </p:sp>
          <p:sp>
            <p:nvSpPr>
              <p:cNvPr id="24" name="Oval 12"/>
              <p:cNvSpPr>
                <a:spLocks noChangeArrowheads="1"/>
              </p:cNvSpPr>
              <p:nvPr/>
            </p:nvSpPr>
            <p:spPr bwMode="auto">
              <a:xfrm>
                <a:off x="4800600" y="2743200"/>
                <a:ext cx="1143000" cy="1143000"/>
              </a:xfrm>
              <a:prstGeom prst="ellipse">
                <a:avLst/>
              </a:prstGeom>
              <a:noFill/>
              <a:ln w="12700">
                <a:solidFill>
                  <a:schemeClr val="tx1"/>
                </a:solidFill>
                <a:prstDash val="dash"/>
                <a:round/>
                <a:headEnd/>
                <a:tailEnd/>
              </a:ln>
              <a:effectLst/>
            </p:spPr>
            <p:txBody>
              <a:bodyPr wrap="none" anchor="ctr">
                <a:spAutoFit/>
              </a:bodyPr>
              <a:lstStyle/>
              <a:p>
                <a:endParaRPr lang="en-US"/>
              </a:p>
            </p:txBody>
          </p:sp>
          <p:sp>
            <p:nvSpPr>
              <p:cNvPr id="25" name="Line 14"/>
              <p:cNvSpPr>
                <a:spLocks noChangeShapeType="1"/>
              </p:cNvSpPr>
              <p:nvPr/>
            </p:nvSpPr>
            <p:spPr bwMode="auto">
              <a:xfrm flipV="1">
                <a:off x="3352800" y="3048000"/>
                <a:ext cx="2400300" cy="762000"/>
              </a:xfrm>
              <a:prstGeom prst="line">
                <a:avLst/>
              </a:prstGeom>
              <a:noFill/>
              <a:ln w="12700" cap="sq">
                <a:solidFill>
                  <a:srgbClr val="FF0000"/>
                </a:solidFill>
                <a:round/>
                <a:headEnd/>
                <a:tailEnd/>
              </a:ln>
              <a:effectLst/>
            </p:spPr>
            <p:txBody>
              <a:bodyPr anchor="ctr">
                <a:spAutoFit/>
              </a:bodyPr>
              <a:lstStyle/>
              <a:p>
                <a:endParaRPr lang="en-US"/>
              </a:p>
            </p:txBody>
          </p:sp>
        </p:grpSp>
        <p:sp>
          <p:nvSpPr>
            <p:cNvPr id="41" name="Rectangle 40"/>
            <p:cNvSpPr/>
            <p:nvPr/>
          </p:nvSpPr>
          <p:spPr bwMode="auto">
            <a:xfrm>
              <a:off x="3429000" y="3352800"/>
              <a:ext cx="2438400" cy="182880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Arial" charset="0"/>
              </a:endParaRPr>
            </a:p>
          </p:txBody>
        </p:sp>
      </p:grpSp>
      <p:graphicFrame>
        <p:nvGraphicFramePr>
          <p:cNvPr id="1027" name="Object 3"/>
          <p:cNvGraphicFramePr>
            <a:graphicFrameLocks noChangeAspect="1"/>
          </p:cNvGraphicFramePr>
          <p:nvPr/>
        </p:nvGraphicFramePr>
        <p:xfrm>
          <a:off x="1752600" y="1981200"/>
          <a:ext cx="2782888" cy="381000"/>
        </p:xfrm>
        <a:graphic>
          <a:graphicData uri="http://schemas.openxmlformats.org/presentationml/2006/ole">
            <p:oleObj spid="_x0000_s1027" name="Equation" r:id="rId3" imgW="1828800" imgH="241200" progId="Equation.3">
              <p:embed/>
            </p:oleObj>
          </a:graphicData>
        </a:graphic>
      </p:graphicFrame>
      <p:graphicFrame>
        <p:nvGraphicFramePr>
          <p:cNvPr id="1028" name="Object 4"/>
          <p:cNvGraphicFramePr>
            <a:graphicFrameLocks noChangeAspect="1"/>
          </p:cNvGraphicFramePr>
          <p:nvPr/>
        </p:nvGraphicFramePr>
        <p:xfrm>
          <a:off x="2209800" y="3200400"/>
          <a:ext cx="2874963" cy="381000"/>
        </p:xfrm>
        <a:graphic>
          <a:graphicData uri="http://schemas.openxmlformats.org/presentationml/2006/ole">
            <p:oleObj spid="_x0000_s1028" name="Equation" r:id="rId4" imgW="185400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Distance Between Clusters</a:t>
            </a:r>
            <a:endParaRPr lang="en-US" b="1" dirty="0"/>
          </a:p>
        </p:txBody>
      </p:sp>
      <p:sp>
        <p:nvSpPr>
          <p:cNvPr id="3" name="Content Placeholder 2"/>
          <p:cNvSpPr>
            <a:spLocks noGrp="1"/>
          </p:cNvSpPr>
          <p:nvPr>
            <p:ph idx="1"/>
          </p:nvPr>
        </p:nvSpPr>
        <p:spPr/>
        <p:txBody>
          <a:bodyPr/>
          <a:lstStyle/>
          <a:p>
            <a:pPr>
              <a:lnSpc>
                <a:spcPct val="90000"/>
              </a:lnSpc>
            </a:pPr>
            <a:r>
              <a:rPr lang="en-US" sz="2000" i="1" dirty="0" smtClean="0">
                <a:solidFill>
                  <a:srgbClr val="FF0000"/>
                </a:solidFill>
              </a:rPr>
              <a:t>Average Link</a:t>
            </a:r>
            <a:r>
              <a:rPr lang="en-US" sz="2000" i="1" dirty="0" smtClean="0">
                <a:solidFill>
                  <a:schemeClr val="tx2"/>
                </a:solidFill>
              </a:rPr>
              <a:t>:</a:t>
            </a:r>
            <a:r>
              <a:rPr lang="en-US" sz="2000" i="1" dirty="0" smtClean="0"/>
              <a:t> </a:t>
            </a:r>
            <a:r>
              <a:rPr lang="en-US" sz="2000" dirty="0" smtClean="0"/>
              <a:t>average distance between points</a:t>
            </a:r>
          </a:p>
          <a:p>
            <a:pPr>
              <a:lnSpc>
                <a:spcPct val="90000"/>
              </a:lnSpc>
            </a:pPr>
            <a:endParaRPr lang="en-US" sz="2000" dirty="0" smtClean="0"/>
          </a:p>
          <a:p>
            <a:pPr>
              <a:lnSpc>
                <a:spcPct val="90000"/>
              </a:lnSpc>
            </a:pPr>
            <a:endParaRPr lang="en-US" sz="2000" i="1" dirty="0" smtClean="0">
              <a:solidFill>
                <a:srgbClr val="FF0000"/>
              </a:solidFill>
            </a:endParaRPr>
          </a:p>
          <a:p>
            <a:pPr>
              <a:lnSpc>
                <a:spcPct val="90000"/>
              </a:lnSpc>
            </a:pPr>
            <a:r>
              <a:rPr lang="en-US" sz="2000" i="1" dirty="0" err="1" smtClean="0">
                <a:solidFill>
                  <a:srgbClr val="FF0000"/>
                </a:solidFill>
              </a:rPr>
              <a:t>Centroid</a:t>
            </a:r>
            <a:r>
              <a:rPr lang="en-US" sz="2000" i="1" dirty="0" smtClean="0">
                <a:solidFill>
                  <a:schemeClr val="tx2"/>
                </a:solidFill>
              </a:rPr>
              <a:t>:</a:t>
            </a:r>
            <a:r>
              <a:rPr lang="en-US" sz="2000" i="1" dirty="0" smtClean="0"/>
              <a:t> </a:t>
            </a:r>
            <a:r>
              <a:rPr lang="en-US" sz="2000" dirty="0" smtClean="0"/>
              <a:t>distance between </a:t>
            </a:r>
            <a:r>
              <a:rPr lang="en-US" sz="2000" dirty="0" err="1" smtClean="0"/>
              <a:t>centroids</a:t>
            </a:r>
            <a:endParaRPr lang="en-US" sz="2000" dirty="0" smtClean="0"/>
          </a:p>
          <a:p>
            <a:endParaRPr lang="en-US" sz="2000" dirty="0"/>
          </a:p>
        </p:txBody>
      </p:sp>
      <p:grpSp>
        <p:nvGrpSpPr>
          <p:cNvPr id="43" name="Group 44"/>
          <p:cNvGrpSpPr/>
          <p:nvPr/>
        </p:nvGrpSpPr>
        <p:grpSpPr>
          <a:xfrm>
            <a:off x="5486400" y="3733800"/>
            <a:ext cx="2438400" cy="1828800"/>
            <a:chOff x="6324600" y="3429000"/>
            <a:chExt cx="2438400" cy="1828800"/>
          </a:xfrm>
        </p:grpSpPr>
        <p:grpSp>
          <p:nvGrpSpPr>
            <p:cNvPr id="44" name="Group 25"/>
            <p:cNvGrpSpPr/>
            <p:nvPr/>
          </p:nvGrpSpPr>
          <p:grpSpPr>
            <a:xfrm>
              <a:off x="6553200" y="3581400"/>
              <a:ext cx="2057400" cy="1524000"/>
              <a:chOff x="3200400" y="2743200"/>
              <a:chExt cx="2743200" cy="1828800"/>
            </a:xfrm>
          </p:grpSpPr>
          <p:sp>
            <p:nvSpPr>
              <p:cNvPr id="27" name="Oval 4"/>
              <p:cNvSpPr>
                <a:spLocks noChangeArrowheads="1"/>
              </p:cNvSpPr>
              <p:nvPr/>
            </p:nvSpPr>
            <p:spPr bwMode="auto">
              <a:xfrm>
                <a:off x="3429000" y="3352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28" name="Oval 5"/>
              <p:cNvSpPr>
                <a:spLocks noChangeArrowheads="1"/>
              </p:cNvSpPr>
              <p:nvPr/>
            </p:nvSpPr>
            <p:spPr bwMode="auto">
              <a:xfrm>
                <a:off x="3810000" y="3429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29" name="Oval 6"/>
              <p:cNvSpPr>
                <a:spLocks noChangeArrowheads="1"/>
              </p:cNvSpPr>
              <p:nvPr/>
            </p:nvSpPr>
            <p:spPr bwMode="auto">
              <a:xfrm>
                <a:off x="3657600" y="4191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30" name="Oval 7"/>
              <p:cNvSpPr>
                <a:spLocks noChangeArrowheads="1"/>
              </p:cNvSpPr>
              <p:nvPr/>
            </p:nvSpPr>
            <p:spPr bwMode="auto">
              <a:xfrm>
                <a:off x="3276600" y="3733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31" name="Oval 8"/>
              <p:cNvSpPr>
                <a:spLocks noChangeArrowheads="1"/>
              </p:cNvSpPr>
              <p:nvPr/>
            </p:nvSpPr>
            <p:spPr bwMode="auto">
              <a:xfrm>
                <a:off x="5334000" y="35052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32" name="Oval 9"/>
              <p:cNvSpPr>
                <a:spLocks noChangeArrowheads="1"/>
              </p:cNvSpPr>
              <p:nvPr/>
            </p:nvSpPr>
            <p:spPr bwMode="auto">
              <a:xfrm>
                <a:off x="4953000" y="30480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33" name="Oval 10"/>
              <p:cNvSpPr>
                <a:spLocks noChangeArrowheads="1"/>
              </p:cNvSpPr>
              <p:nvPr/>
            </p:nvSpPr>
            <p:spPr bwMode="auto">
              <a:xfrm>
                <a:off x="5715000" y="2971800"/>
                <a:ext cx="76200" cy="76200"/>
              </a:xfrm>
              <a:prstGeom prst="ellipse">
                <a:avLst/>
              </a:prstGeom>
              <a:solidFill>
                <a:schemeClr val="tx1"/>
              </a:solidFill>
              <a:ln w="12700" cap="sq">
                <a:solidFill>
                  <a:srgbClr val="FF0000"/>
                </a:solidFill>
                <a:round/>
                <a:headEnd type="none" w="sm" len="sm"/>
                <a:tailEnd type="none" w="sm" len="sm"/>
              </a:ln>
              <a:effectLst/>
            </p:spPr>
            <p:txBody>
              <a:bodyPr wrap="none" anchor="ctr">
                <a:spAutoFit/>
              </a:bodyPr>
              <a:lstStyle/>
              <a:p>
                <a:endParaRPr lang="en-US"/>
              </a:p>
            </p:txBody>
          </p:sp>
          <p:sp>
            <p:nvSpPr>
              <p:cNvPr id="34" name="Oval 11"/>
              <p:cNvSpPr>
                <a:spLocks noChangeArrowheads="1"/>
              </p:cNvSpPr>
              <p:nvPr/>
            </p:nvSpPr>
            <p:spPr bwMode="auto">
              <a:xfrm>
                <a:off x="3200400" y="2971800"/>
                <a:ext cx="914400" cy="1600200"/>
              </a:xfrm>
              <a:prstGeom prst="ellipse">
                <a:avLst/>
              </a:prstGeom>
              <a:noFill/>
              <a:ln w="12700">
                <a:solidFill>
                  <a:schemeClr val="tx1"/>
                </a:solidFill>
                <a:prstDash val="dash"/>
                <a:round/>
                <a:headEnd/>
                <a:tailEnd/>
              </a:ln>
              <a:effectLst/>
            </p:spPr>
            <p:txBody>
              <a:bodyPr wrap="none" anchor="ctr">
                <a:spAutoFit/>
              </a:bodyPr>
              <a:lstStyle/>
              <a:p>
                <a:endParaRPr lang="en-US"/>
              </a:p>
            </p:txBody>
          </p:sp>
          <p:sp>
            <p:nvSpPr>
              <p:cNvPr id="35" name="Oval 12"/>
              <p:cNvSpPr>
                <a:spLocks noChangeArrowheads="1"/>
              </p:cNvSpPr>
              <p:nvPr/>
            </p:nvSpPr>
            <p:spPr bwMode="auto">
              <a:xfrm>
                <a:off x="4800600" y="2743200"/>
                <a:ext cx="1143000" cy="1143000"/>
              </a:xfrm>
              <a:prstGeom prst="ellipse">
                <a:avLst/>
              </a:prstGeom>
              <a:noFill/>
              <a:ln w="12700">
                <a:solidFill>
                  <a:schemeClr val="tx1"/>
                </a:solidFill>
                <a:prstDash val="dash"/>
                <a:round/>
                <a:headEnd/>
                <a:tailEnd/>
              </a:ln>
              <a:effectLst/>
            </p:spPr>
            <p:txBody>
              <a:bodyPr wrap="none" anchor="ctr">
                <a:spAutoFit/>
              </a:bodyPr>
              <a:lstStyle/>
              <a:p>
                <a:endParaRPr lang="en-US"/>
              </a:p>
            </p:txBody>
          </p:sp>
          <p:grpSp>
            <p:nvGrpSpPr>
              <p:cNvPr id="45" name="Group 25"/>
              <p:cNvGrpSpPr>
                <a:grpSpLocks/>
              </p:cNvGrpSpPr>
              <p:nvPr/>
            </p:nvGrpSpPr>
            <p:grpSpPr bwMode="auto">
              <a:xfrm>
                <a:off x="3657600" y="3200400"/>
                <a:ext cx="1847850" cy="533400"/>
                <a:chOff x="144" y="3072"/>
                <a:chExt cx="1680" cy="576"/>
              </a:xfrm>
            </p:grpSpPr>
            <p:sp>
              <p:nvSpPr>
                <p:cNvPr id="37" name="Line 26"/>
                <p:cNvSpPr>
                  <a:spLocks noChangeShapeType="1"/>
                </p:cNvSpPr>
                <p:nvPr/>
              </p:nvSpPr>
              <p:spPr bwMode="auto">
                <a:xfrm flipV="1">
                  <a:off x="240" y="3120"/>
                  <a:ext cx="1512" cy="480"/>
                </a:xfrm>
                <a:prstGeom prst="line">
                  <a:avLst/>
                </a:prstGeom>
                <a:noFill/>
                <a:ln w="12700" cap="sq">
                  <a:solidFill>
                    <a:srgbClr val="FF0000"/>
                  </a:solidFill>
                  <a:round/>
                  <a:headEnd/>
                  <a:tailEnd/>
                </a:ln>
                <a:effectLst/>
              </p:spPr>
              <p:txBody>
                <a:bodyPr anchor="ctr">
                  <a:spAutoFit/>
                </a:bodyPr>
                <a:lstStyle/>
                <a:p>
                  <a:endParaRPr lang="en-US"/>
                </a:p>
              </p:txBody>
            </p:sp>
            <p:sp>
              <p:nvSpPr>
                <p:cNvPr id="38" name="AutoShape 27"/>
                <p:cNvSpPr>
                  <a:spLocks noChangeArrowheads="1"/>
                </p:cNvSpPr>
                <p:nvPr/>
              </p:nvSpPr>
              <p:spPr bwMode="auto">
                <a:xfrm>
                  <a:off x="1728" y="3072"/>
                  <a:ext cx="96" cy="96"/>
                </a:xfrm>
                <a:prstGeom prst="sun">
                  <a:avLst>
                    <a:gd name="adj" fmla="val 25000"/>
                  </a:avLst>
                </a:prstGeom>
                <a:solidFill>
                  <a:schemeClr val="tx1"/>
                </a:solidFill>
                <a:ln w="12700" cap="sq">
                  <a:solidFill>
                    <a:srgbClr val="FF0000"/>
                  </a:solidFill>
                  <a:miter lim="800000"/>
                  <a:headEnd/>
                  <a:tailEnd/>
                </a:ln>
                <a:effectLst/>
              </p:spPr>
              <p:txBody>
                <a:bodyPr anchor="ctr">
                  <a:spAutoFit/>
                </a:bodyPr>
                <a:lstStyle/>
                <a:p>
                  <a:endParaRPr lang="en-US"/>
                </a:p>
              </p:txBody>
            </p:sp>
            <p:sp>
              <p:nvSpPr>
                <p:cNvPr id="39" name="AutoShape 28"/>
                <p:cNvSpPr>
                  <a:spLocks noChangeArrowheads="1"/>
                </p:cNvSpPr>
                <p:nvPr/>
              </p:nvSpPr>
              <p:spPr bwMode="auto">
                <a:xfrm>
                  <a:off x="144" y="3552"/>
                  <a:ext cx="96" cy="96"/>
                </a:xfrm>
                <a:prstGeom prst="sun">
                  <a:avLst>
                    <a:gd name="adj" fmla="val 25000"/>
                  </a:avLst>
                </a:prstGeom>
                <a:solidFill>
                  <a:schemeClr val="tx1"/>
                </a:solidFill>
                <a:ln w="12700" cap="sq">
                  <a:solidFill>
                    <a:srgbClr val="FF0000"/>
                  </a:solidFill>
                  <a:miter lim="800000"/>
                  <a:headEnd/>
                  <a:tailEnd/>
                </a:ln>
                <a:effectLst/>
              </p:spPr>
              <p:txBody>
                <a:bodyPr anchor="ctr">
                  <a:spAutoFit/>
                </a:bodyPr>
                <a:lstStyle/>
                <a:p>
                  <a:endParaRPr lang="en-US"/>
                </a:p>
              </p:txBody>
            </p:sp>
          </p:grpSp>
        </p:grpSp>
        <p:sp>
          <p:nvSpPr>
            <p:cNvPr id="42" name="Rectangle 41"/>
            <p:cNvSpPr/>
            <p:nvPr/>
          </p:nvSpPr>
          <p:spPr bwMode="auto">
            <a:xfrm>
              <a:off x="6324600" y="3429000"/>
              <a:ext cx="2438400" cy="1828800"/>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Arial" charset="0"/>
              </a:endParaRPr>
            </a:p>
          </p:txBody>
        </p:sp>
      </p:grpSp>
      <p:grpSp>
        <p:nvGrpSpPr>
          <p:cNvPr id="101" name="Group 100"/>
          <p:cNvGrpSpPr/>
          <p:nvPr/>
        </p:nvGrpSpPr>
        <p:grpSpPr>
          <a:xfrm>
            <a:off x="914400" y="3733800"/>
            <a:ext cx="3429000" cy="1828800"/>
            <a:chOff x="1676400" y="3352800"/>
            <a:chExt cx="3429000" cy="1828800"/>
          </a:xfrm>
        </p:grpSpPr>
        <p:grpSp>
          <p:nvGrpSpPr>
            <p:cNvPr id="46" name="Group 72"/>
            <p:cNvGrpSpPr/>
            <p:nvPr/>
          </p:nvGrpSpPr>
          <p:grpSpPr>
            <a:xfrm>
              <a:off x="1905000" y="3429000"/>
              <a:ext cx="2971800" cy="1676400"/>
              <a:chOff x="685800" y="1371600"/>
              <a:chExt cx="4419600" cy="1828800"/>
            </a:xfrm>
          </p:grpSpPr>
          <p:sp>
            <p:nvSpPr>
              <p:cNvPr id="74" name="Freeform 29" descr="5%"/>
              <p:cNvSpPr>
                <a:spLocks/>
              </p:cNvSpPr>
              <p:nvPr/>
            </p:nvSpPr>
            <p:spPr bwMode="auto">
              <a:xfrm rot="-5400000">
                <a:off x="462757" y="15946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 xmlns:a14="http://schemas.microsoft.com/office/drawing/2010/main">
                    <a:pattFill prst="pct5">
                      <a:fgClr>
                        <a:schemeClr val="tx1"/>
                      </a:fgClr>
                      <a:bgClr>
                        <a:srgbClr val="FFFFFF"/>
                      </a:bgClr>
                    </a:patt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Oval 30"/>
              <p:cNvSpPr>
                <a:spLocks noChangeArrowheads="1"/>
              </p:cNvSpPr>
              <p:nvPr/>
            </p:nvSpPr>
            <p:spPr bwMode="auto">
              <a:xfrm rot="-5400000">
                <a:off x="1752600" y="2514600"/>
                <a:ext cx="76200" cy="76200"/>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31"/>
              <p:cNvSpPr>
                <a:spLocks noChangeArrowheads="1"/>
              </p:cNvSpPr>
              <p:nvPr/>
            </p:nvSpPr>
            <p:spPr bwMode="auto">
              <a:xfrm rot="-5400000">
                <a:off x="1676400" y="1752600"/>
                <a:ext cx="76200" cy="76200"/>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32"/>
              <p:cNvSpPr>
                <a:spLocks noChangeArrowheads="1"/>
              </p:cNvSpPr>
              <p:nvPr/>
            </p:nvSpPr>
            <p:spPr bwMode="auto">
              <a:xfrm rot="-5400000">
                <a:off x="838200" y="2209800"/>
                <a:ext cx="76200" cy="76200"/>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33"/>
              <p:cNvSpPr>
                <a:spLocks noChangeArrowheads="1"/>
              </p:cNvSpPr>
              <p:nvPr/>
            </p:nvSpPr>
            <p:spPr bwMode="auto">
              <a:xfrm rot="-5400000">
                <a:off x="1903413" y="2055813"/>
                <a:ext cx="76200" cy="76200"/>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Freeform 34" descr="5%"/>
              <p:cNvSpPr>
                <a:spLocks/>
              </p:cNvSpPr>
              <p:nvPr/>
            </p:nvSpPr>
            <p:spPr bwMode="auto">
              <a:xfrm rot="5400000" flipV="1">
                <a:off x="3352800" y="14478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noFill/>
              <a:ln w="12700" cap="flat" cmpd="sng">
                <a:solidFill>
                  <a:schemeClr val="tx1"/>
                </a:solidFill>
                <a:prstDash val="solid"/>
                <a:round/>
                <a:headEnd/>
                <a:tailEnd/>
              </a:ln>
              <a:effectLst/>
              <a:extLst>
                <a:ext uri="{909E8E84-426E-40DD-AFC4-6F175D3DCCD1}">
                  <a14:hiddenFill xmlns="" xmlns:a14="http://schemas.microsoft.com/office/drawing/2010/main">
                    <a:pattFill prst="pct5">
                      <a:fgClr>
                        <a:schemeClr val="tx1"/>
                      </a:fgClr>
                      <a:bgClr>
                        <a:srgbClr val="FFFFFF"/>
                      </a:bgClr>
                    </a:patt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Oval 35"/>
              <p:cNvSpPr>
                <a:spLocks noChangeArrowheads="1"/>
              </p:cNvSpPr>
              <p:nvPr/>
            </p:nvSpPr>
            <p:spPr bwMode="auto">
              <a:xfrm rot="5400000" flipV="1">
                <a:off x="4876800" y="1905000"/>
                <a:ext cx="76200" cy="76200"/>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36"/>
              <p:cNvSpPr>
                <a:spLocks noChangeArrowheads="1"/>
              </p:cNvSpPr>
              <p:nvPr/>
            </p:nvSpPr>
            <p:spPr bwMode="auto">
              <a:xfrm rot="5400000" flipV="1">
                <a:off x="3516313" y="1905000"/>
                <a:ext cx="76200" cy="76200"/>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37"/>
              <p:cNvSpPr>
                <a:spLocks noChangeArrowheads="1"/>
              </p:cNvSpPr>
              <p:nvPr/>
            </p:nvSpPr>
            <p:spPr bwMode="auto">
              <a:xfrm rot="5400000" flipV="1">
                <a:off x="4038600" y="2514600"/>
                <a:ext cx="76200" cy="76200"/>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38"/>
              <p:cNvSpPr>
                <a:spLocks noChangeArrowheads="1"/>
              </p:cNvSpPr>
              <p:nvPr/>
            </p:nvSpPr>
            <p:spPr bwMode="auto">
              <a:xfrm rot="5400000" flipV="1">
                <a:off x="4038600" y="1524000"/>
                <a:ext cx="76200" cy="76200"/>
              </a:xfrm>
              <a:prstGeom prst="ellipse">
                <a:avLst/>
              </a:prstGeom>
              <a:solidFill>
                <a:schemeClr val="tx1"/>
              </a:solidFill>
              <a:ln w="12700">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Line 39"/>
              <p:cNvSpPr>
                <a:spLocks noChangeShapeType="1"/>
              </p:cNvSpPr>
              <p:nvPr/>
            </p:nvSpPr>
            <p:spPr bwMode="auto">
              <a:xfrm>
                <a:off x="1828800" y="2514600"/>
                <a:ext cx="2209800" cy="76200"/>
              </a:xfrm>
              <a:prstGeom prst="line">
                <a:avLst/>
              </a:prstGeom>
              <a:noFill/>
              <a:ln w="6350">
                <a:solidFill>
                  <a:srgbClr val="FF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 name="Line 40"/>
              <p:cNvSpPr>
                <a:spLocks noChangeShapeType="1"/>
              </p:cNvSpPr>
              <p:nvPr/>
            </p:nvSpPr>
            <p:spPr bwMode="auto">
              <a:xfrm flipV="1">
                <a:off x="1828800" y="1981200"/>
                <a:ext cx="1676400" cy="533400"/>
              </a:xfrm>
              <a:prstGeom prst="line">
                <a:avLst/>
              </a:prstGeom>
              <a:noFill/>
              <a:ln w="6350">
                <a:solidFill>
                  <a:srgbClr val="FF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 name="Line 41"/>
              <p:cNvSpPr>
                <a:spLocks noChangeShapeType="1"/>
              </p:cNvSpPr>
              <p:nvPr/>
            </p:nvSpPr>
            <p:spPr bwMode="auto">
              <a:xfrm flipV="1">
                <a:off x="1828800" y="1600200"/>
                <a:ext cx="2209800" cy="914400"/>
              </a:xfrm>
              <a:prstGeom prst="line">
                <a:avLst/>
              </a:prstGeom>
              <a:noFill/>
              <a:ln w="6350">
                <a:solidFill>
                  <a:srgbClr val="FF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 name="Line 42"/>
              <p:cNvSpPr>
                <a:spLocks noChangeShapeType="1"/>
              </p:cNvSpPr>
              <p:nvPr/>
            </p:nvSpPr>
            <p:spPr bwMode="auto">
              <a:xfrm flipV="1">
                <a:off x="1828800" y="1981200"/>
                <a:ext cx="3048000" cy="533400"/>
              </a:xfrm>
              <a:prstGeom prst="line">
                <a:avLst/>
              </a:prstGeom>
              <a:noFill/>
              <a:ln w="6350">
                <a:solidFill>
                  <a:srgbClr val="FF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 name="Line 43"/>
              <p:cNvSpPr>
                <a:spLocks noChangeShapeType="1"/>
              </p:cNvSpPr>
              <p:nvPr/>
            </p:nvSpPr>
            <p:spPr bwMode="auto">
              <a:xfrm>
                <a:off x="1981200" y="2133600"/>
                <a:ext cx="2057400" cy="457200"/>
              </a:xfrm>
              <a:prstGeom prst="line">
                <a:avLst/>
              </a:prstGeom>
              <a:noFill/>
              <a:ln w="6350">
                <a:solidFill>
                  <a:srgbClr val="FF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 name="Line 44"/>
              <p:cNvSpPr>
                <a:spLocks noChangeShapeType="1"/>
              </p:cNvSpPr>
              <p:nvPr/>
            </p:nvSpPr>
            <p:spPr bwMode="auto">
              <a:xfrm flipV="1">
                <a:off x="1981200" y="1981200"/>
                <a:ext cx="1524000" cy="152400"/>
              </a:xfrm>
              <a:prstGeom prst="line">
                <a:avLst/>
              </a:prstGeom>
              <a:noFill/>
              <a:ln w="6350">
                <a:solidFill>
                  <a:srgbClr val="FF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 name="Line 45"/>
              <p:cNvSpPr>
                <a:spLocks noChangeShapeType="1"/>
              </p:cNvSpPr>
              <p:nvPr/>
            </p:nvSpPr>
            <p:spPr bwMode="auto">
              <a:xfrm flipV="1">
                <a:off x="1981200" y="1600200"/>
                <a:ext cx="2057400" cy="533400"/>
              </a:xfrm>
              <a:prstGeom prst="line">
                <a:avLst/>
              </a:prstGeom>
              <a:noFill/>
              <a:ln w="6350">
                <a:solidFill>
                  <a:srgbClr val="FF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Line 46"/>
              <p:cNvSpPr>
                <a:spLocks noChangeShapeType="1"/>
              </p:cNvSpPr>
              <p:nvPr/>
            </p:nvSpPr>
            <p:spPr bwMode="auto">
              <a:xfrm flipV="1">
                <a:off x="1981200" y="1981200"/>
                <a:ext cx="2895600" cy="152400"/>
              </a:xfrm>
              <a:prstGeom prst="line">
                <a:avLst/>
              </a:prstGeom>
              <a:noFill/>
              <a:ln w="6350">
                <a:solidFill>
                  <a:srgbClr val="FF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 name="Line 47"/>
              <p:cNvSpPr>
                <a:spLocks noChangeShapeType="1"/>
              </p:cNvSpPr>
              <p:nvPr/>
            </p:nvSpPr>
            <p:spPr bwMode="auto">
              <a:xfrm>
                <a:off x="914400" y="2209800"/>
                <a:ext cx="3124200" cy="381000"/>
              </a:xfrm>
              <a:prstGeom prst="line">
                <a:avLst/>
              </a:prstGeom>
              <a:noFill/>
              <a:ln w="6350">
                <a:solidFill>
                  <a:srgbClr val="FF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Line 48"/>
              <p:cNvSpPr>
                <a:spLocks noChangeShapeType="1"/>
              </p:cNvSpPr>
              <p:nvPr/>
            </p:nvSpPr>
            <p:spPr bwMode="auto">
              <a:xfrm flipV="1">
                <a:off x="914400" y="1981200"/>
                <a:ext cx="3962400" cy="228600"/>
              </a:xfrm>
              <a:prstGeom prst="line">
                <a:avLst/>
              </a:prstGeom>
              <a:noFill/>
              <a:ln w="6350">
                <a:solidFill>
                  <a:srgbClr val="FF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Line 49"/>
              <p:cNvSpPr>
                <a:spLocks noChangeShapeType="1"/>
              </p:cNvSpPr>
              <p:nvPr/>
            </p:nvSpPr>
            <p:spPr bwMode="auto">
              <a:xfrm flipV="1">
                <a:off x="914400" y="1600200"/>
                <a:ext cx="3124200" cy="609600"/>
              </a:xfrm>
              <a:prstGeom prst="line">
                <a:avLst/>
              </a:prstGeom>
              <a:noFill/>
              <a:ln w="6350">
                <a:solidFill>
                  <a:srgbClr val="FF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 name="Line 50"/>
              <p:cNvSpPr>
                <a:spLocks noChangeShapeType="1"/>
              </p:cNvSpPr>
              <p:nvPr/>
            </p:nvSpPr>
            <p:spPr bwMode="auto">
              <a:xfrm flipV="1">
                <a:off x="914400" y="1981200"/>
                <a:ext cx="2590800" cy="228600"/>
              </a:xfrm>
              <a:prstGeom prst="line">
                <a:avLst/>
              </a:prstGeom>
              <a:noFill/>
              <a:ln w="6350">
                <a:solidFill>
                  <a:srgbClr val="FF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 name="Line 51"/>
              <p:cNvSpPr>
                <a:spLocks noChangeShapeType="1"/>
              </p:cNvSpPr>
              <p:nvPr/>
            </p:nvSpPr>
            <p:spPr bwMode="auto">
              <a:xfrm>
                <a:off x="1752600" y="1752600"/>
                <a:ext cx="2286000" cy="838200"/>
              </a:xfrm>
              <a:prstGeom prst="line">
                <a:avLst/>
              </a:prstGeom>
              <a:noFill/>
              <a:ln w="6350">
                <a:solidFill>
                  <a:srgbClr val="FF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 name="Line 52"/>
              <p:cNvSpPr>
                <a:spLocks noChangeShapeType="1"/>
              </p:cNvSpPr>
              <p:nvPr/>
            </p:nvSpPr>
            <p:spPr bwMode="auto">
              <a:xfrm>
                <a:off x="1752600" y="1752600"/>
                <a:ext cx="1752600" cy="228600"/>
              </a:xfrm>
              <a:prstGeom prst="line">
                <a:avLst/>
              </a:prstGeom>
              <a:noFill/>
              <a:ln w="6350">
                <a:solidFill>
                  <a:srgbClr val="FF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Line 53"/>
              <p:cNvSpPr>
                <a:spLocks noChangeShapeType="1"/>
              </p:cNvSpPr>
              <p:nvPr/>
            </p:nvSpPr>
            <p:spPr bwMode="auto">
              <a:xfrm flipV="1">
                <a:off x="1752600" y="1600200"/>
                <a:ext cx="2286000" cy="152400"/>
              </a:xfrm>
              <a:prstGeom prst="line">
                <a:avLst/>
              </a:prstGeom>
              <a:noFill/>
              <a:ln w="6350">
                <a:solidFill>
                  <a:srgbClr val="FF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 name="Line 54"/>
              <p:cNvSpPr>
                <a:spLocks noChangeShapeType="1"/>
              </p:cNvSpPr>
              <p:nvPr/>
            </p:nvSpPr>
            <p:spPr bwMode="auto">
              <a:xfrm>
                <a:off x="1752600" y="1752600"/>
                <a:ext cx="3124200" cy="228600"/>
              </a:xfrm>
              <a:prstGeom prst="line">
                <a:avLst/>
              </a:prstGeom>
              <a:noFill/>
              <a:ln w="6350">
                <a:solidFill>
                  <a:srgbClr val="FFCC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0" name="Rectangle 99"/>
            <p:cNvSpPr/>
            <p:nvPr/>
          </p:nvSpPr>
          <p:spPr bwMode="auto">
            <a:xfrm>
              <a:off x="1676400" y="3352800"/>
              <a:ext cx="3429000" cy="1828800"/>
            </a:xfrm>
            <a:prstGeom prst="rect">
              <a:avLst/>
            </a:prstGeom>
            <a:noFill/>
            <a:ln w="28575" cap="flat" cmpd="sng" algn="ctr">
              <a:solidFill>
                <a:schemeClr val="tx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Arial" charset="0"/>
              </a:endParaRPr>
            </a:p>
          </p:txBody>
        </p:sp>
      </p:grpSp>
      <p:graphicFrame>
        <p:nvGraphicFramePr>
          <p:cNvPr id="2050" name="Object 2"/>
          <p:cNvGraphicFramePr>
            <a:graphicFrameLocks noChangeAspect="1"/>
          </p:cNvGraphicFramePr>
          <p:nvPr/>
        </p:nvGraphicFramePr>
        <p:xfrm>
          <a:off x="1752600" y="1981200"/>
          <a:ext cx="2847975" cy="381000"/>
        </p:xfrm>
        <a:graphic>
          <a:graphicData uri="http://schemas.openxmlformats.org/presentationml/2006/ole">
            <p:oleObj spid="_x0000_s2050" name="Equation" r:id="rId4" imgW="180324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blinds(horizontal)">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Agglomerative Algorithm</a:t>
            </a:r>
            <a:endParaRPr lang="en-US" b="1" dirty="0"/>
          </a:p>
        </p:txBody>
      </p:sp>
      <p:sp>
        <p:nvSpPr>
          <p:cNvPr id="3" name="Content Placeholder 2"/>
          <p:cNvSpPr>
            <a:spLocks noGrp="1"/>
          </p:cNvSpPr>
          <p:nvPr>
            <p:ph sz="quarter" idx="1"/>
          </p:nvPr>
        </p:nvSpPr>
        <p:spPr/>
        <p:txBody>
          <a:bodyPr>
            <a:normAutofit fontScale="77500" lnSpcReduction="20000"/>
          </a:bodyPr>
          <a:lstStyle/>
          <a:p>
            <a:pPr algn="just"/>
            <a:r>
              <a:rPr lang="en-US" dirty="0"/>
              <a:t>The agglomerative method is basically a bottom-up approach which involves the following steps. An implementation however may include some variation of these </a:t>
            </a:r>
            <a:r>
              <a:rPr lang="en-US" dirty="0" smtClean="0"/>
              <a:t>steps</a:t>
            </a:r>
          </a:p>
          <a:p>
            <a:pPr marL="880110" lvl="1" indent="-514350" algn="just">
              <a:buFont typeface="+mj-lt"/>
              <a:buAutoNum type="arabicPeriod"/>
            </a:pPr>
            <a:r>
              <a:rPr lang="en-US" dirty="0" smtClean="0"/>
              <a:t>Allocate </a:t>
            </a:r>
            <a:r>
              <a:rPr lang="en-US" dirty="0"/>
              <a:t>each point to a cluster of its own. Thus we start with n clusters for n objects</a:t>
            </a:r>
            <a:r>
              <a:rPr lang="en-US" dirty="0" smtClean="0"/>
              <a:t>.</a:t>
            </a:r>
          </a:p>
          <a:p>
            <a:pPr marL="880110" lvl="1" indent="-514350" algn="just">
              <a:buFont typeface="+mj-lt"/>
              <a:buAutoNum type="arabicPeriod"/>
            </a:pPr>
            <a:r>
              <a:rPr lang="en-US" dirty="0" smtClean="0"/>
              <a:t>Create </a:t>
            </a:r>
            <a:r>
              <a:rPr lang="en-US" dirty="0"/>
              <a:t>a distance matrix by computing distances between all pairs of clusters either using, for example, the single-link metric or the complete-link metric. Some other metric may also be used. Sort these distances in ascending order</a:t>
            </a:r>
            <a:r>
              <a:rPr lang="en-US" dirty="0" smtClean="0"/>
              <a:t>.</a:t>
            </a:r>
          </a:p>
          <a:p>
            <a:pPr marL="880110" lvl="1" indent="-514350" algn="just">
              <a:buFont typeface="+mj-lt"/>
              <a:buAutoNum type="arabicPeriod"/>
            </a:pPr>
            <a:r>
              <a:rPr lang="en-US" dirty="0" smtClean="0"/>
              <a:t>Find </a:t>
            </a:r>
            <a:r>
              <a:rPr lang="en-US" dirty="0"/>
              <a:t>the two clusters that have the smallest distance between </a:t>
            </a:r>
            <a:r>
              <a:rPr lang="en-US" dirty="0" smtClean="0"/>
              <a:t>them</a:t>
            </a:r>
          </a:p>
          <a:p>
            <a:pPr marL="880110" lvl="1" indent="-514350" algn="just">
              <a:buFont typeface="+mj-lt"/>
              <a:buAutoNum type="arabicPeriod"/>
            </a:pPr>
            <a:r>
              <a:rPr lang="en-US" dirty="0" smtClean="0"/>
              <a:t>Remove </a:t>
            </a:r>
            <a:r>
              <a:rPr lang="en-US" dirty="0"/>
              <a:t>the pair of objects and merge them</a:t>
            </a:r>
            <a:r>
              <a:rPr lang="en-US" dirty="0" smtClean="0"/>
              <a:t>.</a:t>
            </a:r>
          </a:p>
          <a:p>
            <a:pPr marL="880110" lvl="1" indent="-514350" algn="just">
              <a:buFont typeface="+mj-lt"/>
              <a:buAutoNum type="arabicPeriod"/>
            </a:pPr>
            <a:r>
              <a:rPr lang="en-US" dirty="0" smtClean="0"/>
              <a:t>If </a:t>
            </a:r>
            <a:r>
              <a:rPr lang="en-US" dirty="0"/>
              <a:t>there is only one cluster left then stop</a:t>
            </a:r>
            <a:r>
              <a:rPr lang="en-US" dirty="0" smtClean="0"/>
              <a:t>.</a:t>
            </a:r>
          </a:p>
          <a:p>
            <a:pPr marL="880110" lvl="1" indent="-514350" algn="just">
              <a:buFont typeface="+mj-lt"/>
              <a:buAutoNum type="arabicPeriod"/>
            </a:pPr>
            <a:r>
              <a:rPr lang="en-US" dirty="0" smtClean="0"/>
              <a:t>Compute </a:t>
            </a:r>
            <a:r>
              <a:rPr lang="en-US" dirty="0"/>
              <a:t>all distances from the new cluster and update the distance matrix after the merger and go to Step 3.</a:t>
            </a:r>
          </a:p>
          <a:p>
            <a:pPr marL="365760" lvl="1" indent="0" algn="just">
              <a:buNone/>
            </a:pPr>
            <a:endParaRPr lang="en-US" dirty="0"/>
          </a:p>
          <a:p>
            <a:pPr marL="880110" lvl="1" indent="-514350" algn="just">
              <a:buFont typeface="+mj-lt"/>
              <a:buAutoNum type="arabicPeriod"/>
            </a:pPr>
            <a:endParaRPr lang="en-US" dirty="0"/>
          </a:p>
        </p:txBody>
      </p:sp>
    </p:spTree>
    <p:extLst>
      <p:ext uri="{BB962C8B-B14F-4D97-AF65-F5344CB8AC3E}">
        <p14:creationId xmlns="" xmlns:p14="http://schemas.microsoft.com/office/powerpoint/2010/main" val="3072745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Agglomerative Algorithm</a:t>
            </a:r>
            <a:endParaRPr lang="en-US" b="1" dirty="0"/>
          </a:p>
        </p:txBody>
      </p:sp>
      <p:sp>
        <p:nvSpPr>
          <p:cNvPr id="3" name="Content Placeholder 2"/>
          <p:cNvSpPr>
            <a:spLocks noGrp="1"/>
          </p:cNvSpPr>
          <p:nvPr>
            <p:ph idx="1"/>
          </p:nvPr>
        </p:nvSpPr>
        <p:spPr>
          <a:xfrm>
            <a:off x="457200" y="1600201"/>
            <a:ext cx="8229600" cy="1219200"/>
          </a:xfrm>
        </p:spPr>
        <p:txBody>
          <a:bodyPr/>
          <a:lstStyle/>
          <a:p>
            <a:pPr algn="just"/>
            <a:r>
              <a:rPr lang="en-US" sz="2400" dirty="0" smtClean="0"/>
              <a:t>Allocate each point to a cluster and compute  the distance matrix</a:t>
            </a:r>
          </a:p>
          <a:p>
            <a:pPr algn="just"/>
            <a:r>
              <a:rPr lang="en-US" sz="2400" dirty="0" smtClean="0"/>
              <a:t>Show the half portion of the matrix </a:t>
            </a:r>
          </a:p>
          <a:p>
            <a:pPr algn="just"/>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99CC"/>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rgbClr val="FF99CC"/>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cs typeface="Arial"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7417</TotalTime>
  <Words>2306</Words>
  <Application>Microsoft PowerPoint</Application>
  <PresentationFormat>On-screen Show (4:3)</PresentationFormat>
  <Paragraphs>1186</Paragraphs>
  <Slides>48</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Level</vt:lpstr>
      <vt:lpstr>Equation</vt:lpstr>
      <vt:lpstr>Data Mining and Data Warehousing CSE-4107</vt:lpstr>
      <vt:lpstr>Hierarchical Clustering</vt:lpstr>
      <vt:lpstr>Dendrogram</vt:lpstr>
      <vt:lpstr>Hierarchical Clustering</vt:lpstr>
      <vt:lpstr>Hierarchical Clustering</vt:lpstr>
      <vt:lpstr>Distance Between Clusters</vt:lpstr>
      <vt:lpstr>Distance Between Clusters</vt:lpstr>
      <vt:lpstr>Agglomerative Algorithm</vt:lpstr>
      <vt:lpstr>Agglomerative Algorithm</vt:lpstr>
      <vt:lpstr>Agglomerative Algorithm</vt:lpstr>
      <vt:lpstr>Agglomerative Example</vt:lpstr>
      <vt:lpstr>Agglomerative Algorithm</vt:lpstr>
      <vt:lpstr>Agglomerative Algorithm</vt:lpstr>
      <vt:lpstr>Agglomerative Algorithm</vt:lpstr>
      <vt:lpstr>Agglomerative Example</vt:lpstr>
      <vt:lpstr>Agglomerative Algorithm</vt:lpstr>
      <vt:lpstr>Agglomerative Algorithm</vt:lpstr>
      <vt:lpstr>Agglomerative Example</vt:lpstr>
      <vt:lpstr>Agglomerative Example</vt:lpstr>
      <vt:lpstr>Slide 20</vt:lpstr>
      <vt:lpstr>Agglomerative Algorithm</vt:lpstr>
      <vt:lpstr>Agglomerative Algorithm</vt:lpstr>
      <vt:lpstr>Agglomerative Algorithm</vt:lpstr>
      <vt:lpstr>Agglomerative Algorithm</vt:lpstr>
      <vt:lpstr>Agglomerative Algorithm</vt:lpstr>
      <vt:lpstr>Agglomerative Algorithm</vt:lpstr>
      <vt:lpstr>Agglomerative Example</vt:lpstr>
      <vt:lpstr>Agglomerative Example</vt:lpstr>
      <vt:lpstr>Agglomerative Example</vt:lpstr>
      <vt:lpstr>Agglomerative Example</vt:lpstr>
      <vt:lpstr>Agglomerative Example</vt:lpstr>
      <vt:lpstr>Agglomerative Example</vt:lpstr>
      <vt:lpstr>Agglomerative Example</vt:lpstr>
      <vt:lpstr>Agglomerative Example</vt:lpstr>
      <vt:lpstr>Agglomerative Example</vt:lpstr>
      <vt:lpstr>Divisive Hierarchical Clustering </vt:lpstr>
      <vt:lpstr>Divisive Hierarchical Clustering </vt:lpstr>
      <vt:lpstr>Divisive Hierarchical Clustering </vt:lpstr>
      <vt:lpstr>Divisive Hierarchical Clustering </vt:lpstr>
      <vt:lpstr>Divisive Hierarchical Clustering </vt:lpstr>
      <vt:lpstr>Divisive Hierarchical Clustering </vt:lpstr>
      <vt:lpstr>Divisive Hierarchical Clustering </vt:lpstr>
      <vt:lpstr>Divisive Hierarchical Clustering </vt:lpstr>
      <vt:lpstr>Divisive Hierarchical Clustering </vt:lpstr>
      <vt:lpstr>Divisive Hierarchical Clustering </vt:lpstr>
      <vt:lpstr>Conclusion</vt:lpstr>
      <vt:lpstr>References</vt:lpstr>
      <vt:lpstr>Thank you</vt:lpstr>
    </vt:vector>
  </TitlesOfParts>
  <Company>hkucsis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CSIS 0323 Advanced Database Systems Spring 2003</dc:title>
  <dc:creator>hkucsis</dc:creator>
  <cp:lastModifiedBy>Md Manowarul Islam</cp:lastModifiedBy>
  <cp:revision>639</cp:revision>
  <dcterms:created xsi:type="dcterms:W3CDTF">2003-01-18T20:56:22Z</dcterms:created>
  <dcterms:modified xsi:type="dcterms:W3CDTF">2020-09-24T05:38:01Z</dcterms:modified>
</cp:coreProperties>
</file>