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27"/>
  </p:notesMasterIdLst>
  <p:handoutMasterIdLst>
    <p:handoutMasterId r:id="rId28"/>
  </p:handoutMasterIdLst>
  <p:sldIdLst>
    <p:sldId id="659" r:id="rId2"/>
    <p:sldId id="625" r:id="rId3"/>
    <p:sldId id="626" r:id="rId4"/>
    <p:sldId id="628" r:id="rId5"/>
    <p:sldId id="629" r:id="rId6"/>
    <p:sldId id="630" r:id="rId7"/>
    <p:sldId id="635" r:id="rId8"/>
    <p:sldId id="636" r:id="rId9"/>
    <p:sldId id="639" r:id="rId10"/>
    <p:sldId id="640" r:id="rId11"/>
    <p:sldId id="641" r:id="rId12"/>
    <p:sldId id="642" r:id="rId13"/>
    <p:sldId id="645" r:id="rId14"/>
    <p:sldId id="648" r:id="rId15"/>
    <p:sldId id="649" r:id="rId16"/>
    <p:sldId id="646" r:id="rId17"/>
    <p:sldId id="651" r:id="rId18"/>
    <p:sldId id="653" r:id="rId19"/>
    <p:sldId id="652" r:id="rId20"/>
    <p:sldId id="654" r:id="rId21"/>
    <p:sldId id="655" r:id="rId22"/>
    <p:sldId id="656" r:id="rId23"/>
    <p:sldId id="657" r:id="rId24"/>
    <p:sldId id="658" r:id="rId25"/>
    <p:sldId id="454" r:id="rId2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8000"/>
    <a:srgbClr val="00CC66"/>
    <a:srgbClr val="DDDDDD"/>
    <a:srgbClr val="B2B2B2"/>
    <a:srgbClr val="FFFF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6" autoAdjust="0"/>
    <p:restoredTop sz="94710" autoAdjust="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8.xml"/><Relationship Id="rId1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20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16.wmf"/><Relationship Id="rId1" Type="http://schemas.openxmlformats.org/officeDocument/2006/relationships/image" Target="../media/image25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16.wmf"/><Relationship Id="rId1" Type="http://schemas.openxmlformats.org/officeDocument/2006/relationships/image" Target="../media/image30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6A4202C-48F3-4C7A-87B7-3D1D5DD220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52B350B-0F18-42D7-B4EE-061120CDD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FF6848-9683-40D7-A171-5D8AE5D34D4E}" type="slidenum">
              <a:rPr lang="en-US"/>
              <a:pPr/>
              <a:t>16</a:t>
            </a:fld>
            <a:endParaRPr lang="en-US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C6623-69BB-421E-BA65-4B4CBC1B7B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9A29A-311C-4003-BC3F-AFAA92923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AA8E5-7A91-4EE0-80E9-ED0D046898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ADD65-1B18-483A-9EF1-FE70BC3A4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C7583-2B2E-4797-B5AB-DCBA4DBF7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 bwMode="auto">
          <a:xfrm>
            <a:off x="533400" y="6400800"/>
            <a:ext cx="8137525" cy="158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 bwMode="auto">
          <a:xfrm>
            <a:off x="457200" y="6489700"/>
            <a:ext cx="8382000" cy="317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sz="1400" dirty="0"/>
              <a:t>Md. </a:t>
            </a:r>
            <a:r>
              <a:rPr lang="en-US" sz="1400" dirty="0" err="1"/>
              <a:t>Manowarul</a:t>
            </a:r>
            <a:r>
              <a:rPr lang="en-US" sz="1400" dirty="0"/>
              <a:t> Islam, Dept. Of CSE, </a:t>
            </a:r>
            <a:r>
              <a:rPr lang="en-US" sz="1400" dirty="0" err="1"/>
              <a:t>JnU</a:t>
            </a:r>
            <a:endParaRPr lang="en-US" sz="1400" dirty="0"/>
          </a:p>
          <a:p>
            <a:pPr algn="ctr">
              <a:defRPr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EF2F1-DFD6-4317-8F33-062E623ED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65815-6057-4A1F-A04C-F54F7223DE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7705F-CED1-465B-AF4E-BE8E12904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533400" y="6400800"/>
            <a:ext cx="8137525" cy="158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 bwMode="auto">
          <a:xfrm>
            <a:off x="457200" y="6489700"/>
            <a:ext cx="8382000" cy="317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sz="1400" dirty="0"/>
              <a:t>Md. </a:t>
            </a:r>
            <a:r>
              <a:rPr lang="en-US" sz="1400" dirty="0" err="1"/>
              <a:t>Manowarul</a:t>
            </a:r>
            <a:r>
              <a:rPr lang="en-US" sz="1400" dirty="0"/>
              <a:t> Islam, Dept. Of CSE, </a:t>
            </a:r>
            <a:r>
              <a:rPr lang="en-US" sz="1400" dirty="0" err="1"/>
              <a:t>JnU</a:t>
            </a:r>
            <a:endParaRPr lang="en-US" sz="1400" dirty="0"/>
          </a:p>
          <a:p>
            <a:pPr algn="ctr">
              <a:defRPr/>
            </a:pP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8656E-92EE-4B43-9640-1EEC2BE238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533400" y="6400800"/>
            <a:ext cx="8137525" cy="158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 bwMode="auto">
          <a:xfrm>
            <a:off x="457200" y="6489700"/>
            <a:ext cx="8382000" cy="317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sz="1400" dirty="0"/>
              <a:t>Md. </a:t>
            </a:r>
            <a:r>
              <a:rPr lang="en-US" sz="1400" dirty="0" err="1"/>
              <a:t>Manowarul</a:t>
            </a:r>
            <a:r>
              <a:rPr lang="en-US" sz="1400" dirty="0"/>
              <a:t> Islam, Dept. Of CSE, </a:t>
            </a:r>
            <a:r>
              <a:rPr lang="en-US" sz="1400" dirty="0" err="1"/>
              <a:t>JnU</a:t>
            </a:r>
            <a:endParaRPr lang="en-US" sz="1400" dirty="0"/>
          </a:p>
          <a:p>
            <a:pPr algn="ctr">
              <a:defRPr/>
            </a:pP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7980E-2D65-43F4-8320-15F88808B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0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0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000"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29869DF3-D30D-437F-A7E5-88D70C5D4B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defRPr/>
            </a:pPr>
            <a:endParaRPr lang="en-US" sz="2400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defRPr/>
            </a:pPr>
            <a:endParaRPr lang="en-US" sz="2400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defRPr/>
            </a:pPr>
            <a:endParaRPr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9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0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848600" cy="2536825"/>
          </a:xfrm>
        </p:spPr>
        <p:txBody>
          <a:bodyPr/>
          <a:lstStyle/>
          <a:p>
            <a:r>
              <a:rPr lang="en-US" smtClean="0"/>
              <a:t>Data Mining and Data Warehousing</a:t>
            </a:r>
            <a:br>
              <a:rPr lang="en-US" smtClean="0"/>
            </a:br>
            <a:r>
              <a:rPr lang="en-US" smtClean="0"/>
              <a:t>CSE-4107</a:t>
            </a:r>
          </a:p>
        </p:txBody>
      </p:sp>
      <p:sp>
        <p:nvSpPr>
          <p:cNvPr id="2253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0" y="4130675"/>
            <a:ext cx="9105900" cy="1203325"/>
          </a:xfrm>
        </p:spPr>
        <p:txBody>
          <a:bodyPr lIns="86932" tIns="43466" rIns="86932" bIns="43466"/>
          <a:lstStyle/>
          <a:p>
            <a:pPr>
              <a:spcBef>
                <a:spcPct val="0"/>
              </a:spcBef>
            </a:pPr>
            <a:r>
              <a:rPr lang="en-US" sz="2000" smtClean="0"/>
              <a:t>Md. Manowarul Islam</a:t>
            </a:r>
          </a:p>
          <a:p>
            <a:pPr>
              <a:spcBef>
                <a:spcPct val="0"/>
              </a:spcBef>
            </a:pPr>
            <a:r>
              <a:rPr lang="en-US" sz="2000" smtClean="0"/>
              <a:t>Associate Professor, Dept. of CSE</a:t>
            </a:r>
          </a:p>
          <a:p>
            <a:pPr>
              <a:spcBef>
                <a:spcPct val="0"/>
              </a:spcBef>
            </a:pPr>
            <a:r>
              <a:rPr lang="en-US" sz="2000" smtClean="0"/>
              <a:t>Jagannath University</a:t>
            </a:r>
          </a:p>
        </p:txBody>
      </p:sp>
      <p:pic>
        <p:nvPicPr>
          <p:cNvPr id="22532" name="Picture 4" descr="data_mining_ico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4343400"/>
            <a:ext cx="2184400" cy="21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 descr="102716111.jpg"/>
          <p:cNvPicPr>
            <a:picLocks noChangeAspect="1"/>
          </p:cNvPicPr>
          <p:nvPr/>
        </p:nvPicPr>
        <p:blipFill>
          <a:blip r:embed="rId3"/>
          <a:srcRect r="16595"/>
          <a:stretch>
            <a:fillRect/>
          </a:stretch>
        </p:blipFill>
        <p:spPr bwMode="auto">
          <a:xfrm>
            <a:off x="0" y="4724400"/>
            <a:ext cx="1981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Weather Data with ID code</a:t>
            </a:r>
          </a:p>
        </p:txBody>
      </p:sp>
      <p:graphicFrame>
        <p:nvGraphicFramePr>
          <p:cNvPr id="126979" name="Group 3"/>
          <p:cNvGraphicFramePr>
            <a:graphicFrameLocks noGrp="1"/>
          </p:cNvGraphicFramePr>
          <p:nvPr/>
        </p:nvGraphicFramePr>
        <p:xfrm>
          <a:off x="1371600" y="1371600"/>
          <a:ext cx="6019800" cy="5029200"/>
        </p:xfrm>
        <a:graphic>
          <a:graphicData uri="http://schemas.openxmlformats.org/drawingml/2006/table">
            <a:tbl>
              <a:tblPr/>
              <a:tblGrid>
                <a:gridCol w="498475"/>
                <a:gridCol w="1125538"/>
                <a:gridCol w="1550987"/>
                <a:gridCol w="1198563"/>
                <a:gridCol w="893762"/>
                <a:gridCol w="752475"/>
              </a:tblGrid>
              <a:tr h="325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ID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Outlook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Temperature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Humidity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Windy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Play?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sunny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hot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high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sunny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hot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high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true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overcast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hot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high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D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rain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mild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high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E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rain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cool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normal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rain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cool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normal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true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G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overcast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cool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normal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true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sunny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mild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high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I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sunny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cool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normal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J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rain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mild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normal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K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sunny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mild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normal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true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L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overcast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mild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high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true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overcast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hot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normal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rain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mild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high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true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Split for ID Code Attribute</a:t>
            </a:r>
          </a:p>
        </p:txBody>
      </p:sp>
      <p:pic>
        <p:nvPicPr>
          <p:cNvPr id="10035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19300"/>
            <a:ext cx="8305800" cy="2933700"/>
          </a:xfrm>
          <a:noFill/>
          <a:ln/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ea typeface="新細明體" charset="-120"/>
              </a:rPr>
              <a:t>Gain ratio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495800"/>
          </a:xfrm>
        </p:spPr>
        <p:txBody>
          <a:bodyPr/>
          <a:lstStyle/>
          <a:p>
            <a:pPr marL="342900" indent="-342900" algn="just">
              <a:lnSpc>
                <a:spcPct val="90000"/>
              </a:lnSpc>
            </a:pPr>
            <a:r>
              <a:rPr lang="en-US" altLang="zh-TW" sz="2400" i="1" dirty="0">
                <a:ea typeface="新細明體" charset="-120"/>
              </a:rPr>
              <a:t>Gain ratio</a:t>
            </a:r>
            <a:r>
              <a:rPr lang="en-US" altLang="zh-TW" sz="2400" dirty="0">
                <a:ea typeface="新細明體" charset="-120"/>
              </a:rPr>
              <a:t>: a modification of the information gain that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reduces its bias on high-branch attributes</a:t>
            </a:r>
          </a:p>
          <a:p>
            <a:pPr marL="342900" indent="-342900" algn="just"/>
            <a:r>
              <a:rPr lang="en-US" altLang="zh-TW" sz="2400" dirty="0">
                <a:ea typeface="新細明體" charset="-120"/>
              </a:rPr>
              <a:t>Gain ratio should be </a:t>
            </a:r>
          </a:p>
          <a:p>
            <a:pPr marL="742950" lvl="1" indent="-285750" algn="just">
              <a:lnSpc>
                <a:spcPct val="70000"/>
              </a:lnSpc>
            </a:pPr>
            <a:r>
              <a:rPr lang="en-US" altLang="zh-TW" dirty="0">
                <a:ea typeface="新細明體" charset="-120"/>
              </a:rPr>
              <a:t>Large when data is evenly spread</a:t>
            </a:r>
          </a:p>
          <a:p>
            <a:pPr marL="742950" lvl="1" indent="-285750" algn="just">
              <a:lnSpc>
                <a:spcPct val="70000"/>
              </a:lnSpc>
            </a:pPr>
            <a:r>
              <a:rPr lang="en-US" altLang="zh-TW" dirty="0">
                <a:ea typeface="新細明體" charset="-120"/>
              </a:rPr>
              <a:t>Small when all data belong to one branch</a:t>
            </a:r>
          </a:p>
          <a:p>
            <a:pPr marL="342900" indent="-342900" algn="just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Gain ratio takes number and size of branches into account when choosing an attribute</a:t>
            </a:r>
          </a:p>
          <a:p>
            <a:pPr marL="742950" lvl="1" indent="-285750" algn="just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It corrects the information gain by taking the </a:t>
            </a:r>
            <a:r>
              <a:rPr lang="en-US" altLang="zh-TW" i="1" dirty="0">
                <a:ea typeface="新細明體" charset="-120"/>
              </a:rPr>
              <a:t>intrinsic information</a:t>
            </a:r>
            <a:r>
              <a:rPr lang="en-US" altLang="zh-TW" dirty="0">
                <a:ea typeface="新細明體" charset="-120"/>
              </a:rPr>
              <a:t> of a split into account (i.e. how much info do we need to tell which branch an instance belongs to)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Gain ratios for weather data</a:t>
            </a:r>
          </a:p>
        </p:txBody>
      </p:sp>
      <p:graphicFrame>
        <p:nvGraphicFramePr>
          <p:cNvPr id="72761" name="Group 57"/>
          <p:cNvGraphicFramePr>
            <a:graphicFrameLocks noGrp="1"/>
          </p:cNvGraphicFramePr>
          <p:nvPr/>
        </p:nvGraphicFramePr>
        <p:xfrm>
          <a:off x="914400" y="1600200"/>
          <a:ext cx="6934200" cy="1530351"/>
        </p:xfrm>
        <a:graphic>
          <a:graphicData uri="http://schemas.openxmlformats.org/drawingml/2006/table">
            <a:tbl>
              <a:tblPr/>
              <a:tblGrid>
                <a:gridCol w="2154238"/>
                <a:gridCol w="1543050"/>
                <a:gridCol w="2093912"/>
                <a:gridCol w="1143000"/>
              </a:tblGrid>
              <a:tr h="30638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Outlook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Temperature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Info: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0.693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Info: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0.911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Gain: 0.940-0.693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0.247 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Gain: 0.940-0.911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0.029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Split info: info([5,4,5])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1.577  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Split info: info([4,6,4])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1.362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Gain ratio: 0.247/1.577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0.156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Gain ratio: 0.029/1.362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0.021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767" name="Group 63"/>
          <p:cNvGraphicFramePr>
            <a:graphicFrameLocks noGrp="1"/>
          </p:cNvGraphicFramePr>
          <p:nvPr/>
        </p:nvGraphicFramePr>
        <p:xfrm>
          <a:off x="838200" y="3657600"/>
          <a:ext cx="6934200" cy="1530351"/>
        </p:xfrm>
        <a:graphic>
          <a:graphicData uri="http://schemas.openxmlformats.org/drawingml/2006/table">
            <a:tbl>
              <a:tblPr/>
              <a:tblGrid>
                <a:gridCol w="2154238"/>
                <a:gridCol w="1543050"/>
                <a:gridCol w="2093912"/>
                <a:gridCol w="1143000"/>
              </a:tblGrid>
              <a:tr h="30638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Humidity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Windy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Info: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0.788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Info: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0.892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Gain: 0.940-0.788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0.152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Gain: 0.940-0.892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0.048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Split info: info([7,7])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1.000  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Split info: info([8,6])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0.985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Gain ratio: 0.152/1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0.152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Gain ratio: 0.048/0.985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0.049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Gini</a:t>
            </a:r>
            <a:r>
              <a:rPr lang="en-US" sz="4400" dirty="0" smtClean="0"/>
              <a:t> index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If a data set </a:t>
            </a:r>
            <a:r>
              <a:rPr lang="en-US" sz="2400" i="1" dirty="0" smtClean="0"/>
              <a:t>D </a:t>
            </a:r>
            <a:r>
              <a:rPr lang="en-US" sz="2400" dirty="0" smtClean="0"/>
              <a:t>contains examples from </a:t>
            </a:r>
            <a:r>
              <a:rPr lang="en-US" sz="2400" i="1" dirty="0" smtClean="0">
                <a:solidFill>
                  <a:srgbClr val="FF0000"/>
                </a:solidFill>
              </a:rPr>
              <a:t>n</a:t>
            </a:r>
            <a:r>
              <a:rPr lang="en-US" sz="2400" dirty="0" smtClean="0">
                <a:solidFill>
                  <a:srgbClr val="FF0000"/>
                </a:solidFill>
              </a:rPr>
              <a:t> classes</a:t>
            </a:r>
            <a:r>
              <a:rPr lang="en-US" sz="2400" dirty="0" smtClean="0"/>
              <a:t>, </a:t>
            </a:r>
            <a:r>
              <a:rPr lang="en-US" sz="2400" dirty="0" err="1" smtClean="0"/>
              <a:t>gini</a:t>
            </a:r>
            <a:r>
              <a:rPr lang="en-US" sz="2400" dirty="0" smtClean="0"/>
              <a:t> index, </a:t>
            </a:r>
            <a:r>
              <a:rPr lang="en-US" sz="2400" i="1" dirty="0" err="1" smtClean="0"/>
              <a:t>gini</a:t>
            </a:r>
            <a:r>
              <a:rPr lang="en-US" sz="2400" dirty="0" smtClean="0"/>
              <a:t>(</a:t>
            </a:r>
            <a:r>
              <a:rPr lang="en-US" sz="2400" i="1" dirty="0" smtClean="0"/>
              <a:t>D</a:t>
            </a:r>
            <a:r>
              <a:rPr lang="en-US" sz="2400" dirty="0" smtClean="0"/>
              <a:t>) is defined as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algn="just"/>
            <a:r>
              <a:rPr lang="en-US" sz="2400" i="1" dirty="0" smtClean="0">
                <a:solidFill>
                  <a:srgbClr val="FF0000"/>
                </a:solidFill>
                <a:latin typeface="Tahoma" pitchFamily="34" charset="0"/>
              </a:rPr>
              <a:t>p</a:t>
            </a:r>
            <a:r>
              <a:rPr lang="en-US" sz="2400" i="1" baseline="-25000" dirty="0" smtClean="0">
                <a:solidFill>
                  <a:srgbClr val="FF0000"/>
                </a:solidFill>
                <a:latin typeface="Tahoma" pitchFamily="34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400" dirty="0" smtClean="0">
                <a:latin typeface="Tahoma" pitchFamily="34" charset="0"/>
              </a:rPr>
              <a:t>be the probability that an arbitrary </a:t>
            </a:r>
            <a:r>
              <a:rPr lang="en-US" sz="2400" dirty="0" err="1" smtClean="0">
                <a:latin typeface="Tahoma" pitchFamily="34" charset="0"/>
              </a:rPr>
              <a:t>tuple</a:t>
            </a:r>
            <a:r>
              <a:rPr lang="en-US" sz="2400" dirty="0" smtClean="0">
                <a:latin typeface="Tahoma" pitchFamily="34" charset="0"/>
              </a:rPr>
              <a:t> in D belongs to class </a:t>
            </a:r>
            <a:r>
              <a:rPr lang="en-US" sz="2400" dirty="0" err="1" smtClean="0">
                <a:latin typeface="Tahoma" pitchFamily="34" charset="0"/>
              </a:rPr>
              <a:t>C</a:t>
            </a:r>
            <a:r>
              <a:rPr lang="en-US" sz="2400" baseline="-25000" dirty="0" err="1" smtClean="0">
                <a:latin typeface="Tahoma" pitchFamily="34" charset="0"/>
              </a:rPr>
              <a:t>i</a:t>
            </a:r>
            <a:r>
              <a:rPr lang="en-US" sz="2400" dirty="0" smtClean="0">
                <a:latin typeface="Tahoma" pitchFamily="34" charset="0"/>
              </a:rPr>
              <a:t>, estimated by</a:t>
            </a:r>
          </a:p>
          <a:p>
            <a:pPr lvl="1" algn="just"/>
            <a:r>
              <a:rPr lang="en-US" dirty="0" smtClean="0">
                <a:latin typeface="Tahoma" pitchFamily="34" charset="0"/>
              </a:rPr>
              <a:t> </a:t>
            </a:r>
            <a:r>
              <a:rPr lang="en-US" i="1" dirty="0" smtClean="0">
                <a:latin typeface="Tahoma" pitchFamily="34" charset="0"/>
              </a:rPr>
              <a:t>p</a:t>
            </a:r>
            <a:r>
              <a:rPr lang="en-US" i="1" baseline="-25000" dirty="0" smtClean="0">
                <a:latin typeface="Tahoma" pitchFamily="34" charset="0"/>
              </a:rPr>
              <a:t>i</a:t>
            </a:r>
            <a:r>
              <a:rPr lang="en-US" dirty="0" smtClean="0">
                <a:latin typeface="Tahoma" pitchFamily="34" charset="0"/>
              </a:rPr>
              <a:t>  = |</a:t>
            </a:r>
            <a:r>
              <a:rPr lang="en-US" dirty="0" err="1" smtClean="0">
                <a:latin typeface="Tahoma" pitchFamily="34" charset="0"/>
              </a:rPr>
              <a:t>C</a:t>
            </a:r>
            <a:r>
              <a:rPr lang="en-US" i="1" baseline="-25000" dirty="0" err="1" smtClean="0">
                <a:latin typeface="Tahoma" pitchFamily="34" charset="0"/>
              </a:rPr>
              <a:t>i</a:t>
            </a:r>
            <a:r>
              <a:rPr lang="en-US" baseline="-25000" dirty="0" smtClean="0">
                <a:latin typeface="Tahoma" pitchFamily="34" charset="0"/>
              </a:rPr>
              <a:t>, D</a:t>
            </a:r>
            <a:r>
              <a:rPr lang="en-US" dirty="0" smtClean="0">
                <a:latin typeface="Tahoma" pitchFamily="34" charset="0"/>
              </a:rPr>
              <a:t>|/|D|</a:t>
            </a:r>
          </a:p>
        </p:txBody>
      </p:sp>
      <p:graphicFrame>
        <p:nvGraphicFramePr>
          <p:cNvPr id="432130" name="Object 2"/>
          <p:cNvGraphicFramePr>
            <a:graphicFrameLocks/>
          </p:cNvGraphicFramePr>
          <p:nvPr/>
        </p:nvGraphicFramePr>
        <p:xfrm>
          <a:off x="3065463" y="2662237"/>
          <a:ext cx="2708275" cy="995363"/>
        </p:xfrm>
        <a:graphic>
          <a:graphicData uri="http://schemas.openxmlformats.org/presentationml/2006/ole">
            <p:oleObj spid="_x0000_s432130" name="Equation" r:id="rId3" imgW="1663560" imgH="711000" progId="Equation.3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Gini</a:t>
            </a:r>
            <a:r>
              <a:rPr lang="en-US" sz="2400" dirty="0" smtClean="0"/>
              <a:t> index considers a binary split for each attribute.</a:t>
            </a:r>
          </a:p>
          <a:p>
            <a:r>
              <a:rPr lang="en-US" sz="2400" dirty="0" smtClean="0">
                <a:latin typeface="Tahoma" pitchFamily="34" charset="0"/>
              </a:rPr>
              <a:t>Suppose an attribute </a:t>
            </a:r>
            <a:r>
              <a:rPr lang="en-US" sz="2400" i="1" dirty="0" smtClean="0">
                <a:solidFill>
                  <a:srgbClr val="FF0000"/>
                </a:solidFill>
                <a:latin typeface="Tahoma" pitchFamily="34" charset="0"/>
              </a:rPr>
              <a:t>A</a:t>
            </a:r>
            <a:r>
              <a:rPr lang="en-US" sz="2400" dirty="0" smtClean="0">
                <a:latin typeface="Tahoma" pitchFamily="34" charset="0"/>
              </a:rPr>
              <a:t> having v distinct values ,  {a</a:t>
            </a:r>
            <a:r>
              <a:rPr lang="en-US" sz="2400" baseline="-25000" dirty="0" smtClean="0">
                <a:latin typeface="Tahoma" pitchFamily="34" charset="0"/>
              </a:rPr>
              <a:t>1</a:t>
            </a:r>
            <a:r>
              <a:rPr lang="en-US" sz="2400" dirty="0" smtClean="0">
                <a:latin typeface="Tahoma" pitchFamily="34" charset="0"/>
              </a:rPr>
              <a:t>, a</a:t>
            </a:r>
            <a:r>
              <a:rPr lang="en-US" sz="2400" baseline="-25000" dirty="0" smtClean="0">
                <a:latin typeface="Tahoma" pitchFamily="34" charset="0"/>
              </a:rPr>
              <a:t>2</a:t>
            </a:r>
            <a:r>
              <a:rPr lang="en-US" sz="2400" dirty="0" smtClean="0">
                <a:latin typeface="Tahoma" pitchFamily="34" charset="0"/>
              </a:rPr>
              <a:t>, … , </a:t>
            </a:r>
            <a:r>
              <a:rPr lang="en-US" sz="2400" dirty="0" err="1" smtClean="0">
                <a:latin typeface="Tahoma" pitchFamily="34" charset="0"/>
              </a:rPr>
              <a:t>a</a:t>
            </a:r>
            <a:r>
              <a:rPr lang="en-US" sz="2400" baseline="-25000" dirty="0" err="1" smtClean="0">
                <a:latin typeface="Tahoma" pitchFamily="34" charset="0"/>
              </a:rPr>
              <a:t>v</a:t>
            </a:r>
            <a:r>
              <a:rPr lang="en-US" sz="2400" dirty="0" smtClean="0">
                <a:latin typeface="Tahoma" pitchFamily="34" charset="0"/>
              </a:rPr>
              <a:t>}</a:t>
            </a:r>
          </a:p>
          <a:p>
            <a:r>
              <a:rPr lang="en-US" sz="2400" dirty="0" smtClean="0"/>
              <a:t>we examine all of the possible subsets </a:t>
            </a:r>
          </a:p>
          <a:p>
            <a:r>
              <a:rPr lang="en-US" sz="2400" dirty="0" smtClean="0"/>
              <a:t>Each subset, S</a:t>
            </a:r>
            <a:r>
              <a:rPr lang="en-US" sz="2400" baseline="-25000" dirty="0" smtClean="0"/>
              <a:t>A</a:t>
            </a:r>
            <a:r>
              <a:rPr lang="en-US" sz="2400" dirty="0" smtClean="0"/>
              <a:t>, can be considered as a binary test for attribute A of the form “A </a:t>
            </a:r>
            <a:r>
              <a:rPr lang="en-US" dirty="0" smtClean="0">
                <a:sym typeface="Symbol"/>
              </a:rPr>
              <a:t></a:t>
            </a:r>
            <a:r>
              <a:rPr lang="en-US" sz="2400" dirty="0" smtClean="0"/>
              <a:t> S</a:t>
            </a:r>
            <a:r>
              <a:rPr lang="en-US" sz="2400" baseline="-25000" dirty="0" smtClean="0"/>
              <a:t>A</a:t>
            </a:r>
            <a:r>
              <a:rPr lang="en-US" sz="2400" dirty="0" smtClean="0"/>
              <a:t>?”</a:t>
            </a:r>
            <a:endParaRPr lang="en-US" sz="2400" dirty="0" smtClean="0">
              <a:latin typeface="Tahoma" pitchFamily="34" charset="0"/>
            </a:endParaRP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Gini</a:t>
            </a:r>
            <a:r>
              <a:rPr lang="en-US" sz="4400" dirty="0" smtClean="0"/>
              <a:t> index</a:t>
            </a:r>
            <a:endParaRPr lang="en-US" sz="4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8305800" cy="48006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2000" dirty="0" smtClean="0"/>
              <a:t>If </a:t>
            </a:r>
            <a:r>
              <a:rPr lang="en-US" sz="2000" dirty="0"/>
              <a:t>a data set </a:t>
            </a:r>
            <a:r>
              <a:rPr lang="en-US" sz="2000" i="1" dirty="0"/>
              <a:t>D</a:t>
            </a:r>
            <a:r>
              <a:rPr lang="en-US" sz="2000" dirty="0"/>
              <a:t>  is split on A into two subsets </a:t>
            </a:r>
            <a:r>
              <a:rPr lang="en-US" sz="2000" i="1" dirty="0"/>
              <a:t>D</a:t>
            </a:r>
            <a:r>
              <a:rPr lang="en-US" sz="2000" i="1" baseline="-25000" dirty="0"/>
              <a:t>1</a:t>
            </a:r>
            <a:r>
              <a:rPr lang="en-US" sz="2000" dirty="0"/>
              <a:t> and </a:t>
            </a:r>
            <a:r>
              <a:rPr lang="en-US" sz="2000" i="1" dirty="0"/>
              <a:t>D</a:t>
            </a:r>
            <a:r>
              <a:rPr lang="en-US" sz="2000" i="1" baseline="-25000" dirty="0"/>
              <a:t>2</a:t>
            </a:r>
            <a:r>
              <a:rPr lang="en-US" sz="2000" dirty="0"/>
              <a:t>, the </a:t>
            </a:r>
            <a:r>
              <a:rPr lang="en-US" sz="2000" i="1" dirty="0" err="1"/>
              <a:t>gini</a:t>
            </a:r>
            <a:r>
              <a:rPr lang="en-US" sz="2000" dirty="0"/>
              <a:t> index </a:t>
            </a:r>
            <a:r>
              <a:rPr lang="en-US" sz="2000" i="1" dirty="0" err="1"/>
              <a:t>gini</a:t>
            </a:r>
            <a:r>
              <a:rPr lang="en-US" sz="2000" dirty="0"/>
              <a:t>(</a:t>
            </a:r>
            <a:r>
              <a:rPr lang="en-US" sz="2000" i="1" dirty="0"/>
              <a:t>D</a:t>
            </a:r>
            <a:r>
              <a:rPr lang="en-US" sz="2000" dirty="0"/>
              <a:t>) is defined as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sz="2000" dirty="0"/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sz="2000" dirty="0" smtClean="0"/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sz="2000" dirty="0" smtClean="0"/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sz="2000" dirty="0"/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2000" dirty="0"/>
              <a:t>Reduction in Impurity: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sz="2000" dirty="0"/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sz="2000" dirty="0" smtClean="0"/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sz="2000" dirty="0" smtClean="0"/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2000" dirty="0" smtClean="0"/>
              <a:t>The </a:t>
            </a:r>
            <a:r>
              <a:rPr lang="en-US" sz="2000" dirty="0"/>
              <a:t>attribute provides the smallest </a:t>
            </a:r>
            <a:r>
              <a:rPr lang="en-US" sz="2000" i="1" dirty="0" err="1"/>
              <a:t>gini</a:t>
            </a:r>
            <a:r>
              <a:rPr lang="en-US" sz="2000" i="1" baseline="-25000" dirty="0" err="1"/>
              <a:t>split</a:t>
            </a:r>
            <a:r>
              <a:rPr lang="en-US" sz="2000" dirty="0"/>
              <a:t>(</a:t>
            </a:r>
            <a:r>
              <a:rPr lang="en-US" sz="2000" i="1" dirty="0"/>
              <a:t>D</a:t>
            </a:r>
            <a:r>
              <a:rPr lang="en-US" sz="2000" dirty="0"/>
              <a:t>) (or the largest reduction in impurity) is chosen to split the </a:t>
            </a:r>
            <a:r>
              <a:rPr lang="en-US" sz="2000" dirty="0" smtClean="0"/>
              <a:t>node</a:t>
            </a:r>
            <a:endParaRPr lang="en-US" sz="2000" dirty="0"/>
          </a:p>
        </p:txBody>
      </p:sp>
      <p:graphicFrame>
        <p:nvGraphicFramePr>
          <p:cNvPr id="399365" name="Object 5"/>
          <p:cNvGraphicFramePr>
            <a:graphicFrameLocks noChangeAspect="1"/>
          </p:cNvGraphicFramePr>
          <p:nvPr/>
        </p:nvGraphicFramePr>
        <p:xfrm>
          <a:off x="2362200" y="2574925"/>
          <a:ext cx="5703888" cy="854075"/>
        </p:xfrm>
        <a:graphic>
          <a:graphicData uri="http://schemas.openxmlformats.org/presentationml/2006/ole">
            <p:oleObj spid="_x0000_s430083" name="Equation" r:id="rId4" imgW="3441600" imgH="596880" progId="Equation.3">
              <p:embed/>
            </p:oleObj>
          </a:graphicData>
        </a:graphic>
      </p:graphicFrame>
      <p:graphicFrame>
        <p:nvGraphicFramePr>
          <p:cNvPr id="399366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2590800" y="4413250"/>
          <a:ext cx="4492625" cy="463550"/>
        </p:xfrm>
        <a:graphic>
          <a:graphicData uri="http://schemas.openxmlformats.org/presentationml/2006/ole">
            <p:oleObj spid="_x0000_s430084" name="Equation" r:id="rId5" imgW="2692080" imgH="304560" progId="Equation.3">
              <p:embed/>
            </p:oleObj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Gini</a:t>
            </a:r>
            <a:r>
              <a:rPr lang="en-US" sz="4400" b="1" dirty="0" smtClean="0">
                <a:solidFill>
                  <a:schemeClr val="tx1"/>
                </a:solidFill>
              </a:rPr>
              <a:t> index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29400" y="2057401"/>
            <a:ext cx="2057400" cy="2209800"/>
          </a:xfrm>
        </p:spPr>
        <p:txBody>
          <a:bodyPr/>
          <a:lstStyle/>
          <a:p>
            <a:r>
              <a:rPr lang="en-US" sz="2000" dirty="0" smtClean="0"/>
              <a:t>10 </a:t>
            </a:r>
            <a:r>
              <a:rPr lang="en-US" sz="2000" dirty="0" err="1" smtClean="0"/>
              <a:t>tuples</a:t>
            </a:r>
            <a:endParaRPr lang="en-US" sz="2000" dirty="0" smtClean="0"/>
          </a:p>
          <a:p>
            <a:r>
              <a:rPr lang="en-US" sz="2000" dirty="0" smtClean="0"/>
              <a:t>3 classes</a:t>
            </a:r>
          </a:p>
          <a:p>
            <a:r>
              <a:rPr lang="en-US" sz="2000" dirty="0" smtClean="0"/>
              <a:t>A=3</a:t>
            </a:r>
          </a:p>
          <a:p>
            <a:r>
              <a:rPr lang="en-US" sz="2000" dirty="0" smtClean="0"/>
              <a:t>B=3</a:t>
            </a:r>
          </a:p>
          <a:p>
            <a:r>
              <a:rPr lang="en-US" sz="2000" dirty="0" smtClean="0"/>
              <a:t>C=4</a:t>
            </a:r>
            <a:endParaRPr lang="en-US" sz="2000" dirty="0"/>
          </a:p>
        </p:txBody>
      </p:sp>
      <p:graphicFrame>
        <p:nvGraphicFramePr>
          <p:cNvPr id="126979" name="Group 3"/>
          <p:cNvGraphicFramePr>
            <a:graphicFrameLocks noGrp="1"/>
          </p:cNvGraphicFramePr>
          <p:nvPr/>
        </p:nvGraphicFramePr>
        <p:xfrm>
          <a:off x="457200" y="1569720"/>
          <a:ext cx="5729785" cy="3688080"/>
        </p:xfrm>
        <a:graphic>
          <a:graphicData uri="http://schemas.openxmlformats.org/drawingml/2006/table">
            <a:tbl>
              <a:tblPr/>
              <a:tblGrid>
                <a:gridCol w="759057"/>
                <a:gridCol w="905810"/>
                <a:gridCol w="892493"/>
                <a:gridCol w="1101334"/>
                <a:gridCol w="1331081"/>
                <a:gridCol w="740010"/>
              </a:tblGrid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Home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Married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Gender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Employed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Credit rating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Risk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905000" y="5486400"/>
          <a:ext cx="4621213" cy="838200"/>
        </p:xfrm>
        <a:graphic>
          <a:graphicData uri="http://schemas.openxmlformats.org/presentationml/2006/ole">
            <p:oleObj spid="_x0000_s434178" name="Equation" r:id="rId3" imgW="2590560" imgH="469800" progId="Equation.3">
              <p:embed/>
            </p:oleObj>
          </a:graphicData>
        </a:graphic>
      </p:graphicFrame>
      <p:graphicFrame>
        <p:nvGraphicFramePr>
          <p:cNvPr id="433155" name="Object 3"/>
          <p:cNvGraphicFramePr>
            <a:graphicFrameLocks/>
          </p:cNvGraphicFramePr>
          <p:nvPr/>
        </p:nvGraphicFramePr>
        <p:xfrm>
          <a:off x="6283325" y="3881438"/>
          <a:ext cx="2708275" cy="995362"/>
        </p:xfrm>
        <a:graphic>
          <a:graphicData uri="http://schemas.openxmlformats.org/presentationml/2006/ole">
            <p:oleObj spid="_x0000_s434179" name="Equation" r:id="rId4" imgW="1663560" imgH="711000" progId="Equation.3">
              <p:embed/>
            </p:oleObj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z="4400" dirty="0" err="1" smtClean="0">
                <a:solidFill>
                  <a:schemeClr val="tx1"/>
                </a:solidFill>
              </a:rPr>
              <a:t>Gini</a:t>
            </a:r>
            <a:r>
              <a:rPr lang="en-US" sz="4400" dirty="0" smtClean="0">
                <a:solidFill>
                  <a:schemeClr val="tx1"/>
                </a:solidFill>
              </a:rPr>
              <a:t> index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29400" y="2057401"/>
            <a:ext cx="2286000" cy="838199"/>
          </a:xfrm>
        </p:spPr>
        <p:txBody>
          <a:bodyPr/>
          <a:lstStyle/>
          <a:p>
            <a:r>
              <a:rPr lang="en-US" sz="2000" dirty="0" smtClean="0"/>
              <a:t>2 subset</a:t>
            </a:r>
          </a:p>
          <a:p>
            <a:r>
              <a:rPr lang="en-US" sz="2000" dirty="0" smtClean="0"/>
              <a:t>Yes(5), No(5)</a:t>
            </a:r>
          </a:p>
        </p:txBody>
      </p:sp>
      <p:graphicFrame>
        <p:nvGraphicFramePr>
          <p:cNvPr id="126979" name="Group 3"/>
          <p:cNvGraphicFramePr>
            <a:graphicFrameLocks noGrp="1"/>
          </p:cNvGraphicFramePr>
          <p:nvPr/>
        </p:nvGraphicFramePr>
        <p:xfrm>
          <a:off x="457200" y="1569720"/>
          <a:ext cx="5729785" cy="3688080"/>
        </p:xfrm>
        <a:graphic>
          <a:graphicData uri="http://schemas.openxmlformats.org/drawingml/2006/table">
            <a:tbl>
              <a:tblPr/>
              <a:tblGrid>
                <a:gridCol w="759057"/>
                <a:gridCol w="905810"/>
                <a:gridCol w="892493"/>
                <a:gridCol w="1101334"/>
                <a:gridCol w="1331081"/>
                <a:gridCol w="740010"/>
              </a:tblGrid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Home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Married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Gender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Employed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Credit rating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Risk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altLang="zh-TW" sz="4000" dirty="0" smtClean="0">
                <a:solidFill>
                  <a:schemeClr val="tx1"/>
                </a:solidFill>
                <a:ea typeface="新細明體" charset="-120"/>
              </a:rPr>
              <a:t>Consider Home</a:t>
            </a:r>
            <a:endParaRPr lang="en-US" altLang="zh-TW" sz="4000" dirty="0">
              <a:solidFill>
                <a:schemeClr val="tx1"/>
              </a:solidFill>
              <a:ea typeface="新細明體" charset="-12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248400" y="2895600"/>
          <a:ext cx="2674142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9768"/>
                <a:gridCol w="1008380"/>
                <a:gridCol w="98599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Home type</a:t>
                      </a:r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Class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Yes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B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5204" name="Object 4"/>
          <p:cNvGraphicFramePr>
            <a:graphicFrameLocks noChangeAspect="1"/>
          </p:cNvGraphicFramePr>
          <p:nvPr/>
        </p:nvGraphicFramePr>
        <p:xfrm>
          <a:off x="1371600" y="5410200"/>
          <a:ext cx="5703887" cy="854075"/>
        </p:xfrm>
        <a:graphic>
          <a:graphicData uri="http://schemas.openxmlformats.org/presentationml/2006/ole">
            <p:oleObj spid="_x0000_s437250" name="Equation" r:id="rId3" imgW="3441600" imgH="596880" progId="Equation.3">
              <p:embed/>
            </p:oleObj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29400" y="2057401"/>
            <a:ext cx="2057400" cy="838199"/>
          </a:xfrm>
        </p:spPr>
        <p:txBody>
          <a:bodyPr/>
          <a:lstStyle/>
          <a:p>
            <a:r>
              <a:rPr lang="en-US" sz="2000" dirty="0" smtClean="0"/>
              <a:t>2 subset</a:t>
            </a:r>
          </a:p>
          <a:p>
            <a:r>
              <a:rPr lang="en-US" sz="2000" dirty="0" smtClean="0"/>
              <a:t>Yes, No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25513" y="4038600"/>
          <a:ext cx="4418012" cy="838200"/>
        </p:xfrm>
        <a:graphic>
          <a:graphicData uri="http://schemas.openxmlformats.org/presentationml/2006/ole">
            <p:oleObj spid="_x0000_s435202" name="Equation" r:id="rId3" imgW="2476440" imgH="469800" progId="Equation.3">
              <p:embed/>
            </p:oleObj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altLang="zh-TW" sz="4000" dirty="0" smtClean="0">
                <a:solidFill>
                  <a:schemeClr val="tx1"/>
                </a:solidFill>
                <a:ea typeface="新細明體" charset="-120"/>
              </a:rPr>
              <a:t>Consider Home</a:t>
            </a:r>
            <a:endParaRPr lang="en-US" altLang="zh-TW" sz="4000" dirty="0">
              <a:solidFill>
                <a:schemeClr val="tx1"/>
              </a:solidFill>
              <a:ea typeface="新細明體" charset="-120"/>
            </a:endParaRPr>
          </a:p>
        </p:txBody>
      </p:sp>
      <p:graphicFrame>
        <p:nvGraphicFramePr>
          <p:cNvPr id="435204" name="Object 4"/>
          <p:cNvGraphicFramePr>
            <a:graphicFrameLocks noChangeAspect="1"/>
          </p:cNvGraphicFramePr>
          <p:nvPr/>
        </p:nvGraphicFramePr>
        <p:xfrm>
          <a:off x="762000" y="1828800"/>
          <a:ext cx="5703887" cy="854075"/>
        </p:xfrm>
        <a:graphic>
          <a:graphicData uri="http://schemas.openxmlformats.org/presentationml/2006/ole">
            <p:oleObj spid="_x0000_s435204" name="Equation" r:id="rId4" imgW="3441600" imgH="596880" progId="Equation.3">
              <p:embed/>
            </p:oleObj>
          </a:graphicData>
        </a:graphic>
      </p:graphicFrame>
      <p:graphicFrame>
        <p:nvGraphicFramePr>
          <p:cNvPr id="435205" name="Object 5"/>
          <p:cNvGraphicFramePr>
            <a:graphicFrameLocks noChangeAspect="1"/>
          </p:cNvGraphicFramePr>
          <p:nvPr/>
        </p:nvGraphicFramePr>
        <p:xfrm>
          <a:off x="914400" y="2971800"/>
          <a:ext cx="4440237" cy="838200"/>
        </p:xfrm>
        <a:graphic>
          <a:graphicData uri="http://schemas.openxmlformats.org/presentationml/2006/ole">
            <p:oleObj spid="_x0000_s435205" name="Equation" r:id="rId5" imgW="2489040" imgH="469800" progId="Equation.3">
              <p:embed/>
            </p:oleObj>
          </a:graphicData>
        </a:graphic>
      </p:graphicFrame>
      <p:graphicFrame>
        <p:nvGraphicFramePr>
          <p:cNvPr id="435206" name="Object 6"/>
          <p:cNvGraphicFramePr>
            <a:graphicFrameLocks noChangeAspect="1"/>
          </p:cNvGraphicFramePr>
          <p:nvPr/>
        </p:nvGraphicFramePr>
        <p:xfrm>
          <a:off x="788988" y="5040313"/>
          <a:ext cx="5956300" cy="800100"/>
        </p:xfrm>
        <a:graphic>
          <a:graphicData uri="http://schemas.openxmlformats.org/presentationml/2006/ole">
            <p:oleObj spid="_x0000_s435206" name="Equation" r:id="rId6" imgW="3593880" imgH="558720" progId="Equation.3">
              <p:embed/>
            </p:oleObj>
          </a:graphicData>
        </a:graphic>
      </p:graphicFrame>
      <p:graphicFrame>
        <p:nvGraphicFramePr>
          <p:cNvPr id="435207" name="Object 7"/>
          <p:cNvGraphicFramePr>
            <a:graphicFrameLocks noChangeAspect="1"/>
          </p:cNvGraphicFramePr>
          <p:nvPr/>
        </p:nvGraphicFramePr>
        <p:xfrm>
          <a:off x="2590800" y="5943600"/>
          <a:ext cx="2503487" cy="328613"/>
        </p:xfrm>
        <a:graphic>
          <a:graphicData uri="http://schemas.openxmlformats.org/presentationml/2006/ole">
            <p:oleObj spid="_x0000_s435207" name="Equation" r:id="rId7" imgW="1511280" imgH="228600" progId="Equation.3">
              <p:embed/>
            </p:oleObj>
          </a:graphicData>
        </a:graphic>
      </p:graphicFrame>
      <p:graphicFrame>
        <p:nvGraphicFramePr>
          <p:cNvPr id="435208" name="Object 8"/>
          <p:cNvGraphicFramePr>
            <a:graphicFrameLocks noChangeAspect="1"/>
          </p:cNvGraphicFramePr>
          <p:nvPr/>
        </p:nvGraphicFramePr>
        <p:xfrm>
          <a:off x="5089525" y="5919787"/>
          <a:ext cx="777875" cy="328613"/>
        </p:xfrm>
        <a:graphic>
          <a:graphicData uri="http://schemas.openxmlformats.org/presentationml/2006/ole">
            <p:oleObj spid="_x0000_s435208" name="Equation" r:id="rId8" imgW="469800" imgH="228600" progId="Equation.3">
              <p:embed/>
            </p:oleObj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248400" y="2895600"/>
          <a:ext cx="2674142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9768"/>
                <a:gridCol w="1008380"/>
                <a:gridCol w="98599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Home type</a:t>
                      </a:r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Class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Yes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B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Weather Data: Play or not Play?</a:t>
            </a:r>
            <a:endParaRPr lang="en-US" b="1" dirty="0">
              <a:solidFill>
                <a:schemeClr val="tx1"/>
              </a:solidFill>
              <a:ea typeface="新細明體" charset="-120"/>
            </a:endParaRPr>
          </a:p>
        </p:txBody>
      </p:sp>
      <p:graphicFrame>
        <p:nvGraphicFramePr>
          <p:cNvPr id="122883" name="Group 3"/>
          <p:cNvGraphicFramePr>
            <a:graphicFrameLocks noGrp="1"/>
          </p:cNvGraphicFramePr>
          <p:nvPr/>
        </p:nvGraphicFramePr>
        <p:xfrm>
          <a:off x="1524000" y="1524000"/>
          <a:ext cx="5486400" cy="4648206"/>
        </p:xfrm>
        <a:graphic>
          <a:graphicData uri="http://schemas.openxmlformats.org/drawingml/2006/table">
            <a:tbl>
              <a:tblPr/>
              <a:tblGrid>
                <a:gridCol w="1117997"/>
                <a:gridCol w="1543050"/>
                <a:gridCol w="1191221"/>
                <a:gridCol w="885825"/>
                <a:gridCol w="748307"/>
              </a:tblGrid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Outlook</a:t>
                      </a:r>
                      <a:endParaRPr kumimoji="0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Temperature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Humidity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Windy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Play?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sunny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hot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high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sunny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hot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high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true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overcast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hot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high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rain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mild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high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rain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cool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normal</a:t>
                      </a:r>
                      <a:endParaRPr kumimoji="0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rain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cool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normal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true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overcast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cool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normal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true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sunny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mild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high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sunny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cool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normal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rain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mild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normal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sunny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mild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normal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true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overcast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mild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high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true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overcast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hot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normal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false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rain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mild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high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true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29400" y="2057401"/>
            <a:ext cx="2362200" cy="838199"/>
          </a:xfrm>
        </p:spPr>
        <p:txBody>
          <a:bodyPr/>
          <a:lstStyle/>
          <a:p>
            <a:r>
              <a:rPr lang="en-US" sz="2000" dirty="0" smtClean="0"/>
              <a:t>2 subset</a:t>
            </a:r>
          </a:p>
          <a:p>
            <a:r>
              <a:rPr lang="en-US" sz="2000" dirty="0" smtClean="0"/>
              <a:t>Yes(5), No(5)</a:t>
            </a:r>
          </a:p>
        </p:txBody>
      </p:sp>
      <p:graphicFrame>
        <p:nvGraphicFramePr>
          <p:cNvPr id="126979" name="Group 3"/>
          <p:cNvGraphicFramePr>
            <a:graphicFrameLocks noGrp="1"/>
          </p:cNvGraphicFramePr>
          <p:nvPr/>
        </p:nvGraphicFramePr>
        <p:xfrm>
          <a:off x="457200" y="1569720"/>
          <a:ext cx="5729785" cy="3688080"/>
        </p:xfrm>
        <a:graphic>
          <a:graphicData uri="http://schemas.openxmlformats.org/drawingml/2006/table">
            <a:tbl>
              <a:tblPr/>
              <a:tblGrid>
                <a:gridCol w="759057"/>
                <a:gridCol w="905810"/>
                <a:gridCol w="892493"/>
                <a:gridCol w="1101334"/>
                <a:gridCol w="1331081"/>
                <a:gridCol w="740010"/>
              </a:tblGrid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Home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Married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Gender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Employed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Credit rating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Risk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altLang="zh-TW" sz="4000" dirty="0" smtClean="0">
                <a:solidFill>
                  <a:schemeClr val="tx1"/>
                </a:solidFill>
                <a:ea typeface="新細明體" charset="-120"/>
              </a:rPr>
              <a:t>Consider Married</a:t>
            </a:r>
            <a:endParaRPr lang="en-US" altLang="zh-TW" sz="4000" dirty="0">
              <a:solidFill>
                <a:schemeClr val="tx1"/>
              </a:solidFill>
              <a:ea typeface="新細明體" charset="-12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248400" y="2895600"/>
          <a:ext cx="2674142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9768"/>
                <a:gridCol w="1008380"/>
                <a:gridCol w="98599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Marriage type</a:t>
                      </a:r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Class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Yes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B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29400" y="2057401"/>
            <a:ext cx="2362200" cy="838199"/>
          </a:xfrm>
        </p:spPr>
        <p:txBody>
          <a:bodyPr/>
          <a:lstStyle/>
          <a:p>
            <a:r>
              <a:rPr lang="en-US" sz="2000" dirty="0" smtClean="0"/>
              <a:t>2 subset</a:t>
            </a:r>
          </a:p>
          <a:p>
            <a:r>
              <a:rPr lang="en-US" sz="2000" dirty="0" smtClean="0"/>
              <a:t>Yes(5), No(5)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altLang="zh-TW" sz="4000" dirty="0" smtClean="0">
                <a:solidFill>
                  <a:schemeClr val="tx1"/>
                </a:solidFill>
                <a:ea typeface="新細明體" charset="-120"/>
              </a:rPr>
              <a:t>Consider Married</a:t>
            </a:r>
            <a:endParaRPr lang="en-US" altLang="zh-TW" sz="4000" dirty="0">
              <a:solidFill>
                <a:schemeClr val="tx1"/>
              </a:solidFill>
              <a:ea typeface="新細明體" charset="-120"/>
            </a:endParaRPr>
          </a:p>
        </p:txBody>
      </p:sp>
      <p:graphicFrame>
        <p:nvGraphicFramePr>
          <p:cNvPr id="439298" name="Object 2"/>
          <p:cNvGraphicFramePr>
            <a:graphicFrameLocks noChangeAspect="1"/>
          </p:cNvGraphicFramePr>
          <p:nvPr/>
        </p:nvGraphicFramePr>
        <p:xfrm>
          <a:off x="925513" y="4038600"/>
          <a:ext cx="4418012" cy="838200"/>
        </p:xfrm>
        <a:graphic>
          <a:graphicData uri="http://schemas.openxmlformats.org/presentationml/2006/ole">
            <p:oleObj spid="_x0000_s439298" name="Equation" r:id="rId3" imgW="2476440" imgH="469800" progId="Equation.3">
              <p:embed/>
            </p:oleObj>
          </a:graphicData>
        </a:graphic>
      </p:graphicFrame>
      <p:graphicFrame>
        <p:nvGraphicFramePr>
          <p:cNvPr id="439299" name="Object 3"/>
          <p:cNvGraphicFramePr>
            <a:graphicFrameLocks noChangeAspect="1"/>
          </p:cNvGraphicFramePr>
          <p:nvPr/>
        </p:nvGraphicFramePr>
        <p:xfrm>
          <a:off x="762000" y="1828800"/>
          <a:ext cx="5703888" cy="854075"/>
        </p:xfrm>
        <a:graphic>
          <a:graphicData uri="http://schemas.openxmlformats.org/presentationml/2006/ole">
            <p:oleObj spid="_x0000_s439299" name="Equation" r:id="rId4" imgW="3441600" imgH="596880" progId="Equation.3">
              <p:embed/>
            </p:oleObj>
          </a:graphicData>
        </a:graphic>
      </p:graphicFrame>
      <p:graphicFrame>
        <p:nvGraphicFramePr>
          <p:cNvPr id="439300" name="Object 4"/>
          <p:cNvGraphicFramePr>
            <a:graphicFrameLocks noChangeAspect="1"/>
          </p:cNvGraphicFramePr>
          <p:nvPr/>
        </p:nvGraphicFramePr>
        <p:xfrm>
          <a:off x="914400" y="2971800"/>
          <a:ext cx="4440238" cy="838200"/>
        </p:xfrm>
        <a:graphic>
          <a:graphicData uri="http://schemas.openxmlformats.org/presentationml/2006/ole">
            <p:oleObj spid="_x0000_s439300" name="Equation" r:id="rId5" imgW="2489040" imgH="469800" progId="Equation.3">
              <p:embed/>
            </p:oleObj>
          </a:graphicData>
        </a:graphic>
      </p:graphicFrame>
      <p:graphicFrame>
        <p:nvGraphicFramePr>
          <p:cNvPr id="439301" name="Object 5"/>
          <p:cNvGraphicFramePr>
            <a:graphicFrameLocks noChangeAspect="1"/>
          </p:cNvGraphicFramePr>
          <p:nvPr/>
        </p:nvGraphicFramePr>
        <p:xfrm>
          <a:off x="663575" y="5040313"/>
          <a:ext cx="6208713" cy="800100"/>
        </p:xfrm>
        <a:graphic>
          <a:graphicData uri="http://schemas.openxmlformats.org/presentationml/2006/ole">
            <p:oleObj spid="_x0000_s439301" name="Equation" r:id="rId6" imgW="3746160" imgH="558720" progId="Equation.3">
              <p:embed/>
            </p:oleObj>
          </a:graphicData>
        </a:graphic>
      </p:graphicFrame>
      <p:graphicFrame>
        <p:nvGraphicFramePr>
          <p:cNvPr id="439302" name="Object 6"/>
          <p:cNvGraphicFramePr>
            <a:graphicFrameLocks noChangeAspect="1"/>
          </p:cNvGraphicFramePr>
          <p:nvPr/>
        </p:nvGraphicFramePr>
        <p:xfrm>
          <a:off x="2590800" y="5943600"/>
          <a:ext cx="2503488" cy="328613"/>
        </p:xfrm>
        <a:graphic>
          <a:graphicData uri="http://schemas.openxmlformats.org/presentationml/2006/ole">
            <p:oleObj spid="_x0000_s439302" name="Equation" r:id="rId7" imgW="1511280" imgH="228600" progId="Equation.3">
              <p:embed/>
            </p:oleObj>
          </a:graphicData>
        </a:graphic>
      </p:graphicFrame>
      <p:graphicFrame>
        <p:nvGraphicFramePr>
          <p:cNvPr id="439303" name="Object 7"/>
          <p:cNvGraphicFramePr>
            <a:graphicFrameLocks noChangeAspect="1"/>
          </p:cNvGraphicFramePr>
          <p:nvPr/>
        </p:nvGraphicFramePr>
        <p:xfrm>
          <a:off x="5089525" y="5919788"/>
          <a:ext cx="777875" cy="328612"/>
        </p:xfrm>
        <a:graphic>
          <a:graphicData uri="http://schemas.openxmlformats.org/presentationml/2006/ole">
            <p:oleObj spid="_x0000_s439303" name="Equation" r:id="rId8" imgW="469800" imgH="228600" progId="Equation.3">
              <p:embed/>
            </p:oleObj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248400" y="2895600"/>
          <a:ext cx="2674142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9768"/>
                <a:gridCol w="1008380"/>
                <a:gridCol w="98599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Marriage type</a:t>
                      </a:r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Class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Yes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B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29400" y="2057401"/>
            <a:ext cx="2362200" cy="838199"/>
          </a:xfrm>
        </p:spPr>
        <p:txBody>
          <a:bodyPr/>
          <a:lstStyle/>
          <a:p>
            <a:r>
              <a:rPr lang="en-US" sz="2000" dirty="0" smtClean="0"/>
              <a:t>2 subset</a:t>
            </a:r>
          </a:p>
          <a:p>
            <a:r>
              <a:rPr lang="en-US" sz="2000" dirty="0" smtClean="0"/>
              <a:t>Yes(3), No(7)</a:t>
            </a:r>
          </a:p>
        </p:txBody>
      </p:sp>
      <p:graphicFrame>
        <p:nvGraphicFramePr>
          <p:cNvPr id="126979" name="Group 3"/>
          <p:cNvGraphicFramePr>
            <a:graphicFrameLocks noGrp="1"/>
          </p:cNvGraphicFramePr>
          <p:nvPr/>
        </p:nvGraphicFramePr>
        <p:xfrm>
          <a:off x="457200" y="1569720"/>
          <a:ext cx="5729785" cy="3688080"/>
        </p:xfrm>
        <a:graphic>
          <a:graphicData uri="http://schemas.openxmlformats.org/drawingml/2006/table">
            <a:tbl>
              <a:tblPr/>
              <a:tblGrid>
                <a:gridCol w="759057"/>
                <a:gridCol w="905810"/>
                <a:gridCol w="892493"/>
                <a:gridCol w="1101334"/>
                <a:gridCol w="1331081"/>
                <a:gridCol w="740010"/>
              </a:tblGrid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Home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Married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Gender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Employed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Credit rating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Risk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B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No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F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Yes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altLang="zh-TW" sz="4000" dirty="0" smtClean="0">
                <a:solidFill>
                  <a:schemeClr val="tx1"/>
                </a:solidFill>
                <a:ea typeface="新細明體" charset="-120"/>
              </a:rPr>
              <a:t>Consider Gender</a:t>
            </a:r>
            <a:endParaRPr lang="en-US" altLang="zh-TW" sz="4000" dirty="0">
              <a:solidFill>
                <a:schemeClr val="tx1"/>
              </a:solidFill>
              <a:ea typeface="新細明體" charset="-12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248400" y="2895600"/>
          <a:ext cx="2674142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9768"/>
                <a:gridCol w="1008380"/>
                <a:gridCol w="98599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Marriage type</a:t>
                      </a:r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Class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Male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B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29400" y="2057401"/>
            <a:ext cx="2362200" cy="838199"/>
          </a:xfrm>
        </p:spPr>
        <p:txBody>
          <a:bodyPr/>
          <a:lstStyle/>
          <a:p>
            <a:r>
              <a:rPr lang="en-US" sz="2000" dirty="0" smtClean="0"/>
              <a:t>2 subset</a:t>
            </a:r>
          </a:p>
          <a:p>
            <a:r>
              <a:rPr lang="en-US" sz="2000" dirty="0" smtClean="0"/>
              <a:t>Yes(3), No(7)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altLang="zh-TW" sz="4000" dirty="0" smtClean="0">
                <a:solidFill>
                  <a:schemeClr val="tx1"/>
                </a:solidFill>
                <a:ea typeface="新細明體" charset="-120"/>
              </a:rPr>
              <a:t>Consider Gender</a:t>
            </a:r>
            <a:endParaRPr lang="en-US" altLang="zh-TW" sz="4000" dirty="0">
              <a:solidFill>
                <a:schemeClr val="tx1"/>
              </a:solidFill>
              <a:ea typeface="新細明體" charset="-12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248400" y="2895600"/>
          <a:ext cx="2674142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9768"/>
                <a:gridCol w="1008380"/>
                <a:gridCol w="98599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Marriage type</a:t>
                      </a:r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Class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Male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B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0322" name="Object 2"/>
          <p:cNvGraphicFramePr>
            <a:graphicFrameLocks noChangeAspect="1"/>
          </p:cNvGraphicFramePr>
          <p:nvPr/>
        </p:nvGraphicFramePr>
        <p:xfrm>
          <a:off x="857250" y="4038600"/>
          <a:ext cx="4554538" cy="838200"/>
        </p:xfrm>
        <a:graphic>
          <a:graphicData uri="http://schemas.openxmlformats.org/presentationml/2006/ole">
            <p:oleObj spid="_x0000_s440322" name="Equation" r:id="rId3" imgW="2552400" imgH="469800" progId="Equation.3">
              <p:embed/>
            </p:oleObj>
          </a:graphicData>
        </a:graphic>
      </p:graphicFrame>
      <p:graphicFrame>
        <p:nvGraphicFramePr>
          <p:cNvPr id="440323" name="Object 3"/>
          <p:cNvGraphicFramePr>
            <a:graphicFrameLocks noChangeAspect="1"/>
          </p:cNvGraphicFramePr>
          <p:nvPr/>
        </p:nvGraphicFramePr>
        <p:xfrm>
          <a:off x="762000" y="1828800"/>
          <a:ext cx="5703888" cy="854075"/>
        </p:xfrm>
        <a:graphic>
          <a:graphicData uri="http://schemas.openxmlformats.org/presentationml/2006/ole">
            <p:oleObj spid="_x0000_s440323" name="Equation" r:id="rId4" imgW="3441600" imgH="596880" progId="Equation.3">
              <p:embed/>
            </p:oleObj>
          </a:graphicData>
        </a:graphic>
      </p:graphicFrame>
      <p:graphicFrame>
        <p:nvGraphicFramePr>
          <p:cNvPr id="440324" name="Object 4"/>
          <p:cNvGraphicFramePr>
            <a:graphicFrameLocks noChangeAspect="1"/>
          </p:cNvGraphicFramePr>
          <p:nvPr/>
        </p:nvGraphicFramePr>
        <p:xfrm>
          <a:off x="936625" y="2971800"/>
          <a:ext cx="4395788" cy="838200"/>
        </p:xfrm>
        <a:graphic>
          <a:graphicData uri="http://schemas.openxmlformats.org/presentationml/2006/ole">
            <p:oleObj spid="_x0000_s440324" name="Equation" r:id="rId5" imgW="2463480" imgH="469800" progId="Equation.3">
              <p:embed/>
            </p:oleObj>
          </a:graphicData>
        </a:graphic>
      </p:graphicFrame>
      <p:graphicFrame>
        <p:nvGraphicFramePr>
          <p:cNvPr id="440325" name="Object 5"/>
          <p:cNvGraphicFramePr>
            <a:graphicFrameLocks noChangeAspect="1"/>
          </p:cNvGraphicFramePr>
          <p:nvPr/>
        </p:nvGraphicFramePr>
        <p:xfrm>
          <a:off x="306388" y="5040313"/>
          <a:ext cx="6923087" cy="800100"/>
        </p:xfrm>
        <a:graphic>
          <a:graphicData uri="http://schemas.openxmlformats.org/presentationml/2006/ole">
            <p:oleObj spid="_x0000_s440325" name="Equation" r:id="rId6" imgW="4178160" imgH="558720" progId="Equation.3">
              <p:embed/>
            </p:oleObj>
          </a:graphicData>
        </a:graphic>
      </p:graphicFrame>
      <p:graphicFrame>
        <p:nvGraphicFramePr>
          <p:cNvPr id="440326" name="Object 6"/>
          <p:cNvGraphicFramePr>
            <a:graphicFrameLocks noChangeAspect="1"/>
          </p:cNvGraphicFramePr>
          <p:nvPr/>
        </p:nvGraphicFramePr>
        <p:xfrm>
          <a:off x="2286000" y="5943600"/>
          <a:ext cx="2398712" cy="328613"/>
        </p:xfrm>
        <a:graphic>
          <a:graphicData uri="http://schemas.openxmlformats.org/presentationml/2006/ole">
            <p:oleObj spid="_x0000_s440326" name="Equation" r:id="rId7" imgW="1447560" imgH="228600" progId="Equation.3">
              <p:embed/>
            </p:oleObj>
          </a:graphicData>
        </a:graphic>
      </p:graphicFrame>
      <p:graphicFrame>
        <p:nvGraphicFramePr>
          <p:cNvPr id="440327" name="Object 7"/>
          <p:cNvGraphicFramePr>
            <a:graphicFrameLocks noChangeAspect="1"/>
          </p:cNvGraphicFramePr>
          <p:nvPr/>
        </p:nvGraphicFramePr>
        <p:xfrm>
          <a:off x="4706938" y="5919788"/>
          <a:ext cx="966787" cy="328612"/>
        </p:xfrm>
        <a:graphic>
          <a:graphicData uri="http://schemas.openxmlformats.org/presentationml/2006/ole">
            <p:oleObj spid="_x0000_s440327" name="Equation" r:id="rId8" imgW="583920" imgH="228600" progId="Equation.3">
              <p:embed/>
            </p:oleObj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979" name="Group 3"/>
          <p:cNvGraphicFramePr>
            <a:graphicFrameLocks noGrp="1"/>
          </p:cNvGraphicFramePr>
          <p:nvPr/>
        </p:nvGraphicFramePr>
        <p:xfrm>
          <a:off x="2438400" y="1676400"/>
          <a:ext cx="4488090" cy="2011680"/>
        </p:xfrm>
        <a:graphic>
          <a:graphicData uri="http://schemas.openxmlformats.org/drawingml/2006/table">
            <a:tbl>
              <a:tblPr/>
              <a:tblGrid>
                <a:gridCol w="1353503"/>
                <a:gridCol w="905810"/>
                <a:gridCol w="1127443"/>
                <a:gridCol w="1101334"/>
              </a:tblGrid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Attribute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Gini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(D)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Gini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 index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  <a:sym typeface="Symbol"/>
                        </a:rPr>
                        <a:t></a:t>
                      </a:r>
                      <a:r>
                        <a:rPr kumimoji="0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  <a:sym typeface="Symbol"/>
                        </a:rPr>
                        <a:t>gini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Home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.66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.64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.02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Married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.66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.40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.26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Gender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.66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.358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.302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Employed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.66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.475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.185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Credit rating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.66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.64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Batang" pitchFamily="18" charset="-127"/>
                          <a:cs typeface="Times New Roman" pitchFamily="18" charset="0"/>
                        </a:rPr>
                        <a:t>.02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altLang="zh-TW" sz="4400" dirty="0" smtClean="0">
                <a:solidFill>
                  <a:schemeClr val="tx1"/>
                </a:solidFill>
                <a:ea typeface="新細明體" charset="-120"/>
              </a:rPr>
              <a:t>Finally</a:t>
            </a:r>
            <a:endParaRPr lang="en-US" altLang="zh-TW" sz="4400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43000" y="4343400"/>
            <a:ext cx="6635750" cy="1706563"/>
          </a:xfrm>
        </p:spPr>
        <p:txBody>
          <a:bodyPr/>
          <a:lstStyle/>
          <a:p>
            <a:r>
              <a:rPr lang="en-US" dirty="0" smtClean="0"/>
              <a:t>Gender will be the splitting attribute</a:t>
            </a:r>
            <a:endParaRPr lang="en-US" dirty="0"/>
          </a:p>
        </p:txBody>
      </p:sp>
      <p:graphicFrame>
        <p:nvGraphicFramePr>
          <p:cNvPr id="441346" name="Object 2"/>
          <p:cNvGraphicFramePr>
            <a:graphicFrameLocks noChangeAspect="1"/>
          </p:cNvGraphicFramePr>
          <p:nvPr/>
        </p:nvGraphicFramePr>
        <p:xfrm>
          <a:off x="4343400" y="450850"/>
          <a:ext cx="4492625" cy="463550"/>
        </p:xfrm>
        <a:graphic>
          <a:graphicData uri="http://schemas.openxmlformats.org/presentationml/2006/ole">
            <p:oleObj spid="_x0000_s441346" name="Equation" r:id="rId3" imgW="2692080" imgH="304560" progId="Equation.3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 bwMode="auto">
          <a:xfrm>
            <a:off x="5029200" y="2743200"/>
            <a:ext cx="609600" cy="2286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019800" y="2743200"/>
            <a:ext cx="609600" cy="2286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09600" y="3429000"/>
            <a:ext cx="7793038" cy="609600"/>
          </a:xfrm>
        </p:spPr>
        <p:txBody>
          <a:bodyPr/>
          <a:lstStyle/>
          <a:p>
            <a:pPr algn="ctr"/>
            <a:r>
              <a:rPr lang="en-US" smtClean="0"/>
              <a:t>Thank you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3302000" y="2876550"/>
            <a:ext cx="1198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zh-TW">
                <a:ea typeface="新細明體" charset="-120"/>
              </a:rPr>
              <a:t>overcast</a:t>
            </a: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1068388" y="4757738"/>
            <a:ext cx="725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zh-TW">
                <a:ea typeface="新細明體" charset="-120"/>
              </a:rPr>
              <a:t>high</a:t>
            </a: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2522538" y="4757738"/>
            <a:ext cx="1046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zh-TW">
                <a:ea typeface="新細明體" charset="-120"/>
              </a:rPr>
              <a:t>normal</a:t>
            </a: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6435725" y="4772025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zh-TW">
                <a:ea typeface="新細明體" charset="-120"/>
              </a:rPr>
              <a:t>false</a:t>
            </a:r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5187950" y="4786313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zh-TW">
                <a:ea typeface="新細明體" charset="-120"/>
              </a:rPr>
              <a:t>true</a:t>
            </a:r>
          </a:p>
        </p:txBody>
      </p:sp>
      <p:sp>
        <p:nvSpPr>
          <p:cNvPr id="125959" name="Line 7"/>
          <p:cNvSpPr>
            <a:spLocks noChangeShapeType="1"/>
          </p:cNvSpPr>
          <p:nvPr/>
        </p:nvSpPr>
        <p:spPr bwMode="auto">
          <a:xfrm flipH="1">
            <a:off x="2438400" y="2286000"/>
            <a:ext cx="968375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0" name="Line 8"/>
          <p:cNvSpPr>
            <a:spLocks noChangeShapeType="1"/>
          </p:cNvSpPr>
          <p:nvPr/>
        </p:nvSpPr>
        <p:spPr bwMode="auto">
          <a:xfrm flipH="1">
            <a:off x="3962400" y="2438400"/>
            <a:ext cx="1588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1" name="Line 9"/>
          <p:cNvSpPr>
            <a:spLocks noChangeShapeType="1"/>
          </p:cNvSpPr>
          <p:nvPr/>
        </p:nvSpPr>
        <p:spPr bwMode="auto">
          <a:xfrm>
            <a:off x="4343400" y="2286000"/>
            <a:ext cx="13716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2" name="Rectangle 10"/>
          <p:cNvSpPr>
            <a:spLocks noChangeArrowheads="1"/>
          </p:cNvSpPr>
          <p:nvPr/>
        </p:nvSpPr>
        <p:spPr bwMode="auto">
          <a:xfrm>
            <a:off x="2082800" y="2590800"/>
            <a:ext cx="925513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zh-TW">
                <a:ea typeface="新細明體" charset="-120"/>
              </a:rPr>
              <a:t>sunny</a:t>
            </a:r>
          </a:p>
        </p:txBody>
      </p:sp>
      <p:sp>
        <p:nvSpPr>
          <p:cNvPr id="125963" name="Rectangle 11"/>
          <p:cNvSpPr>
            <a:spLocks noChangeArrowheads="1"/>
          </p:cNvSpPr>
          <p:nvPr/>
        </p:nvSpPr>
        <p:spPr bwMode="auto">
          <a:xfrm>
            <a:off x="5595938" y="2743200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zh-TW">
                <a:ea typeface="新細明體" charset="-120"/>
              </a:rPr>
              <a:t>rain</a:t>
            </a:r>
          </a:p>
        </p:txBody>
      </p:sp>
      <p:sp>
        <p:nvSpPr>
          <p:cNvPr id="125964" name="Line 12"/>
          <p:cNvSpPr>
            <a:spLocks noChangeShapeType="1"/>
          </p:cNvSpPr>
          <p:nvPr/>
        </p:nvSpPr>
        <p:spPr bwMode="auto">
          <a:xfrm flipH="1">
            <a:off x="1479550" y="4344988"/>
            <a:ext cx="493713" cy="5159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5" name="Line 13"/>
          <p:cNvSpPr>
            <a:spLocks noChangeShapeType="1"/>
          </p:cNvSpPr>
          <p:nvPr/>
        </p:nvSpPr>
        <p:spPr bwMode="auto">
          <a:xfrm>
            <a:off x="2608263" y="4391025"/>
            <a:ext cx="420687" cy="4238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6" name="Line 14"/>
          <p:cNvSpPr>
            <a:spLocks noChangeShapeType="1"/>
          </p:cNvSpPr>
          <p:nvPr/>
        </p:nvSpPr>
        <p:spPr bwMode="auto">
          <a:xfrm flipH="1">
            <a:off x="5410200" y="4495800"/>
            <a:ext cx="304800" cy="379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7" name="Line 15"/>
          <p:cNvSpPr>
            <a:spLocks noChangeShapeType="1"/>
          </p:cNvSpPr>
          <p:nvPr/>
        </p:nvSpPr>
        <p:spPr bwMode="auto">
          <a:xfrm>
            <a:off x="6553200" y="4495800"/>
            <a:ext cx="20955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8" name="Line 16"/>
          <p:cNvSpPr>
            <a:spLocks noChangeShapeType="1"/>
          </p:cNvSpPr>
          <p:nvPr/>
        </p:nvSpPr>
        <p:spPr bwMode="auto">
          <a:xfrm>
            <a:off x="1430338" y="52292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9" name="Line 17"/>
          <p:cNvSpPr>
            <a:spLocks noChangeShapeType="1"/>
          </p:cNvSpPr>
          <p:nvPr/>
        </p:nvSpPr>
        <p:spPr bwMode="auto">
          <a:xfrm>
            <a:off x="6815138" y="5183188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70" name="Line 18"/>
          <p:cNvSpPr>
            <a:spLocks noChangeShapeType="1"/>
          </p:cNvSpPr>
          <p:nvPr/>
        </p:nvSpPr>
        <p:spPr bwMode="auto">
          <a:xfrm>
            <a:off x="5516563" y="51990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71" name="Line 19"/>
          <p:cNvSpPr>
            <a:spLocks noChangeShapeType="1"/>
          </p:cNvSpPr>
          <p:nvPr/>
        </p:nvSpPr>
        <p:spPr bwMode="auto">
          <a:xfrm>
            <a:off x="3044825" y="51990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72" name="Line 20"/>
          <p:cNvSpPr>
            <a:spLocks noChangeShapeType="1"/>
          </p:cNvSpPr>
          <p:nvPr/>
        </p:nvSpPr>
        <p:spPr bwMode="auto">
          <a:xfrm>
            <a:off x="3902075" y="32940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73" name="Rectangle 21"/>
          <p:cNvSpPr>
            <a:spLocks noChangeArrowheads="1"/>
          </p:cNvSpPr>
          <p:nvPr/>
        </p:nvSpPr>
        <p:spPr bwMode="auto">
          <a:xfrm>
            <a:off x="1152525" y="5634038"/>
            <a:ext cx="557213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zh-TW" b="1">
                <a:ea typeface="新細明體" charset="-120"/>
              </a:rPr>
              <a:t>No</a:t>
            </a:r>
          </a:p>
        </p:txBody>
      </p:sp>
      <p:sp>
        <p:nvSpPr>
          <p:cNvPr id="125974" name="Rectangle 22"/>
          <p:cNvSpPr>
            <a:spLocks noChangeArrowheads="1"/>
          </p:cNvSpPr>
          <p:nvPr/>
        </p:nvSpPr>
        <p:spPr bwMode="auto">
          <a:xfrm>
            <a:off x="5237163" y="5634038"/>
            <a:ext cx="557212" cy="457200"/>
          </a:xfrm>
          <a:prstGeom prst="rect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zh-TW" b="1">
                <a:ea typeface="新細明體" charset="-120"/>
              </a:rPr>
              <a:t>No</a:t>
            </a:r>
          </a:p>
        </p:txBody>
      </p:sp>
      <p:sp>
        <p:nvSpPr>
          <p:cNvPr id="125975" name="Rectangle 23"/>
          <p:cNvSpPr>
            <a:spLocks noChangeArrowheads="1"/>
          </p:cNvSpPr>
          <p:nvPr/>
        </p:nvSpPr>
        <p:spPr bwMode="auto">
          <a:xfrm>
            <a:off x="2708275" y="5634038"/>
            <a:ext cx="671513" cy="469900"/>
          </a:xfrm>
          <a:prstGeom prst="rect">
            <a:avLst/>
          </a:prstGeom>
          <a:solidFill>
            <a:srgbClr val="00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zh-TW" b="1">
                <a:ea typeface="新細明體" charset="-120"/>
              </a:rPr>
              <a:t>Yes</a:t>
            </a:r>
          </a:p>
        </p:txBody>
      </p:sp>
      <p:sp>
        <p:nvSpPr>
          <p:cNvPr id="125976" name="Rectangle 24"/>
          <p:cNvSpPr>
            <a:spLocks noChangeArrowheads="1"/>
          </p:cNvSpPr>
          <p:nvPr/>
        </p:nvSpPr>
        <p:spPr bwMode="auto">
          <a:xfrm>
            <a:off x="6480175" y="5634038"/>
            <a:ext cx="671513" cy="469900"/>
          </a:xfrm>
          <a:prstGeom prst="rect">
            <a:avLst/>
          </a:prstGeom>
          <a:solidFill>
            <a:srgbClr val="00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zh-TW" b="1">
                <a:ea typeface="新細明體" charset="-120"/>
              </a:rPr>
              <a:t>Yes</a:t>
            </a:r>
          </a:p>
        </p:txBody>
      </p:sp>
      <p:sp>
        <p:nvSpPr>
          <p:cNvPr id="125977" name="Rectangle 25"/>
          <p:cNvSpPr>
            <a:spLocks noChangeArrowheads="1"/>
          </p:cNvSpPr>
          <p:nvPr/>
        </p:nvSpPr>
        <p:spPr bwMode="auto">
          <a:xfrm>
            <a:off x="3567113" y="3794125"/>
            <a:ext cx="671512" cy="469900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zh-TW" b="1">
                <a:ea typeface="新細明體" charset="-120"/>
              </a:rPr>
              <a:t>Yes</a:t>
            </a:r>
          </a:p>
        </p:txBody>
      </p:sp>
      <p:sp>
        <p:nvSpPr>
          <p:cNvPr id="12597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Example Tree for “Play?”</a:t>
            </a:r>
          </a:p>
        </p:txBody>
      </p:sp>
      <p:sp>
        <p:nvSpPr>
          <p:cNvPr id="125979" name="AutoShape 27"/>
          <p:cNvSpPr>
            <a:spLocks noChangeArrowheads="1"/>
          </p:cNvSpPr>
          <p:nvPr/>
        </p:nvSpPr>
        <p:spPr bwMode="auto">
          <a:xfrm>
            <a:off x="3063875" y="1635125"/>
            <a:ext cx="1752600" cy="8382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80" name="Text Box 28"/>
          <p:cNvSpPr txBox="1">
            <a:spLocks noChangeArrowheads="1"/>
          </p:cNvSpPr>
          <p:nvPr/>
        </p:nvSpPr>
        <p:spPr bwMode="auto">
          <a:xfrm>
            <a:off x="3352800" y="1828800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Outlook</a:t>
            </a:r>
          </a:p>
        </p:txBody>
      </p:sp>
      <p:sp>
        <p:nvSpPr>
          <p:cNvPr id="125981" name="AutoShape 29"/>
          <p:cNvSpPr>
            <a:spLocks noChangeArrowheads="1"/>
          </p:cNvSpPr>
          <p:nvPr/>
        </p:nvSpPr>
        <p:spPr bwMode="auto">
          <a:xfrm>
            <a:off x="1447800" y="3657600"/>
            <a:ext cx="1752600" cy="8382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82" name="Text Box 30"/>
          <p:cNvSpPr txBox="1">
            <a:spLocks noChangeArrowheads="1"/>
          </p:cNvSpPr>
          <p:nvPr/>
        </p:nvSpPr>
        <p:spPr bwMode="auto">
          <a:xfrm>
            <a:off x="1676400" y="3810000"/>
            <a:ext cx="1350963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Humidity</a:t>
            </a:r>
          </a:p>
        </p:txBody>
      </p:sp>
      <p:sp>
        <p:nvSpPr>
          <p:cNvPr id="125983" name="AutoShape 31"/>
          <p:cNvSpPr>
            <a:spLocks noChangeArrowheads="1"/>
          </p:cNvSpPr>
          <p:nvPr/>
        </p:nvSpPr>
        <p:spPr bwMode="auto">
          <a:xfrm>
            <a:off x="5181600" y="3810000"/>
            <a:ext cx="1752600" cy="8382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84" name="Text Box 32"/>
          <p:cNvSpPr txBox="1">
            <a:spLocks noChangeArrowheads="1"/>
          </p:cNvSpPr>
          <p:nvPr/>
        </p:nvSpPr>
        <p:spPr bwMode="auto">
          <a:xfrm>
            <a:off x="5486400" y="4038600"/>
            <a:ext cx="1012825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Windy</a:t>
            </a:r>
          </a:p>
        </p:txBody>
      </p:sp>
      <p:sp>
        <p:nvSpPr>
          <p:cNvPr id="125985" name="Line 33"/>
          <p:cNvSpPr>
            <a:spLocks noChangeShapeType="1"/>
          </p:cNvSpPr>
          <p:nvPr/>
        </p:nvSpPr>
        <p:spPr bwMode="auto">
          <a:xfrm>
            <a:off x="23622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86" name="Line 34"/>
          <p:cNvSpPr>
            <a:spLocks noChangeShapeType="1"/>
          </p:cNvSpPr>
          <p:nvPr/>
        </p:nvSpPr>
        <p:spPr bwMode="auto">
          <a:xfrm>
            <a:off x="6019800" y="3124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ea typeface="新細明體" charset="-120"/>
              </a:rPr>
              <a:t>Choosing the Splitting Attribute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/>
            <a:r>
              <a:rPr lang="en-US" altLang="zh-TW" dirty="0">
                <a:ea typeface="新細明體" charset="-120"/>
              </a:rPr>
              <a:t>At each node, available attributes are evaluated on the basis of separating the classes of the training examples. A Goodness function is used for this purpose.</a:t>
            </a:r>
          </a:p>
          <a:p>
            <a:pPr marL="342900" indent="-342900" algn="just"/>
            <a:r>
              <a:rPr lang="en-US" altLang="zh-TW" dirty="0">
                <a:ea typeface="新細明體" charset="-120"/>
              </a:rPr>
              <a:t>Typical goodness functions:</a:t>
            </a:r>
          </a:p>
          <a:p>
            <a:pPr marL="742950" lvl="1" indent="-285750" algn="just"/>
            <a:r>
              <a:rPr lang="en-US" altLang="zh-TW" dirty="0">
                <a:ea typeface="新細明體" charset="-120"/>
              </a:rPr>
              <a:t>information gain (ID3/C4.5)</a:t>
            </a:r>
          </a:p>
          <a:p>
            <a:pPr marL="742950" lvl="1" indent="-285750" algn="just"/>
            <a:r>
              <a:rPr lang="en-US" altLang="zh-TW" dirty="0">
                <a:ea typeface="新細明體" charset="-120"/>
              </a:rPr>
              <a:t>information gain ratio</a:t>
            </a:r>
          </a:p>
          <a:p>
            <a:pPr marL="742950" lvl="1" indent="-285750" algn="just"/>
            <a:r>
              <a:rPr lang="en-US" altLang="zh-TW" dirty="0" err="1">
                <a:ea typeface="新細明體" charset="-120"/>
              </a:rPr>
              <a:t>gini</a:t>
            </a:r>
            <a:r>
              <a:rPr lang="en-US" altLang="zh-TW" dirty="0">
                <a:ea typeface="新細明體" charset="-120"/>
              </a:rPr>
              <a:t> index</a:t>
            </a:r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ea typeface="新細明體" charset="-120"/>
              </a:rPr>
              <a:t>Which attribute to select?</a:t>
            </a:r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00200"/>
            <a:ext cx="2819400" cy="1993900"/>
          </a:xfrm>
          <a:prstGeom prst="rect">
            <a:avLst/>
          </a:prstGeom>
          <a:noFill/>
        </p:spPr>
      </p:pic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3657600"/>
            <a:ext cx="1657350" cy="2667000"/>
          </a:xfrm>
          <a:prstGeom prst="rect">
            <a:avLst/>
          </a:prstGeom>
          <a:noFill/>
        </p:spPr>
      </p:pic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1600200"/>
            <a:ext cx="1776413" cy="2362200"/>
          </a:xfrm>
          <a:prstGeom prst="rect">
            <a:avLst/>
          </a:prstGeom>
          <a:noFill/>
        </p:spPr>
      </p:pic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4038600"/>
            <a:ext cx="2438400" cy="219868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ea typeface="新細明體" charset="-120"/>
              </a:rPr>
              <a:t>A criterion for attribute selection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zh-TW">
                <a:ea typeface="新細明體" charset="-120"/>
              </a:rPr>
              <a:t>Which is the best attribute?</a:t>
            </a:r>
          </a:p>
          <a:p>
            <a:pPr marL="742950" lvl="1" indent="-285750"/>
            <a:r>
              <a:rPr lang="en-US" altLang="zh-TW">
                <a:ea typeface="新細明體" charset="-120"/>
              </a:rPr>
              <a:t>The one which will result in the smallest tree</a:t>
            </a:r>
          </a:p>
          <a:p>
            <a:pPr marL="742950" lvl="1" indent="-285750"/>
            <a:r>
              <a:rPr lang="en-US" altLang="zh-TW">
                <a:ea typeface="新細明體" charset="-120"/>
              </a:rPr>
              <a:t>Heuristic: choose the attribute that produces the “purest” nodes</a:t>
            </a:r>
          </a:p>
          <a:p>
            <a:pPr marL="342900" indent="-342900"/>
            <a:r>
              <a:rPr lang="en-US" altLang="zh-TW">
                <a:ea typeface="新細明體" charset="-120"/>
              </a:rPr>
              <a:t>Popular </a:t>
            </a:r>
            <a:r>
              <a:rPr lang="en-US" altLang="zh-TW" i="1">
                <a:ea typeface="新細明體" charset="-120"/>
              </a:rPr>
              <a:t>impurity criterion</a:t>
            </a:r>
            <a:r>
              <a:rPr lang="en-US" altLang="zh-TW">
                <a:ea typeface="新細明體" charset="-120"/>
              </a:rPr>
              <a:t>:</a:t>
            </a:r>
            <a:r>
              <a:rPr lang="en-US" altLang="zh-TW" i="1">
                <a:ea typeface="新細明體" charset="-120"/>
              </a:rPr>
              <a:t> information gain</a:t>
            </a:r>
          </a:p>
          <a:p>
            <a:pPr marL="742950" lvl="1" indent="-285750"/>
            <a:r>
              <a:rPr lang="en-US" altLang="zh-TW">
                <a:ea typeface="新細明體" charset="-120"/>
              </a:rPr>
              <a:t>Information gain increases with the average purity of the subsets that an attribute produces</a:t>
            </a:r>
          </a:p>
          <a:p>
            <a:pPr marL="342900" indent="-342900"/>
            <a:r>
              <a:rPr lang="en-US" altLang="zh-TW">
                <a:ea typeface="新細明體" charset="-120"/>
              </a:rPr>
              <a:t>Strategy: choose attribute that results in greatest information gain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ea typeface="新細明體" charset="-120"/>
              </a:rPr>
              <a:t>Continuing to split</a:t>
            </a: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1752600"/>
            <a:ext cx="2514600" cy="2382838"/>
          </a:xfrm>
          <a:prstGeom prst="rect">
            <a:avLst/>
          </a:prstGeom>
          <a:noFill/>
        </p:spPr>
      </p:pic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1828800"/>
            <a:ext cx="2895600" cy="2176463"/>
          </a:xfrm>
          <a:prstGeom prst="rect">
            <a:avLst/>
          </a:prstGeom>
          <a:noFill/>
        </p:spPr>
      </p:pic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5200" y="1600200"/>
            <a:ext cx="2571750" cy="2667000"/>
          </a:xfrm>
          <a:prstGeom prst="rect">
            <a:avLst/>
          </a:prstGeom>
          <a:noFill/>
        </p:spPr>
      </p:pic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304800" y="4953000"/>
          <a:ext cx="3856038" cy="342900"/>
        </p:xfrm>
        <a:graphic>
          <a:graphicData uri="http://schemas.openxmlformats.org/presentationml/2006/ole">
            <p:oleObj spid="_x0000_s424962" name="Equation" r:id="rId6" imgW="4051080" imgH="342720" progId="Equation.3">
              <p:embed/>
            </p:oleObj>
          </a:graphicData>
        </a:graphic>
      </p:graphicFrame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5334000" y="4572000"/>
          <a:ext cx="3670300" cy="342900"/>
        </p:xfrm>
        <a:graphic>
          <a:graphicData uri="http://schemas.openxmlformats.org/presentationml/2006/ole">
            <p:oleObj spid="_x0000_s424963" name="Equation" r:id="rId7" imgW="3670200" imgH="342720" progId="Equation.3">
              <p:embed/>
            </p:oleObj>
          </a:graphicData>
        </a:graphic>
      </p:graphicFrame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2743200" y="5638800"/>
          <a:ext cx="3352800" cy="342900"/>
        </p:xfrm>
        <a:graphic>
          <a:graphicData uri="http://schemas.openxmlformats.org/presentationml/2006/ole">
            <p:oleObj spid="_x0000_s424964" name="Equation" r:id="rId8" imgW="3352680" imgH="34272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ea typeface="新細明體" charset="-120"/>
              </a:rPr>
              <a:t>The final decision tree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668838"/>
            <a:ext cx="8305800" cy="1655762"/>
          </a:xfrm>
        </p:spPr>
        <p:txBody>
          <a:bodyPr/>
          <a:lstStyle/>
          <a:p>
            <a:pPr marL="342900" indent="-342900"/>
            <a:r>
              <a:rPr lang="en-US" altLang="zh-TW" sz="2400" dirty="0">
                <a:ea typeface="新細明體" charset="-120"/>
              </a:rPr>
              <a:t>Note: not all leaves need to be pure; sometimes identical instances have different classes</a:t>
            </a:r>
          </a:p>
          <a:p>
            <a:pPr marL="742950" lvl="1" indent="-285750">
              <a:buFont typeface="Wingdings" pitchFamily="2" charset="2"/>
              <a:buNone/>
            </a:pPr>
            <a:r>
              <a:rPr lang="en-US" altLang="zh-TW" dirty="0">
                <a:ea typeface="新細明體" charset="-120"/>
                <a:sym typeface="Symbol" pitchFamily="18" charset="2"/>
              </a:rPr>
              <a:t> </a:t>
            </a:r>
            <a:r>
              <a:rPr lang="en-US" altLang="zh-TW" dirty="0">
                <a:ea typeface="新細明體" charset="-120"/>
              </a:rPr>
              <a:t>Splitting stops when data can’t be split any further</a:t>
            </a: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676400"/>
            <a:ext cx="4343400" cy="27908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ea typeface="新細明體" charset="-120"/>
              </a:rPr>
              <a:t>Highly-branching attributes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/>
            <a:r>
              <a:rPr lang="en-US" altLang="zh-TW" dirty="0">
                <a:ea typeface="新細明體" charset="-120"/>
              </a:rPr>
              <a:t>Problematic: attributes with a large number of values (extreme case: ID code)</a:t>
            </a:r>
          </a:p>
          <a:p>
            <a:pPr marL="342900" indent="-342900" algn="just"/>
            <a:r>
              <a:rPr lang="en-US" altLang="zh-TW" dirty="0">
                <a:ea typeface="新細明體" charset="-120"/>
              </a:rPr>
              <a:t>Subsets are more likely to be pure if there is a large number of values</a:t>
            </a:r>
          </a:p>
          <a:p>
            <a:pPr marL="742950" lvl="1" indent="-285750" algn="just">
              <a:buFont typeface="Symbol" pitchFamily="18" charset="2"/>
              <a:buChar char="Þ"/>
            </a:pPr>
            <a:r>
              <a:rPr lang="en-US" altLang="zh-TW" dirty="0">
                <a:ea typeface="新細明體" charset="-120"/>
              </a:rPr>
              <a:t>Information gain is biased towards choosing attributes with a large number of values</a:t>
            </a:r>
          </a:p>
          <a:p>
            <a:pPr marL="742950" lvl="1" indent="-285750" algn="just">
              <a:buFont typeface="Symbol" pitchFamily="18" charset="2"/>
              <a:buChar char="Þ"/>
            </a:pPr>
            <a:r>
              <a:rPr lang="en-US" altLang="zh-TW" dirty="0">
                <a:ea typeface="新細明體" charset="-120"/>
              </a:rPr>
              <a:t>This may result in </a:t>
            </a:r>
            <a:r>
              <a:rPr lang="en-US" altLang="zh-TW" i="1" dirty="0" err="1">
                <a:ea typeface="新細明體" charset="-120"/>
              </a:rPr>
              <a:t>overfitting</a:t>
            </a:r>
            <a:r>
              <a:rPr lang="en-US" altLang="zh-TW" dirty="0">
                <a:ea typeface="新細明體" charset="-120"/>
              </a:rPr>
              <a:t> (selection of an attribute that is non-optimal for prediction)</a:t>
            </a:r>
          </a:p>
          <a:p>
            <a:pPr marL="342900" indent="-342900" algn="just">
              <a:buFont typeface="Symbol" pitchFamily="18" charset="2"/>
              <a:buNone/>
            </a:pPr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7534</TotalTime>
  <Words>1226</Words>
  <Application>Microsoft PowerPoint</Application>
  <PresentationFormat>On-screen Show (4:3)</PresentationFormat>
  <Paragraphs>672</Paragraphs>
  <Slides>25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Level</vt:lpstr>
      <vt:lpstr>Equation</vt:lpstr>
      <vt:lpstr>Data Mining and Data Warehousing CSE-4107</vt:lpstr>
      <vt:lpstr>Weather Data: Play or not Play?</vt:lpstr>
      <vt:lpstr>Example Tree for “Play?”</vt:lpstr>
      <vt:lpstr>Choosing the Splitting Attribute </vt:lpstr>
      <vt:lpstr>Which attribute to select?</vt:lpstr>
      <vt:lpstr>A criterion for attribute selection</vt:lpstr>
      <vt:lpstr>Continuing to split</vt:lpstr>
      <vt:lpstr>The final decision tree</vt:lpstr>
      <vt:lpstr>Highly-branching attributes</vt:lpstr>
      <vt:lpstr>Weather Data with ID code</vt:lpstr>
      <vt:lpstr>Split for ID Code Attribute</vt:lpstr>
      <vt:lpstr>Gain ratio</vt:lpstr>
      <vt:lpstr>Gain ratios for weather data</vt:lpstr>
      <vt:lpstr>Gini index</vt:lpstr>
      <vt:lpstr>Gini index</vt:lpstr>
      <vt:lpstr>Gini index</vt:lpstr>
      <vt:lpstr>Gini index</vt:lpstr>
      <vt:lpstr>Consider Home</vt:lpstr>
      <vt:lpstr>Consider Home</vt:lpstr>
      <vt:lpstr>Consider Married</vt:lpstr>
      <vt:lpstr>Consider Married</vt:lpstr>
      <vt:lpstr>Consider Gender</vt:lpstr>
      <vt:lpstr>Consider Gender</vt:lpstr>
      <vt:lpstr>Finally</vt:lpstr>
      <vt:lpstr>Thank you</vt:lpstr>
    </vt:vector>
  </TitlesOfParts>
  <Company>hkucsis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CSIS 0323 Advanced Database Systems Spring 2003</dc:title>
  <dc:creator>hkucsis</dc:creator>
  <cp:lastModifiedBy>Md Manowarul Islam</cp:lastModifiedBy>
  <cp:revision>647</cp:revision>
  <dcterms:created xsi:type="dcterms:W3CDTF">2003-01-18T20:56:22Z</dcterms:created>
  <dcterms:modified xsi:type="dcterms:W3CDTF">2020-10-01T05:08:07Z</dcterms:modified>
</cp:coreProperties>
</file>