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83" r:id="rId21"/>
    <p:sldId id="284" r:id="rId22"/>
    <p:sldId id="285" r:id="rId23"/>
    <p:sldId id="274" r:id="rId24"/>
    <p:sldId id="286" r:id="rId25"/>
    <p:sldId id="287" r:id="rId26"/>
    <p:sldId id="288" r:id="rId27"/>
    <p:sldId id="289" r:id="rId28"/>
    <p:sldId id="290" r:id="rId29"/>
    <p:sldId id="275" r:id="rId30"/>
    <p:sldId id="276" r:id="rId31"/>
    <p:sldId id="277" r:id="rId32"/>
    <p:sldId id="278" r:id="rId33"/>
    <p:sldId id="279" r:id="rId34"/>
    <p:sldId id="280" r:id="rId35"/>
    <p:sldId id="281"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LPRIa0OY/fyW1iCy/rE5igm7C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bm.com/cloud/learn/recurrent-neural-networks" TargetMode="External"/><Relationship Id="rId7" Type="http://schemas.openxmlformats.org/officeDocument/2006/relationships/hyperlink" Target="https://dataaspirant.com/how-recurrent-neural-network-rnn-work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www.javatpoint.com/recurrent-neural-network-in-tensorflow" TargetMode="External"/><Relationship Id="rId5" Type="http://schemas.openxmlformats.org/officeDocument/2006/relationships/hyperlink" Target="https://www.simplilearn.com/tutorials/deep-learning-tutorial/rnn" TargetMode="External"/><Relationship Id="rId4" Type="http://schemas.openxmlformats.org/officeDocument/2006/relationships/hyperlink" Target="https://developer.ibm.com/technologies/artificial-intelligence/articles/cc-cognitive-recurrent-neural-network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51790" y="307147"/>
            <a:ext cx="11688419" cy="169393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5400"/>
              <a:buFont typeface="Calibri"/>
              <a:buNone/>
            </a:pPr>
            <a:endParaRPr sz="54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5400"/>
              <a:buFont typeface="Calibri"/>
              <a:buNone/>
            </a:pPr>
            <a:r>
              <a:rPr lang="en-GB" sz="5400" b="1" i="0" u="none" strike="noStrike" cap="none">
                <a:solidFill>
                  <a:schemeClr val="dk1"/>
                </a:solidFill>
                <a:latin typeface="Calibri"/>
                <a:ea typeface="Calibri"/>
                <a:cs typeface="Calibri"/>
                <a:sym typeface="Calibri"/>
              </a:rPr>
              <a:t>Recurrent Neural Network (RNN)</a:t>
            </a:r>
            <a:endParaRPr/>
          </a:p>
        </p:txBody>
      </p:sp>
      <p:sp>
        <p:nvSpPr>
          <p:cNvPr id="89" name="Google Shape;89;p1"/>
          <p:cNvSpPr txBox="1"/>
          <p:nvPr/>
        </p:nvSpPr>
        <p:spPr>
          <a:xfrm>
            <a:off x="2205110" y="2174554"/>
            <a:ext cx="7781778" cy="3013673"/>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chemeClr val="dk1"/>
              </a:buClr>
              <a:buSzPts val="2400"/>
              <a:buFont typeface="Arial"/>
              <a:buNone/>
            </a:pPr>
            <a:endParaRPr dirty="0"/>
          </a:p>
        </p:txBody>
      </p:sp>
      <p:sp>
        <p:nvSpPr>
          <p:cNvPr id="90" name="Google Shape;9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RNN works…</a:t>
            </a:r>
            <a:endParaRPr b="1"/>
          </a:p>
        </p:txBody>
      </p:sp>
      <p:sp>
        <p:nvSpPr>
          <p:cNvPr id="197" name="Google Shape;197;p10"/>
          <p:cNvSpPr txBox="1">
            <a:spLocks noGrp="1"/>
          </p:cNvSpPr>
          <p:nvPr>
            <p:ph type="body" idx="1"/>
          </p:nvPr>
        </p:nvSpPr>
        <p:spPr>
          <a:xfrm>
            <a:off x="828260" y="1845141"/>
            <a:ext cx="10515600" cy="4351338"/>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Font typeface="Noto Sans Symbols"/>
              <a:buNone/>
            </a:pPr>
            <a:endParaRPr sz="2000"/>
          </a:p>
          <a:p>
            <a:pPr marL="228600" lvl="0" indent="-50800" algn="l" rtl="0">
              <a:lnSpc>
                <a:spcPct val="90000"/>
              </a:lnSpc>
              <a:spcBef>
                <a:spcPts val="1000"/>
              </a:spcBef>
              <a:spcAft>
                <a:spcPts val="0"/>
              </a:spcAft>
              <a:buClr>
                <a:schemeClr val="dk1"/>
              </a:buClr>
              <a:buSzPts val="2800"/>
              <a:buNone/>
            </a:pPr>
            <a:endParaRPr/>
          </a:p>
        </p:txBody>
      </p:sp>
      <p:sp>
        <p:nvSpPr>
          <p:cNvPr id="198" name="Google Shape;19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99" name="Google Shape;19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10</a:t>
            </a:fld>
            <a:endParaRPr/>
          </a:p>
        </p:txBody>
      </p:sp>
      <p:sp>
        <p:nvSpPr>
          <p:cNvPr id="200" name="Google Shape;200;p10"/>
          <p:cNvSpPr/>
          <p:nvPr/>
        </p:nvSpPr>
        <p:spPr>
          <a:xfrm>
            <a:off x="838199" y="1799120"/>
            <a:ext cx="4674704" cy="427245"/>
          </a:xfrm>
          <a:prstGeom prst="roundRect">
            <a:avLst>
              <a:gd name="adj" fmla="val 16667"/>
            </a:avLst>
          </a:prstGeom>
          <a:solidFill>
            <a:srgbClr val="0070C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800"/>
              <a:buFont typeface="Calibri"/>
              <a:buNone/>
            </a:pPr>
            <a:r>
              <a:rPr lang="en-GB" sz="1800">
                <a:solidFill>
                  <a:schemeClr val="lt1"/>
                </a:solidFill>
                <a:latin typeface="Calibri"/>
                <a:ea typeface="Calibri"/>
                <a:cs typeface="Calibri"/>
                <a:sym typeface="Calibri"/>
              </a:rPr>
              <a:t>Now the RNN will do the following:</a:t>
            </a:r>
            <a:endParaRPr sz="1800">
              <a:solidFill>
                <a:schemeClr val="lt1"/>
              </a:solidFill>
              <a:latin typeface="Calibri"/>
              <a:ea typeface="Calibri"/>
              <a:cs typeface="Calibri"/>
              <a:sym typeface="Calibri"/>
            </a:endParaRPr>
          </a:p>
        </p:txBody>
      </p:sp>
      <p:sp>
        <p:nvSpPr>
          <p:cNvPr id="201" name="Google Shape;201;p10"/>
          <p:cNvSpPr/>
          <p:nvPr/>
        </p:nvSpPr>
        <p:spPr>
          <a:xfrm>
            <a:off x="838199" y="2293834"/>
            <a:ext cx="10399643" cy="1160651"/>
          </a:xfrm>
          <a:prstGeom prst="roundRect">
            <a:avLst>
              <a:gd name="adj" fmla="val 16667"/>
            </a:avLst>
          </a:prstGeom>
          <a:solidFill>
            <a:schemeClr val="accent6"/>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RNN converts the independent activations into dependent activations by </a:t>
            </a:r>
            <a:r>
              <a:rPr lang="en-GB" sz="1800" b="1">
                <a:solidFill>
                  <a:schemeClr val="dk1"/>
                </a:solidFill>
                <a:latin typeface="Calibri"/>
                <a:ea typeface="Calibri"/>
                <a:cs typeface="Calibri"/>
                <a:sym typeface="Calibri"/>
              </a:rPr>
              <a:t>providing the same weights and biases</a:t>
            </a:r>
            <a:r>
              <a:rPr lang="en-GB" sz="1800">
                <a:solidFill>
                  <a:schemeClr val="dk1"/>
                </a:solidFill>
                <a:latin typeface="Calibri"/>
                <a:ea typeface="Calibri"/>
                <a:cs typeface="Calibri"/>
                <a:sym typeface="Calibri"/>
              </a:rPr>
              <a:t> to all the layers, thus reducing the complexity of increasing parameters and memorizing each previous outputs by giving each output as input to the next hidden layer.</a:t>
            </a:r>
            <a:endParaRPr/>
          </a:p>
        </p:txBody>
      </p:sp>
      <p:sp>
        <p:nvSpPr>
          <p:cNvPr id="202" name="Google Shape;202;p10"/>
          <p:cNvSpPr/>
          <p:nvPr/>
        </p:nvSpPr>
        <p:spPr>
          <a:xfrm>
            <a:off x="828260" y="3540853"/>
            <a:ext cx="10399642" cy="686921"/>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800"/>
              <a:buFont typeface="Calibri"/>
              <a:buNone/>
            </a:pPr>
            <a:r>
              <a:rPr lang="en-GB" sz="1800">
                <a:solidFill>
                  <a:schemeClr val="lt1"/>
                </a:solidFill>
                <a:latin typeface="Calibri"/>
                <a:ea typeface="Calibri"/>
                <a:cs typeface="Calibri"/>
                <a:sym typeface="Calibri"/>
              </a:rPr>
              <a:t>Hence these three layers can be joined together such that  the weights and bias of all the hidden layers is the same, into a single recurrent layer.</a:t>
            </a:r>
            <a:endParaRPr/>
          </a:p>
        </p:txBody>
      </p:sp>
      <p:sp>
        <p:nvSpPr>
          <p:cNvPr id="203" name="Google Shape;203;p10"/>
          <p:cNvSpPr/>
          <p:nvPr/>
        </p:nvSpPr>
        <p:spPr>
          <a:xfrm>
            <a:off x="3335370" y="4864552"/>
            <a:ext cx="1282615" cy="769085"/>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w1,b1</a:t>
            </a:r>
            <a:endParaRPr sz="1800">
              <a:solidFill>
                <a:schemeClr val="lt1"/>
              </a:solidFill>
              <a:latin typeface="Calibri"/>
              <a:ea typeface="Calibri"/>
              <a:cs typeface="Calibri"/>
              <a:sym typeface="Calibri"/>
            </a:endParaRPr>
          </a:p>
        </p:txBody>
      </p:sp>
      <p:sp>
        <p:nvSpPr>
          <p:cNvPr id="204" name="Google Shape;204;p10"/>
          <p:cNvSpPr/>
          <p:nvPr/>
        </p:nvSpPr>
        <p:spPr>
          <a:xfrm>
            <a:off x="4920660" y="4859707"/>
            <a:ext cx="1282615" cy="769085"/>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w1,b1</a:t>
            </a:r>
            <a:endParaRPr sz="1800">
              <a:solidFill>
                <a:schemeClr val="lt1"/>
              </a:solidFill>
              <a:latin typeface="Calibri"/>
              <a:ea typeface="Calibri"/>
              <a:cs typeface="Calibri"/>
              <a:sym typeface="Calibri"/>
            </a:endParaRPr>
          </a:p>
        </p:txBody>
      </p:sp>
      <p:sp>
        <p:nvSpPr>
          <p:cNvPr id="205" name="Google Shape;205;p10"/>
          <p:cNvSpPr/>
          <p:nvPr/>
        </p:nvSpPr>
        <p:spPr>
          <a:xfrm>
            <a:off x="6509265" y="4859707"/>
            <a:ext cx="1282615" cy="769085"/>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w1,b1</a:t>
            </a:r>
            <a:endParaRPr sz="1800">
              <a:solidFill>
                <a:schemeClr val="lt1"/>
              </a:solidFill>
              <a:latin typeface="Calibri"/>
              <a:ea typeface="Calibri"/>
              <a:cs typeface="Calibri"/>
              <a:sym typeface="Calibri"/>
            </a:endParaRPr>
          </a:p>
        </p:txBody>
      </p:sp>
      <p:cxnSp>
        <p:nvCxnSpPr>
          <p:cNvPr id="206" name="Google Shape;206;p10"/>
          <p:cNvCxnSpPr>
            <a:stCxn id="207" idx="3"/>
            <a:endCxn id="203" idx="2"/>
          </p:cNvCxnSpPr>
          <p:nvPr/>
        </p:nvCxnSpPr>
        <p:spPr>
          <a:xfrm rot="10800000" flipH="1">
            <a:off x="2947719" y="5249166"/>
            <a:ext cx="387600" cy="18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8" name="Google Shape;208;p10"/>
          <p:cNvCxnSpPr>
            <a:stCxn id="203" idx="6"/>
            <a:endCxn id="204" idx="2"/>
          </p:cNvCxnSpPr>
          <p:nvPr/>
        </p:nvCxnSpPr>
        <p:spPr>
          <a:xfrm rot="10800000" flipH="1">
            <a:off x="4617985" y="5244294"/>
            <a:ext cx="302700" cy="4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9" name="Google Shape;209;p10"/>
          <p:cNvCxnSpPr>
            <a:stCxn id="204" idx="6"/>
            <a:endCxn id="205" idx="2"/>
          </p:cNvCxnSpPr>
          <p:nvPr/>
        </p:nvCxnSpPr>
        <p:spPr>
          <a:xfrm>
            <a:off x="6203275" y="5244250"/>
            <a:ext cx="3060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10" name="Google Shape;210;p10"/>
          <p:cNvCxnSpPr>
            <a:stCxn id="205" idx="6"/>
            <a:endCxn id="211" idx="1"/>
          </p:cNvCxnSpPr>
          <p:nvPr/>
        </p:nvCxnSpPr>
        <p:spPr>
          <a:xfrm>
            <a:off x="7791880" y="5244250"/>
            <a:ext cx="679800" cy="23100"/>
          </a:xfrm>
          <a:prstGeom prst="straightConnector1">
            <a:avLst/>
          </a:prstGeom>
          <a:noFill/>
          <a:ln w="9525" cap="flat" cmpd="sng">
            <a:solidFill>
              <a:schemeClr val="accent1"/>
            </a:solidFill>
            <a:prstDash val="solid"/>
            <a:miter lim="800000"/>
            <a:headEnd type="none" w="sm" len="sm"/>
            <a:tailEnd type="triangle" w="med" len="med"/>
          </a:ln>
        </p:spPr>
      </p:cxnSp>
      <p:sp>
        <p:nvSpPr>
          <p:cNvPr id="212" name="Google Shape;212;p10"/>
          <p:cNvSpPr/>
          <p:nvPr/>
        </p:nvSpPr>
        <p:spPr>
          <a:xfrm rot="5400000" flipH="1">
            <a:off x="5379370" y="3481777"/>
            <a:ext cx="148952" cy="4640376"/>
          </a:xfrm>
          <a:prstGeom prst="lef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10"/>
          <p:cNvSpPr/>
          <p:nvPr/>
        </p:nvSpPr>
        <p:spPr>
          <a:xfrm>
            <a:off x="4119306" y="6168136"/>
            <a:ext cx="2669080" cy="384179"/>
          </a:xfrm>
          <a:prstGeom prst="roundRect">
            <a:avLst>
              <a:gd name="adj" fmla="val 16667"/>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Hidden Layer</a:t>
            </a:r>
            <a:endParaRPr sz="1800">
              <a:solidFill>
                <a:schemeClr val="lt1"/>
              </a:solidFill>
              <a:latin typeface="Calibri"/>
              <a:ea typeface="Calibri"/>
              <a:cs typeface="Calibri"/>
              <a:sym typeface="Calibri"/>
            </a:endParaRPr>
          </a:p>
        </p:txBody>
      </p:sp>
      <p:sp>
        <p:nvSpPr>
          <p:cNvPr id="207" name="Google Shape;207;p10"/>
          <p:cNvSpPr/>
          <p:nvPr/>
        </p:nvSpPr>
        <p:spPr>
          <a:xfrm>
            <a:off x="1497496" y="4982817"/>
            <a:ext cx="1450223" cy="569297"/>
          </a:xfrm>
          <a:prstGeom prst="roundRect">
            <a:avLst>
              <a:gd name="adj" fmla="val 16667"/>
            </a:avLst>
          </a:prstGeom>
          <a:solidFill>
            <a:srgbClr val="7030A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Input</a:t>
            </a:r>
            <a:endParaRPr sz="1800">
              <a:solidFill>
                <a:schemeClr val="lt1"/>
              </a:solidFill>
              <a:latin typeface="Calibri"/>
              <a:ea typeface="Calibri"/>
              <a:cs typeface="Calibri"/>
              <a:sym typeface="Calibri"/>
            </a:endParaRPr>
          </a:p>
        </p:txBody>
      </p:sp>
      <p:sp>
        <p:nvSpPr>
          <p:cNvPr id="211" name="Google Shape;211;p10"/>
          <p:cNvSpPr/>
          <p:nvPr/>
        </p:nvSpPr>
        <p:spPr>
          <a:xfrm>
            <a:off x="8024933" y="4748022"/>
            <a:ext cx="1787002" cy="1038888"/>
          </a:xfrm>
          <a:prstGeom prst="triangle">
            <a:avLst>
              <a:gd name="adj" fmla="val 50000"/>
            </a:avLst>
          </a:prstGeom>
          <a:solidFill>
            <a:srgbClr val="00B05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Output</a:t>
            </a:r>
            <a:endParaRPr sz="1800">
              <a:solidFill>
                <a:schemeClr val="lt1"/>
              </a:solidFill>
              <a:latin typeface="Calibri"/>
              <a:ea typeface="Calibri"/>
              <a:cs typeface="Calibri"/>
              <a:sym typeface="Calibri"/>
            </a:endParaRPr>
          </a:p>
        </p:txBody>
      </p:sp>
      <p:pic>
        <p:nvPicPr>
          <p:cNvPr id="214" name="Google Shape;214;p10"/>
          <p:cNvPicPr preferRelativeResize="0"/>
          <p:nvPr/>
        </p:nvPicPr>
        <p:blipFill rotWithShape="1">
          <a:blip r:embed="rId3">
            <a:alphaModFix/>
          </a:blip>
          <a:srcRect/>
          <a:stretch/>
        </p:blipFill>
        <p:spPr>
          <a:xfrm>
            <a:off x="9916213" y="4314142"/>
            <a:ext cx="1758880" cy="2314913"/>
          </a:xfrm>
          <a:prstGeom prst="rect">
            <a:avLst/>
          </a:prstGeom>
          <a:noFill/>
          <a:ln>
            <a:noFill/>
          </a:ln>
        </p:spPr>
      </p:pic>
      <p:sp>
        <p:nvSpPr>
          <p:cNvPr id="215" name="Google Shape;215;p10"/>
          <p:cNvSpPr/>
          <p:nvPr/>
        </p:nvSpPr>
        <p:spPr>
          <a:xfrm>
            <a:off x="3133658" y="4815401"/>
            <a:ext cx="4891275" cy="865657"/>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RNN works…</a:t>
            </a:r>
            <a:endParaRPr b="1"/>
          </a:p>
        </p:txBody>
      </p:sp>
      <p:sp>
        <p:nvSpPr>
          <p:cNvPr id="221" name="Google Shape;221;p11"/>
          <p:cNvSpPr txBox="1">
            <a:spLocks noGrp="1"/>
          </p:cNvSpPr>
          <p:nvPr>
            <p:ph type="body" idx="1"/>
          </p:nvPr>
        </p:nvSpPr>
        <p:spPr>
          <a:xfrm>
            <a:off x="828260" y="1845141"/>
            <a:ext cx="10515600" cy="4351338"/>
          </a:xfrm>
          <a:prstGeom prst="rect">
            <a:avLst/>
          </a:prstGeom>
          <a:noFill/>
          <a:ln>
            <a:noFill/>
          </a:ln>
        </p:spPr>
        <p:txBody>
          <a:bodyPr spcFirstLastPara="1" wrap="square" lIns="91425" tIns="45700" rIns="91425" bIns="45700" anchor="t" anchorCtr="0">
            <a:normAutofit/>
          </a:bodyPr>
          <a:lstStyle/>
          <a:p>
            <a:pPr marL="228600" lvl="0" indent="-101600" algn="l" rtl="0">
              <a:lnSpc>
                <a:spcPct val="90000"/>
              </a:lnSpc>
              <a:spcBef>
                <a:spcPts val="0"/>
              </a:spcBef>
              <a:spcAft>
                <a:spcPts val="0"/>
              </a:spcAft>
              <a:buClr>
                <a:schemeClr val="dk1"/>
              </a:buClr>
              <a:buSzPts val="2000"/>
              <a:buFont typeface="Noto Sans Symbols"/>
              <a:buNone/>
            </a:pPr>
            <a:endParaRPr sz="2000"/>
          </a:p>
          <a:p>
            <a:pPr marL="228600" lvl="0" indent="-50800" algn="l" rtl="0">
              <a:lnSpc>
                <a:spcPct val="90000"/>
              </a:lnSpc>
              <a:spcBef>
                <a:spcPts val="1000"/>
              </a:spcBef>
              <a:spcAft>
                <a:spcPts val="0"/>
              </a:spcAft>
              <a:buClr>
                <a:schemeClr val="dk1"/>
              </a:buClr>
              <a:buSzPts val="2800"/>
              <a:buNone/>
            </a:pPr>
            <a:endParaRPr/>
          </a:p>
        </p:txBody>
      </p:sp>
      <p:sp>
        <p:nvSpPr>
          <p:cNvPr id="222" name="Google Shape;22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23" name="Google Shape;22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11</a:t>
            </a:fld>
            <a:endParaRPr/>
          </a:p>
        </p:txBody>
      </p:sp>
      <p:pic>
        <p:nvPicPr>
          <p:cNvPr id="224" name="Google Shape;224;p11"/>
          <p:cNvPicPr preferRelativeResize="0"/>
          <p:nvPr/>
        </p:nvPicPr>
        <p:blipFill rotWithShape="1">
          <a:blip r:embed="rId3">
            <a:alphaModFix/>
          </a:blip>
          <a:srcRect/>
          <a:stretch/>
        </p:blipFill>
        <p:spPr>
          <a:xfrm>
            <a:off x="7200004" y="2290555"/>
            <a:ext cx="4553779" cy="2276890"/>
          </a:xfrm>
          <a:prstGeom prst="rect">
            <a:avLst/>
          </a:prstGeom>
          <a:noFill/>
          <a:ln>
            <a:noFill/>
          </a:ln>
        </p:spPr>
      </p:pic>
      <p:sp>
        <p:nvSpPr>
          <p:cNvPr id="225" name="Google Shape;225;p11"/>
          <p:cNvSpPr/>
          <p:nvPr/>
        </p:nvSpPr>
        <p:spPr>
          <a:xfrm>
            <a:off x="848140" y="2393708"/>
            <a:ext cx="6100968" cy="2276890"/>
          </a:xfrm>
          <a:prstGeom prst="roundRect">
            <a:avLst>
              <a:gd name="adj" fmla="val 16667"/>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In the above diagram, we have specific inputs  at t-1, which is fed into the network. These inputs will lead to parallel outputs at time 't-1' as well. </a:t>
            </a:r>
            <a:endParaRPr/>
          </a:p>
          <a:p>
            <a:pPr marL="285750" marR="0" lvl="0" indent="-285750" algn="l" rtl="0">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In the next timestamp, information from the previous input’ t-1 is provided along with input at ’t  to provide the output at 't eventually.'</a:t>
            </a:r>
            <a:endParaRPr/>
          </a:p>
          <a:p>
            <a:pPr marL="285750" marR="0" lvl="0" indent="-285750" algn="l" rtl="0">
              <a:spcBef>
                <a:spcPts val="0"/>
              </a:spcBef>
              <a:spcAft>
                <a:spcPts val="0"/>
              </a:spcAft>
              <a:buClr>
                <a:schemeClr val="dk1"/>
              </a:buClr>
              <a:buSzPts val="1600"/>
              <a:buFont typeface="Noto Sans Symbols"/>
              <a:buChar char="▪"/>
            </a:pPr>
            <a:r>
              <a:rPr lang="en-GB" sz="1600">
                <a:solidFill>
                  <a:schemeClr val="dk1"/>
                </a:solidFill>
                <a:latin typeface="Calibri"/>
                <a:ea typeface="Calibri"/>
                <a:cs typeface="Calibri"/>
                <a:sym typeface="Calibri"/>
              </a:rPr>
              <a:t>This process repeats itself, to ensure that the latest inputs are aware and can use the information from the previous timestamp is obtained.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Steps in RNN</a:t>
            </a:r>
            <a:endParaRPr b="1"/>
          </a:p>
        </p:txBody>
      </p:sp>
      <p:sp>
        <p:nvSpPr>
          <p:cNvPr id="231" name="Google Shape;231;p12"/>
          <p:cNvSpPr txBox="1">
            <a:spLocks noGrp="1"/>
          </p:cNvSpPr>
          <p:nvPr>
            <p:ph type="body" idx="1"/>
          </p:nvPr>
        </p:nvSpPr>
        <p:spPr>
          <a:xfrm>
            <a:off x="838200" y="1825625"/>
            <a:ext cx="7378148"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Font typeface="Noto Sans Symbols"/>
              <a:buChar char="▪"/>
            </a:pPr>
            <a:r>
              <a:rPr lang="en-GB" sz="2000"/>
              <a:t>A single time step of the input is supplied to the network </a:t>
            </a:r>
            <a:endParaRPr/>
          </a:p>
          <a:p>
            <a:pPr marL="0" lvl="0" indent="0" algn="l" rtl="0">
              <a:lnSpc>
                <a:spcPct val="90000"/>
              </a:lnSpc>
              <a:spcBef>
                <a:spcPts val="1000"/>
              </a:spcBef>
              <a:spcAft>
                <a:spcPts val="0"/>
              </a:spcAft>
              <a:buClr>
                <a:schemeClr val="dk1"/>
              </a:buClr>
              <a:buSzPct val="100000"/>
              <a:buNone/>
            </a:pPr>
            <a:r>
              <a:rPr lang="en-GB" sz="2000"/>
              <a:t>	i.e. X</a:t>
            </a:r>
            <a:r>
              <a:rPr lang="en-GB" sz="2000" baseline="-25000"/>
              <a:t>t</a:t>
            </a:r>
            <a:r>
              <a:rPr lang="en-GB" sz="2000"/>
              <a:t> is supplied to the network</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Calculate its </a:t>
            </a:r>
            <a:r>
              <a:rPr lang="en-GB" sz="2000" b="1"/>
              <a:t>current state</a:t>
            </a:r>
            <a:r>
              <a:rPr lang="en-GB" sz="2000"/>
              <a:t> using a combination of the </a:t>
            </a:r>
            <a:r>
              <a:rPr lang="en-GB" sz="2000" i="1"/>
              <a:t>current input</a:t>
            </a:r>
            <a:r>
              <a:rPr lang="en-GB" sz="2000"/>
              <a:t> and the    </a:t>
            </a:r>
            <a:r>
              <a:rPr lang="en-GB" sz="2000" i="1"/>
              <a:t>previous state</a:t>
            </a:r>
            <a:r>
              <a:rPr lang="en-GB" sz="2000"/>
              <a:t>  i.e. we calculate h</a:t>
            </a:r>
            <a:r>
              <a:rPr lang="en-GB" sz="2000" baseline="-25000"/>
              <a:t>t</a:t>
            </a:r>
            <a:endParaRPr sz="2000"/>
          </a:p>
          <a:p>
            <a:pPr marL="0" lvl="0" indent="0" algn="l" rtl="0">
              <a:lnSpc>
                <a:spcPct val="90000"/>
              </a:lnSpc>
              <a:spcBef>
                <a:spcPts val="1000"/>
              </a:spcBef>
              <a:spcAft>
                <a:spcPts val="0"/>
              </a:spcAft>
              <a:buClr>
                <a:schemeClr val="dk1"/>
              </a:buClr>
              <a:buSzPct val="100000"/>
              <a:buNone/>
            </a:pPr>
            <a:r>
              <a:rPr lang="en-GB" sz="2000"/>
              <a:t>		h</a:t>
            </a:r>
            <a:r>
              <a:rPr lang="en-GB" sz="2000" baseline="-25000"/>
              <a:t>t</a:t>
            </a:r>
            <a:r>
              <a:rPr lang="en-GB" sz="2000"/>
              <a:t> =f(h</a:t>
            </a:r>
            <a:r>
              <a:rPr lang="en-GB" sz="2000" baseline="-25000"/>
              <a:t>t-1</a:t>
            </a:r>
            <a:r>
              <a:rPr lang="en-GB" sz="2000"/>
              <a:t>, X</a:t>
            </a:r>
            <a:r>
              <a:rPr lang="en-GB" sz="2000" baseline="-25000"/>
              <a:t>t</a:t>
            </a:r>
            <a:r>
              <a:rPr lang="en-GB" sz="2000"/>
              <a:t>)</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Current h</a:t>
            </a:r>
            <a:r>
              <a:rPr lang="en-GB" sz="2000" baseline="-25000"/>
              <a:t>t</a:t>
            </a:r>
            <a:r>
              <a:rPr lang="en-GB" sz="2000"/>
              <a:t> becomes h</a:t>
            </a:r>
            <a:r>
              <a:rPr lang="en-GB" sz="2000" baseline="-25000"/>
              <a:t>t-1</a:t>
            </a:r>
            <a:r>
              <a:rPr lang="en-GB" sz="2000"/>
              <a:t> for the next time step</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Then, go as many time steps as the problem demands and combine the information from all the previous states</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After completing the final state, current state is used to calculate the output </a:t>
            </a:r>
            <a:r>
              <a:rPr lang="en-GB" sz="2000">
                <a:solidFill>
                  <a:schemeClr val="dk1"/>
                </a:solidFill>
              </a:rPr>
              <a:t>Y</a:t>
            </a:r>
            <a:r>
              <a:rPr lang="en-GB" sz="2000" baseline="-25000">
                <a:solidFill>
                  <a:schemeClr val="dk1"/>
                </a:solidFill>
              </a:rPr>
              <a:t>t</a:t>
            </a:r>
            <a:endParaRPr sz="2000"/>
          </a:p>
          <a:p>
            <a:pPr marL="0" lvl="0" indent="0" algn="l" rtl="0">
              <a:lnSpc>
                <a:spcPct val="90000"/>
              </a:lnSpc>
              <a:spcBef>
                <a:spcPts val="1000"/>
              </a:spcBef>
              <a:spcAft>
                <a:spcPts val="0"/>
              </a:spcAft>
              <a:buClr>
                <a:schemeClr val="dk1"/>
              </a:buClr>
              <a:buSzPct val="100000"/>
              <a:buNone/>
            </a:pPr>
            <a:r>
              <a:rPr lang="en-GB" sz="2000">
                <a:solidFill>
                  <a:schemeClr val="dk1"/>
                </a:solidFill>
              </a:rPr>
              <a:t>			Y</a:t>
            </a:r>
            <a:r>
              <a:rPr lang="en-GB" sz="2000" baseline="-25000">
                <a:solidFill>
                  <a:schemeClr val="dk1"/>
                </a:solidFill>
              </a:rPr>
              <a:t>t</a:t>
            </a:r>
            <a:r>
              <a:rPr lang="en-GB" sz="2000">
                <a:solidFill>
                  <a:schemeClr val="dk1"/>
                </a:solidFill>
              </a:rPr>
              <a:t> = W</a:t>
            </a:r>
            <a:r>
              <a:rPr lang="en-GB" sz="2000" baseline="-25000">
                <a:solidFill>
                  <a:schemeClr val="dk1"/>
                </a:solidFill>
              </a:rPr>
              <a:t>hy</a:t>
            </a:r>
            <a:r>
              <a:rPr lang="en-GB" sz="2000">
                <a:solidFill>
                  <a:schemeClr val="dk1"/>
                </a:solidFill>
              </a:rPr>
              <a:t>h</a:t>
            </a:r>
            <a:r>
              <a:rPr lang="en-GB" sz="2000" baseline="-25000">
                <a:solidFill>
                  <a:schemeClr val="dk1"/>
                </a:solidFill>
              </a:rPr>
              <a:t>t</a:t>
            </a:r>
            <a:endParaRPr sz="2000">
              <a:solidFill>
                <a:schemeClr val="dk1"/>
              </a:solidFill>
            </a:endParaRPr>
          </a:p>
          <a:p>
            <a:pPr marL="228600" lvl="0" indent="-120650" algn="l" rtl="0">
              <a:lnSpc>
                <a:spcPct val="90000"/>
              </a:lnSpc>
              <a:spcBef>
                <a:spcPts val="1000"/>
              </a:spcBef>
              <a:spcAft>
                <a:spcPts val="0"/>
              </a:spcAft>
              <a:buClr>
                <a:schemeClr val="dk1"/>
              </a:buClr>
              <a:buSzPct val="100000"/>
              <a:buFont typeface="Noto Sans Symbols"/>
              <a:buNone/>
            </a:pPr>
            <a:endParaRPr sz="2000"/>
          </a:p>
          <a:p>
            <a:pPr marL="228600" lvl="0" indent="-228600" algn="l" rtl="0">
              <a:lnSpc>
                <a:spcPct val="90000"/>
              </a:lnSpc>
              <a:spcBef>
                <a:spcPts val="1000"/>
              </a:spcBef>
              <a:spcAft>
                <a:spcPts val="0"/>
              </a:spcAft>
              <a:buClr>
                <a:schemeClr val="dk1"/>
              </a:buClr>
              <a:buSzPct val="100000"/>
              <a:buFont typeface="Noto Sans Symbols"/>
              <a:buChar char="▪"/>
            </a:pPr>
            <a:r>
              <a:rPr lang="en-GB" sz="2000"/>
              <a:t>Output is then compared to the actual output and the error is generated</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The error is then backpropagated to the network to update the weights and the network is trained</a:t>
            </a:r>
            <a:endParaRPr/>
          </a:p>
        </p:txBody>
      </p:sp>
      <p:sp>
        <p:nvSpPr>
          <p:cNvPr id="232" name="Google Shape;23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33" name="Google Shape;23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12</a:t>
            </a:fld>
            <a:endParaRPr/>
          </a:p>
        </p:txBody>
      </p:sp>
      <p:pic>
        <p:nvPicPr>
          <p:cNvPr id="234" name="Google Shape;234;p12"/>
          <p:cNvPicPr preferRelativeResize="0"/>
          <p:nvPr/>
        </p:nvPicPr>
        <p:blipFill rotWithShape="1">
          <a:blip r:embed="rId3">
            <a:alphaModFix/>
          </a:blip>
          <a:srcRect/>
          <a:stretch/>
        </p:blipFill>
        <p:spPr>
          <a:xfrm>
            <a:off x="7779026" y="1905147"/>
            <a:ext cx="4054917" cy="16535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RNN works…</a:t>
            </a:r>
            <a:endParaRPr b="1"/>
          </a:p>
        </p:txBody>
      </p:sp>
      <p:sp>
        <p:nvSpPr>
          <p:cNvPr id="240" name="Google Shape;24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41" name="Google Shape;24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13</a:t>
            </a:fld>
            <a:endParaRPr/>
          </a:p>
        </p:txBody>
      </p:sp>
      <p:sp>
        <p:nvSpPr>
          <p:cNvPr id="242" name="Google Shape;242;p13"/>
          <p:cNvSpPr/>
          <p:nvPr/>
        </p:nvSpPr>
        <p:spPr>
          <a:xfrm>
            <a:off x="838199" y="2374762"/>
            <a:ext cx="4979505" cy="1363010"/>
          </a:xfrm>
          <a:prstGeom prst="roundRect">
            <a:avLst>
              <a:gd name="adj" fmla="val 16667"/>
            </a:avLst>
          </a:prstGeom>
          <a:solidFill>
            <a:srgbClr val="00B050"/>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GB" sz="2000" b="0" i="0" u="none" strike="noStrike" cap="none">
                <a:solidFill>
                  <a:schemeClr val="lt1"/>
                </a:solidFill>
                <a:latin typeface="Calibri"/>
                <a:ea typeface="Calibri"/>
                <a:cs typeface="Calibri"/>
                <a:sym typeface="Calibri"/>
              </a:rPr>
              <a:t>h</a:t>
            </a:r>
            <a:r>
              <a:rPr lang="en-GB" sz="2000" b="0" i="0" u="none" strike="noStrike" cap="none" baseline="-25000">
                <a:solidFill>
                  <a:schemeClr val="lt1"/>
                </a:solidFill>
                <a:latin typeface="Calibri"/>
                <a:ea typeface="Calibri"/>
                <a:cs typeface="Calibri"/>
                <a:sym typeface="Calibri"/>
              </a:rPr>
              <a:t>t</a:t>
            </a:r>
            <a:r>
              <a:rPr lang="en-GB" sz="2000" b="0" i="0" u="none" strike="noStrike" cap="none">
                <a:solidFill>
                  <a:schemeClr val="lt1"/>
                </a:solidFill>
                <a:latin typeface="Calibri"/>
                <a:ea typeface="Calibri"/>
                <a:cs typeface="Calibri"/>
                <a:sym typeface="Calibri"/>
              </a:rPr>
              <a:t> =f(h</a:t>
            </a:r>
            <a:r>
              <a:rPr lang="en-GB" sz="2000" b="0" i="0" u="none" strike="noStrike" cap="none" baseline="-25000">
                <a:solidFill>
                  <a:schemeClr val="lt1"/>
                </a:solidFill>
                <a:latin typeface="Calibri"/>
                <a:ea typeface="Calibri"/>
                <a:cs typeface="Calibri"/>
                <a:sym typeface="Calibri"/>
              </a:rPr>
              <a:t>t-1</a:t>
            </a:r>
            <a:r>
              <a:rPr lang="en-GB" sz="2000" b="0" i="0" u="none" strike="noStrike" cap="none">
                <a:solidFill>
                  <a:schemeClr val="lt1"/>
                </a:solidFill>
                <a:latin typeface="Calibri"/>
                <a:ea typeface="Calibri"/>
                <a:cs typeface="Calibri"/>
                <a:sym typeface="Calibri"/>
              </a:rPr>
              <a:t>, X</a:t>
            </a:r>
            <a:r>
              <a:rPr lang="en-GB" sz="2000" b="0" i="0" u="none" strike="noStrike" cap="none" baseline="-25000">
                <a:solidFill>
                  <a:schemeClr val="lt1"/>
                </a:solidFill>
                <a:latin typeface="Calibri"/>
                <a:ea typeface="Calibri"/>
                <a:cs typeface="Calibri"/>
                <a:sym typeface="Calibri"/>
              </a:rPr>
              <a:t>t</a:t>
            </a:r>
            <a:r>
              <a:rPr lang="en-GB" sz="2000" b="0" i="0" u="none" strike="noStrike" cap="none">
                <a:solidFill>
                  <a:schemeClr val="lt1"/>
                </a:solidFill>
                <a:latin typeface="Calibri"/>
                <a:ea typeface="Calibri"/>
                <a:cs typeface="Calibri"/>
                <a:sym typeface="Calibri"/>
              </a:rPr>
              <a:t>)</a:t>
            </a:r>
            <a:endParaRPr/>
          </a:p>
          <a:p>
            <a:pPr marL="914400" marR="0" lvl="2"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where, h</a:t>
            </a:r>
            <a:r>
              <a:rPr lang="en-GB" sz="1800" b="0" i="0" u="none" strike="noStrike" cap="none" baseline="-25000">
                <a:solidFill>
                  <a:schemeClr val="lt1"/>
                </a:solidFill>
                <a:latin typeface="Calibri"/>
                <a:ea typeface="Calibri"/>
                <a:cs typeface="Calibri"/>
                <a:sym typeface="Calibri"/>
              </a:rPr>
              <a:t>t</a:t>
            </a:r>
            <a:r>
              <a:rPr lang="en-GB" sz="1800" b="0" i="0" u="none" strike="noStrike" cap="none">
                <a:solidFill>
                  <a:schemeClr val="lt1"/>
                </a:solidFill>
                <a:latin typeface="Calibri"/>
                <a:ea typeface="Calibri"/>
                <a:cs typeface="Calibri"/>
                <a:sym typeface="Calibri"/>
              </a:rPr>
              <a:t>= current state</a:t>
            </a:r>
            <a:br>
              <a:rPr lang="en-GB" sz="1800" b="0" i="0" u="none" strike="noStrike" cap="none">
                <a:solidFill>
                  <a:schemeClr val="lt1"/>
                </a:solidFill>
                <a:latin typeface="Calibri"/>
                <a:ea typeface="Calibri"/>
                <a:cs typeface="Calibri"/>
                <a:sym typeface="Calibri"/>
              </a:rPr>
            </a:br>
            <a:r>
              <a:rPr lang="en-GB" sz="1800" b="0" i="0" u="none" strike="noStrike" cap="none">
                <a:solidFill>
                  <a:schemeClr val="lt1"/>
                </a:solidFill>
                <a:latin typeface="Calibri"/>
                <a:ea typeface="Calibri"/>
                <a:cs typeface="Calibri"/>
                <a:sym typeface="Calibri"/>
              </a:rPr>
              <a:t>              H</a:t>
            </a:r>
            <a:r>
              <a:rPr lang="en-GB" sz="1800" b="0" i="0" u="none" strike="noStrike" cap="none" baseline="-25000">
                <a:solidFill>
                  <a:schemeClr val="lt1"/>
                </a:solidFill>
                <a:latin typeface="Calibri"/>
                <a:ea typeface="Calibri"/>
                <a:cs typeface="Calibri"/>
                <a:sym typeface="Calibri"/>
              </a:rPr>
              <a:t>t-1</a:t>
            </a:r>
            <a:r>
              <a:rPr lang="en-GB" sz="1800" b="0" i="0" u="none" strike="noStrike" cap="none">
                <a:solidFill>
                  <a:schemeClr val="lt1"/>
                </a:solidFill>
                <a:latin typeface="Calibri"/>
                <a:ea typeface="Calibri"/>
                <a:cs typeface="Calibri"/>
                <a:sym typeface="Calibri"/>
              </a:rPr>
              <a:t>= previous state</a:t>
            </a:r>
            <a:br>
              <a:rPr lang="en-GB" sz="1800" b="0" i="0" u="none" strike="noStrike" cap="none">
                <a:solidFill>
                  <a:schemeClr val="lt1"/>
                </a:solidFill>
                <a:latin typeface="Calibri"/>
                <a:ea typeface="Calibri"/>
                <a:cs typeface="Calibri"/>
                <a:sym typeface="Calibri"/>
              </a:rPr>
            </a:br>
            <a:r>
              <a:rPr lang="en-GB" sz="1800" b="0" i="0" u="none" strike="noStrike" cap="none">
                <a:solidFill>
                  <a:schemeClr val="lt1"/>
                </a:solidFill>
                <a:latin typeface="Calibri"/>
                <a:ea typeface="Calibri"/>
                <a:cs typeface="Calibri"/>
                <a:sym typeface="Calibri"/>
              </a:rPr>
              <a:t>              X</a:t>
            </a:r>
            <a:r>
              <a:rPr lang="en-GB" sz="1800" b="0" i="0" u="none" strike="noStrike" cap="none" baseline="-25000">
                <a:solidFill>
                  <a:schemeClr val="lt1"/>
                </a:solidFill>
                <a:latin typeface="Calibri"/>
                <a:ea typeface="Calibri"/>
                <a:cs typeface="Calibri"/>
                <a:sym typeface="Calibri"/>
              </a:rPr>
              <a:t>t</a:t>
            </a:r>
            <a:r>
              <a:rPr lang="en-GB" sz="1800" b="0" i="0" u="none" strike="noStrike" cap="none">
                <a:solidFill>
                  <a:schemeClr val="lt1"/>
                </a:solidFill>
                <a:latin typeface="Calibri"/>
                <a:ea typeface="Calibri"/>
                <a:cs typeface="Calibri"/>
                <a:sym typeface="Calibri"/>
              </a:rPr>
              <a:t>= input state</a:t>
            </a:r>
            <a:endParaRPr/>
          </a:p>
        </p:txBody>
      </p:sp>
      <p:sp>
        <p:nvSpPr>
          <p:cNvPr id="243" name="Google Shape;243;p13"/>
          <p:cNvSpPr/>
          <p:nvPr/>
        </p:nvSpPr>
        <p:spPr>
          <a:xfrm>
            <a:off x="838199" y="3816717"/>
            <a:ext cx="6715539" cy="1547819"/>
          </a:xfrm>
          <a:prstGeom prst="roundRect">
            <a:avLst>
              <a:gd name="adj" fmla="val 16667"/>
            </a:avLst>
          </a:prstGeom>
          <a:solidFill>
            <a:srgbClr val="0070C0"/>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u="sng">
                <a:solidFill>
                  <a:schemeClr val="lt1"/>
                </a:solidFill>
                <a:latin typeface="Calibri"/>
                <a:ea typeface="Calibri"/>
                <a:cs typeface="Calibri"/>
                <a:sym typeface="Calibri"/>
              </a:rPr>
              <a:t>To apply the activation function tanh, we have-</a:t>
            </a:r>
            <a:endParaRPr/>
          </a:p>
          <a:p>
            <a:pPr marL="457200" marR="0" lvl="1"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ht = tanh (W</a:t>
            </a:r>
            <a:r>
              <a:rPr lang="en-GB" sz="1800" b="0" i="0" u="none" strike="noStrike" cap="none" baseline="-25000">
                <a:solidFill>
                  <a:schemeClr val="lt1"/>
                </a:solidFill>
                <a:latin typeface="Calibri"/>
                <a:ea typeface="Calibri"/>
                <a:cs typeface="Calibri"/>
                <a:sym typeface="Calibri"/>
              </a:rPr>
              <a:t>hh</a:t>
            </a:r>
            <a:r>
              <a:rPr lang="en-GB" sz="1800" b="0" i="0" u="none" strike="noStrike" cap="none">
                <a:solidFill>
                  <a:schemeClr val="lt1"/>
                </a:solidFill>
                <a:latin typeface="Calibri"/>
                <a:ea typeface="Calibri"/>
                <a:cs typeface="Calibri"/>
                <a:sym typeface="Calibri"/>
              </a:rPr>
              <a:t>h</a:t>
            </a:r>
            <a:r>
              <a:rPr lang="en-GB" sz="1800" b="0" i="0" u="none" strike="noStrike" cap="none" baseline="-25000">
                <a:solidFill>
                  <a:schemeClr val="lt1"/>
                </a:solidFill>
                <a:latin typeface="Calibri"/>
                <a:ea typeface="Calibri"/>
                <a:cs typeface="Calibri"/>
                <a:sym typeface="Calibri"/>
              </a:rPr>
              <a:t>t</a:t>
            </a:r>
            <a:r>
              <a:rPr lang="en-GB" sz="1800" b="0" i="0" u="none" strike="noStrike" cap="none">
                <a:solidFill>
                  <a:schemeClr val="lt1"/>
                </a:solidFill>
                <a:latin typeface="Calibri"/>
                <a:ea typeface="Calibri"/>
                <a:cs typeface="Calibri"/>
                <a:sym typeface="Calibri"/>
              </a:rPr>
              <a:t>-1+ W</a:t>
            </a:r>
            <a:r>
              <a:rPr lang="en-GB" sz="1800" b="0" i="0" u="none" strike="noStrike" cap="none" baseline="-25000">
                <a:solidFill>
                  <a:schemeClr val="lt1"/>
                </a:solidFill>
                <a:latin typeface="Calibri"/>
                <a:ea typeface="Calibri"/>
                <a:cs typeface="Calibri"/>
                <a:sym typeface="Calibri"/>
              </a:rPr>
              <a:t>xh</a:t>
            </a:r>
            <a:r>
              <a:rPr lang="en-GB" sz="1800" b="0" i="0" u="none" strike="noStrike" cap="none">
                <a:solidFill>
                  <a:schemeClr val="lt1"/>
                </a:solidFill>
                <a:latin typeface="Calibri"/>
                <a:ea typeface="Calibri"/>
                <a:cs typeface="Calibri"/>
                <a:sym typeface="Calibri"/>
              </a:rPr>
              <a:t>X</a:t>
            </a:r>
            <a:r>
              <a:rPr lang="en-GB" sz="1800" b="0" i="0" u="none" strike="noStrike" cap="none" baseline="-25000">
                <a:solidFill>
                  <a:schemeClr val="lt1"/>
                </a:solidFill>
                <a:latin typeface="Calibri"/>
                <a:ea typeface="Calibri"/>
                <a:cs typeface="Calibri"/>
                <a:sym typeface="Calibri"/>
              </a:rPr>
              <a:t>t</a:t>
            </a:r>
            <a:r>
              <a:rPr lang="en-GB" sz="1800" b="0" i="0" u="none" strike="noStrike" cap="none">
                <a:solidFill>
                  <a:schemeClr val="lt1"/>
                </a:solidFill>
                <a:latin typeface="Calibri"/>
                <a:ea typeface="Calibri"/>
                <a:cs typeface="Calibri"/>
                <a:sym typeface="Calibri"/>
              </a:rPr>
              <a:t>)</a:t>
            </a:r>
            <a:endParaRPr/>
          </a:p>
          <a:p>
            <a:pPr marL="914400" marR="0" lvl="2" indent="0" algn="l" rtl="0">
              <a:spcBef>
                <a:spcPts val="0"/>
              </a:spcBef>
              <a:spcAft>
                <a:spcPts val="0"/>
              </a:spcAft>
              <a:buNone/>
            </a:pPr>
            <a:r>
              <a:rPr lang="en-GB" sz="1800" b="0" i="0" u="none" strike="noStrike" cap="none">
                <a:solidFill>
                  <a:schemeClr val="lt1"/>
                </a:solidFill>
                <a:latin typeface="Calibri"/>
                <a:ea typeface="Calibri"/>
                <a:cs typeface="Calibri"/>
                <a:sym typeface="Calibri"/>
              </a:rPr>
              <a:t>where, W</a:t>
            </a:r>
            <a:r>
              <a:rPr lang="en-GB" sz="1800" b="0" i="0" u="none" strike="noStrike" cap="none" baseline="-25000">
                <a:solidFill>
                  <a:schemeClr val="lt1"/>
                </a:solidFill>
                <a:latin typeface="Calibri"/>
                <a:ea typeface="Calibri"/>
                <a:cs typeface="Calibri"/>
                <a:sym typeface="Calibri"/>
              </a:rPr>
              <a:t>hh</a:t>
            </a:r>
            <a:r>
              <a:rPr lang="en-GB" sz="1800" b="0" i="0" u="none" strike="noStrike" cap="none">
                <a:solidFill>
                  <a:schemeClr val="lt1"/>
                </a:solidFill>
                <a:latin typeface="Calibri"/>
                <a:ea typeface="Calibri"/>
                <a:cs typeface="Calibri"/>
                <a:sym typeface="Calibri"/>
              </a:rPr>
              <a:t> = weight of recurrent neuron and,</a:t>
            </a:r>
            <a:br>
              <a:rPr lang="en-GB" sz="1800" b="0" i="0" u="none" strike="noStrike" cap="none">
                <a:solidFill>
                  <a:schemeClr val="lt1"/>
                </a:solidFill>
                <a:latin typeface="Calibri"/>
                <a:ea typeface="Calibri"/>
                <a:cs typeface="Calibri"/>
                <a:sym typeface="Calibri"/>
              </a:rPr>
            </a:br>
            <a:r>
              <a:rPr lang="en-GB" sz="1800" b="0" i="0" u="none" strike="noStrike" cap="none">
                <a:solidFill>
                  <a:schemeClr val="lt1"/>
                </a:solidFill>
                <a:latin typeface="Calibri"/>
                <a:ea typeface="Calibri"/>
                <a:cs typeface="Calibri"/>
                <a:sym typeface="Calibri"/>
              </a:rPr>
              <a:t>              W</a:t>
            </a:r>
            <a:r>
              <a:rPr lang="en-GB" sz="1800" b="0" i="0" u="none" strike="noStrike" cap="none" baseline="-25000">
                <a:solidFill>
                  <a:schemeClr val="lt1"/>
                </a:solidFill>
                <a:latin typeface="Calibri"/>
                <a:ea typeface="Calibri"/>
                <a:cs typeface="Calibri"/>
                <a:sym typeface="Calibri"/>
              </a:rPr>
              <a:t>xh</a:t>
            </a:r>
            <a:r>
              <a:rPr lang="en-GB" sz="1800" b="0" i="0" u="none" strike="noStrike" cap="none">
                <a:solidFill>
                  <a:schemeClr val="lt1"/>
                </a:solidFill>
                <a:latin typeface="Calibri"/>
                <a:ea typeface="Calibri"/>
                <a:cs typeface="Calibri"/>
                <a:sym typeface="Calibri"/>
              </a:rPr>
              <a:t> = weight of the input neuron</a:t>
            </a:r>
            <a:endParaRPr/>
          </a:p>
        </p:txBody>
      </p:sp>
      <p:sp>
        <p:nvSpPr>
          <p:cNvPr id="244" name="Google Shape;244;p13"/>
          <p:cNvSpPr/>
          <p:nvPr/>
        </p:nvSpPr>
        <p:spPr>
          <a:xfrm>
            <a:off x="838200" y="5645322"/>
            <a:ext cx="5893904" cy="992587"/>
          </a:xfrm>
          <a:prstGeom prst="roundRect">
            <a:avLst>
              <a:gd name="adj" fmla="val 16667"/>
            </a:avLst>
          </a:prstGeom>
          <a:solidFill>
            <a:srgbClr val="FFC000"/>
          </a:solid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dk1"/>
                </a:solidFill>
                <a:latin typeface="Calibri"/>
                <a:ea typeface="Calibri"/>
                <a:cs typeface="Calibri"/>
                <a:sym typeface="Calibri"/>
              </a:rPr>
              <a:t>The formula for calculating output:</a:t>
            </a:r>
            <a:endParaRPr/>
          </a:p>
          <a:p>
            <a:pPr marL="457200" marR="0" lvl="1" indent="0" algn="l" rtl="0">
              <a:spcBef>
                <a:spcPts val="0"/>
              </a:spcBef>
              <a:spcAft>
                <a:spcPts val="0"/>
              </a:spcAft>
              <a:buNone/>
            </a:pPr>
            <a:r>
              <a:rPr lang="en-GB" sz="1800" b="0" i="0" u="none" strike="noStrike" cap="none">
                <a:solidFill>
                  <a:schemeClr val="dk1"/>
                </a:solidFill>
                <a:latin typeface="Calibri"/>
                <a:ea typeface="Calibri"/>
                <a:cs typeface="Calibri"/>
                <a:sym typeface="Calibri"/>
              </a:rPr>
              <a:t>Y</a:t>
            </a:r>
            <a:r>
              <a:rPr lang="en-GB" sz="1800" b="0" i="0" u="none" strike="noStrike" cap="none" baseline="-25000">
                <a:solidFill>
                  <a:schemeClr val="dk1"/>
                </a:solidFill>
                <a:latin typeface="Calibri"/>
                <a:ea typeface="Calibri"/>
                <a:cs typeface="Calibri"/>
                <a:sym typeface="Calibri"/>
              </a:rPr>
              <a:t>t</a:t>
            </a:r>
            <a:r>
              <a:rPr lang="en-GB" sz="1800" b="0" i="0" u="none" strike="noStrike" cap="none">
                <a:solidFill>
                  <a:schemeClr val="dk1"/>
                </a:solidFill>
                <a:latin typeface="Calibri"/>
                <a:ea typeface="Calibri"/>
                <a:cs typeface="Calibri"/>
                <a:sym typeface="Calibri"/>
              </a:rPr>
              <a:t> = W</a:t>
            </a:r>
            <a:r>
              <a:rPr lang="en-GB" sz="1800" b="0" i="0" u="none" strike="noStrike" cap="none" baseline="-25000">
                <a:solidFill>
                  <a:schemeClr val="dk1"/>
                </a:solidFill>
                <a:latin typeface="Calibri"/>
                <a:ea typeface="Calibri"/>
                <a:cs typeface="Calibri"/>
                <a:sym typeface="Calibri"/>
              </a:rPr>
              <a:t>hy</a:t>
            </a:r>
            <a:r>
              <a:rPr lang="en-GB" sz="1800" b="0" i="0" u="none" strike="noStrike" cap="none">
                <a:solidFill>
                  <a:schemeClr val="dk1"/>
                </a:solidFill>
                <a:latin typeface="Calibri"/>
                <a:ea typeface="Calibri"/>
                <a:cs typeface="Calibri"/>
                <a:sym typeface="Calibri"/>
              </a:rPr>
              <a:t>h</a:t>
            </a:r>
            <a:r>
              <a:rPr lang="en-GB" sz="1800" b="0" i="0" u="none" strike="noStrike" cap="none" baseline="-25000">
                <a:solidFill>
                  <a:schemeClr val="dk1"/>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sp>
        <p:nvSpPr>
          <p:cNvPr id="245" name="Google Shape;245;p13"/>
          <p:cNvSpPr/>
          <p:nvPr/>
        </p:nvSpPr>
        <p:spPr>
          <a:xfrm>
            <a:off x="838200" y="1769633"/>
            <a:ext cx="5072270" cy="477077"/>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1">
                <a:solidFill>
                  <a:schemeClr val="lt1"/>
                </a:solidFill>
                <a:latin typeface="Calibri"/>
                <a:ea typeface="Calibri"/>
                <a:cs typeface="Calibri"/>
                <a:sym typeface="Calibri"/>
              </a:rPr>
              <a:t>For calculating the current state-</a:t>
            </a:r>
            <a:endParaRPr/>
          </a:p>
        </p:txBody>
      </p:sp>
      <p:pic>
        <p:nvPicPr>
          <p:cNvPr id="246" name="Google Shape;246;p13"/>
          <p:cNvPicPr preferRelativeResize="0"/>
          <p:nvPr/>
        </p:nvPicPr>
        <p:blipFill rotWithShape="1">
          <a:blip r:embed="rId3">
            <a:alphaModFix/>
          </a:blip>
          <a:srcRect/>
          <a:stretch/>
        </p:blipFill>
        <p:spPr>
          <a:xfrm>
            <a:off x="6281532" y="1628059"/>
            <a:ext cx="5367129" cy="21886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Different types of RNN</a:t>
            </a:r>
            <a:endParaRPr/>
          </a:p>
        </p:txBody>
      </p:sp>
      <p:sp>
        <p:nvSpPr>
          <p:cNvPr id="252" name="Google Shape;2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53" name="Google Shape;2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14</a:t>
            </a:fld>
            <a:endParaRPr/>
          </a:p>
        </p:txBody>
      </p:sp>
      <p:pic>
        <p:nvPicPr>
          <p:cNvPr id="254" name="Google Shape;254;p14"/>
          <p:cNvPicPr preferRelativeResize="0"/>
          <p:nvPr/>
        </p:nvPicPr>
        <p:blipFill rotWithShape="1">
          <a:blip r:embed="rId3">
            <a:alphaModFix/>
          </a:blip>
          <a:srcRect/>
          <a:stretch/>
        </p:blipFill>
        <p:spPr>
          <a:xfrm>
            <a:off x="2324928" y="3126685"/>
            <a:ext cx="7117315" cy="3050278"/>
          </a:xfrm>
          <a:prstGeom prst="rect">
            <a:avLst/>
          </a:prstGeom>
          <a:solidFill>
            <a:srgbClr val="B8D98E"/>
          </a:solidFill>
          <a:ln>
            <a:noFill/>
          </a:ln>
        </p:spPr>
      </p:pic>
      <p:sp>
        <p:nvSpPr>
          <p:cNvPr id="255" name="Google Shape;255;p14"/>
          <p:cNvSpPr/>
          <p:nvPr/>
        </p:nvSpPr>
        <p:spPr>
          <a:xfrm>
            <a:off x="980661" y="1908313"/>
            <a:ext cx="10005391" cy="715617"/>
          </a:xfrm>
          <a:prstGeom prst="roundRect">
            <a:avLst>
              <a:gd name="adj" fmla="val 16667"/>
            </a:avLst>
          </a:prstGeom>
          <a:solidFill>
            <a:srgbClr val="68933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chemeClr val="lt1"/>
                </a:solidFill>
                <a:latin typeface="Calibri"/>
                <a:ea typeface="Calibri"/>
                <a:cs typeface="Calibri"/>
                <a:sym typeface="Calibri"/>
              </a:rPr>
              <a:t>Recurrent nets are more exciting is that they allow us to operate over sequences of vectors: Sequence in the input, the output, or  both.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Explanation</a:t>
            </a:r>
            <a:endParaRPr b="1"/>
          </a:p>
        </p:txBody>
      </p:sp>
      <p:sp>
        <p:nvSpPr>
          <p:cNvPr id="261" name="Google Shape;26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Font typeface="Noto Sans Symbols"/>
              <a:buChar char="▪"/>
            </a:pPr>
            <a:r>
              <a:rPr lang="en-GB" sz="2000" b="1"/>
              <a:t>One-to-one:</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This is also called </a:t>
            </a:r>
            <a:r>
              <a:rPr lang="en-GB" sz="2000" b="1"/>
              <a:t>Plain Neural networks</a:t>
            </a:r>
            <a:r>
              <a:rPr lang="en-GB" sz="2000"/>
              <a:t>. It deals with a fixed size of the input to the fixed size of output, where they are independent of previous information/output.</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b="1"/>
              <a:t>Example:</a:t>
            </a:r>
            <a:r>
              <a:rPr lang="en-GB" sz="2000"/>
              <a:t> Image classification.</a:t>
            </a:r>
            <a:endParaRPr/>
          </a:p>
          <a:p>
            <a:pPr marL="228600" lvl="0" indent="-111125" algn="l" rtl="0">
              <a:lnSpc>
                <a:spcPct val="90000"/>
              </a:lnSpc>
              <a:spcBef>
                <a:spcPts val="1000"/>
              </a:spcBef>
              <a:spcAft>
                <a:spcPts val="0"/>
              </a:spcAft>
              <a:buClr>
                <a:schemeClr val="dk1"/>
              </a:buClr>
              <a:buSzPct val="100000"/>
              <a:buFont typeface="Noto Sans Symbols"/>
              <a:buNone/>
            </a:pPr>
            <a:endParaRPr sz="2000"/>
          </a:p>
          <a:p>
            <a:pPr marL="228600" lvl="0" indent="-228600" algn="l" rtl="0">
              <a:lnSpc>
                <a:spcPct val="90000"/>
              </a:lnSpc>
              <a:spcBef>
                <a:spcPts val="1000"/>
              </a:spcBef>
              <a:spcAft>
                <a:spcPts val="0"/>
              </a:spcAft>
              <a:buClr>
                <a:schemeClr val="dk1"/>
              </a:buClr>
              <a:buSzPct val="100000"/>
              <a:buFont typeface="Noto Sans Symbols"/>
              <a:buChar char="▪"/>
            </a:pPr>
            <a:r>
              <a:rPr lang="en-GB" sz="2000" b="1"/>
              <a:t>One-to-Many:</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It deals with a fixed size of information as input that gives a sequence of data as output.</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b="1"/>
              <a:t>Example:</a:t>
            </a:r>
            <a:r>
              <a:rPr lang="en-GB" sz="2000"/>
              <a:t> Image Captioning takes the image as input and outputs a sentence of words.</a:t>
            </a:r>
            <a:endParaRPr/>
          </a:p>
          <a:p>
            <a:pPr marL="228600" lvl="0" indent="-111125" algn="l" rtl="0">
              <a:lnSpc>
                <a:spcPct val="90000"/>
              </a:lnSpc>
              <a:spcBef>
                <a:spcPts val="1000"/>
              </a:spcBef>
              <a:spcAft>
                <a:spcPts val="0"/>
              </a:spcAft>
              <a:buClr>
                <a:schemeClr val="dk1"/>
              </a:buClr>
              <a:buSzPct val="100000"/>
              <a:buFont typeface="Noto Sans Symbols"/>
              <a:buNone/>
            </a:pPr>
            <a:endParaRPr sz="2000" b="1"/>
          </a:p>
          <a:p>
            <a:pPr marL="228600" lvl="0" indent="-111125" algn="l" rtl="0">
              <a:lnSpc>
                <a:spcPct val="90000"/>
              </a:lnSpc>
              <a:spcBef>
                <a:spcPts val="1000"/>
              </a:spcBef>
              <a:spcAft>
                <a:spcPts val="0"/>
              </a:spcAft>
              <a:buClr>
                <a:schemeClr val="dk1"/>
              </a:buClr>
              <a:buSzPct val="100000"/>
              <a:buFont typeface="Noto Sans Symbols"/>
              <a:buNone/>
            </a:pPr>
            <a:endParaRPr sz="2000" b="1"/>
          </a:p>
          <a:p>
            <a:pPr marL="228600" lvl="0" indent="-228600" algn="l" rtl="0">
              <a:lnSpc>
                <a:spcPct val="90000"/>
              </a:lnSpc>
              <a:spcBef>
                <a:spcPts val="1000"/>
              </a:spcBef>
              <a:spcAft>
                <a:spcPts val="0"/>
              </a:spcAft>
              <a:buClr>
                <a:schemeClr val="dk1"/>
              </a:buClr>
              <a:buSzPct val="100000"/>
              <a:buFont typeface="Noto Sans Symbols"/>
              <a:buChar char="▪"/>
            </a:pPr>
            <a:r>
              <a:rPr lang="en-GB" sz="2000" b="1"/>
              <a:t>Many-to-One:</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a:t>It takes a sequence of information as input and outputs a fixed size of the output.</a:t>
            </a:r>
            <a:endParaRPr/>
          </a:p>
          <a:p>
            <a:pPr marL="228600" lvl="0" indent="-228600" algn="l" rtl="0">
              <a:lnSpc>
                <a:spcPct val="90000"/>
              </a:lnSpc>
              <a:spcBef>
                <a:spcPts val="1000"/>
              </a:spcBef>
              <a:spcAft>
                <a:spcPts val="0"/>
              </a:spcAft>
              <a:buClr>
                <a:schemeClr val="dk1"/>
              </a:buClr>
              <a:buSzPct val="100000"/>
              <a:buFont typeface="Noto Sans Symbols"/>
              <a:buChar char="▪"/>
            </a:pPr>
            <a:r>
              <a:rPr lang="en-GB" sz="2000" b="1"/>
              <a:t>Example:</a:t>
            </a:r>
            <a:r>
              <a:rPr lang="en-GB" sz="2000"/>
              <a:t> sentiment analysis where any sentence is classified as expressing the positive or negative sentiment.</a:t>
            </a:r>
            <a:endParaRPr/>
          </a:p>
          <a:p>
            <a:pPr marL="0" lvl="0" indent="0" algn="l" rtl="0">
              <a:lnSpc>
                <a:spcPct val="90000"/>
              </a:lnSpc>
              <a:spcBef>
                <a:spcPts val="1000"/>
              </a:spcBef>
              <a:spcAft>
                <a:spcPts val="0"/>
              </a:spcAft>
              <a:buClr>
                <a:schemeClr val="dk1"/>
              </a:buClr>
              <a:buSzPct val="100000"/>
              <a:buNone/>
            </a:pPr>
            <a:endParaRPr sz="1600"/>
          </a:p>
        </p:txBody>
      </p:sp>
      <p:sp>
        <p:nvSpPr>
          <p:cNvPr id="262" name="Google Shape;2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63" name="Google Shape;26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15</a:t>
            </a:fld>
            <a:endParaRPr/>
          </a:p>
        </p:txBody>
      </p:sp>
      <p:sp>
        <p:nvSpPr>
          <p:cNvPr id="264" name="Google Shape;264;p15"/>
          <p:cNvSpPr/>
          <p:nvPr/>
        </p:nvSpPr>
        <p:spPr>
          <a:xfrm>
            <a:off x="838197" y="1825625"/>
            <a:ext cx="10515599" cy="1325564"/>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265" name="Google Shape;265;p15"/>
          <p:cNvSpPr/>
          <p:nvPr/>
        </p:nvSpPr>
        <p:spPr>
          <a:xfrm>
            <a:off x="838197" y="3287202"/>
            <a:ext cx="10515599" cy="1325564"/>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266" name="Google Shape;266;p15"/>
          <p:cNvSpPr/>
          <p:nvPr/>
        </p:nvSpPr>
        <p:spPr>
          <a:xfrm>
            <a:off x="838196" y="4821776"/>
            <a:ext cx="10515599" cy="1325564"/>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Explanation</a:t>
            </a:r>
            <a:endParaRPr b="1"/>
          </a:p>
        </p:txBody>
      </p:sp>
      <p:sp>
        <p:nvSpPr>
          <p:cNvPr id="272" name="Google Shape;27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GB" sz="2000" b="1"/>
              <a:t>Many-to-Many:</a:t>
            </a:r>
            <a:endParaRPr/>
          </a:p>
          <a:p>
            <a:pPr marL="228600" lvl="0" indent="-228600" algn="l" rtl="0">
              <a:lnSpc>
                <a:spcPct val="90000"/>
              </a:lnSpc>
              <a:spcBef>
                <a:spcPts val="1000"/>
              </a:spcBef>
              <a:spcAft>
                <a:spcPts val="0"/>
              </a:spcAft>
              <a:buClr>
                <a:schemeClr val="dk1"/>
              </a:buClr>
              <a:buSzPts val="2000"/>
              <a:buFont typeface="Noto Sans Symbols"/>
              <a:buChar char="▪"/>
            </a:pPr>
            <a:r>
              <a:rPr lang="en-GB" sz="2000"/>
              <a:t>It takes a Sequence of information as input and processes the recurrently outputs as a Sequence of data.</a:t>
            </a:r>
            <a:endParaRPr/>
          </a:p>
          <a:p>
            <a:pPr marL="228600" lvl="0" indent="-228600" algn="l" rtl="0">
              <a:lnSpc>
                <a:spcPct val="90000"/>
              </a:lnSpc>
              <a:spcBef>
                <a:spcPts val="1000"/>
              </a:spcBef>
              <a:spcAft>
                <a:spcPts val="0"/>
              </a:spcAft>
              <a:buClr>
                <a:schemeClr val="dk1"/>
              </a:buClr>
              <a:buSzPts val="2000"/>
              <a:buFont typeface="Noto Sans Symbols"/>
              <a:buChar char="▪"/>
            </a:pPr>
            <a:r>
              <a:rPr lang="en-GB" sz="2000" b="1"/>
              <a:t>Example:</a:t>
            </a:r>
            <a:r>
              <a:rPr lang="en-GB" sz="2000"/>
              <a:t> Machine Translation, where the RNN reads any sentence in English and then outputs the sentence in French.</a:t>
            </a:r>
            <a:endParaRPr/>
          </a:p>
          <a:p>
            <a:pPr marL="228600" lvl="0" indent="-101600" algn="l" rtl="0">
              <a:lnSpc>
                <a:spcPct val="90000"/>
              </a:lnSpc>
              <a:spcBef>
                <a:spcPts val="1000"/>
              </a:spcBef>
              <a:spcAft>
                <a:spcPts val="0"/>
              </a:spcAft>
              <a:buClr>
                <a:schemeClr val="dk1"/>
              </a:buClr>
              <a:buSzPts val="2000"/>
              <a:buFont typeface="Noto Sans Symbols"/>
              <a:buNone/>
            </a:pPr>
            <a:endParaRPr sz="2000"/>
          </a:p>
          <a:p>
            <a:pPr marL="228600" lvl="0" indent="-228600" algn="l" rtl="0">
              <a:lnSpc>
                <a:spcPct val="90000"/>
              </a:lnSpc>
              <a:spcBef>
                <a:spcPts val="1000"/>
              </a:spcBef>
              <a:spcAft>
                <a:spcPts val="0"/>
              </a:spcAft>
              <a:buClr>
                <a:schemeClr val="dk1"/>
              </a:buClr>
              <a:buSzPts val="2000"/>
              <a:buFont typeface="Noto Sans Symbols"/>
              <a:buChar char="▪"/>
            </a:pPr>
            <a:r>
              <a:rPr lang="en-GB" sz="2000" b="1"/>
              <a:t>Bidirectional Many-to-Many:</a:t>
            </a:r>
            <a:endParaRPr/>
          </a:p>
          <a:p>
            <a:pPr marL="228600" lvl="0" indent="-228600" algn="l" rtl="0">
              <a:lnSpc>
                <a:spcPct val="90000"/>
              </a:lnSpc>
              <a:spcBef>
                <a:spcPts val="1000"/>
              </a:spcBef>
              <a:spcAft>
                <a:spcPts val="0"/>
              </a:spcAft>
              <a:buClr>
                <a:schemeClr val="dk1"/>
              </a:buClr>
              <a:buSzPts val="2000"/>
              <a:buFont typeface="Noto Sans Symbols"/>
              <a:buChar char="▪"/>
            </a:pPr>
            <a:r>
              <a:rPr lang="en-GB" sz="2000"/>
              <a:t>Synced sequence input and output.</a:t>
            </a:r>
            <a:endParaRPr/>
          </a:p>
          <a:p>
            <a:pPr marL="228600" lvl="0" indent="-228600" algn="l" rtl="0">
              <a:lnSpc>
                <a:spcPct val="90000"/>
              </a:lnSpc>
              <a:spcBef>
                <a:spcPts val="1000"/>
              </a:spcBef>
              <a:spcAft>
                <a:spcPts val="0"/>
              </a:spcAft>
              <a:buClr>
                <a:schemeClr val="dk1"/>
              </a:buClr>
              <a:buSzPts val="2000"/>
              <a:buFont typeface="Noto Sans Symbols"/>
              <a:buChar char="▪"/>
            </a:pPr>
            <a:r>
              <a:rPr lang="en-GB" sz="2000" b="1"/>
              <a:t>Example:</a:t>
            </a:r>
            <a:r>
              <a:rPr lang="en-GB" sz="2000"/>
              <a:t> Video classification where we wish to label every frame of the video.</a:t>
            </a:r>
            <a:endParaRPr/>
          </a:p>
          <a:p>
            <a:pPr marL="228600" lvl="0" indent="-101600" algn="l" rtl="0">
              <a:lnSpc>
                <a:spcPct val="90000"/>
              </a:lnSpc>
              <a:spcBef>
                <a:spcPts val="1000"/>
              </a:spcBef>
              <a:spcAft>
                <a:spcPts val="0"/>
              </a:spcAft>
              <a:buClr>
                <a:schemeClr val="dk1"/>
              </a:buClr>
              <a:buSzPts val="2000"/>
              <a:buFont typeface="Noto Sans Symbols"/>
              <a:buNone/>
            </a:pPr>
            <a:endParaRPr sz="2000"/>
          </a:p>
        </p:txBody>
      </p:sp>
      <p:sp>
        <p:nvSpPr>
          <p:cNvPr id="273" name="Google Shape;27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74" name="Google Shape;27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16</a:t>
            </a:fld>
            <a:endParaRPr/>
          </a:p>
        </p:txBody>
      </p:sp>
      <p:sp>
        <p:nvSpPr>
          <p:cNvPr id="275" name="Google Shape;275;p16"/>
          <p:cNvSpPr/>
          <p:nvPr/>
        </p:nvSpPr>
        <p:spPr>
          <a:xfrm>
            <a:off x="838198" y="1698382"/>
            <a:ext cx="10515599" cy="1858479"/>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276" name="Google Shape;276;p16"/>
          <p:cNvSpPr/>
          <p:nvPr/>
        </p:nvSpPr>
        <p:spPr>
          <a:xfrm>
            <a:off x="838197" y="3736249"/>
            <a:ext cx="10515599" cy="1858480"/>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Common Activation Functions</a:t>
            </a:r>
            <a:endParaRPr/>
          </a:p>
        </p:txBody>
      </p:sp>
      <p:sp>
        <p:nvSpPr>
          <p:cNvPr id="282" name="Google Shape;28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a:p>
          <a:p>
            <a:pPr marL="0" lvl="0" indent="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Font typeface="Noto Sans Symbols"/>
              <a:buChar char="▪"/>
            </a:pPr>
            <a:r>
              <a:rPr lang="en-GB" sz="2400"/>
              <a:t>Some of the most commonly used functions are defined as follows:</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b="1"/>
              <a:t>Sigmoid </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b="1"/>
              <a:t>ReLU</a:t>
            </a:r>
            <a:endParaRPr sz="2000" b="1"/>
          </a:p>
          <a:p>
            <a:pPr marL="685800" lvl="1" indent="-228600" algn="l" rtl="0">
              <a:lnSpc>
                <a:spcPct val="90000"/>
              </a:lnSpc>
              <a:spcBef>
                <a:spcPts val="500"/>
              </a:spcBef>
              <a:spcAft>
                <a:spcPts val="0"/>
              </a:spcAft>
              <a:buClr>
                <a:schemeClr val="dk1"/>
              </a:buClr>
              <a:buSzPts val="2000"/>
              <a:buFont typeface="Noto Sans Symbols"/>
              <a:buChar char="▪"/>
            </a:pPr>
            <a:r>
              <a:rPr lang="en-GB" sz="2000" b="1"/>
              <a:t>Tanh</a:t>
            </a:r>
            <a:endParaRPr/>
          </a:p>
          <a:p>
            <a:pPr marL="0" lvl="0" indent="0" algn="l" rtl="0">
              <a:lnSpc>
                <a:spcPct val="90000"/>
              </a:lnSpc>
              <a:spcBef>
                <a:spcPts val="1000"/>
              </a:spcBef>
              <a:spcAft>
                <a:spcPts val="0"/>
              </a:spcAft>
              <a:buClr>
                <a:schemeClr val="dk1"/>
              </a:buClr>
              <a:buSzPts val="2400"/>
              <a:buNone/>
            </a:pPr>
            <a:endParaRPr sz="2400" b="1"/>
          </a:p>
          <a:p>
            <a:pPr marL="228600" lvl="0" indent="-228600" algn="l" rtl="0">
              <a:lnSpc>
                <a:spcPct val="90000"/>
              </a:lnSpc>
              <a:spcBef>
                <a:spcPts val="1000"/>
              </a:spcBef>
              <a:spcAft>
                <a:spcPts val="0"/>
              </a:spcAft>
              <a:buClr>
                <a:schemeClr val="dk1"/>
              </a:buClr>
              <a:buSzPts val="2400"/>
              <a:buFont typeface="Noto Sans Symbols"/>
              <a:buChar char="▪"/>
            </a:pPr>
            <a:r>
              <a:rPr lang="en-GB" sz="2400" b="1"/>
              <a:t>Sigmoid: </a:t>
            </a:r>
            <a:r>
              <a:rPr lang="en-GB" sz="2400"/>
              <a:t>This is represented with the formula:</a:t>
            </a:r>
            <a:endParaRPr sz="2400"/>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None/>
            </a:pPr>
            <a:endParaRPr/>
          </a:p>
        </p:txBody>
      </p:sp>
      <p:sp>
        <p:nvSpPr>
          <p:cNvPr id="283" name="Google Shape;28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84" name="Google Shape;28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17</a:t>
            </a:fld>
            <a:endParaRPr/>
          </a:p>
        </p:txBody>
      </p:sp>
      <p:pic>
        <p:nvPicPr>
          <p:cNvPr id="285" name="Google Shape;285;p17"/>
          <p:cNvPicPr preferRelativeResize="0"/>
          <p:nvPr/>
        </p:nvPicPr>
        <p:blipFill rotWithShape="1">
          <a:blip r:embed="rId3">
            <a:alphaModFix/>
          </a:blip>
          <a:srcRect/>
          <a:stretch/>
        </p:blipFill>
        <p:spPr>
          <a:xfrm>
            <a:off x="3436835" y="5496049"/>
            <a:ext cx="1815927" cy="815851"/>
          </a:xfrm>
          <a:prstGeom prst="rect">
            <a:avLst/>
          </a:prstGeom>
          <a:noFill/>
          <a:ln>
            <a:noFill/>
          </a:ln>
        </p:spPr>
      </p:pic>
      <p:pic>
        <p:nvPicPr>
          <p:cNvPr id="286" name="Google Shape;286;p17"/>
          <p:cNvPicPr preferRelativeResize="0"/>
          <p:nvPr/>
        </p:nvPicPr>
        <p:blipFill rotWithShape="1">
          <a:blip r:embed="rId4">
            <a:alphaModFix/>
          </a:blip>
          <a:srcRect/>
          <a:stretch/>
        </p:blipFill>
        <p:spPr>
          <a:xfrm>
            <a:off x="8004313" y="3742309"/>
            <a:ext cx="3425002" cy="2895600"/>
          </a:xfrm>
          <a:prstGeom prst="rect">
            <a:avLst/>
          </a:prstGeom>
          <a:solidFill>
            <a:schemeClr val="accent2"/>
          </a:solidFill>
          <a:ln>
            <a:noFill/>
          </a:ln>
          <a:effectLst>
            <a:outerShdw blurRad="57150" dist="19050" dir="5400000" algn="ctr" rotWithShape="0">
              <a:srgbClr val="000000">
                <a:alpha val="62745"/>
              </a:srgbClr>
            </a:outerShdw>
          </a:effectLst>
        </p:spPr>
      </p:pic>
      <p:pic>
        <p:nvPicPr>
          <p:cNvPr id="287" name="Google Shape;287;p17"/>
          <p:cNvPicPr preferRelativeResize="0"/>
          <p:nvPr/>
        </p:nvPicPr>
        <p:blipFill rotWithShape="1">
          <a:blip r:embed="rId5">
            <a:alphaModFix/>
          </a:blip>
          <a:srcRect/>
          <a:stretch/>
        </p:blipFill>
        <p:spPr>
          <a:xfrm>
            <a:off x="8121650" y="4044950"/>
            <a:ext cx="1273175" cy="571500"/>
          </a:xfrm>
          <a:prstGeom prst="rect">
            <a:avLst/>
          </a:prstGeom>
          <a:solidFill>
            <a:schemeClr val="accent2"/>
          </a:solidFill>
          <a:ln>
            <a:noFill/>
          </a:ln>
        </p:spPr>
      </p:pic>
      <p:sp>
        <p:nvSpPr>
          <p:cNvPr id="288" name="Google Shape;288;p17"/>
          <p:cNvSpPr/>
          <p:nvPr/>
        </p:nvSpPr>
        <p:spPr>
          <a:xfrm>
            <a:off x="876174" y="4526967"/>
            <a:ext cx="6937248" cy="1880469"/>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289" name="Google Shape;289;p17"/>
          <p:cNvSpPr/>
          <p:nvPr/>
        </p:nvSpPr>
        <p:spPr>
          <a:xfrm>
            <a:off x="876174" y="1819182"/>
            <a:ext cx="10204174" cy="840588"/>
          </a:xfrm>
          <a:prstGeom prst="roundRect">
            <a:avLst>
              <a:gd name="adj" fmla="val 16667"/>
            </a:avLst>
          </a:prstGeom>
          <a:solidFill>
            <a:schemeClr val="accent2"/>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dk1"/>
                </a:solidFill>
                <a:latin typeface="Calibri"/>
                <a:ea typeface="Calibri"/>
                <a:cs typeface="Calibri"/>
                <a:sym typeface="Calibri"/>
              </a:rPr>
              <a:t>An </a:t>
            </a:r>
            <a:r>
              <a:rPr lang="en-GB" sz="2000" b="1">
                <a:solidFill>
                  <a:schemeClr val="dk1"/>
                </a:solidFill>
                <a:latin typeface="Calibri"/>
                <a:ea typeface="Calibri"/>
                <a:cs typeface="Calibri"/>
                <a:sym typeface="Calibri"/>
              </a:rPr>
              <a:t>activation function</a:t>
            </a:r>
            <a:r>
              <a:rPr lang="en-GB" sz="2000">
                <a:solidFill>
                  <a:schemeClr val="dk1"/>
                </a:solidFill>
                <a:latin typeface="Calibri"/>
                <a:ea typeface="Calibri"/>
                <a:cs typeface="Calibri"/>
                <a:sym typeface="Calibri"/>
              </a:rPr>
              <a:t> determines whether a neuron should be activated. The nonlinear functions typically convert the output of a given neuron to a value between 0 and 1 or -1 and 1.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dirty="0"/>
              <a:t>Common Activation Functions</a:t>
            </a:r>
            <a:endParaRPr dirty="0"/>
          </a:p>
        </p:txBody>
      </p:sp>
      <p:sp>
        <p:nvSpPr>
          <p:cNvPr id="295" name="Google Shape;295;p18"/>
          <p:cNvSpPr txBox="1">
            <a:spLocks noGrp="1"/>
          </p:cNvSpPr>
          <p:nvPr>
            <p:ph type="body" idx="1"/>
          </p:nvPr>
        </p:nvSpPr>
        <p:spPr>
          <a:xfrm>
            <a:off x="838200" y="1825625"/>
            <a:ext cx="633122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GB" b="1" dirty="0" err="1"/>
              <a:t>ReLU</a:t>
            </a:r>
            <a:r>
              <a:rPr lang="en-GB" b="1" dirty="0"/>
              <a:t>: </a:t>
            </a:r>
            <a:r>
              <a:rPr lang="en-GB" dirty="0"/>
              <a:t>This is represented with the formula:</a:t>
            </a:r>
            <a:endParaRPr dirty="0"/>
          </a:p>
          <a:p>
            <a:pPr marL="0" lvl="0" indent="0" algn="l" rtl="0">
              <a:lnSpc>
                <a:spcPct val="90000"/>
              </a:lnSpc>
              <a:spcBef>
                <a:spcPts val="1000"/>
              </a:spcBef>
              <a:spcAft>
                <a:spcPts val="0"/>
              </a:spcAft>
              <a:buClr>
                <a:schemeClr val="dk1"/>
              </a:buClr>
              <a:buSzPts val="2800"/>
              <a:buNone/>
            </a:pPr>
            <a:r>
              <a:rPr lang="en-GB" dirty="0"/>
              <a:t>		 g(x) = max(0 , x)</a:t>
            </a:r>
            <a:endParaRPr dirty="0"/>
          </a:p>
          <a:p>
            <a:pPr marL="228600" lvl="0" indent="-50800" algn="l" rtl="0">
              <a:lnSpc>
                <a:spcPct val="90000"/>
              </a:lnSpc>
              <a:spcBef>
                <a:spcPts val="1000"/>
              </a:spcBef>
              <a:spcAft>
                <a:spcPts val="0"/>
              </a:spcAft>
              <a:buClr>
                <a:schemeClr val="dk1"/>
              </a:buClr>
              <a:buSzPts val="2800"/>
              <a:buFont typeface="Noto Sans Symbols"/>
              <a:buNone/>
            </a:pPr>
            <a:endParaRPr dirty="0"/>
          </a:p>
          <a:p>
            <a:pPr marL="0" lvl="0" indent="0" algn="l" rtl="0">
              <a:lnSpc>
                <a:spcPct val="90000"/>
              </a:lnSpc>
              <a:spcBef>
                <a:spcPts val="1000"/>
              </a:spcBef>
              <a:spcAft>
                <a:spcPts val="0"/>
              </a:spcAft>
              <a:buClr>
                <a:schemeClr val="dk1"/>
              </a:buClr>
              <a:buSzPts val="2800"/>
              <a:buNone/>
            </a:pPr>
            <a:endParaRPr b="1" dirty="0"/>
          </a:p>
          <a:p>
            <a:pPr marL="228600" lvl="0" indent="-228600" algn="l" rtl="0">
              <a:lnSpc>
                <a:spcPct val="90000"/>
              </a:lnSpc>
              <a:spcBef>
                <a:spcPts val="1000"/>
              </a:spcBef>
              <a:spcAft>
                <a:spcPts val="0"/>
              </a:spcAft>
              <a:buClr>
                <a:schemeClr val="dk1"/>
              </a:buClr>
              <a:buSzPts val="2800"/>
              <a:buFont typeface="Noto Sans Symbols"/>
              <a:buChar char="▪"/>
            </a:pPr>
            <a:r>
              <a:rPr lang="en-GB" b="1" dirty="0"/>
              <a:t>Tanh: </a:t>
            </a:r>
            <a:r>
              <a:rPr lang="en-GB" dirty="0"/>
              <a:t>This is represented with the formula</a:t>
            </a:r>
            <a:endParaRPr dirty="0"/>
          </a:p>
          <a:p>
            <a:pPr marL="228600" lvl="0" indent="-50800" algn="l" rtl="0">
              <a:lnSpc>
                <a:spcPct val="90000"/>
              </a:lnSpc>
              <a:spcBef>
                <a:spcPts val="1000"/>
              </a:spcBef>
              <a:spcAft>
                <a:spcPts val="0"/>
              </a:spcAft>
              <a:buClr>
                <a:schemeClr val="dk1"/>
              </a:buClr>
              <a:buSzPts val="2800"/>
              <a:buFont typeface="Noto Sans Symbols"/>
              <a:buNone/>
            </a:pPr>
            <a:endParaRPr dirty="0"/>
          </a:p>
          <a:p>
            <a:pPr marL="228600" lvl="0" indent="-50800" algn="l" rtl="0">
              <a:lnSpc>
                <a:spcPct val="90000"/>
              </a:lnSpc>
              <a:spcBef>
                <a:spcPts val="1000"/>
              </a:spcBef>
              <a:spcAft>
                <a:spcPts val="0"/>
              </a:spcAft>
              <a:buClr>
                <a:schemeClr val="dk1"/>
              </a:buClr>
              <a:buSzPts val="2800"/>
              <a:buFont typeface="Noto Sans Symbols"/>
              <a:buNone/>
            </a:pPr>
            <a:endParaRPr dirty="0"/>
          </a:p>
        </p:txBody>
      </p:sp>
      <p:sp>
        <p:nvSpPr>
          <p:cNvPr id="296" name="Google Shape;29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297" name="Google Shape;29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18</a:t>
            </a:fld>
            <a:endParaRPr/>
          </a:p>
        </p:txBody>
      </p:sp>
      <p:pic>
        <p:nvPicPr>
          <p:cNvPr id="298" name="Google Shape;298;p18"/>
          <p:cNvPicPr preferRelativeResize="0"/>
          <p:nvPr/>
        </p:nvPicPr>
        <p:blipFill rotWithShape="1">
          <a:blip r:embed="rId3">
            <a:alphaModFix/>
          </a:blip>
          <a:srcRect/>
          <a:stretch/>
        </p:blipFill>
        <p:spPr>
          <a:xfrm>
            <a:off x="7567585" y="1530445"/>
            <a:ext cx="3060657" cy="2592080"/>
          </a:xfrm>
          <a:prstGeom prst="rect">
            <a:avLst/>
          </a:prstGeom>
          <a:solidFill>
            <a:schemeClr val="accent2"/>
          </a:solidFill>
          <a:ln>
            <a:noFill/>
          </a:ln>
          <a:effectLst>
            <a:outerShdw blurRad="57150" dist="19050" dir="5400000" algn="ctr" rotWithShape="0">
              <a:srgbClr val="000000">
                <a:alpha val="62745"/>
              </a:srgbClr>
            </a:outerShdw>
          </a:effectLst>
        </p:spPr>
      </p:pic>
      <p:pic>
        <p:nvPicPr>
          <p:cNvPr id="299" name="Google Shape;299;p18"/>
          <p:cNvPicPr preferRelativeResize="0"/>
          <p:nvPr/>
        </p:nvPicPr>
        <p:blipFill rotWithShape="1">
          <a:blip r:embed="rId4">
            <a:alphaModFix/>
          </a:blip>
          <a:srcRect/>
          <a:stretch/>
        </p:blipFill>
        <p:spPr>
          <a:xfrm>
            <a:off x="2626361" y="4717761"/>
            <a:ext cx="2515481" cy="1092248"/>
          </a:xfrm>
          <a:prstGeom prst="rect">
            <a:avLst/>
          </a:prstGeom>
          <a:noFill/>
          <a:ln>
            <a:noFill/>
          </a:ln>
        </p:spPr>
      </p:pic>
      <p:pic>
        <p:nvPicPr>
          <p:cNvPr id="300" name="Google Shape;300;p18"/>
          <p:cNvPicPr preferRelativeResize="0"/>
          <p:nvPr/>
        </p:nvPicPr>
        <p:blipFill rotWithShape="1">
          <a:blip r:embed="rId5">
            <a:alphaModFix/>
          </a:blip>
          <a:srcRect/>
          <a:stretch/>
        </p:blipFill>
        <p:spPr>
          <a:xfrm>
            <a:off x="7567586" y="4206810"/>
            <a:ext cx="3060656" cy="2570412"/>
          </a:xfrm>
          <a:prstGeom prst="rect">
            <a:avLst/>
          </a:prstGeom>
          <a:solidFill>
            <a:schemeClr val="accent2"/>
          </a:solidFill>
          <a:ln>
            <a:noFill/>
          </a:ln>
          <a:effectLst>
            <a:outerShdw blurRad="57150" dist="19050" dir="5400000" algn="ctr" rotWithShape="0">
              <a:srgbClr val="000000">
                <a:alpha val="62745"/>
              </a:srgbClr>
            </a:outerShdw>
          </a:effectLst>
        </p:spPr>
      </p:pic>
      <p:pic>
        <p:nvPicPr>
          <p:cNvPr id="301" name="Google Shape;301;p18"/>
          <p:cNvPicPr preferRelativeResize="0"/>
          <p:nvPr/>
        </p:nvPicPr>
        <p:blipFill rotWithShape="1">
          <a:blip r:embed="rId4">
            <a:alphaModFix/>
          </a:blip>
          <a:srcRect/>
          <a:stretch/>
        </p:blipFill>
        <p:spPr>
          <a:xfrm>
            <a:off x="7632450" y="4375380"/>
            <a:ext cx="959334" cy="416553"/>
          </a:xfrm>
          <a:prstGeom prst="rect">
            <a:avLst/>
          </a:prstGeom>
          <a:solidFill>
            <a:schemeClr val="accent2"/>
          </a:solidFill>
          <a:ln>
            <a:noFill/>
          </a:ln>
        </p:spPr>
      </p:pic>
      <p:pic>
        <p:nvPicPr>
          <p:cNvPr id="302" name="Google Shape;302;p18"/>
          <p:cNvPicPr preferRelativeResize="0"/>
          <p:nvPr/>
        </p:nvPicPr>
        <p:blipFill rotWithShape="1">
          <a:blip r:embed="rId6">
            <a:alphaModFix/>
          </a:blip>
          <a:srcRect/>
          <a:stretch/>
        </p:blipFill>
        <p:spPr>
          <a:xfrm>
            <a:off x="4394200" y="2362200"/>
            <a:ext cx="914400" cy="198438"/>
          </a:xfrm>
          <a:prstGeom prst="rect">
            <a:avLst/>
          </a:prstGeom>
          <a:noFill/>
          <a:ln>
            <a:noFill/>
          </a:ln>
        </p:spPr>
      </p:pic>
      <p:pic>
        <p:nvPicPr>
          <p:cNvPr id="303" name="Google Shape;303;p18"/>
          <p:cNvPicPr preferRelativeResize="0"/>
          <p:nvPr/>
        </p:nvPicPr>
        <p:blipFill rotWithShape="1">
          <a:blip r:embed="rId7">
            <a:alphaModFix/>
          </a:blip>
          <a:srcRect/>
          <a:stretch/>
        </p:blipFill>
        <p:spPr>
          <a:xfrm>
            <a:off x="7632450" y="1913949"/>
            <a:ext cx="1231900" cy="327025"/>
          </a:xfrm>
          <a:prstGeom prst="rect">
            <a:avLst/>
          </a:prstGeom>
          <a:solidFill>
            <a:schemeClr val="accent2"/>
          </a:solidFill>
          <a:ln>
            <a:noFill/>
          </a:ln>
        </p:spPr>
      </p:pic>
      <p:sp>
        <p:nvSpPr>
          <p:cNvPr id="304" name="Google Shape;304;p18"/>
          <p:cNvSpPr/>
          <p:nvPr/>
        </p:nvSpPr>
        <p:spPr>
          <a:xfrm flipH="1">
            <a:off x="680128" y="1690688"/>
            <a:ext cx="5881246" cy="1738312"/>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305" name="Google Shape;305;p18"/>
          <p:cNvSpPr/>
          <p:nvPr/>
        </p:nvSpPr>
        <p:spPr>
          <a:xfrm flipH="1">
            <a:off x="680128" y="4132694"/>
            <a:ext cx="5881246" cy="1738312"/>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B9B6-3757-4FBA-A228-5E67F3A8E6BD}"/>
              </a:ext>
            </a:extLst>
          </p:cNvPr>
          <p:cNvSpPr>
            <a:spLocks noGrp="1"/>
          </p:cNvSpPr>
          <p:nvPr>
            <p:ph type="title"/>
          </p:nvPr>
        </p:nvSpPr>
        <p:spPr/>
        <p:txBody>
          <a:bodyPr/>
          <a:lstStyle/>
          <a:p>
            <a:r>
              <a:rPr lang="en-AU" b="1" dirty="0"/>
              <a:t>Understanding a Recurrent Neuron in Detail</a:t>
            </a:r>
          </a:p>
        </p:txBody>
      </p:sp>
      <p:pic>
        <p:nvPicPr>
          <p:cNvPr id="5" name="Picture 4">
            <a:extLst>
              <a:ext uri="{FF2B5EF4-FFF2-40B4-BE49-F238E27FC236}">
                <a16:creationId xmlns:a16="http://schemas.microsoft.com/office/drawing/2014/main" id="{F292AAD2-A86E-45D7-A324-0081C6F865F0}"/>
              </a:ext>
            </a:extLst>
          </p:cNvPr>
          <p:cNvPicPr>
            <a:picLocks noChangeAspect="1"/>
          </p:cNvPicPr>
          <p:nvPr/>
        </p:nvPicPr>
        <p:blipFill>
          <a:blip r:embed="rId2"/>
          <a:stretch>
            <a:fillRect/>
          </a:stretch>
        </p:blipFill>
        <p:spPr>
          <a:xfrm>
            <a:off x="5409685" y="2695257"/>
            <a:ext cx="5944115" cy="2426418"/>
          </a:xfrm>
          <a:prstGeom prst="rect">
            <a:avLst/>
          </a:prstGeom>
        </p:spPr>
      </p:pic>
      <p:sp>
        <p:nvSpPr>
          <p:cNvPr id="3" name="Text Placeholder 2">
            <a:extLst>
              <a:ext uri="{FF2B5EF4-FFF2-40B4-BE49-F238E27FC236}">
                <a16:creationId xmlns:a16="http://schemas.microsoft.com/office/drawing/2014/main" id="{CF1FBF99-2A63-4E07-BA64-6F24DB5874BF}"/>
              </a:ext>
            </a:extLst>
          </p:cNvPr>
          <p:cNvSpPr>
            <a:spLocks noGrp="1"/>
          </p:cNvSpPr>
          <p:nvPr>
            <p:ph type="body" idx="1"/>
          </p:nvPr>
        </p:nvSpPr>
        <p:spPr>
          <a:xfrm>
            <a:off x="838200" y="1512460"/>
            <a:ext cx="10515600" cy="734695"/>
          </a:xfrm>
        </p:spPr>
        <p:txBody>
          <a:bodyPr>
            <a:noAutofit/>
          </a:bodyPr>
          <a:lstStyle/>
          <a:p>
            <a:r>
              <a:rPr lang="en-AU" dirty="0"/>
              <a:t>Let’s take a look at the inputs first. The inputs are one hot encoded. Our entire vocabulary is {</a:t>
            </a:r>
            <a:r>
              <a:rPr lang="en-AU" dirty="0" err="1"/>
              <a:t>h,e,l,o</a:t>
            </a:r>
            <a:r>
              <a:rPr lang="en-AU" dirty="0"/>
              <a:t>} and hence we can easily one hot encode the inputs.</a:t>
            </a:r>
          </a:p>
        </p:txBody>
      </p:sp>
      <p:sp>
        <p:nvSpPr>
          <p:cNvPr id="4" name="Slide Number Placeholder 3">
            <a:extLst>
              <a:ext uri="{FF2B5EF4-FFF2-40B4-BE49-F238E27FC236}">
                <a16:creationId xmlns:a16="http://schemas.microsoft.com/office/drawing/2014/main" id="{0FDD7CD2-7B80-45B2-ADB6-666504D118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7" name="Picture 6">
            <a:extLst>
              <a:ext uri="{FF2B5EF4-FFF2-40B4-BE49-F238E27FC236}">
                <a16:creationId xmlns:a16="http://schemas.microsoft.com/office/drawing/2014/main" id="{6C4DB39C-281D-4771-9715-DBB9A5A3846B}"/>
              </a:ext>
            </a:extLst>
          </p:cNvPr>
          <p:cNvPicPr>
            <a:picLocks noChangeAspect="1"/>
          </p:cNvPicPr>
          <p:nvPr/>
        </p:nvPicPr>
        <p:blipFill>
          <a:blip r:embed="rId3"/>
          <a:stretch>
            <a:fillRect/>
          </a:stretch>
        </p:blipFill>
        <p:spPr>
          <a:xfrm>
            <a:off x="1249104" y="3073498"/>
            <a:ext cx="3685911" cy="1751720"/>
          </a:xfrm>
          <a:prstGeom prst="rect">
            <a:avLst/>
          </a:prstGeom>
        </p:spPr>
      </p:pic>
    </p:spTree>
    <p:extLst>
      <p:ext uri="{BB962C8B-B14F-4D97-AF65-F5344CB8AC3E}">
        <p14:creationId xmlns:p14="http://schemas.microsoft.com/office/powerpoint/2010/main" val="141086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Contents</a:t>
            </a:r>
            <a:endParaRPr b="1"/>
          </a:p>
        </p:txBody>
      </p:sp>
      <p:sp>
        <p:nvSpPr>
          <p:cNvPr id="97" name="Google Shape;97;p2"/>
          <p:cNvSpPr txBox="1">
            <a:spLocks noGrp="1"/>
          </p:cNvSpPr>
          <p:nvPr>
            <p:ph type="body" idx="1"/>
          </p:nvPr>
        </p:nvSpPr>
        <p:spPr>
          <a:xfrm>
            <a:off x="838200" y="1752301"/>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98" name="Google Shape;9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
        <p:nvSpPr>
          <p:cNvPr id="100" name="Google Shape;100;p2"/>
          <p:cNvSpPr/>
          <p:nvPr/>
        </p:nvSpPr>
        <p:spPr>
          <a:xfrm>
            <a:off x="3273287" y="1686017"/>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Recurrent Neural Network (RNN)</a:t>
            </a:r>
            <a:endParaRPr/>
          </a:p>
        </p:txBody>
      </p:sp>
      <p:sp>
        <p:nvSpPr>
          <p:cNvPr id="101" name="Google Shape;101;p2"/>
          <p:cNvSpPr/>
          <p:nvPr/>
        </p:nvSpPr>
        <p:spPr>
          <a:xfrm>
            <a:off x="3273284" y="2143315"/>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Features of RNN</a:t>
            </a:r>
            <a:endParaRPr/>
          </a:p>
        </p:txBody>
      </p:sp>
      <p:sp>
        <p:nvSpPr>
          <p:cNvPr id="102" name="Google Shape;102;p2"/>
          <p:cNvSpPr/>
          <p:nvPr/>
        </p:nvSpPr>
        <p:spPr>
          <a:xfrm>
            <a:off x="3273284" y="2579208"/>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Feed forward Neural Network</a:t>
            </a:r>
            <a:endParaRPr/>
          </a:p>
        </p:txBody>
      </p:sp>
      <p:sp>
        <p:nvSpPr>
          <p:cNvPr id="103" name="Google Shape;103;p2"/>
          <p:cNvSpPr/>
          <p:nvPr/>
        </p:nvSpPr>
        <p:spPr>
          <a:xfrm>
            <a:off x="3273284" y="3482873"/>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How does RNN work?</a:t>
            </a:r>
            <a:endParaRPr/>
          </a:p>
        </p:txBody>
      </p:sp>
      <p:sp>
        <p:nvSpPr>
          <p:cNvPr id="104" name="Google Shape;104;p2"/>
          <p:cNvSpPr/>
          <p:nvPr/>
        </p:nvSpPr>
        <p:spPr>
          <a:xfrm>
            <a:off x="3273284" y="3918146"/>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Different types of RNN</a:t>
            </a:r>
            <a:endParaRPr/>
          </a:p>
        </p:txBody>
      </p:sp>
      <p:sp>
        <p:nvSpPr>
          <p:cNvPr id="105" name="Google Shape;105;p2"/>
          <p:cNvSpPr/>
          <p:nvPr/>
        </p:nvSpPr>
        <p:spPr>
          <a:xfrm>
            <a:off x="3273283" y="4884405"/>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Issus in RNN</a:t>
            </a:r>
            <a:endParaRPr/>
          </a:p>
        </p:txBody>
      </p:sp>
      <p:sp>
        <p:nvSpPr>
          <p:cNvPr id="106" name="Google Shape;106;p2"/>
          <p:cNvSpPr/>
          <p:nvPr/>
        </p:nvSpPr>
        <p:spPr>
          <a:xfrm>
            <a:off x="3273283" y="4396801"/>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Common activation functions used in RNN</a:t>
            </a:r>
            <a:endParaRPr/>
          </a:p>
        </p:txBody>
      </p:sp>
      <p:sp>
        <p:nvSpPr>
          <p:cNvPr id="107" name="Google Shape;107;p2"/>
          <p:cNvSpPr/>
          <p:nvPr/>
        </p:nvSpPr>
        <p:spPr>
          <a:xfrm>
            <a:off x="3273284" y="3015101"/>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Why RNN?</a:t>
            </a:r>
            <a:endParaRPr/>
          </a:p>
        </p:txBody>
      </p:sp>
      <p:sp>
        <p:nvSpPr>
          <p:cNvPr id="108" name="Google Shape;108;p2"/>
          <p:cNvSpPr/>
          <p:nvPr/>
        </p:nvSpPr>
        <p:spPr>
          <a:xfrm>
            <a:off x="3273283" y="5328081"/>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Applications</a:t>
            </a:r>
            <a:endParaRPr sz="1800" b="0" i="0" u="none" strike="noStrike" cap="none">
              <a:solidFill>
                <a:schemeClr val="lt1"/>
              </a:solidFill>
              <a:latin typeface="Calibri"/>
              <a:ea typeface="Calibri"/>
              <a:cs typeface="Calibri"/>
              <a:sym typeface="Calibri"/>
            </a:endParaRPr>
          </a:p>
        </p:txBody>
      </p:sp>
      <p:sp>
        <p:nvSpPr>
          <p:cNvPr id="109" name="Google Shape;109;p2"/>
          <p:cNvSpPr/>
          <p:nvPr/>
        </p:nvSpPr>
        <p:spPr>
          <a:xfrm>
            <a:off x="3273283" y="5789837"/>
            <a:ext cx="5075583" cy="365125"/>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a:solidFill>
                  <a:schemeClr val="lt1"/>
                </a:solidFill>
                <a:latin typeface="Calibri"/>
                <a:ea typeface="Calibri"/>
                <a:cs typeface="Calibri"/>
                <a:sym typeface="Calibri"/>
              </a:rPr>
              <a:t>References</a:t>
            </a: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6734-443C-4F6A-98AB-A6AF7F4122D4}"/>
              </a:ext>
            </a:extLst>
          </p:cNvPr>
          <p:cNvSpPr>
            <a:spLocks noGrp="1"/>
          </p:cNvSpPr>
          <p:nvPr>
            <p:ph type="title"/>
          </p:nvPr>
        </p:nvSpPr>
        <p:spPr/>
        <p:txBody>
          <a:bodyPr/>
          <a:lstStyle/>
          <a:p>
            <a:r>
              <a:rPr lang="en-AU" dirty="0"/>
              <a:t>Understanding a Recurrent Neuron in Detail</a:t>
            </a:r>
          </a:p>
        </p:txBody>
      </p:sp>
      <p:sp>
        <p:nvSpPr>
          <p:cNvPr id="3" name="Text Placeholder 2">
            <a:extLst>
              <a:ext uri="{FF2B5EF4-FFF2-40B4-BE49-F238E27FC236}">
                <a16:creationId xmlns:a16="http://schemas.microsoft.com/office/drawing/2014/main" id="{58F50AAA-D8AE-4DBB-95D9-FCD9EE13BF21}"/>
              </a:ext>
            </a:extLst>
          </p:cNvPr>
          <p:cNvSpPr>
            <a:spLocks noGrp="1"/>
          </p:cNvSpPr>
          <p:nvPr>
            <p:ph type="body" idx="1"/>
          </p:nvPr>
        </p:nvSpPr>
        <p:spPr>
          <a:xfrm>
            <a:off x="669389" y="1491396"/>
            <a:ext cx="10515600" cy="953306"/>
          </a:xfrm>
        </p:spPr>
        <p:txBody>
          <a:bodyPr>
            <a:noAutofit/>
          </a:bodyPr>
          <a:lstStyle/>
          <a:p>
            <a:r>
              <a:rPr lang="en-AU" dirty="0"/>
              <a:t>Now the input neuron would transform the input to the hidden state using the weight </a:t>
            </a:r>
            <a:r>
              <a:rPr lang="en-AU" dirty="0" err="1"/>
              <a:t>wxh</a:t>
            </a:r>
            <a:r>
              <a:rPr lang="en-AU" dirty="0"/>
              <a:t>. We have randomly initialized the weights as a 3*4 matrix</a:t>
            </a:r>
          </a:p>
        </p:txBody>
      </p:sp>
      <p:sp>
        <p:nvSpPr>
          <p:cNvPr id="4" name="Slide Number Placeholder 3">
            <a:extLst>
              <a:ext uri="{FF2B5EF4-FFF2-40B4-BE49-F238E27FC236}">
                <a16:creationId xmlns:a16="http://schemas.microsoft.com/office/drawing/2014/main" id="{100E9B41-3057-4D54-BB64-99DFF71B9B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5" name="Picture 4">
            <a:extLst>
              <a:ext uri="{FF2B5EF4-FFF2-40B4-BE49-F238E27FC236}">
                <a16:creationId xmlns:a16="http://schemas.microsoft.com/office/drawing/2014/main" id="{906064EC-91D2-4973-B3DE-3A4C136E754F}"/>
              </a:ext>
            </a:extLst>
          </p:cNvPr>
          <p:cNvPicPr>
            <a:picLocks noChangeAspect="1"/>
          </p:cNvPicPr>
          <p:nvPr/>
        </p:nvPicPr>
        <p:blipFill>
          <a:blip r:embed="rId2"/>
          <a:stretch>
            <a:fillRect/>
          </a:stretch>
        </p:blipFill>
        <p:spPr>
          <a:xfrm>
            <a:off x="2302534" y="3198716"/>
            <a:ext cx="7520200" cy="2737849"/>
          </a:xfrm>
          <a:prstGeom prst="rect">
            <a:avLst/>
          </a:prstGeom>
        </p:spPr>
      </p:pic>
    </p:spTree>
    <p:extLst>
      <p:ext uri="{BB962C8B-B14F-4D97-AF65-F5344CB8AC3E}">
        <p14:creationId xmlns:p14="http://schemas.microsoft.com/office/powerpoint/2010/main" val="85456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F7B8-71E4-41B0-9503-B8C9BEF7F944}"/>
              </a:ext>
            </a:extLst>
          </p:cNvPr>
          <p:cNvSpPr>
            <a:spLocks noGrp="1"/>
          </p:cNvSpPr>
          <p:nvPr>
            <p:ph type="title"/>
          </p:nvPr>
        </p:nvSpPr>
        <p:spPr/>
        <p:txBody>
          <a:bodyPr/>
          <a:lstStyle/>
          <a:p>
            <a:r>
              <a:rPr lang="en-US" dirty="0"/>
              <a:t>RNN Example</a:t>
            </a:r>
            <a:endParaRPr lang="en-AU" dirty="0"/>
          </a:p>
        </p:txBody>
      </p:sp>
      <p:sp>
        <p:nvSpPr>
          <p:cNvPr id="3" name="Text Placeholder 2">
            <a:extLst>
              <a:ext uri="{FF2B5EF4-FFF2-40B4-BE49-F238E27FC236}">
                <a16:creationId xmlns:a16="http://schemas.microsoft.com/office/drawing/2014/main" id="{D0E6622A-2163-46E7-B688-A613091F83B7}"/>
              </a:ext>
            </a:extLst>
          </p:cNvPr>
          <p:cNvSpPr>
            <a:spLocks noGrp="1"/>
          </p:cNvSpPr>
          <p:nvPr>
            <p:ph type="body" idx="1"/>
          </p:nvPr>
        </p:nvSpPr>
        <p:spPr/>
        <p:txBody>
          <a:bodyPr/>
          <a:lstStyle/>
          <a:p>
            <a:r>
              <a:rPr lang="en-AU" dirty="0"/>
              <a:t>Step 1: Now for the letter “h”, for the </a:t>
            </a:r>
            <a:r>
              <a:rPr lang="en-AU" dirty="0" err="1"/>
              <a:t>the</a:t>
            </a:r>
            <a:r>
              <a:rPr lang="en-AU" dirty="0"/>
              <a:t> hidden state we would need </a:t>
            </a:r>
            <a:r>
              <a:rPr lang="en-AU" dirty="0" err="1"/>
              <a:t>Wxh</a:t>
            </a:r>
            <a:r>
              <a:rPr lang="en-AU" dirty="0"/>
              <a:t>*Xt. By matrix multiplication, we get it as –</a:t>
            </a:r>
          </a:p>
          <a:p>
            <a:endParaRPr lang="en-AU" dirty="0"/>
          </a:p>
        </p:txBody>
      </p:sp>
      <p:sp>
        <p:nvSpPr>
          <p:cNvPr id="4" name="Slide Number Placeholder 3">
            <a:extLst>
              <a:ext uri="{FF2B5EF4-FFF2-40B4-BE49-F238E27FC236}">
                <a16:creationId xmlns:a16="http://schemas.microsoft.com/office/drawing/2014/main" id="{20C9C483-36C5-4D38-A13A-A311A998C4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5" name="Picture 4">
            <a:extLst>
              <a:ext uri="{FF2B5EF4-FFF2-40B4-BE49-F238E27FC236}">
                <a16:creationId xmlns:a16="http://schemas.microsoft.com/office/drawing/2014/main" id="{9C33877F-052F-4ADA-9EB0-010C07D0B3A1}"/>
              </a:ext>
            </a:extLst>
          </p:cNvPr>
          <p:cNvPicPr>
            <a:picLocks noChangeAspect="1"/>
          </p:cNvPicPr>
          <p:nvPr/>
        </p:nvPicPr>
        <p:blipFill>
          <a:blip r:embed="rId2"/>
          <a:stretch>
            <a:fillRect/>
          </a:stretch>
        </p:blipFill>
        <p:spPr>
          <a:xfrm>
            <a:off x="1209822" y="3516284"/>
            <a:ext cx="9825532" cy="2307740"/>
          </a:xfrm>
          <a:prstGeom prst="rect">
            <a:avLst/>
          </a:prstGeom>
        </p:spPr>
      </p:pic>
    </p:spTree>
    <p:extLst>
      <p:ext uri="{BB962C8B-B14F-4D97-AF65-F5344CB8AC3E}">
        <p14:creationId xmlns:p14="http://schemas.microsoft.com/office/powerpoint/2010/main" val="106044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DF1-6D13-4994-ADE8-A5BA8886B186}"/>
              </a:ext>
            </a:extLst>
          </p:cNvPr>
          <p:cNvSpPr>
            <a:spLocks noGrp="1"/>
          </p:cNvSpPr>
          <p:nvPr>
            <p:ph type="title"/>
          </p:nvPr>
        </p:nvSpPr>
        <p:spPr/>
        <p:txBody>
          <a:bodyPr/>
          <a:lstStyle/>
          <a:p>
            <a:r>
              <a:rPr lang="en-US" dirty="0"/>
              <a:t>RNN Example</a:t>
            </a:r>
            <a:endParaRPr lang="en-AU" dirty="0"/>
          </a:p>
        </p:txBody>
      </p:sp>
      <p:sp>
        <p:nvSpPr>
          <p:cNvPr id="3" name="Text Placeholder 2">
            <a:extLst>
              <a:ext uri="{FF2B5EF4-FFF2-40B4-BE49-F238E27FC236}">
                <a16:creationId xmlns:a16="http://schemas.microsoft.com/office/drawing/2014/main" id="{F7A3FE6F-B1ED-4231-96E6-3689D6AFC3B2}"/>
              </a:ext>
            </a:extLst>
          </p:cNvPr>
          <p:cNvSpPr>
            <a:spLocks noGrp="1"/>
          </p:cNvSpPr>
          <p:nvPr>
            <p:ph type="body" idx="1"/>
          </p:nvPr>
        </p:nvSpPr>
        <p:spPr/>
        <p:txBody>
          <a:bodyPr/>
          <a:lstStyle/>
          <a:p>
            <a:r>
              <a:rPr lang="en-AU" dirty="0"/>
              <a:t>Step2: Now moving to the recurrent neuron, we have </a:t>
            </a:r>
            <a:r>
              <a:rPr lang="en-AU" dirty="0" err="1"/>
              <a:t>Whh</a:t>
            </a:r>
            <a:r>
              <a:rPr lang="en-AU" dirty="0"/>
              <a:t> as the weight which is a 1*1 matrix  and the bias which is also a 1*1 matrix =</a:t>
            </a:r>
          </a:p>
          <a:p>
            <a:r>
              <a:rPr lang="en-AU" dirty="0"/>
              <a:t> For the letter “h”, the previous state is [0,0,0] since there is no letter prior to it. So to calculate -&gt;  (</a:t>
            </a:r>
            <a:r>
              <a:rPr lang="en-AU" dirty="0" err="1"/>
              <a:t>Whx</a:t>
            </a:r>
            <a:r>
              <a:rPr lang="en-AU" dirty="0"/>
              <a:t>* Xt-1+(</a:t>
            </a:r>
            <a:r>
              <a:rPr lang="en-AU" dirty="0" err="1"/>
              <a:t>whh</a:t>
            </a:r>
            <a:r>
              <a:rPr lang="en-AU" dirty="0"/>
              <a:t>*ht-1+bias))</a:t>
            </a:r>
          </a:p>
          <a:p>
            <a:pPr marL="114300" indent="0">
              <a:buNone/>
            </a:pPr>
            <a:endParaRPr lang="en-AU" dirty="0"/>
          </a:p>
          <a:p>
            <a:endParaRPr lang="en-AU" dirty="0"/>
          </a:p>
        </p:txBody>
      </p:sp>
      <p:sp>
        <p:nvSpPr>
          <p:cNvPr id="4" name="Slide Number Placeholder 3">
            <a:extLst>
              <a:ext uri="{FF2B5EF4-FFF2-40B4-BE49-F238E27FC236}">
                <a16:creationId xmlns:a16="http://schemas.microsoft.com/office/drawing/2014/main" id="{BFA4E9EA-A8B7-4FCF-86B7-B488AE33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8" name="Picture 7">
            <a:extLst>
              <a:ext uri="{FF2B5EF4-FFF2-40B4-BE49-F238E27FC236}">
                <a16:creationId xmlns:a16="http://schemas.microsoft.com/office/drawing/2014/main" id="{F4279CC3-689E-434C-8A8D-14018513FA1A}"/>
              </a:ext>
            </a:extLst>
          </p:cNvPr>
          <p:cNvPicPr>
            <a:picLocks noChangeAspect="1"/>
          </p:cNvPicPr>
          <p:nvPr/>
        </p:nvPicPr>
        <p:blipFill>
          <a:blip r:embed="rId2"/>
          <a:stretch>
            <a:fillRect/>
          </a:stretch>
        </p:blipFill>
        <p:spPr>
          <a:xfrm>
            <a:off x="10896560" y="1996655"/>
            <a:ext cx="914479" cy="445047"/>
          </a:xfrm>
          <a:prstGeom prst="rect">
            <a:avLst/>
          </a:prstGeom>
        </p:spPr>
      </p:pic>
      <p:pic>
        <p:nvPicPr>
          <p:cNvPr id="9" name="Picture 8">
            <a:extLst>
              <a:ext uri="{FF2B5EF4-FFF2-40B4-BE49-F238E27FC236}">
                <a16:creationId xmlns:a16="http://schemas.microsoft.com/office/drawing/2014/main" id="{EA08A49A-89E7-4155-BEFA-AC05956C1903}"/>
              </a:ext>
            </a:extLst>
          </p:cNvPr>
          <p:cNvPicPr>
            <a:picLocks noChangeAspect="1"/>
          </p:cNvPicPr>
          <p:nvPr/>
        </p:nvPicPr>
        <p:blipFill>
          <a:blip r:embed="rId3"/>
          <a:stretch>
            <a:fillRect/>
          </a:stretch>
        </p:blipFill>
        <p:spPr>
          <a:xfrm>
            <a:off x="1627044" y="2712274"/>
            <a:ext cx="877900" cy="402371"/>
          </a:xfrm>
          <a:prstGeom prst="rect">
            <a:avLst/>
          </a:prstGeom>
        </p:spPr>
      </p:pic>
      <p:pic>
        <p:nvPicPr>
          <p:cNvPr id="10" name="Picture 9">
            <a:extLst>
              <a:ext uri="{FF2B5EF4-FFF2-40B4-BE49-F238E27FC236}">
                <a16:creationId xmlns:a16="http://schemas.microsoft.com/office/drawing/2014/main" id="{E9C41708-9884-4F7F-83B9-ECA0320A121A}"/>
              </a:ext>
            </a:extLst>
          </p:cNvPr>
          <p:cNvPicPr>
            <a:picLocks noChangeAspect="1"/>
          </p:cNvPicPr>
          <p:nvPr/>
        </p:nvPicPr>
        <p:blipFill>
          <a:blip r:embed="rId4"/>
          <a:stretch>
            <a:fillRect/>
          </a:stretch>
        </p:blipFill>
        <p:spPr>
          <a:xfrm>
            <a:off x="1540780" y="4001294"/>
            <a:ext cx="9024214" cy="2075949"/>
          </a:xfrm>
          <a:prstGeom prst="rect">
            <a:avLst/>
          </a:prstGeom>
        </p:spPr>
      </p:pic>
      <p:sp>
        <p:nvSpPr>
          <p:cNvPr id="11" name="TextBox 10">
            <a:extLst>
              <a:ext uri="{FF2B5EF4-FFF2-40B4-BE49-F238E27FC236}">
                <a16:creationId xmlns:a16="http://schemas.microsoft.com/office/drawing/2014/main" id="{08A17CD4-78F2-4D01-85C8-579FD72EFE31}"/>
              </a:ext>
            </a:extLst>
          </p:cNvPr>
          <p:cNvSpPr txBox="1"/>
          <p:nvPr/>
        </p:nvSpPr>
        <p:spPr>
          <a:xfrm>
            <a:off x="838200" y="6356350"/>
            <a:ext cx="9487486" cy="307777"/>
          </a:xfrm>
          <a:prstGeom prst="rect">
            <a:avLst/>
          </a:prstGeom>
          <a:noFill/>
        </p:spPr>
        <p:txBody>
          <a:bodyPr wrap="square" rtlCol="0">
            <a:spAutoFit/>
          </a:bodyPr>
          <a:lstStyle/>
          <a:p>
            <a:pPr algn="ctr"/>
            <a:r>
              <a:rPr lang="en-US" dirty="0">
                <a:solidFill>
                  <a:srgbClr val="FF0000"/>
                </a:solidFill>
              </a:rPr>
              <a:t>Read the docx file for the rest of portion of this example</a:t>
            </a:r>
            <a:endParaRPr lang="en-AU" dirty="0">
              <a:solidFill>
                <a:srgbClr val="FF0000"/>
              </a:solidFill>
            </a:endParaRPr>
          </a:p>
        </p:txBody>
      </p:sp>
    </p:spTree>
    <p:extLst>
      <p:ext uri="{BB962C8B-B14F-4D97-AF65-F5344CB8AC3E}">
        <p14:creationId xmlns:p14="http://schemas.microsoft.com/office/powerpoint/2010/main" val="23295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Issues in RNN</a:t>
            </a:r>
            <a:endParaRPr/>
          </a:p>
        </p:txBody>
      </p:sp>
      <p:sp>
        <p:nvSpPr>
          <p:cNvPr id="311" name="Google Shape;3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Font typeface="Noto Sans Symbols"/>
              <a:buChar char="▪"/>
            </a:pPr>
            <a:r>
              <a:rPr lang="en-GB" sz="2000"/>
              <a:t>A </a:t>
            </a:r>
            <a:r>
              <a:rPr lang="en-GB" sz="2000" b="1"/>
              <a:t>gradient</a:t>
            </a:r>
            <a:r>
              <a:rPr lang="en-GB" sz="2000"/>
              <a:t> is a partial derivative with respect to its inputs. A </a:t>
            </a:r>
            <a:r>
              <a:rPr lang="en-GB" sz="2000" b="1"/>
              <a:t>gradient</a:t>
            </a:r>
            <a:r>
              <a:rPr lang="en-GB" sz="2000"/>
              <a:t> measures how much the output of a function changes if you change the inputs a little bit (slop). </a:t>
            </a:r>
            <a:endParaRPr sz="2400" b="1"/>
          </a:p>
          <a:p>
            <a:pPr marL="228600" lvl="0" indent="-76200" algn="l" rtl="0">
              <a:lnSpc>
                <a:spcPct val="90000"/>
              </a:lnSpc>
              <a:spcBef>
                <a:spcPts val="1000"/>
              </a:spcBef>
              <a:spcAft>
                <a:spcPts val="0"/>
              </a:spcAft>
              <a:buClr>
                <a:schemeClr val="dk1"/>
              </a:buClr>
              <a:buSzPts val="2400"/>
              <a:buFont typeface="Noto Sans Symbols"/>
              <a:buNone/>
            </a:pPr>
            <a:endParaRPr sz="2400" b="1"/>
          </a:p>
          <a:p>
            <a:pPr marL="228600" lvl="0" indent="-228600" algn="l" rtl="0">
              <a:lnSpc>
                <a:spcPct val="90000"/>
              </a:lnSpc>
              <a:spcBef>
                <a:spcPts val="1000"/>
              </a:spcBef>
              <a:spcAft>
                <a:spcPts val="0"/>
              </a:spcAft>
              <a:buClr>
                <a:schemeClr val="dk1"/>
              </a:buClr>
              <a:buSzPts val="2400"/>
              <a:buFont typeface="Noto Sans Symbols"/>
              <a:buChar char="▪"/>
            </a:pPr>
            <a:r>
              <a:rPr lang="en-GB" sz="2400" b="1"/>
              <a:t>Exploding Gradients</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Exploding gradients are when the algorithm, without much reason, assigns a stupidly high importance to the weights. Fortunately, this problem can be easily solved by truncating or squashing the gradients.</a:t>
            </a:r>
            <a:endParaRPr/>
          </a:p>
          <a:p>
            <a:pPr marL="228600" lvl="0" indent="-76200" algn="l" rtl="0">
              <a:lnSpc>
                <a:spcPct val="90000"/>
              </a:lnSpc>
              <a:spcBef>
                <a:spcPts val="1000"/>
              </a:spcBef>
              <a:spcAft>
                <a:spcPts val="0"/>
              </a:spcAft>
              <a:buClr>
                <a:schemeClr val="dk1"/>
              </a:buClr>
              <a:buSzPts val="2400"/>
              <a:buFont typeface="Noto Sans Symbols"/>
              <a:buNone/>
            </a:pPr>
            <a:endParaRPr sz="2400" b="1"/>
          </a:p>
          <a:p>
            <a:pPr marL="228600" lvl="0" indent="-228600" algn="l" rtl="0">
              <a:lnSpc>
                <a:spcPct val="90000"/>
              </a:lnSpc>
              <a:spcBef>
                <a:spcPts val="1000"/>
              </a:spcBef>
              <a:spcAft>
                <a:spcPts val="0"/>
              </a:spcAft>
              <a:buClr>
                <a:schemeClr val="dk1"/>
              </a:buClr>
              <a:buSzPts val="2400"/>
              <a:buFont typeface="Noto Sans Symbols"/>
              <a:buChar char="▪"/>
            </a:pPr>
            <a:r>
              <a:rPr lang="en-GB" sz="2400" b="1"/>
              <a:t>Vanishing Gradients</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Vanishing gradients occur when the values of a gradient are too small and the model stops learning or takes way too long as a result.. Fortunately, it was solved through the concept of LSTM.</a:t>
            </a:r>
            <a:endParaRPr sz="2200"/>
          </a:p>
          <a:p>
            <a:pPr marL="228600" lvl="0" indent="-50800" algn="l" rtl="0">
              <a:lnSpc>
                <a:spcPct val="90000"/>
              </a:lnSpc>
              <a:spcBef>
                <a:spcPts val="1000"/>
              </a:spcBef>
              <a:spcAft>
                <a:spcPts val="0"/>
              </a:spcAft>
              <a:buClr>
                <a:schemeClr val="dk1"/>
              </a:buClr>
              <a:buSzPts val="2800"/>
              <a:buNone/>
            </a:pPr>
            <a:endParaRPr/>
          </a:p>
        </p:txBody>
      </p:sp>
      <p:sp>
        <p:nvSpPr>
          <p:cNvPr id="312" name="Google Shape;3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13" name="Google Shape;31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23</a:t>
            </a:fld>
            <a:endParaRPr/>
          </a:p>
        </p:txBody>
      </p:sp>
      <p:sp>
        <p:nvSpPr>
          <p:cNvPr id="314" name="Google Shape;314;p19"/>
          <p:cNvSpPr/>
          <p:nvPr/>
        </p:nvSpPr>
        <p:spPr>
          <a:xfrm>
            <a:off x="838198" y="1766079"/>
            <a:ext cx="10306878" cy="662609"/>
          </a:xfrm>
          <a:prstGeom prst="roundRect">
            <a:avLst>
              <a:gd name="adj" fmla="val 16667"/>
            </a:avLst>
          </a:prstGeom>
          <a:no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5"/>
              </a:solidFill>
              <a:latin typeface="Calibri"/>
              <a:ea typeface="Calibri"/>
              <a:cs typeface="Calibri"/>
              <a:sym typeface="Calibri"/>
            </a:endParaRPr>
          </a:p>
        </p:txBody>
      </p:sp>
      <p:sp>
        <p:nvSpPr>
          <p:cNvPr id="315" name="Google Shape;315;p19"/>
          <p:cNvSpPr/>
          <p:nvPr/>
        </p:nvSpPr>
        <p:spPr>
          <a:xfrm>
            <a:off x="838197" y="2906309"/>
            <a:ext cx="10306877" cy="1396516"/>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Calibri"/>
              <a:ea typeface="Calibri"/>
              <a:cs typeface="Calibri"/>
              <a:sym typeface="Calibri"/>
            </a:endParaRPr>
          </a:p>
        </p:txBody>
      </p:sp>
      <p:sp>
        <p:nvSpPr>
          <p:cNvPr id="316" name="Google Shape;316;p19"/>
          <p:cNvSpPr/>
          <p:nvPr/>
        </p:nvSpPr>
        <p:spPr>
          <a:xfrm>
            <a:off x="838197" y="4515835"/>
            <a:ext cx="10306877" cy="1661128"/>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478340"/>
          </a:xfrm>
        </p:spPr>
        <p:txBody>
          <a:bodyPr/>
          <a:lstStyle/>
          <a:p>
            <a:r>
              <a:rPr lang="en-US" dirty="0">
                <a:solidFill>
                  <a:schemeClr val="tx1"/>
                </a:solidFill>
              </a:rPr>
              <a:t>Training Recurrent Neural Networks</a:t>
            </a:r>
            <a:br>
              <a:rPr lang="en-US" dirty="0">
                <a:solidFill>
                  <a:schemeClr val="tx1"/>
                </a:solidFill>
              </a:rPr>
            </a:br>
            <a:endParaRPr lang="en-US" dirty="0">
              <a:solidFill>
                <a:schemeClr val="tx1"/>
              </a:solidFill>
            </a:endParaRPr>
          </a:p>
        </p:txBody>
      </p:sp>
      <p:sp>
        <p:nvSpPr>
          <p:cNvPr id="5" name="Content Placeholder 4"/>
          <p:cNvSpPr>
            <a:spLocks noGrp="1"/>
          </p:cNvSpPr>
          <p:nvPr>
            <p:ph idx="1"/>
          </p:nvPr>
        </p:nvSpPr>
        <p:spPr/>
        <p:txBody>
          <a:bodyPr/>
          <a:lstStyle/>
          <a:p>
            <a:pPr algn="just"/>
            <a:r>
              <a:rPr lang="en-US" dirty="0"/>
              <a:t>Recurrent Neural Networks use </a:t>
            </a:r>
            <a:r>
              <a:rPr lang="en-US" b="1" dirty="0"/>
              <a:t>backpropagation algorithm</a:t>
            </a:r>
            <a:r>
              <a:rPr lang="en-US" dirty="0"/>
              <a:t> for training, </a:t>
            </a:r>
            <a:r>
              <a:rPr lang="en-US" b="1" dirty="0"/>
              <a:t>but</a:t>
            </a:r>
            <a:r>
              <a:rPr lang="en-US" dirty="0"/>
              <a:t> it is </a:t>
            </a:r>
            <a:r>
              <a:rPr lang="en-US" b="1" dirty="0"/>
              <a:t>applied</a:t>
            </a:r>
            <a:r>
              <a:rPr lang="en-US" dirty="0"/>
              <a:t> for every </a:t>
            </a:r>
            <a:r>
              <a:rPr lang="en-US" b="1" dirty="0"/>
              <a:t>timestamp.</a:t>
            </a:r>
            <a:r>
              <a:rPr lang="en-US" dirty="0"/>
              <a:t> It is commonly known as </a:t>
            </a:r>
            <a:r>
              <a:rPr lang="en-US" b="1" dirty="0"/>
              <a:t>Back-propagation Through Time (BTT).</a:t>
            </a:r>
            <a:endParaRPr lang="en-US" dirty="0"/>
          </a:p>
          <a:p>
            <a:pPr algn="just"/>
            <a:r>
              <a:rPr lang="en-US" dirty="0"/>
              <a:t>There are </a:t>
            </a:r>
            <a:r>
              <a:rPr lang="en-US" b="1" dirty="0"/>
              <a:t>some issues</a:t>
            </a:r>
            <a:r>
              <a:rPr lang="en-US" dirty="0"/>
              <a:t> with Back-propagation such as:</a:t>
            </a:r>
          </a:p>
          <a:p>
            <a:pPr algn="just"/>
            <a:r>
              <a:rPr lang="en-US" b="1" dirty="0"/>
              <a:t>Vanishing Gradient</a:t>
            </a:r>
            <a:endParaRPr lang="en-US" dirty="0"/>
          </a:p>
          <a:p>
            <a:pPr algn="just"/>
            <a:r>
              <a:rPr lang="en-US" b="1" dirty="0"/>
              <a:t>Exploding Gradient</a:t>
            </a:r>
            <a:endParaRPr lang="en-US" dirty="0"/>
          </a:p>
          <a:p>
            <a:pPr algn="just"/>
            <a:r>
              <a:rPr lang="en-US" dirty="0"/>
              <a:t>Let us consider each of these to understand what is going on</a:t>
            </a:r>
          </a:p>
          <a:p>
            <a:pPr algn="just"/>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153170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478340"/>
          </a:xfrm>
        </p:spPr>
        <p:txBody>
          <a:bodyPr/>
          <a:lstStyle/>
          <a:p>
            <a:r>
              <a:rPr lang="en-US" dirty="0">
                <a:solidFill>
                  <a:schemeClr val="tx1"/>
                </a:solidFill>
              </a:rPr>
              <a:t>Vanishing Gradient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pPr algn="just"/>
            <a:r>
              <a:rPr lang="en-US" dirty="0"/>
              <a:t>When making use of </a:t>
            </a:r>
            <a:r>
              <a:rPr lang="en-US" b="1" dirty="0"/>
              <a:t>back-propagation</a:t>
            </a:r>
            <a:r>
              <a:rPr lang="en-US" dirty="0"/>
              <a:t> the </a:t>
            </a:r>
            <a:r>
              <a:rPr lang="en-US" b="1" dirty="0"/>
              <a:t>goal</a:t>
            </a:r>
            <a:r>
              <a:rPr lang="en-US" dirty="0"/>
              <a:t> is to </a:t>
            </a:r>
            <a:r>
              <a:rPr lang="en-US" b="1" dirty="0"/>
              <a:t>calculate</a:t>
            </a:r>
            <a:r>
              <a:rPr lang="en-US" dirty="0"/>
              <a:t> the </a:t>
            </a:r>
            <a:r>
              <a:rPr lang="en-US" b="1" dirty="0"/>
              <a:t>error</a:t>
            </a:r>
            <a:r>
              <a:rPr lang="en-US" dirty="0"/>
              <a:t> which is actually found out by </a:t>
            </a:r>
            <a:r>
              <a:rPr lang="en-US" b="1" dirty="0"/>
              <a:t>finding out</a:t>
            </a:r>
            <a:r>
              <a:rPr lang="en-US" dirty="0"/>
              <a:t> the </a:t>
            </a:r>
            <a:r>
              <a:rPr lang="en-US" b="1" dirty="0"/>
              <a:t>difference</a:t>
            </a:r>
            <a:r>
              <a:rPr lang="en-US" dirty="0"/>
              <a:t> between the </a:t>
            </a:r>
            <a:r>
              <a:rPr lang="en-US" b="1" dirty="0"/>
              <a:t>actual output</a:t>
            </a:r>
            <a:r>
              <a:rPr lang="en-US" dirty="0"/>
              <a:t> and the </a:t>
            </a:r>
            <a:r>
              <a:rPr lang="en-US" b="1" dirty="0"/>
              <a:t>model output</a:t>
            </a:r>
            <a:r>
              <a:rPr lang="en-US" dirty="0"/>
              <a:t> and raising that to a power of 2.</a:t>
            </a:r>
          </a:p>
          <a:p>
            <a:pPr algn="just"/>
            <a:r>
              <a:rPr lang="en-US" dirty="0"/>
              <a:t>Consider the following diagram:</a:t>
            </a:r>
          </a:p>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25</a:t>
            </a:fld>
            <a:endParaRPr lang="en-US" dirty="0"/>
          </a:p>
        </p:txBody>
      </p:sp>
    </p:spTree>
    <p:extLst>
      <p:ext uri="{BB962C8B-B14F-4D97-AF65-F5344CB8AC3E}">
        <p14:creationId xmlns:p14="http://schemas.microsoft.com/office/powerpoint/2010/main" val="143719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Cont.</a:t>
            </a:r>
          </a:p>
        </p:txBody>
      </p:sp>
      <p:sp>
        <p:nvSpPr>
          <p:cNvPr id="7" name="Content Placeholder 6"/>
          <p:cNvSpPr>
            <a:spLocks noGrp="1"/>
          </p:cNvSpPr>
          <p:nvPr>
            <p:ph sz="half" idx="1"/>
          </p:nvPr>
        </p:nvSpPr>
        <p:spPr>
          <a:xfrm>
            <a:off x="218009" y="1253331"/>
            <a:ext cx="11700363" cy="4351338"/>
          </a:xfrm>
        </p:spPr>
        <p:txBody>
          <a:bodyPr>
            <a:normAutofit/>
          </a:bodyPr>
          <a:lstStyle/>
          <a:p>
            <a:pPr algn="just"/>
            <a:r>
              <a:rPr lang="en-US" sz="1800" dirty="0"/>
              <a:t>With the </a:t>
            </a:r>
            <a:r>
              <a:rPr lang="en-US" sz="1800" b="1" dirty="0"/>
              <a:t>error calculated,</a:t>
            </a:r>
            <a:r>
              <a:rPr lang="en-US" sz="1800" dirty="0"/>
              <a:t> the </a:t>
            </a:r>
            <a:r>
              <a:rPr lang="en-US" sz="1800" b="1" dirty="0"/>
              <a:t>changes</a:t>
            </a:r>
            <a:r>
              <a:rPr lang="en-US" sz="1800" dirty="0"/>
              <a:t> in the error with respect to the </a:t>
            </a:r>
            <a:r>
              <a:rPr lang="en-US" sz="1800" b="1" dirty="0"/>
              <a:t>change</a:t>
            </a:r>
            <a:r>
              <a:rPr lang="en-US" sz="1800" dirty="0"/>
              <a:t> in the </a:t>
            </a:r>
            <a:r>
              <a:rPr lang="en-US" sz="1800" b="1" dirty="0"/>
              <a:t>weight</a:t>
            </a:r>
            <a:r>
              <a:rPr lang="en-US" sz="1800" dirty="0"/>
              <a:t> is </a:t>
            </a:r>
            <a:r>
              <a:rPr lang="en-US" sz="1800" b="1" dirty="0"/>
              <a:t>calculated.</a:t>
            </a:r>
            <a:r>
              <a:rPr lang="en-US" sz="1800" dirty="0"/>
              <a:t> But with each </a:t>
            </a:r>
            <a:r>
              <a:rPr lang="en-US" sz="1800" b="1" dirty="0"/>
              <a:t>learning</a:t>
            </a:r>
            <a:r>
              <a:rPr lang="en-US" sz="1800" dirty="0"/>
              <a:t> rate, this has to be </a:t>
            </a:r>
            <a:r>
              <a:rPr lang="en-US" sz="1800" b="1" dirty="0"/>
              <a:t>multiplied</a:t>
            </a:r>
            <a:r>
              <a:rPr lang="en-US" sz="1800" dirty="0"/>
              <a:t> with the same.</a:t>
            </a:r>
          </a:p>
          <a:p>
            <a:pPr algn="just"/>
            <a:r>
              <a:rPr lang="en-US" sz="1800" dirty="0"/>
              <a:t>So, the </a:t>
            </a:r>
            <a:r>
              <a:rPr lang="en-US" sz="1800" b="1" dirty="0"/>
              <a:t>product</a:t>
            </a:r>
            <a:r>
              <a:rPr lang="en-US" sz="1800" dirty="0"/>
              <a:t> of the </a:t>
            </a:r>
            <a:r>
              <a:rPr lang="en-US" sz="1800" b="1" dirty="0"/>
              <a:t>learning rate</a:t>
            </a:r>
            <a:r>
              <a:rPr lang="en-US" sz="1800" dirty="0"/>
              <a:t> with the change </a:t>
            </a:r>
            <a:r>
              <a:rPr lang="en-US" sz="1800" b="1" dirty="0"/>
              <a:t>leads</a:t>
            </a:r>
            <a:r>
              <a:rPr lang="en-US" sz="1800" dirty="0"/>
              <a:t> to the value which is the </a:t>
            </a:r>
            <a:r>
              <a:rPr lang="en-US" sz="1800" b="1" dirty="0"/>
              <a:t>actual change</a:t>
            </a:r>
            <a:r>
              <a:rPr lang="en-US" sz="1800" dirty="0"/>
              <a:t> in the </a:t>
            </a:r>
            <a:r>
              <a:rPr lang="en-US" sz="1800" b="1" dirty="0"/>
              <a:t>weight.</a:t>
            </a:r>
            <a:endParaRPr lang="en-US" sz="1800" dirty="0"/>
          </a:p>
          <a:p>
            <a:pPr algn="just"/>
            <a:r>
              <a:rPr lang="en-US" sz="1800" dirty="0"/>
              <a:t>This change in </a:t>
            </a:r>
            <a:r>
              <a:rPr lang="en-US" sz="1800" b="1" dirty="0"/>
              <a:t>weight</a:t>
            </a:r>
            <a:r>
              <a:rPr lang="en-US" sz="1800" dirty="0"/>
              <a:t> is added to the old </a:t>
            </a:r>
            <a:r>
              <a:rPr lang="en-US" sz="1800" b="1" dirty="0"/>
              <a:t>set of</a:t>
            </a:r>
            <a:r>
              <a:rPr lang="en-US" sz="1800" dirty="0"/>
              <a:t> </a:t>
            </a:r>
            <a:r>
              <a:rPr lang="en-US" sz="1800" b="1" dirty="0"/>
              <a:t>weights</a:t>
            </a:r>
            <a:r>
              <a:rPr lang="en-US" sz="1800" dirty="0"/>
              <a:t> for every training iteration as shown in the </a:t>
            </a:r>
            <a:r>
              <a:rPr lang="en-US" sz="1800" b="1" dirty="0"/>
              <a:t>figure.</a:t>
            </a:r>
            <a:r>
              <a:rPr lang="en-US" sz="1800" dirty="0"/>
              <a:t> The issue here is when the </a:t>
            </a:r>
            <a:r>
              <a:rPr lang="en-US" sz="1800" b="1" dirty="0"/>
              <a:t>change</a:t>
            </a:r>
            <a:r>
              <a:rPr lang="en-US" sz="1800" dirty="0"/>
              <a:t> </a:t>
            </a:r>
            <a:r>
              <a:rPr lang="en-US" sz="1800" b="1" dirty="0"/>
              <a:t>in</a:t>
            </a:r>
            <a:r>
              <a:rPr lang="en-US" sz="1800" dirty="0"/>
              <a:t> </a:t>
            </a:r>
            <a:r>
              <a:rPr lang="en-US" sz="1800" b="1" dirty="0"/>
              <a:t>weight</a:t>
            </a:r>
            <a:r>
              <a:rPr lang="en-US" sz="1800" dirty="0"/>
              <a:t> is multiplied, the </a:t>
            </a:r>
            <a:r>
              <a:rPr lang="en-US" sz="1800" b="1" dirty="0"/>
              <a:t>value</a:t>
            </a:r>
            <a:r>
              <a:rPr lang="en-US" sz="1800" dirty="0"/>
              <a:t> is </a:t>
            </a:r>
            <a:r>
              <a:rPr lang="en-US" sz="1800" b="1" dirty="0"/>
              <a:t>very less.</a:t>
            </a:r>
            <a:endParaRPr lang="en-US" sz="1800" dirty="0"/>
          </a:p>
          <a:p>
            <a:endParaRPr lang="en-US" sz="1800" dirty="0"/>
          </a:p>
        </p:txBody>
      </p:sp>
      <p:pic>
        <p:nvPicPr>
          <p:cNvPr id="8194" name="Picture 2" descr="Recurrent Neural Network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301" y="3565736"/>
            <a:ext cx="4466862" cy="2973176"/>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8A7A6979-0714-4377-B894-6BE4C2D6E202}" type="slidenum">
              <a:rPr lang="en-US" smtClean="0"/>
              <a:t>26</a:t>
            </a:fld>
            <a:endParaRPr lang="en-US" dirty="0"/>
          </a:p>
        </p:txBody>
      </p:sp>
    </p:spTree>
    <p:extLst>
      <p:ext uri="{BB962C8B-B14F-4D97-AF65-F5344CB8AC3E}">
        <p14:creationId xmlns:p14="http://schemas.microsoft.com/office/powerpoint/2010/main" val="114751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02156"/>
            <a:ext cx="11029616" cy="1478340"/>
          </a:xfrm>
        </p:spPr>
        <p:txBody>
          <a:bodyPr/>
          <a:lstStyle/>
          <a:p>
            <a:r>
              <a:rPr lang="en-US" dirty="0">
                <a:solidFill>
                  <a:schemeClr val="tx1"/>
                </a:solidFill>
              </a:rPr>
              <a:t>Exploding Gradient</a:t>
            </a:r>
            <a:br>
              <a:rPr lang="en-US" dirty="0">
                <a:solidFill>
                  <a:schemeClr val="tx1"/>
                </a:solidFill>
              </a:rPr>
            </a:br>
            <a:endParaRPr lang="en-US" dirty="0">
              <a:solidFill>
                <a:schemeClr val="tx1"/>
              </a:solidFill>
            </a:endParaRPr>
          </a:p>
        </p:txBody>
      </p:sp>
      <p:sp>
        <p:nvSpPr>
          <p:cNvPr id="6" name="Content Placeholder 5"/>
          <p:cNvSpPr>
            <a:spLocks noGrp="1"/>
          </p:cNvSpPr>
          <p:nvPr>
            <p:ph idx="1"/>
          </p:nvPr>
        </p:nvSpPr>
        <p:spPr>
          <a:xfrm>
            <a:off x="581192" y="1788109"/>
            <a:ext cx="11029615" cy="784773"/>
          </a:xfrm>
        </p:spPr>
        <p:txBody>
          <a:bodyPr>
            <a:normAutofit fontScale="70000" lnSpcReduction="20000"/>
          </a:bodyPr>
          <a:lstStyle/>
          <a:p>
            <a:pPr algn="just">
              <a:buFont typeface="Wingdings" panose="05000000000000000000" pitchFamily="2" charset="2"/>
              <a:buChar char="§"/>
            </a:pPr>
            <a:r>
              <a:rPr lang="en-US" dirty="0"/>
              <a:t>The working of the exploding gradient is </a:t>
            </a:r>
            <a:r>
              <a:rPr lang="en-US" b="1" dirty="0"/>
              <a:t>similar</a:t>
            </a:r>
            <a:r>
              <a:rPr lang="en-US" dirty="0"/>
              <a:t> but the </a:t>
            </a:r>
            <a:r>
              <a:rPr lang="en-US" b="1" dirty="0"/>
              <a:t>weights here</a:t>
            </a:r>
            <a:r>
              <a:rPr lang="en-US" dirty="0"/>
              <a:t> change </a:t>
            </a:r>
            <a:r>
              <a:rPr lang="en-US" b="1" dirty="0"/>
              <a:t>drastically</a:t>
            </a:r>
            <a:r>
              <a:rPr lang="en-US" dirty="0"/>
              <a:t> instead of </a:t>
            </a:r>
            <a:r>
              <a:rPr lang="en-US" b="1" dirty="0"/>
              <a:t>negligible change.</a:t>
            </a:r>
            <a:r>
              <a:rPr lang="en-US" dirty="0"/>
              <a:t> Notice the </a:t>
            </a:r>
            <a:r>
              <a:rPr lang="en-US" b="1" dirty="0"/>
              <a:t>small change</a:t>
            </a:r>
            <a:r>
              <a:rPr lang="en-US" dirty="0"/>
              <a:t> in the diagram below:</a:t>
            </a:r>
          </a:p>
        </p:txBody>
      </p:sp>
      <p:pic>
        <p:nvPicPr>
          <p:cNvPr id="9218" name="Picture 2" descr="Recurrent Neural Network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106" y="3010646"/>
            <a:ext cx="5467430" cy="3508243"/>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27617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Cont.</a:t>
            </a:r>
          </a:p>
        </p:txBody>
      </p:sp>
      <p:sp>
        <p:nvSpPr>
          <p:cNvPr id="3" name="Content Placeholder 2"/>
          <p:cNvSpPr>
            <a:spLocks noGrp="1"/>
          </p:cNvSpPr>
          <p:nvPr>
            <p:ph idx="1"/>
          </p:nvPr>
        </p:nvSpPr>
        <p:spPr>
          <a:xfrm>
            <a:off x="581192" y="2180496"/>
            <a:ext cx="11029615" cy="758647"/>
          </a:xfrm>
        </p:spPr>
        <p:txBody>
          <a:bodyPr>
            <a:normAutofit fontScale="85000" lnSpcReduction="20000"/>
          </a:bodyPr>
          <a:lstStyle/>
          <a:p>
            <a:r>
              <a:rPr lang="en-US" dirty="0"/>
              <a:t>We need to </a:t>
            </a:r>
            <a:r>
              <a:rPr lang="en-US" b="1" dirty="0"/>
              <a:t>overcome both</a:t>
            </a:r>
            <a:r>
              <a:rPr lang="en-US" dirty="0"/>
              <a:t> of these and it is a </a:t>
            </a:r>
            <a:r>
              <a:rPr lang="en-US" b="1" dirty="0"/>
              <a:t>bit</a:t>
            </a:r>
            <a:r>
              <a:rPr lang="en-US" dirty="0"/>
              <a:t> of a </a:t>
            </a:r>
            <a:r>
              <a:rPr lang="en-US" b="1" dirty="0"/>
              <a:t>challenge</a:t>
            </a:r>
            <a:r>
              <a:rPr lang="en-US" dirty="0"/>
              <a:t> at first. Consider the following chart:</a:t>
            </a:r>
          </a:p>
        </p:txBody>
      </p:sp>
      <p:pic>
        <p:nvPicPr>
          <p:cNvPr id="10242" name="Picture 2" descr="Recurrent Neural Network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57" y="3403683"/>
            <a:ext cx="8421370" cy="246154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0" y="6675437"/>
            <a:ext cx="6917210" cy="365125"/>
          </a:xfrm>
        </p:spPr>
        <p:txBody>
          <a:bodyPr/>
          <a:lstStyle/>
          <a:p>
            <a:r>
              <a:rPr lang="en-US" dirty="0">
                <a:solidFill>
                  <a:schemeClr val="tx1"/>
                </a:solidFill>
              </a:rPr>
              <a:t>Department of Computer Science &amp; </a:t>
            </a:r>
            <a:r>
              <a:rPr lang="en-US" dirty="0" err="1">
                <a:solidFill>
                  <a:schemeClr val="tx1"/>
                </a:solidFill>
              </a:rPr>
              <a:t>Engineering,Jagannath</a:t>
            </a:r>
            <a:r>
              <a:rPr lang="en-US" dirty="0">
                <a:solidFill>
                  <a:schemeClr val="tx1"/>
                </a:solidFill>
              </a:rPr>
              <a:t> University</a:t>
            </a:r>
          </a:p>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28</a:t>
            </a:fld>
            <a:endParaRPr lang="en-US" dirty="0"/>
          </a:p>
        </p:txBody>
      </p:sp>
    </p:spTree>
    <p:extLst>
      <p:ext uri="{BB962C8B-B14F-4D97-AF65-F5344CB8AC3E}">
        <p14:creationId xmlns:p14="http://schemas.microsoft.com/office/powerpoint/2010/main" val="2868906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Pros and Cons of RNN</a:t>
            </a:r>
            <a:endParaRPr/>
          </a:p>
        </p:txBody>
      </p:sp>
      <p:sp>
        <p:nvSpPr>
          <p:cNvPr id="322" name="Google Shape;32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2060"/>
              </a:buClr>
              <a:buSzPts val="2400"/>
              <a:buFont typeface="Noto Sans Symbols"/>
              <a:buChar char="▪"/>
            </a:pPr>
            <a:r>
              <a:rPr lang="en-GB" sz="2400" b="1"/>
              <a:t>Pros</a:t>
            </a:r>
            <a:endParaRPr/>
          </a:p>
          <a:p>
            <a:pPr marL="685800" lvl="1" indent="-228600" algn="l" rtl="0">
              <a:lnSpc>
                <a:spcPct val="90000"/>
              </a:lnSpc>
              <a:spcBef>
                <a:spcPts val="500"/>
              </a:spcBef>
              <a:spcAft>
                <a:spcPts val="0"/>
              </a:spcAft>
              <a:buClr>
                <a:srgbClr val="002060"/>
              </a:buClr>
              <a:buSzPts val="2000"/>
              <a:buFont typeface="Noto Sans Symbols"/>
              <a:buChar char="▪"/>
            </a:pPr>
            <a:r>
              <a:rPr lang="en-GB" sz="2000"/>
              <a:t>RNN can model a sequence of data so that each sample can be assumed to be dependent on previous ones.</a:t>
            </a:r>
            <a:endParaRPr/>
          </a:p>
          <a:p>
            <a:pPr marL="685800" lvl="1" indent="-228600" algn="l" rtl="0">
              <a:lnSpc>
                <a:spcPct val="90000"/>
              </a:lnSpc>
              <a:spcBef>
                <a:spcPts val="500"/>
              </a:spcBef>
              <a:spcAft>
                <a:spcPts val="0"/>
              </a:spcAft>
              <a:buClr>
                <a:srgbClr val="002060"/>
              </a:buClr>
              <a:buSzPts val="2000"/>
              <a:buFont typeface="Noto Sans Symbols"/>
              <a:buChar char="▪"/>
            </a:pPr>
            <a:r>
              <a:rPr lang="en-GB" sz="2000"/>
              <a:t>It can even used with convolutional layers to extend the active pixel neighbourhood.</a:t>
            </a:r>
            <a:endParaRPr/>
          </a:p>
          <a:p>
            <a:pPr marL="228600" lvl="0" indent="-76200" algn="l" rtl="0">
              <a:lnSpc>
                <a:spcPct val="90000"/>
              </a:lnSpc>
              <a:spcBef>
                <a:spcPts val="1000"/>
              </a:spcBef>
              <a:spcAft>
                <a:spcPts val="0"/>
              </a:spcAft>
              <a:buClr>
                <a:srgbClr val="002060"/>
              </a:buClr>
              <a:buSzPts val="2400"/>
              <a:buFont typeface="Noto Sans Symbols"/>
              <a:buNone/>
            </a:pPr>
            <a:endParaRPr sz="2400" b="1"/>
          </a:p>
          <a:p>
            <a:pPr marL="228600" lvl="0" indent="-228600" algn="l" rtl="0">
              <a:lnSpc>
                <a:spcPct val="90000"/>
              </a:lnSpc>
              <a:spcBef>
                <a:spcPts val="1000"/>
              </a:spcBef>
              <a:spcAft>
                <a:spcPts val="0"/>
              </a:spcAft>
              <a:buClr>
                <a:srgbClr val="002060"/>
              </a:buClr>
              <a:buSzPts val="2400"/>
              <a:buFont typeface="Noto Sans Symbols"/>
              <a:buChar char="▪"/>
            </a:pPr>
            <a:r>
              <a:rPr lang="en-GB" sz="2400" b="1"/>
              <a:t>Cons</a:t>
            </a:r>
            <a:endParaRPr/>
          </a:p>
          <a:p>
            <a:pPr marL="685800" lvl="1" indent="-228600" algn="l" rtl="0">
              <a:lnSpc>
                <a:spcPct val="90000"/>
              </a:lnSpc>
              <a:spcBef>
                <a:spcPts val="500"/>
              </a:spcBef>
              <a:spcAft>
                <a:spcPts val="0"/>
              </a:spcAft>
              <a:buClr>
                <a:srgbClr val="002060"/>
              </a:buClr>
              <a:buSzPts val="2000"/>
              <a:buFont typeface="Noto Sans Symbols"/>
              <a:buChar char="▪"/>
            </a:pPr>
            <a:r>
              <a:rPr lang="en-GB" sz="2000"/>
              <a:t>Gradient vanishing and exploding problems.</a:t>
            </a:r>
            <a:endParaRPr/>
          </a:p>
          <a:p>
            <a:pPr marL="685800" lvl="1" indent="-228600" algn="l" rtl="0">
              <a:lnSpc>
                <a:spcPct val="90000"/>
              </a:lnSpc>
              <a:spcBef>
                <a:spcPts val="500"/>
              </a:spcBef>
              <a:spcAft>
                <a:spcPts val="0"/>
              </a:spcAft>
              <a:buClr>
                <a:srgbClr val="002060"/>
              </a:buClr>
              <a:buSzPts val="2000"/>
              <a:buFont typeface="Noto Sans Symbols"/>
              <a:buChar char="▪"/>
            </a:pPr>
            <a:r>
              <a:rPr lang="en-GB" sz="2000"/>
              <a:t>Training on RNN is a complicated task.</a:t>
            </a:r>
            <a:endParaRPr/>
          </a:p>
          <a:p>
            <a:pPr marL="685800" lvl="1" indent="-228600" algn="l" rtl="0">
              <a:lnSpc>
                <a:spcPct val="90000"/>
              </a:lnSpc>
              <a:spcBef>
                <a:spcPts val="500"/>
              </a:spcBef>
              <a:spcAft>
                <a:spcPts val="0"/>
              </a:spcAft>
              <a:buClr>
                <a:srgbClr val="002060"/>
              </a:buClr>
              <a:buSzPts val="2000"/>
              <a:buFont typeface="Noto Sans Symbols"/>
              <a:buChar char="▪"/>
            </a:pPr>
            <a:r>
              <a:rPr lang="en-GB" sz="2000"/>
              <a:t>It could not process very long sequences if it were using tanh or ReLU like an activation function.</a:t>
            </a:r>
            <a:endParaRPr/>
          </a:p>
          <a:p>
            <a:pPr marL="228600" lvl="0" indent="-76200" algn="l" rtl="0">
              <a:lnSpc>
                <a:spcPct val="90000"/>
              </a:lnSpc>
              <a:spcBef>
                <a:spcPts val="1000"/>
              </a:spcBef>
              <a:spcAft>
                <a:spcPts val="0"/>
              </a:spcAft>
              <a:buClr>
                <a:schemeClr val="dk1"/>
              </a:buClr>
              <a:buSzPts val="2400"/>
              <a:buNone/>
            </a:pPr>
            <a:endParaRPr sz="2400"/>
          </a:p>
        </p:txBody>
      </p:sp>
      <p:sp>
        <p:nvSpPr>
          <p:cNvPr id="323" name="Google Shape;32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24" name="Google Shape;32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29</a:t>
            </a:fld>
            <a:endParaRPr/>
          </a:p>
        </p:txBody>
      </p:sp>
      <p:sp>
        <p:nvSpPr>
          <p:cNvPr id="325" name="Google Shape;325;p20"/>
          <p:cNvSpPr/>
          <p:nvPr/>
        </p:nvSpPr>
        <p:spPr>
          <a:xfrm>
            <a:off x="1300370" y="2146852"/>
            <a:ext cx="10217426" cy="1126435"/>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a:ea typeface="Calibri"/>
              <a:cs typeface="Calibri"/>
              <a:sym typeface="Calibri"/>
            </a:endParaRPr>
          </a:p>
        </p:txBody>
      </p:sp>
      <p:sp>
        <p:nvSpPr>
          <p:cNvPr id="326" name="Google Shape;326;p20"/>
          <p:cNvSpPr/>
          <p:nvPr/>
        </p:nvSpPr>
        <p:spPr>
          <a:xfrm>
            <a:off x="1300370" y="4058177"/>
            <a:ext cx="10217426" cy="1333895"/>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Recurrent Neural Network</a:t>
            </a:r>
            <a:endParaRPr b="1"/>
          </a:p>
        </p:txBody>
      </p:sp>
      <p:sp>
        <p:nvSpPr>
          <p:cNvPr id="115" name="Google Shape;11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16" name="Google Shape;1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sp>
        <p:nvSpPr>
          <p:cNvPr id="117" name="Google Shape;117;p3"/>
          <p:cNvSpPr/>
          <p:nvPr/>
        </p:nvSpPr>
        <p:spPr>
          <a:xfrm>
            <a:off x="838199" y="1690689"/>
            <a:ext cx="8345557" cy="1039260"/>
          </a:xfrm>
          <a:prstGeom prst="roundRect">
            <a:avLst>
              <a:gd name="adj" fmla="val 16667"/>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0" i="0" u="none" strike="noStrike" cap="none">
                <a:solidFill>
                  <a:schemeClr val="lt1"/>
                </a:solidFill>
                <a:latin typeface="Calibri"/>
                <a:ea typeface="Calibri"/>
                <a:cs typeface="Calibri"/>
                <a:sym typeface="Calibri"/>
              </a:rPr>
              <a:t>A recurrent neural network (RNN) is a type of artificial neural network which uses sequential data or time series data. </a:t>
            </a:r>
            <a:endParaRPr/>
          </a:p>
        </p:txBody>
      </p:sp>
      <p:sp>
        <p:nvSpPr>
          <p:cNvPr id="118" name="Google Shape;118;p3"/>
          <p:cNvSpPr/>
          <p:nvPr/>
        </p:nvSpPr>
        <p:spPr>
          <a:xfrm>
            <a:off x="838200" y="2982775"/>
            <a:ext cx="8345556" cy="807348"/>
          </a:xfrm>
          <a:prstGeom prst="roundRect">
            <a:avLst>
              <a:gd name="adj" fmla="val 16667"/>
            </a:avLst>
          </a:prstGeom>
          <a:solidFill>
            <a:srgbClr val="00B05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lt1"/>
                </a:solidFill>
                <a:latin typeface="Calibri"/>
                <a:ea typeface="Calibri"/>
                <a:cs typeface="Calibri"/>
                <a:sym typeface="Calibri"/>
              </a:rPr>
              <a:t>These deep learning algorithm are commonly used for ordinal or temporal problems, such as:</a:t>
            </a:r>
            <a:endParaRPr/>
          </a:p>
        </p:txBody>
      </p:sp>
      <p:sp>
        <p:nvSpPr>
          <p:cNvPr id="119" name="Google Shape;119;p3"/>
          <p:cNvSpPr/>
          <p:nvPr/>
        </p:nvSpPr>
        <p:spPr>
          <a:xfrm>
            <a:off x="1842050" y="3949148"/>
            <a:ext cx="4373219" cy="1537252"/>
          </a:xfrm>
          <a:prstGeom prst="roundRect">
            <a:avLst>
              <a:gd name="adj" fmla="val 16667"/>
            </a:avLst>
          </a:prstGeom>
          <a:noFill/>
          <a:ln w="952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language translation, </a:t>
            </a:r>
            <a:endParaRPr/>
          </a:p>
          <a:p>
            <a:pPr marL="285750" marR="0" lvl="0" indent="-28575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natural language processing (NLP), </a:t>
            </a:r>
            <a:endParaRPr/>
          </a:p>
          <a:p>
            <a:pPr marL="285750" marR="0" lvl="0" indent="-28575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speech recognition, and </a:t>
            </a:r>
            <a:endParaRPr/>
          </a:p>
          <a:p>
            <a:pPr marL="285750" marR="0" lvl="0" indent="-28575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image captioning.</a:t>
            </a:r>
            <a:endParaRPr/>
          </a:p>
        </p:txBody>
      </p:sp>
      <p:sp>
        <p:nvSpPr>
          <p:cNvPr id="120" name="Google Shape;120;p3"/>
          <p:cNvSpPr/>
          <p:nvPr/>
        </p:nvSpPr>
        <p:spPr>
          <a:xfrm>
            <a:off x="838200" y="5645425"/>
            <a:ext cx="7828721" cy="655983"/>
          </a:xfrm>
          <a:prstGeom prst="roundRect">
            <a:avLst>
              <a:gd name="adj" fmla="val 16667"/>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chemeClr val="lt1"/>
                </a:solidFill>
                <a:latin typeface="Calibri"/>
                <a:ea typeface="Calibri"/>
                <a:cs typeface="Calibri"/>
                <a:sym typeface="Calibri"/>
              </a:rPr>
              <a:t>They are incorporated into popular applications such as  Siri, voice search, and Google Translate.</a:t>
            </a:r>
            <a:endParaRPr/>
          </a:p>
        </p:txBody>
      </p:sp>
      <p:sp>
        <p:nvSpPr>
          <p:cNvPr id="121" name="Google Shape;121;p3"/>
          <p:cNvSpPr/>
          <p:nvPr/>
        </p:nvSpPr>
        <p:spPr>
          <a:xfrm>
            <a:off x="8768715" y="3790123"/>
            <a:ext cx="3423285" cy="2531919"/>
          </a:xfrm>
          <a:prstGeom prst="rect">
            <a:avLst/>
          </a:prstGeom>
          <a:noFill/>
          <a:ln>
            <a:noFill/>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Applications</a:t>
            </a:r>
            <a:endParaRPr/>
          </a:p>
        </p:txBody>
      </p:sp>
      <p:sp>
        <p:nvSpPr>
          <p:cNvPr id="332" name="Google Shape;33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33" name="Google Shape;3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30</a:t>
            </a:fld>
            <a:endParaRPr/>
          </a:p>
        </p:txBody>
      </p:sp>
      <p:sp>
        <p:nvSpPr>
          <p:cNvPr id="334" name="Google Shape;334;p21"/>
          <p:cNvSpPr/>
          <p:nvPr/>
        </p:nvSpPr>
        <p:spPr>
          <a:xfrm>
            <a:off x="838200" y="1881809"/>
            <a:ext cx="4253947" cy="596348"/>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1">
                <a:solidFill>
                  <a:schemeClr val="lt1"/>
                </a:solidFill>
                <a:latin typeface="Calibri"/>
                <a:ea typeface="Calibri"/>
                <a:cs typeface="Calibri"/>
                <a:sym typeface="Calibri"/>
              </a:rPr>
              <a:t>Image Captioning</a:t>
            </a:r>
            <a:endParaRPr/>
          </a:p>
        </p:txBody>
      </p:sp>
      <p:pic>
        <p:nvPicPr>
          <p:cNvPr id="335" name="Google Shape;335;p21"/>
          <p:cNvPicPr preferRelativeResize="0"/>
          <p:nvPr/>
        </p:nvPicPr>
        <p:blipFill rotWithShape="1">
          <a:blip r:embed="rId3">
            <a:alphaModFix/>
          </a:blip>
          <a:srcRect/>
          <a:stretch/>
        </p:blipFill>
        <p:spPr>
          <a:xfrm>
            <a:off x="4514850" y="2645816"/>
            <a:ext cx="6838950" cy="2219325"/>
          </a:xfrm>
          <a:prstGeom prst="rect">
            <a:avLst/>
          </a:prstGeom>
          <a:noFill/>
          <a:ln>
            <a:noFill/>
          </a:ln>
        </p:spPr>
      </p:pic>
      <p:sp>
        <p:nvSpPr>
          <p:cNvPr id="336" name="Google Shape;336;p21"/>
          <p:cNvSpPr txBox="1"/>
          <p:nvPr/>
        </p:nvSpPr>
        <p:spPr>
          <a:xfrm>
            <a:off x="838199" y="2897112"/>
            <a:ext cx="35085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RNNs are used to caption an image by analysing the activities present.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Applications</a:t>
            </a:r>
            <a:endParaRPr/>
          </a:p>
        </p:txBody>
      </p:sp>
      <p:pic>
        <p:nvPicPr>
          <p:cNvPr id="342" name="Google Shape;342;p22"/>
          <p:cNvPicPr preferRelativeResize="0">
            <a:picLocks noGrp="1"/>
          </p:cNvPicPr>
          <p:nvPr>
            <p:ph type="body" idx="1"/>
          </p:nvPr>
        </p:nvPicPr>
        <p:blipFill rotWithShape="1">
          <a:blip r:embed="rId3">
            <a:alphaModFix/>
          </a:blip>
          <a:srcRect/>
          <a:stretch/>
        </p:blipFill>
        <p:spPr>
          <a:xfrm>
            <a:off x="6202018" y="1974574"/>
            <a:ext cx="4545495" cy="2628811"/>
          </a:xfrm>
          <a:prstGeom prst="rect">
            <a:avLst/>
          </a:prstGeom>
          <a:noFill/>
          <a:ln w="9525" cap="flat" cmpd="sng">
            <a:solidFill>
              <a:srgbClr val="689331"/>
            </a:solidFill>
            <a:prstDash val="solid"/>
            <a:round/>
            <a:headEnd type="none" w="sm" len="sm"/>
            <a:tailEnd type="none" w="sm" len="sm"/>
          </a:ln>
        </p:spPr>
      </p:pic>
      <p:sp>
        <p:nvSpPr>
          <p:cNvPr id="343" name="Google Shape;3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44" name="Google Shape;3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31</a:t>
            </a:fld>
            <a:endParaRPr/>
          </a:p>
        </p:txBody>
      </p:sp>
      <p:sp>
        <p:nvSpPr>
          <p:cNvPr id="345" name="Google Shape;345;p22"/>
          <p:cNvSpPr/>
          <p:nvPr/>
        </p:nvSpPr>
        <p:spPr>
          <a:xfrm>
            <a:off x="838200" y="1895061"/>
            <a:ext cx="4131365" cy="530087"/>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1">
                <a:solidFill>
                  <a:schemeClr val="lt1"/>
                </a:solidFill>
                <a:latin typeface="Calibri"/>
                <a:ea typeface="Calibri"/>
                <a:cs typeface="Calibri"/>
                <a:sym typeface="Calibri"/>
              </a:rPr>
              <a:t>Machine Translation</a:t>
            </a:r>
            <a:endParaRPr/>
          </a:p>
        </p:txBody>
      </p:sp>
      <p:sp>
        <p:nvSpPr>
          <p:cNvPr id="346" name="Google Shape;346;p22"/>
          <p:cNvSpPr txBox="1"/>
          <p:nvPr/>
        </p:nvSpPr>
        <p:spPr>
          <a:xfrm>
            <a:off x="838200" y="2798385"/>
            <a:ext cx="394583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Given an input in one language, RNNs can be used to translate the input into different languages as output.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Applications</a:t>
            </a:r>
            <a:endParaRPr/>
          </a:p>
        </p:txBody>
      </p:sp>
      <p:pic>
        <p:nvPicPr>
          <p:cNvPr id="352" name="Google Shape;352;p23"/>
          <p:cNvPicPr preferRelativeResize="0">
            <a:picLocks noGrp="1"/>
          </p:cNvPicPr>
          <p:nvPr>
            <p:ph type="body" idx="1"/>
          </p:nvPr>
        </p:nvPicPr>
        <p:blipFill rotWithShape="1">
          <a:blip r:embed="rId3">
            <a:alphaModFix/>
          </a:blip>
          <a:srcRect/>
          <a:stretch/>
        </p:blipFill>
        <p:spPr>
          <a:xfrm>
            <a:off x="6563139" y="1845331"/>
            <a:ext cx="3810000" cy="2381250"/>
          </a:xfrm>
          <a:prstGeom prst="rect">
            <a:avLst/>
          </a:prstGeom>
          <a:noFill/>
          <a:ln>
            <a:noFill/>
          </a:ln>
        </p:spPr>
      </p:pic>
      <p:sp>
        <p:nvSpPr>
          <p:cNvPr id="353" name="Google Shape;35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54" name="Google Shape;35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32</a:t>
            </a:fld>
            <a:endParaRPr/>
          </a:p>
        </p:txBody>
      </p:sp>
      <p:sp>
        <p:nvSpPr>
          <p:cNvPr id="355" name="Google Shape;355;p23"/>
          <p:cNvSpPr/>
          <p:nvPr/>
        </p:nvSpPr>
        <p:spPr>
          <a:xfrm>
            <a:off x="838200" y="2014330"/>
            <a:ext cx="4224130" cy="689113"/>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1">
                <a:solidFill>
                  <a:schemeClr val="lt1"/>
                </a:solidFill>
                <a:latin typeface="Calibri"/>
                <a:ea typeface="Calibri"/>
                <a:cs typeface="Calibri"/>
                <a:sym typeface="Calibri"/>
              </a:rPr>
              <a:t>Speech Recognition</a:t>
            </a:r>
            <a:endParaRPr/>
          </a:p>
        </p:txBody>
      </p:sp>
      <p:sp>
        <p:nvSpPr>
          <p:cNvPr id="356" name="Google Shape;356;p23"/>
          <p:cNvSpPr txBox="1"/>
          <p:nvPr/>
        </p:nvSpPr>
        <p:spPr>
          <a:xfrm>
            <a:off x="838200" y="3027084"/>
            <a:ext cx="448917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Given an input voice in one language, RNNs can be used to recognize it and convert it into text format as output.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Applications</a:t>
            </a:r>
            <a:endParaRPr/>
          </a:p>
        </p:txBody>
      </p:sp>
      <p:sp>
        <p:nvSpPr>
          <p:cNvPr id="362" name="Google Shape;3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63" name="Google Shape;36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33</a:t>
            </a:fld>
            <a:endParaRPr/>
          </a:p>
        </p:txBody>
      </p:sp>
      <p:sp>
        <p:nvSpPr>
          <p:cNvPr id="364" name="Google Shape;364;p24"/>
          <p:cNvSpPr/>
          <p:nvPr/>
        </p:nvSpPr>
        <p:spPr>
          <a:xfrm>
            <a:off x="838200" y="2021992"/>
            <a:ext cx="4224130" cy="689113"/>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b="1">
                <a:solidFill>
                  <a:schemeClr val="lt1"/>
                </a:solidFill>
                <a:latin typeface="Calibri"/>
                <a:ea typeface="Calibri"/>
                <a:cs typeface="Calibri"/>
                <a:sym typeface="Calibri"/>
              </a:rPr>
              <a:t>Sentiment Analysis</a:t>
            </a:r>
            <a:endParaRPr/>
          </a:p>
        </p:txBody>
      </p:sp>
      <p:pic>
        <p:nvPicPr>
          <p:cNvPr id="365" name="Google Shape;365;p24"/>
          <p:cNvPicPr preferRelativeResize="0"/>
          <p:nvPr/>
        </p:nvPicPr>
        <p:blipFill rotWithShape="1">
          <a:blip r:embed="rId3">
            <a:alphaModFix/>
          </a:blip>
          <a:srcRect/>
          <a:stretch/>
        </p:blipFill>
        <p:spPr>
          <a:xfrm>
            <a:off x="5963478" y="2477104"/>
            <a:ext cx="4791075" cy="1219200"/>
          </a:xfrm>
          <a:prstGeom prst="rect">
            <a:avLst/>
          </a:prstGeom>
          <a:noFill/>
          <a:ln>
            <a:noFill/>
          </a:ln>
        </p:spPr>
      </p:pic>
      <p:sp>
        <p:nvSpPr>
          <p:cNvPr id="366" name="Google Shape;366;p24"/>
          <p:cNvSpPr txBox="1"/>
          <p:nvPr/>
        </p:nvSpPr>
        <p:spPr>
          <a:xfrm>
            <a:off x="780222" y="2893781"/>
            <a:ext cx="422413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Given an input text ,RNNs can be used to analyse it and convert it into sentiment types (positive or negative).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References</a:t>
            </a:r>
            <a:endParaRPr/>
          </a:p>
        </p:txBody>
      </p:sp>
      <p:sp>
        <p:nvSpPr>
          <p:cNvPr id="372" name="Google Shape;37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GB" u="sng">
                <a:solidFill>
                  <a:schemeClr val="hlink"/>
                </a:solidFill>
                <a:hlinkClick r:id="rId3"/>
              </a:rPr>
              <a:t>https://www.ibm.com/cloud/learn/recurrent-neural-networks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GB" u="sng">
                <a:solidFill>
                  <a:schemeClr val="hlink"/>
                </a:solidFill>
                <a:hlinkClick r:id="rId4"/>
              </a:rPr>
              <a:t>https://developer.ibm.com/technologies/artificial-intelligence/articles/cc-cognitive-recurrent-neural-networks/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GB" u="sng">
                <a:solidFill>
                  <a:schemeClr val="hlink"/>
                </a:solidFill>
                <a:hlinkClick r:id="rId5"/>
              </a:rPr>
              <a:t>https://www.simplilearn.com/tutorials/deep-learning-tutorial/rnn</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GB" u="sng">
                <a:solidFill>
                  <a:schemeClr val="hlink"/>
                </a:solidFill>
                <a:hlinkClick r:id="rId6"/>
              </a:rPr>
              <a:t>https://www.javatpoint.com/recurrent-neural-network-in-tensorflow</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GB" u="sng">
                <a:solidFill>
                  <a:schemeClr val="hlink"/>
                </a:solidFill>
                <a:hlinkClick r:id="rId7"/>
              </a:rPr>
              <a:t>https://dataaspirant.com/how-recurrent-neural-network-rnn-works/</a:t>
            </a:r>
            <a:endParaRPr/>
          </a:p>
          <a:p>
            <a:pPr marL="514350" lvl="0" indent="-336550" algn="l" rtl="0">
              <a:lnSpc>
                <a:spcPct val="90000"/>
              </a:lnSpc>
              <a:spcBef>
                <a:spcPts val="1000"/>
              </a:spcBef>
              <a:spcAft>
                <a:spcPts val="0"/>
              </a:spcAft>
              <a:buClr>
                <a:schemeClr val="dk1"/>
              </a:buClr>
              <a:buSzPts val="2800"/>
              <a:buFont typeface="Calibri"/>
              <a:buNone/>
            </a:pPr>
            <a:endParaRPr/>
          </a:p>
          <a:p>
            <a:pPr marL="228600" lvl="0" indent="-50800" algn="l" rtl="0">
              <a:lnSpc>
                <a:spcPct val="90000"/>
              </a:lnSpc>
              <a:spcBef>
                <a:spcPts val="1000"/>
              </a:spcBef>
              <a:spcAft>
                <a:spcPts val="0"/>
              </a:spcAft>
              <a:buClr>
                <a:schemeClr val="dk1"/>
              </a:buClr>
              <a:buSzPts val="2800"/>
              <a:buNone/>
            </a:pPr>
            <a:endParaRPr/>
          </a:p>
        </p:txBody>
      </p:sp>
      <p:sp>
        <p:nvSpPr>
          <p:cNvPr id="373" name="Google Shape;37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74" name="Google Shape;37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GB"/>
              <a:t>THANKS ALL</a:t>
            </a:r>
            <a:br>
              <a:rPr lang="en-GB"/>
            </a:br>
            <a:endParaRPr/>
          </a:p>
        </p:txBody>
      </p:sp>
      <p:sp>
        <p:nvSpPr>
          <p:cNvPr id="380" name="Google Shape;38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381" name="Google Shape;38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Recurrent Neural Network</a:t>
            </a:r>
            <a:endParaRPr b="1"/>
          </a:p>
        </p:txBody>
      </p:sp>
      <p:pic>
        <p:nvPicPr>
          <p:cNvPr id="127" name="Google Shape;127;p4"/>
          <p:cNvPicPr preferRelativeResize="0">
            <a:picLocks noGrp="1"/>
          </p:cNvPicPr>
          <p:nvPr>
            <p:ph type="body" idx="1"/>
          </p:nvPr>
        </p:nvPicPr>
        <p:blipFill rotWithShape="1">
          <a:blip r:embed="rId3">
            <a:alphaModFix/>
          </a:blip>
          <a:srcRect/>
          <a:stretch/>
        </p:blipFill>
        <p:spPr>
          <a:xfrm>
            <a:off x="1697935" y="3209925"/>
            <a:ext cx="8610600" cy="2952750"/>
          </a:xfrm>
          <a:prstGeom prst="rect">
            <a:avLst/>
          </a:prstGeom>
          <a:noFill/>
          <a:ln>
            <a:noFill/>
          </a:ln>
        </p:spPr>
      </p:pic>
      <p:sp>
        <p:nvSpPr>
          <p:cNvPr id="128" name="Google Shape;1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
        <p:nvSpPr>
          <p:cNvPr id="130" name="Google Shape;130;p4"/>
          <p:cNvSpPr/>
          <p:nvPr/>
        </p:nvSpPr>
        <p:spPr>
          <a:xfrm>
            <a:off x="838200" y="1690688"/>
            <a:ext cx="8729870" cy="1325563"/>
          </a:xfrm>
          <a:prstGeom prst="roundRect">
            <a:avLst>
              <a:gd name="adj" fmla="val 16667"/>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lt1"/>
                </a:solidFill>
                <a:latin typeface="Calibri"/>
                <a:ea typeface="Calibri"/>
                <a:cs typeface="Calibri"/>
                <a:sym typeface="Calibri"/>
              </a:rPr>
              <a:t>A Recurrent Neural Network works on the principle of saving the output of a particular layer and feeding this back to the input in order to predict the output of the layer.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Features of RNN</a:t>
            </a:r>
            <a:endParaRPr b="1"/>
          </a:p>
        </p:txBody>
      </p:sp>
      <p:sp>
        <p:nvSpPr>
          <p:cNvPr id="136" name="Google Shape;13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2400"/>
              <a:buFont typeface="Noto Sans Symbols"/>
              <a:buChar char="▪"/>
            </a:pPr>
            <a:r>
              <a:rPr lang="en-GB" sz="2400"/>
              <a:t>Includes weighted connections within a layer</a:t>
            </a:r>
            <a:endParaRPr/>
          </a:p>
          <a:p>
            <a:pPr marL="685800" lvl="1" indent="-76200" algn="l" rtl="0">
              <a:lnSpc>
                <a:spcPct val="90000"/>
              </a:lnSpc>
              <a:spcBef>
                <a:spcPts val="500"/>
              </a:spcBef>
              <a:spcAft>
                <a:spcPts val="0"/>
              </a:spcAft>
              <a:buClr>
                <a:schemeClr val="dk1"/>
              </a:buClr>
              <a:buSzPts val="2400"/>
              <a:buFont typeface="Noto Sans Symbols"/>
              <a:buNone/>
            </a:pPr>
            <a:endParaRPr/>
          </a:p>
          <a:p>
            <a:pPr marL="685800" lvl="1" indent="-76200" algn="l" rtl="0">
              <a:lnSpc>
                <a:spcPct val="90000"/>
              </a:lnSpc>
              <a:spcBef>
                <a:spcPts val="500"/>
              </a:spcBef>
              <a:spcAft>
                <a:spcPts val="0"/>
              </a:spcAft>
              <a:buClr>
                <a:schemeClr val="dk1"/>
              </a:buClr>
              <a:buSzPts val="2400"/>
              <a:buFont typeface="Noto Sans Symbols"/>
              <a:buNone/>
            </a:pPr>
            <a:endParaRPr sz="2400"/>
          </a:p>
          <a:p>
            <a:pPr marL="685800" lvl="1" indent="-228600" algn="l" rtl="0">
              <a:lnSpc>
                <a:spcPct val="90000"/>
              </a:lnSpc>
              <a:spcBef>
                <a:spcPts val="500"/>
              </a:spcBef>
              <a:spcAft>
                <a:spcPts val="0"/>
              </a:spcAft>
              <a:buClr>
                <a:schemeClr val="dk1"/>
              </a:buClr>
              <a:buSzPts val="2000"/>
              <a:buFont typeface="Noto Sans Symbols"/>
              <a:buChar char="▪"/>
            </a:pPr>
            <a:r>
              <a:rPr lang="en-GB" sz="2000"/>
              <a:t>Includes weighted connections within a layer</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Having loops which can store information</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Having hidden state, which remembers some information about a sequence.</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Having “memory” which remembers information about what has been calculated. </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Uses the same parameters for each input or hidden layers</a:t>
            </a:r>
            <a:endParaRPr/>
          </a:p>
          <a:p>
            <a:pPr marL="685800" lvl="1" indent="-228600" algn="l" rtl="0">
              <a:lnSpc>
                <a:spcPct val="90000"/>
              </a:lnSpc>
              <a:spcBef>
                <a:spcPts val="500"/>
              </a:spcBef>
              <a:spcAft>
                <a:spcPts val="0"/>
              </a:spcAft>
              <a:buClr>
                <a:schemeClr val="dk1"/>
              </a:buClr>
              <a:buSzPts val="2000"/>
              <a:buFont typeface="Noto Sans Symbols"/>
              <a:buChar char="▪"/>
            </a:pPr>
            <a:r>
              <a:rPr lang="en-GB" sz="2000"/>
              <a:t>Reduces the complexity of parameters.</a:t>
            </a:r>
            <a:endParaRPr/>
          </a:p>
          <a:p>
            <a:pPr marL="228600" lvl="0" indent="-50800" algn="l" rtl="0">
              <a:lnSpc>
                <a:spcPct val="90000"/>
              </a:lnSpc>
              <a:spcBef>
                <a:spcPts val="1000"/>
              </a:spcBef>
              <a:spcAft>
                <a:spcPts val="0"/>
              </a:spcAft>
              <a:buClr>
                <a:schemeClr val="dk1"/>
              </a:buClr>
              <a:buSzPts val="2800"/>
              <a:buNone/>
            </a:pPr>
            <a:endParaRPr/>
          </a:p>
        </p:txBody>
      </p:sp>
      <p:sp>
        <p:nvSpPr>
          <p:cNvPr id="137" name="Google Shape;1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
        <p:nvSpPr>
          <p:cNvPr id="139" name="Google Shape;139;p5"/>
          <p:cNvSpPr/>
          <p:nvPr/>
        </p:nvSpPr>
        <p:spPr>
          <a:xfrm>
            <a:off x="1121597" y="1782601"/>
            <a:ext cx="7968135" cy="688981"/>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400"/>
              <a:buFont typeface="Calibri"/>
              <a:buNone/>
            </a:pPr>
            <a:r>
              <a:rPr lang="en-GB" sz="2400">
                <a:solidFill>
                  <a:schemeClr val="lt1"/>
                </a:solidFill>
                <a:latin typeface="Calibri"/>
                <a:ea typeface="Calibri"/>
                <a:cs typeface="Calibri"/>
                <a:sym typeface="Calibri"/>
              </a:rPr>
              <a:t>The main and most important features of RNN are:</a:t>
            </a:r>
            <a:endParaRPr/>
          </a:p>
        </p:txBody>
      </p:sp>
      <p:sp>
        <p:nvSpPr>
          <p:cNvPr id="140" name="Google Shape;140;p5"/>
          <p:cNvSpPr/>
          <p:nvPr/>
        </p:nvSpPr>
        <p:spPr>
          <a:xfrm>
            <a:off x="1121597" y="2883542"/>
            <a:ext cx="9948805" cy="2510094"/>
          </a:xfrm>
          <a:prstGeom prst="roundRect">
            <a:avLst>
              <a:gd name="adj" fmla="val 16667"/>
            </a:avLst>
          </a:prstGeom>
          <a:noFill/>
          <a:ln w="952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Calibri"/>
              <a:ea typeface="Calibri"/>
              <a:cs typeface="Calibri"/>
              <a:sym typeface="Calibri"/>
            </a:endParaRPr>
          </a:p>
        </p:txBody>
      </p:sp>
      <p:pic>
        <p:nvPicPr>
          <p:cNvPr id="141" name="Google Shape;141;p5"/>
          <p:cNvPicPr preferRelativeResize="0"/>
          <p:nvPr/>
        </p:nvPicPr>
        <p:blipFill rotWithShape="1">
          <a:blip r:embed="rId3">
            <a:alphaModFix/>
          </a:blip>
          <a:srcRect/>
          <a:stretch/>
        </p:blipFill>
        <p:spPr>
          <a:xfrm>
            <a:off x="10117292" y="562155"/>
            <a:ext cx="1906220" cy="22208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1069848" y="484632"/>
            <a:ext cx="10539056"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Feed-Forward Neural Network</a:t>
            </a:r>
            <a:endParaRPr/>
          </a:p>
        </p:txBody>
      </p:sp>
      <p:sp>
        <p:nvSpPr>
          <p:cNvPr id="147" name="Google Shape;14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48" name="Google Shape;1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sp>
        <p:nvSpPr>
          <p:cNvPr id="149" name="Google Shape;149;p6"/>
          <p:cNvSpPr/>
          <p:nvPr/>
        </p:nvSpPr>
        <p:spPr>
          <a:xfrm>
            <a:off x="1069848" y="1931505"/>
            <a:ext cx="10052304" cy="1067353"/>
          </a:xfrm>
          <a:prstGeom prst="roundRect">
            <a:avLst>
              <a:gd name="adj" fmla="val 16667"/>
            </a:avLst>
          </a:prstGeom>
          <a:solidFill>
            <a:srgbClr val="00B0F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dk1"/>
                </a:solidFill>
                <a:latin typeface="Calibri"/>
                <a:ea typeface="Calibri"/>
                <a:cs typeface="Calibri"/>
                <a:sym typeface="Calibri"/>
              </a:rPr>
              <a:t>It allows information to flow only in the forward direction, from the input nodes, through the hidden layers, and to the output nodes. There are no cycles or loops in the network.</a:t>
            </a:r>
            <a:endParaRPr/>
          </a:p>
        </p:txBody>
      </p:sp>
      <p:pic>
        <p:nvPicPr>
          <p:cNvPr id="150" name="Google Shape;150;p6"/>
          <p:cNvPicPr preferRelativeResize="0"/>
          <p:nvPr/>
        </p:nvPicPr>
        <p:blipFill rotWithShape="1">
          <a:blip r:embed="rId3">
            <a:alphaModFix/>
          </a:blip>
          <a:srcRect/>
          <a:stretch/>
        </p:blipFill>
        <p:spPr>
          <a:xfrm>
            <a:off x="1524000" y="3296479"/>
            <a:ext cx="9829800" cy="276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1069847" y="484632"/>
            <a:ext cx="1059206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Feed-Forward Neural Network</a:t>
            </a:r>
            <a:endParaRPr/>
          </a:p>
        </p:txBody>
      </p:sp>
      <p:sp>
        <p:nvSpPr>
          <p:cNvPr id="156" name="Google Shape;1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57" name="Google Shape;15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158" name="Google Shape;158;p7"/>
          <p:cNvSpPr/>
          <p:nvPr/>
        </p:nvSpPr>
        <p:spPr>
          <a:xfrm>
            <a:off x="1069846" y="1931506"/>
            <a:ext cx="10052307" cy="917712"/>
          </a:xfrm>
          <a:prstGeom prst="roundRect">
            <a:avLst>
              <a:gd name="adj" fmla="val 16667"/>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lt1"/>
                </a:solidFill>
                <a:latin typeface="Calibri"/>
                <a:ea typeface="Calibri"/>
                <a:cs typeface="Calibri"/>
                <a:sym typeface="Calibri"/>
              </a:rPr>
              <a:t>The decisions are based on the current input. It doesn’t memorize the past data, and there’s no future scope. They are used in general regression and classification problems.</a:t>
            </a:r>
            <a:endParaRPr/>
          </a:p>
        </p:txBody>
      </p:sp>
      <p:pic>
        <p:nvPicPr>
          <p:cNvPr id="159" name="Google Shape;159;p7"/>
          <p:cNvPicPr preferRelativeResize="0"/>
          <p:nvPr/>
        </p:nvPicPr>
        <p:blipFill rotWithShape="1">
          <a:blip r:embed="rId3">
            <a:alphaModFix/>
          </a:blip>
          <a:srcRect/>
          <a:stretch/>
        </p:blipFill>
        <p:spPr>
          <a:xfrm>
            <a:off x="1524000" y="3296479"/>
            <a:ext cx="9829800" cy="27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1069848" y="484632"/>
            <a:ext cx="11122152"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Why Recurrent Neural Networks?</a:t>
            </a:r>
            <a:endParaRPr/>
          </a:p>
        </p:txBody>
      </p:sp>
      <p:sp>
        <p:nvSpPr>
          <p:cNvPr id="165" name="Google Shape;16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66" name="Google Shape;16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67" name="Google Shape;16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8</a:t>
            </a:fld>
            <a:endParaRPr/>
          </a:p>
        </p:txBody>
      </p:sp>
      <p:sp>
        <p:nvSpPr>
          <p:cNvPr id="168" name="Google Shape;168;p8"/>
          <p:cNvSpPr/>
          <p:nvPr/>
        </p:nvSpPr>
        <p:spPr>
          <a:xfrm>
            <a:off x="1060174" y="1987825"/>
            <a:ext cx="9621078" cy="675861"/>
          </a:xfrm>
          <a:prstGeom prst="roundRect">
            <a:avLst>
              <a:gd name="adj" fmla="val 16667"/>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2000">
                <a:solidFill>
                  <a:schemeClr val="lt1"/>
                </a:solidFill>
                <a:latin typeface="Calibri"/>
                <a:ea typeface="Calibri"/>
                <a:cs typeface="Calibri"/>
                <a:sym typeface="Calibri"/>
              </a:rPr>
              <a:t>Recurrent neural networks were created because there were a few issues in the feed-forward neural network:</a:t>
            </a:r>
            <a:endParaRPr/>
          </a:p>
        </p:txBody>
      </p:sp>
      <p:sp>
        <p:nvSpPr>
          <p:cNvPr id="169" name="Google Shape;169;p8"/>
          <p:cNvSpPr/>
          <p:nvPr/>
        </p:nvSpPr>
        <p:spPr>
          <a:xfrm>
            <a:off x="1749288" y="2849217"/>
            <a:ext cx="5128590" cy="1205948"/>
          </a:xfrm>
          <a:prstGeom prst="roundRect">
            <a:avLst>
              <a:gd name="adj" fmla="val 16667"/>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Cannot handle sequential data</a:t>
            </a:r>
            <a:endParaRPr/>
          </a:p>
          <a:p>
            <a:pPr marL="342900" marR="0" lvl="0" indent="-34290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Considers only the current input</a:t>
            </a:r>
            <a:endParaRPr/>
          </a:p>
          <a:p>
            <a:pPr marL="342900" marR="0" lvl="0" indent="-342900" algn="l" rtl="0">
              <a:spcBef>
                <a:spcPts val="0"/>
              </a:spcBef>
              <a:spcAft>
                <a:spcPts val="0"/>
              </a:spcAft>
              <a:buClr>
                <a:schemeClr val="accent1"/>
              </a:buClr>
              <a:buSzPts val="2000"/>
              <a:buFont typeface="Noto Sans Symbols"/>
              <a:buChar char="▪"/>
            </a:pPr>
            <a:r>
              <a:rPr lang="en-GB" sz="2000">
                <a:solidFill>
                  <a:schemeClr val="accent1"/>
                </a:solidFill>
                <a:latin typeface="Calibri"/>
                <a:ea typeface="Calibri"/>
                <a:cs typeface="Calibri"/>
                <a:sym typeface="Calibri"/>
              </a:rPr>
              <a:t>Cannot memorize previous inputs</a:t>
            </a:r>
            <a:endParaRPr/>
          </a:p>
        </p:txBody>
      </p:sp>
      <p:sp>
        <p:nvSpPr>
          <p:cNvPr id="170" name="Google Shape;170;p8"/>
          <p:cNvSpPr/>
          <p:nvPr/>
        </p:nvSpPr>
        <p:spPr>
          <a:xfrm>
            <a:off x="1060174" y="4320209"/>
            <a:ext cx="8073369" cy="673078"/>
          </a:xfrm>
          <a:prstGeom prst="roundRect">
            <a:avLst>
              <a:gd name="adj" fmla="val 16667"/>
            </a:avLst>
          </a:prstGeom>
          <a:solidFill>
            <a:srgbClr val="157359"/>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000"/>
              <a:buFont typeface="Calibri"/>
              <a:buNone/>
            </a:pPr>
            <a:r>
              <a:rPr lang="en-GB" sz="2000">
                <a:solidFill>
                  <a:schemeClr val="lt1"/>
                </a:solidFill>
                <a:latin typeface="Calibri"/>
                <a:ea typeface="Calibri"/>
                <a:cs typeface="Calibri"/>
                <a:sym typeface="Calibri"/>
              </a:rPr>
              <a:t>The solution to these issues is the Recurrent Neural Network (RNN).</a:t>
            </a:r>
            <a:endParaRPr/>
          </a:p>
        </p:txBody>
      </p:sp>
      <p:sp>
        <p:nvSpPr>
          <p:cNvPr id="171" name="Google Shape;171;p8"/>
          <p:cNvSpPr/>
          <p:nvPr/>
        </p:nvSpPr>
        <p:spPr>
          <a:xfrm>
            <a:off x="1060174" y="5102086"/>
            <a:ext cx="9621078" cy="1619389"/>
          </a:xfrm>
          <a:prstGeom prst="roundRect">
            <a:avLst>
              <a:gd name="adj" fmla="val 16667"/>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2000"/>
              <a:buFont typeface="Calibri"/>
              <a:buNone/>
            </a:pPr>
            <a:r>
              <a:rPr lang="en-GB" sz="2000">
                <a:solidFill>
                  <a:schemeClr val="lt1"/>
                </a:solidFill>
                <a:latin typeface="Calibri"/>
                <a:ea typeface="Calibri"/>
                <a:cs typeface="Calibri"/>
                <a:sym typeface="Calibri"/>
              </a:rPr>
              <a:t>A RNN can :</a:t>
            </a:r>
            <a:endParaRPr/>
          </a:p>
          <a:p>
            <a:pPr marL="342900" marR="0" lvl="0" indent="-342900" algn="l" rtl="0">
              <a:spcBef>
                <a:spcPts val="0"/>
              </a:spcBef>
              <a:spcAft>
                <a:spcPts val="0"/>
              </a:spcAft>
              <a:buClr>
                <a:schemeClr val="lt1"/>
              </a:buClr>
              <a:buSzPts val="2000"/>
              <a:buFont typeface="Noto Sans Symbols"/>
              <a:buChar char="▪"/>
            </a:pPr>
            <a:r>
              <a:rPr lang="en-GB" sz="2000">
                <a:solidFill>
                  <a:schemeClr val="lt1"/>
                </a:solidFill>
                <a:latin typeface="Calibri"/>
                <a:ea typeface="Calibri"/>
                <a:cs typeface="Calibri"/>
                <a:sym typeface="Calibri"/>
              </a:rPr>
              <a:t>handle sequential data, </a:t>
            </a:r>
            <a:endParaRPr/>
          </a:p>
          <a:p>
            <a:pPr marL="342900" marR="0" lvl="0" indent="-342900" algn="l" rtl="0">
              <a:spcBef>
                <a:spcPts val="0"/>
              </a:spcBef>
              <a:spcAft>
                <a:spcPts val="0"/>
              </a:spcAft>
              <a:buClr>
                <a:schemeClr val="lt1"/>
              </a:buClr>
              <a:buSzPts val="2000"/>
              <a:buFont typeface="Noto Sans Symbols"/>
              <a:buChar char="▪"/>
            </a:pPr>
            <a:r>
              <a:rPr lang="en-GB" sz="2000">
                <a:solidFill>
                  <a:schemeClr val="lt1"/>
                </a:solidFill>
                <a:latin typeface="Calibri"/>
                <a:ea typeface="Calibri"/>
                <a:cs typeface="Calibri"/>
                <a:sym typeface="Calibri"/>
              </a:rPr>
              <a:t>accept the current input data, and previously received inputs.</a:t>
            </a:r>
            <a:endParaRPr/>
          </a:p>
          <a:p>
            <a:pPr marL="342900" marR="0" lvl="0" indent="-342900" algn="l" rtl="0">
              <a:spcBef>
                <a:spcPts val="0"/>
              </a:spcBef>
              <a:spcAft>
                <a:spcPts val="0"/>
              </a:spcAft>
              <a:buClr>
                <a:schemeClr val="lt1"/>
              </a:buClr>
              <a:buSzPts val="2000"/>
              <a:buFont typeface="Noto Sans Symbols"/>
              <a:buChar char="▪"/>
            </a:pPr>
            <a:r>
              <a:rPr lang="en-GB" sz="2000">
                <a:solidFill>
                  <a:schemeClr val="lt1"/>
                </a:solidFill>
                <a:latin typeface="Calibri"/>
                <a:ea typeface="Calibri"/>
                <a:cs typeface="Calibri"/>
                <a:sym typeface="Calibri"/>
              </a:rPr>
              <a:t>memorize previous inputs due to their internal memory.</a:t>
            </a:r>
            <a:endParaRPr/>
          </a:p>
        </p:txBody>
      </p:sp>
      <p:pic>
        <p:nvPicPr>
          <p:cNvPr id="172" name="Google Shape;172;p8"/>
          <p:cNvPicPr preferRelativeResize="0"/>
          <p:nvPr/>
        </p:nvPicPr>
        <p:blipFill rotWithShape="1">
          <a:blip r:embed="rId3">
            <a:alphaModFix/>
          </a:blip>
          <a:srcRect/>
          <a:stretch/>
        </p:blipFill>
        <p:spPr>
          <a:xfrm>
            <a:off x="9133543" y="2772485"/>
            <a:ext cx="1687374" cy="22208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b="1"/>
              <a:t>How does RNN work?</a:t>
            </a:r>
            <a:endParaRPr b="1"/>
          </a:p>
        </p:txBody>
      </p:sp>
      <p:sp>
        <p:nvSpPr>
          <p:cNvPr id="178" name="Google Shape;17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t>07/07/2021</a:t>
            </a:r>
            <a:endParaRPr/>
          </a:p>
        </p:txBody>
      </p:sp>
      <p:sp>
        <p:nvSpPr>
          <p:cNvPr id="179" name="Google Shape;17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9</a:t>
            </a:fld>
            <a:endParaRPr/>
          </a:p>
        </p:txBody>
      </p:sp>
      <p:sp>
        <p:nvSpPr>
          <p:cNvPr id="180" name="Google Shape;180;p9"/>
          <p:cNvSpPr/>
          <p:nvPr/>
        </p:nvSpPr>
        <p:spPr>
          <a:xfrm>
            <a:off x="838200" y="1760124"/>
            <a:ext cx="10515600" cy="1643269"/>
          </a:xfrm>
          <a:prstGeom prst="roundRect">
            <a:avLst>
              <a:gd name="adj" fmla="val 16667"/>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Suppose, there is a deeper network with one input layer, three hidden layers and one output layer. Each hidden layer have its own set of weights and biases, let’s say, for hidden layer 1 the weights and biases are (w1, b1), (w2, b2) for second hidden layer and (w3, b3) for third hidden layer. This means that each of these layers are independent of each other, i.e. they do not memorize the previous outputs</a:t>
            </a:r>
            <a:endParaRPr/>
          </a:p>
        </p:txBody>
      </p:sp>
      <p:sp>
        <p:nvSpPr>
          <p:cNvPr id="181" name="Google Shape;181;p9"/>
          <p:cNvSpPr/>
          <p:nvPr/>
        </p:nvSpPr>
        <p:spPr>
          <a:xfrm>
            <a:off x="3188804" y="4359965"/>
            <a:ext cx="1166190" cy="834887"/>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w1,b1</a:t>
            </a:r>
            <a:endParaRPr sz="1800">
              <a:solidFill>
                <a:schemeClr val="lt1"/>
              </a:solidFill>
              <a:latin typeface="Calibri"/>
              <a:ea typeface="Calibri"/>
              <a:cs typeface="Calibri"/>
              <a:sym typeface="Calibri"/>
            </a:endParaRPr>
          </a:p>
        </p:txBody>
      </p:sp>
      <p:sp>
        <p:nvSpPr>
          <p:cNvPr id="182" name="Google Shape;182;p9"/>
          <p:cNvSpPr/>
          <p:nvPr/>
        </p:nvSpPr>
        <p:spPr>
          <a:xfrm>
            <a:off x="4774094" y="4355120"/>
            <a:ext cx="1166190" cy="834887"/>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w2,b2</a:t>
            </a:r>
            <a:endParaRPr sz="1800">
              <a:solidFill>
                <a:schemeClr val="lt1"/>
              </a:solidFill>
              <a:latin typeface="Calibri"/>
              <a:ea typeface="Calibri"/>
              <a:cs typeface="Calibri"/>
              <a:sym typeface="Calibri"/>
            </a:endParaRPr>
          </a:p>
        </p:txBody>
      </p:sp>
      <p:sp>
        <p:nvSpPr>
          <p:cNvPr id="183" name="Google Shape;183;p9"/>
          <p:cNvSpPr/>
          <p:nvPr/>
        </p:nvSpPr>
        <p:spPr>
          <a:xfrm>
            <a:off x="6362699" y="4355120"/>
            <a:ext cx="1166190" cy="834887"/>
          </a:xfrm>
          <a:prstGeom prst="ellipse">
            <a:avLst/>
          </a:prstGeom>
          <a:solidFill>
            <a:schemeClr val="accent1"/>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w3,b3</a:t>
            </a:r>
            <a:endParaRPr sz="1800">
              <a:solidFill>
                <a:schemeClr val="lt1"/>
              </a:solidFill>
              <a:latin typeface="Calibri"/>
              <a:ea typeface="Calibri"/>
              <a:cs typeface="Calibri"/>
              <a:sym typeface="Calibri"/>
            </a:endParaRPr>
          </a:p>
        </p:txBody>
      </p:sp>
      <p:cxnSp>
        <p:nvCxnSpPr>
          <p:cNvPr id="184" name="Google Shape;184;p9"/>
          <p:cNvCxnSpPr>
            <a:stCxn id="185" idx="3"/>
            <a:endCxn id="181" idx="2"/>
          </p:cNvCxnSpPr>
          <p:nvPr/>
        </p:nvCxnSpPr>
        <p:spPr>
          <a:xfrm>
            <a:off x="2690192" y="4772563"/>
            <a:ext cx="498600" cy="4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6" name="Google Shape;186;p9"/>
          <p:cNvCxnSpPr>
            <a:stCxn id="181" idx="6"/>
            <a:endCxn id="182" idx="2"/>
          </p:cNvCxnSpPr>
          <p:nvPr/>
        </p:nvCxnSpPr>
        <p:spPr>
          <a:xfrm rot="10800000" flipH="1">
            <a:off x="4354994" y="4772608"/>
            <a:ext cx="419100" cy="480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7" name="Google Shape;187;p9"/>
          <p:cNvCxnSpPr>
            <a:stCxn id="182" idx="6"/>
            <a:endCxn id="183" idx="2"/>
          </p:cNvCxnSpPr>
          <p:nvPr/>
        </p:nvCxnSpPr>
        <p:spPr>
          <a:xfrm>
            <a:off x="5940284" y="4772563"/>
            <a:ext cx="4224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8" name="Google Shape;188;p9"/>
          <p:cNvCxnSpPr>
            <a:stCxn id="183" idx="6"/>
            <a:endCxn id="189" idx="1"/>
          </p:cNvCxnSpPr>
          <p:nvPr/>
        </p:nvCxnSpPr>
        <p:spPr>
          <a:xfrm>
            <a:off x="7528889" y="4772563"/>
            <a:ext cx="848400" cy="0"/>
          </a:xfrm>
          <a:prstGeom prst="straightConnector1">
            <a:avLst/>
          </a:prstGeom>
          <a:noFill/>
          <a:ln w="9525" cap="flat" cmpd="sng">
            <a:solidFill>
              <a:schemeClr val="accent1"/>
            </a:solidFill>
            <a:prstDash val="solid"/>
            <a:miter lim="800000"/>
            <a:headEnd type="none" w="sm" len="sm"/>
            <a:tailEnd type="triangle" w="med" len="med"/>
          </a:ln>
        </p:spPr>
      </p:cxnSp>
      <p:sp>
        <p:nvSpPr>
          <p:cNvPr id="190" name="Google Shape;190;p9"/>
          <p:cNvSpPr/>
          <p:nvPr/>
        </p:nvSpPr>
        <p:spPr>
          <a:xfrm rot="5400000" flipH="1">
            <a:off x="5276340" y="3161274"/>
            <a:ext cx="161696" cy="4219161"/>
          </a:xfrm>
          <a:prstGeom prst="leftBrace">
            <a:avLst>
              <a:gd name="adj1" fmla="val 8333"/>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9"/>
          <p:cNvSpPr/>
          <p:nvPr/>
        </p:nvSpPr>
        <p:spPr>
          <a:xfrm>
            <a:off x="4143786" y="5635287"/>
            <a:ext cx="2426803" cy="417048"/>
          </a:xfrm>
          <a:prstGeom prst="roundRect">
            <a:avLst>
              <a:gd name="adj" fmla="val 16667"/>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Hidden Layer</a:t>
            </a:r>
            <a:endParaRPr sz="1800">
              <a:solidFill>
                <a:schemeClr val="lt1"/>
              </a:solidFill>
              <a:latin typeface="Calibri"/>
              <a:ea typeface="Calibri"/>
              <a:cs typeface="Calibri"/>
              <a:sym typeface="Calibri"/>
            </a:endParaRPr>
          </a:p>
        </p:txBody>
      </p:sp>
      <p:sp>
        <p:nvSpPr>
          <p:cNvPr id="185" name="Google Shape;185;p9"/>
          <p:cNvSpPr/>
          <p:nvPr/>
        </p:nvSpPr>
        <p:spPr>
          <a:xfrm>
            <a:off x="1371608" y="4463560"/>
            <a:ext cx="1318584" cy="618005"/>
          </a:xfrm>
          <a:prstGeom prst="roundRect">
            <a:avLst>
              <a:gd name="adj" fmla="val 16667"/>
            </a:avLst>
          </a:prstGeom>
          <a:solidFill>
            <a:srgbClr val="7030A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Input</a:t>
            </a:r>
            <a:endParaRPr sz="1800">
              <a:solidFill>
                <a:schemeClr val="lt1"/>
              </a:solidFill>
              <a:latin typeface="Calibri"/>
              <a:ea typeface="Calibri"/>
              <a:cs typeface="Calibri"/>
              <a:sym typeface="Calibri"/>
            </a:endParaRPr>
          </a:p>
        </p:txBody>
      </p:sp>
      <p:sp>
        <p:nvSpPr>
          <p:cNvPr id="189" name="Google Shape;189;p9"/>
          <p:cNvSpPr/>
          <p:nvPr/>
        </p:nvSpPr>
        <p:spPr>
          <a:xfrm>
            <a:off x="7951304" y="4144172"/>
            <a:ext cx="1703731" cy="1256781"/>
          </a:xfrm>
          <a:prstGeom prst="triangle">
            <a:avLst>
              <a:gd name="adj" fmla="val 50000"/>
            </a:avLst>
          </a:prstGeom>
          <a:solidFill>
            <a:srgbClr val="00B05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lt1"/>
                </a:solidFill>
                <a:latin typeface="Calibri"/>
                <a:ea typeface="Calibri"/>
                <a:cs typeface="Calibri"/>
                <a:sym typeface="Calibri"/>
              </a:rPr>
              <a:t>Output</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2071</Words>
  <Application>Microsoft Office PowerPoint</Application>
  <PresentationFormat>Widescreen</PresentationFormat>
  <Paragraphs>272</Paragraphs>
  <Slides>35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Noto Sans Symbols</vt:lpstr>
      <vt:lpstr>Arial</vt:lpstr>
      <vt:lpstr>Calibri</vt:lpstr>
      <vt:lpstr>Wingdings</vt:lpstr>
      <vt:lpstr>Office Theme</vt:lpstr>
      <vt:lpstr>PowerPoint Presentation</vt:lpstr>
      <vt:lpstr>Contents</vt:lpstr>
      <vt:lpstr>Recurrent Neural Network</vt:lpstr>
      <vt:lpstr>Recurrent Neural Network</vt:lpstr>
      <vt:lpstr>Features of RNN</vt:lpstr>
      <vt:lpstr>Feed-Forward Neural Network</vt:lpstr>
      <vt:lpstr>Feed-Forward Neural Network</vt:lpstr>
      <vt:lpstr>Why Recurrent Neural Networks?</vt:lpstr>
      <vt:lpstr>How does RNN work?</vt:lpstr>
      <vt:lpstr>RNN works…</vt:lpstr>
      <vt:lpstr>RNN works…</vt:lpstr>
      <vt:lpstr>Steps in RNN</vt:lpstr>
      <vt:lpstr>RNN works…</vt:lpstr>
      <vt:lpstr>Different types of RNN</vt:lpstr>
      <vt:lpstr>Explanation</vt:lpstr>
      <vt:lpstr>Explanation</vt:lpstr>
      <vt:lpstr>Common Activation Functions</vt:lpstr>
      <vt:lpstr>Common Activation Functions</vt:lpstr>
      <vt:lpstr>Understanding a Recurrent Neuron in Detail</vt:lpstr>
      <vt:lpstr>Understanding a Recurrent Neuron in Detail</vt:lpstr>
      <vt:lpstr>RNN Example</vt:lpstr>
      <vt:lpstr>RNN Example</vt:lpstr>
      <vt:lpstr>Issues in RNN</vt:lpstr>
      <vt:lpstr>Training Recurrent Neural Networks </vt:lpstr>
      <vt:lpstr>Vanishing Gradient </vt:lpstr>
      <vt:lpstr>Cont.</vt:lpstr>
      <vt:lpstr>Exploding Gradient </vt:lpstr>
      <vt:lpstr>Cont.</vt:lpstr>
      <vt:lpstr>Pros and Cons of RNN</vt:lpstr>
      <vt:lpstr>Applications</vt:lpstr>
      <vt:lpstr>Applications</vt:lpstr>
      <vt:lpstr>Applications</vt:lpstr>
      <vt:lpstr>Applications</vt:lpstr>
      <vt:lpstr>References</vt:lpstr>
      <vt:lpstr>THANKS 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Md Manowarul Islam</cp:lastModifiedBy>
  <cp:revision>3</cp:revision>
  <dcterms:created xsi:type="dcterms:W3CDTF">2021-07-05T09:19:00Z</dcterms:created>
  <dcterms:modified xsi:type="dcterms:W3CDTF">2022-10-17T17:18:13Z</dcterms:modified>
</cp:coreProperties>
</file>