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charts/chart12.xml" ContentType="application/vnd.openxmlformats-officedocument.drawingml.chart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notesSlides/notesSlide5.xml" ContentType="application/vnd.openxmlformats-officedocument.presentationml.notesSlide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708" r:id="rId2"/>
    <p:sldMasterId id="2147483722" r:id="rId3"/>
    <p:sldMasterId id="2147483912" r:id="rId4"/>
  </p:sldMasterIdLst>
  <p:notesMasterIdLst>
    <p:notesMasterId r:id="rId30"/>
  </p:notesMasterIdLst>
  <p:handoutMasterIdLst>
    <p:handoutMasterId r:id="rId31"/>
  </p:handoutMasterIdLst>
  <p:sldIdLst>
    <p:sldId id="563" r:id="rId5"/>
    <p:sldId id="479" r:id="rId6"/>
    <p:sldId id="565" r:id="rId7"/>
    <p:sldId id="566" r:id="rId8"/>
    <p:sldId id="567" r:id="rId9"/>
    <p:sldId id="568" r:id="rId10"/>
    <p:sldId id="569" r:id="rId11"/>
    <p:sldId id="570" r:id="rId12"/>
    <p:sldId id="571" r:id="rId13"/>
    <p:sldId id="572" r:id="rId14"/>
    <p:sldId id="573" r:id="rId15"/>
    <p:sldId id="574" r:id="rId16"/>
    <p:sldId id="575" r:id="rId17"/>
    <p:sldId id="576" r:id="rId18"/>
    <p:sldId id="577" r:id="rId19"/>
    <p:sldId id="578" r:id="rId20"/>
    <p:sldId id="579" r:id="rId21"/>
    <p:sldId id="609" r:id="rId22"/>
    <p:sldId id="613" r:id="rId23"/>
    <p:sldId id="612" r:id="rId24"/>
    <p:sldId id="615" r:id="rId25"/>
    <p:sldId id="580" r:id="rId26"/>
    <p:sldId id="581" r:id="rId27"/>
    <p:sldId id="582" r:id="rId28"/>
    <p:sldId id="583" r:id="rId29"/>
  </p:sldIdLst>
  <p:sldSz cx="9144000" cy="5143500" type="screen16x9"/>
  <p:notesSz cx="9928225" cy="6797675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CC00"/>
    <a:srgbClr val="CC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3" autoAdjust="0"/>
    <p:restoredTop sz="94660"/>
  </p:normalViewPr>
  <p:slideViewPr>
    <p:cSldViewPr>
      <p:cViewPr varScale="1">
        <p:scale>
          <a:sx n="82" d="100"/>
          <a:sy n="82" d="100"/>
        </p:scale>
        <p:origin x="99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6557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2.2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594B-4E01-9C9D-6EED9A1E23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631136"/>
        <c:axId val="313631520"/>
      </c:scatterChart>
      <c:valAx>
        <c:axId val="3136311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13631520"/>
        <c:crosses val="autoZero"/>
        <c:crossBetween val="midCat"/>
      </c:valAx>
      <c:valAx>
        <c:axId val="31363152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136311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6EA-48D4-99E9-7D1729E5D9AC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6EA-48D4-99E9-7D1729E5D9AC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6EA-48D4-99E9-7D1729E5D9AC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6EA-48D4-99E9-7D1729E5D9AC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26EA-48D4-99E9-7D1729E5D9AC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26EA-48D4-99E9-7D1729E5D9AC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26EA-48D4-99E9-7D1729E5D9AC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26EA-48D4-99E9-7D1729E5D9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56568"/>
        <c:axId val="313958920"/>
      </c:scatterChart>
      <c:valAx>
        <c:axId val="313956568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3958920"/>
        <c:crosses val="autoZero"/>
        <c:crossBetween val="midCat"/>
        <c:majorUnit val="0.5"/>
      </c:valAx>
      <c:valAx>
        <c:axId val="313958920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95656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FC4-4D95-9A39-DC20E5A42E83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FFC4-4D95-9A39-DC20E5A42E83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FFC4-4D95-9A39-DC20E5A42E83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FFC4-4D95-9A39-DC20E5A42E83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FFC4-4D95-9A39-DC20E5A42E83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FFC4-4D95-9A39-DC20E5A42E83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FFC4-4D95-9A39-DC20E5A42E83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FFC4-4D95-9A39-DC20E5A42E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59704"/>
        <c:axId val="313960488"/>
      </c:scatterChart>
      <c:valAx>
        <c:axId val="313959704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3960488"/>
        <c:crosses val="autoZero"/>
        <c:crossBetween val="midCat"/>
        <c:majorUnit val="1"/>
      </c:valAx>
      <c:valAx>
        <c:axId val="31396048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95970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7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1AC-4D99-9E37-CCC1B1400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4793376"/>
        <c:axId val="314794160"/>
      </c:scatterChart>
      <c:valAx>
        <c:axId val="31479337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ln w="25400"/>
        </c:spPr>
        <c:crossAx val="314794160"/>
        <c:crosses val="autoZero"/>
        <c:crossBetween val="midCat"/>
      </c:valAx>
      <c:valAx>
        <c:axId val="3147941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25400"/>
        </c:spPr>
        <c:crossAx val="31479337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5F0-43FF-B15B-E5E930F0EF5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794936"/>
        <c:axId val="313861432"/>
      </c:scatterChart>
      <c:valAx>
        <c:axId val="31379493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313861432"/>
        <c:crosses val="autoZero"/>
        <c:crossBetween val="midCat"/>
      </c:valAx>
      <c:valAx>
        <c:axId val="3138614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31379493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041-4396-8AE7-AA195E255F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886464"/>
        <c:axId val="312697112"/>
      </c:scatterChart>
      <c:valAx>
        <c:axId val="313886464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2697112"/>
        <c:crosses val="autoZero"/>
        <c:crossBetween val="midCat"/>
        <c:majorUnit val="1"/>
      </c:valAx>
      <c:valAx>
        <c:axId val="31269711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886464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C7E-4007-858D-83BDC47530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699856"/>
        <c:axId val="312695152"/>
      </c:scatterChart>
      <c:valAx>
        <c:axId val="31269985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2695152"/>
        <c:crosses val="autoZero"/>
        <c:crossBetween val="midCat"/>
        <c:majorUnit val="1"/>
      </c:valAx>
      <c:valAx>
        <c:axId val="312695152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269985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C66-4225-B3C0-0713D932B4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695936"/>
        <c:axId val="312696328"/>
      </c:scatterChart>
      <c:valAx>
        <c:axId val="312695936"/>
        <c:scaling>
          <c:orientation val="minMax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2696328"/>
        <c:crosses val="autoZero"/>
        <c:crossBetween val="midCat"/>
        <c:majorUnit val="1"/>
      </c:valAx>
      <c:valAx>
        <c:axId val="312696328"/>
        <c:scaling>
          <c:orientation val="minMax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2695936"/>
        <c:crosses val="autoZero"/>
        <c:crossBetween val="midCat"/>
        <c:majorUnit val="1"/>
      </c:valAx>
      <c:spPr>
        <a:ln w="12700">
          <a:noFill/>
        </a:ln>
      </c:spPr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22C-4F04-B295-EAF424EE8124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22C-4F04-B295-EAF424EE8124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A22C-4F04-B295-EAF424EE8124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A22C-4F04-B295-EAF424EE8124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A22C-4F04-B295-EAF424EE8124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A22C-4F04-B295-EAF424EE8124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A22C-4F04-B295-EAF424EE8124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A22C-4F04-B295-EAF424EE812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2694760"/>
        <c:axId val="312696720"/>
      </c:scatterChart>
      <c:valAx>
        <c:axId val="312694760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2696720"/>
        <c:crosses val="autoZero"/>
        <c:crossBetween val="midCat"/>
        <c:majorUnit val="1"/>
      </c:valAx>
      <c:valAx>
        <c:axId val="312696720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269476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19D-47E6-9A70-5DD1C97435FB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B19D-47E6-9A70-5DD1C97435FB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19D-47E6-9A70-5DD1C97435FB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19D-47E6-9A70-5DD1C97435FB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19D-47E6-9A70-5DD1C97435FB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19D-47E6-9A70-5DD1C97435FB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19D-47E6-9A70-5DD1C97435FB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19D-47E6-9A70-5DD1C97435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56960"/>
        <c:axId val="313957744"/>
      </c:scatterChart>
      <c:valAx>
        <c:axId val="313956960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3957744"/>
        <c:crosses val="autoZero"/>
        <c:crossBetween val="midCat"/>
        <c:majorUnit val="0.5"/>
      </c:valAx>
      <c:valAx>
        <c:axId val="313957744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956960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5E9-46A1-A65D-362BEDAC91FD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5E9-46A1-A65D-362BEDAC91FD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5E9-46A1-A65D-362BEDAC91FD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5E9-46A1-A65D-362BEDAC91FD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5E9-46A1-A65D-362BEDAC91FD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5E9-46A1-A65D-362BEDAC91FD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D5E9-46A1-A65D-362BEDAC91FD}"/>
            </c:ext>
          </c:extLst>
        </c:ser>
        <c:ser>
          <c:idx val="0"/>
          <c:order val="0"/>
          <c:spPr>
            <a:ln w="0">
              <a:noFill/>
            </a:ln>
          </c:spPr>
          <c:marker>
            <c:symbol val="x"/>
            <c:size val="13"/>
            <c:spPr>
              <a:ln w="19050">
                <a:solidFill>
                  <a:schemeClr val="accent2"/>
                </a:solidFill>
              </a:ln>
            </c:spPr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D5E9-46A1-A65D-362BEDAC91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58528"/>
        <c:axId val="313954608"/>
      </c:scatterChart>
      <c:valAx>
        <c:axId val="313958528"/>
        <c:scaling>
          <c:orientation val="minMax"/>
          <c:max val="3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3954608"/>
        <c:crosses val="autoZero"/>
        <c:crossBetween val="midCat"/>
        <c:majorUnit val="1"/>
      </c:valAx>
      <c:valAx>
        <c:axId val="313954608"/>
        <c:scaling>
          <c:orientation val="minMax"/>
          <c:max val="3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958528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4"/>
          <c:order val="4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8BE-4F33-8DE7-A48B4D62EAE3}"/>
            </c:ext>
          </c:extLst>
        </c:ser>
        <c:ser>
          <c:idx val="5"/>
          <c:order val="5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68BE-4F33-8DE7-A48B4D62EAE3}"/>
            </c:ext>
          </c:extLst>
        </c:ser>
        <c:ser>
          <c:idx val="6"/>
          <c:order val="6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68BE-4F33-8DE7-A48B4D62EAE3}"/>
            </c:ext>
          </c:extLst>
        </c:ser>
        <c:ser>
          <c:idx val="7"/>
          <c:order val="7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68BE-4F33-8DE7-A48B4D62EAE3}"/>
            </c:ext>
          </c:extLst>
        </c:ser>
        <c:ser>
          <c:idx val="2"/>
          <c:order val="2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68BE-4F33-8DE7-A48B4D62EAE3}"/>
            </c:ext>
          </c:extLst>
        </c:ser>
        <c:ser>
          <c:idx val="3"/>
          <c:order val="3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68BE-4F33-8DE7-A48B4D62EAE3}"/>
            </c:ext>
          </c:extLst>
        </c:ser>
        <c:ser>
          <c:idx val="1"/>
          <c:order val="1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68BE-4F33-8DE7-A48B4D62EAE3}"/>
            </c:ext>
          </c:extLst>
        </c:ser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68BE-4F33-8DE7-A48B4D62EAE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13955784"/>
        <c:axId val="313960096"/>
      </c:scatterChart>
      <c:valAx>
        <c:axId val="313955784"/>
        <c:scaling>
          <c:orientation val="minMax"/>
          <c:max val="2.5"/>
          <c:min val="-0.5"/>
        </c:scaling>
        <c:delete val="0"/>
        <c:axPos val="b"/>
        <c:numFmt formatCode="General" sourceLinked="1"/>
        <c:majorTickMark val="cross"/>
        <c:minorTickMark val="none"/>
        <c:tickLblPos val="nextTo"/>
        <c:spPr>
          <a:ln w="38100"/>
        </c:spPr>
        <c:crossAx val="313960096"/>
        <c:crosses val="autoZero"/>
        <c:crossBetween val="midCat"/>
        <c:majorUnit val="0.5"/>
      </c:valAx>
      <c:valAx>
        <c:axId val="313960096"/>
        <c:scaling>
          <c:orientation val="minMax"/>
          <c:max val="3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cross"/>
        <c:minorTickMark val="none"/>
        <c:tickLblPos val="nextTo"/>
        <c:spPr>
          <a:ln w="38100"/>
        </c:spPr>
        <c:crossAx val="313955784"/>
        <c:crosses val="autoZero"/>
        <c:crossBetween val="midCat"/>
        <c:majorUnit val="1"/>
      </c:valAx>
    </c:plotArea>
    <c:plotVisOnly val="1"/>
    <c:dispBlanksAs val="gap"/>
    <c:showDLblsOverMax val="0"/>
  </c:chart>
  <c:txPr>
    <a:bodyPr/>
    <a:lstStyle/>
    <a:p>
      <a:pPr>
        <a:defRPr sz="20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0D0CF-462D-42C1-A185-2A9AF3668EAF}" type="datetimeFigureOut">
              <a:rPr lang="ko-KR" altLang="en-US" smtClean="0"/>
              <a:t>2025-01-05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B91383-AC6E-4641-8D63-9A85E891076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692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52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50D634E2-4C22-4F34-AF38-9D84A421B326}" emma:medium="tactile" emma:mode="ink">
          <msink:context xmlns:msink="http://schemas.microsoft.com/ink/2010/main" type="inkDrawing" rotatedBoundingBox="31198,14370 35358,6320 37385,7367 33225,15417" semanticType="callout" shapeName="Other">
            <msink:sourceLink direction="with" ref="{31E4D1C3-A7A6-46BF-B82B-BC27EF193C06}"/>
          </msink:context>
        </emma:interpretation>
      </emma:emma>
    </inkml:annotationXML>
    <inkml:trace contextRef="#ctx0" brushRef="#br0">18438 6933 9480,'-17'-16'1057,"17"16"-640,0 0-1,0 0 705,17 0 0,0 16-384,17 0-224,-17 1-161,17 0 64,19-1 1,-19 16-33,17 2 161,-16-2-417,-2 1-64,19-16 96,-18 15-128,0 1 64,0-16 0,-17-1-32,19 17 256,-19-17-159,17 1 95,-17-1-32,0 1 64,0-1 65,17 1-33,-17-17-192,-17 16 32,35 1 0,-35-17 33,34 16-161,-17-16 0,0 16 0,-17-16-32,17 0 32,0 17 0,-17-17 0,17 0-32,-17 16 0,17-16 0,1 0 0,-18 17 64,18-17-64,-18 0 32,17 0 64,-2 16 32,4-16 32,-2 0 0,0 0-64,0 0-160,0 0 96,0 0 33,0 0-162,1 0 65,-1 0 64,-1 0-32,1-16-32,18 16 96,-18 0-64,0 0 32,0 0-32,0 0 0,1 0-32,0-17-192,14 17 448,-13 0-192,-2 0-32,16 0-32,-15 0 97,-1 0-65,18-16 32,-19 16 0,1-17 32,18 17-128,-18 0 96,-1-16-64,2 16 32,-1-16 32,0 16-32,1 0 0,0-17 32,-3 17-64,3 0 32,-1-16 0,1 16-64,-1-17 32,-1 17-65,2-16-63,-1-1 32,0 1 96,17-1-32,-34 17 128,17-16-64,0-1 32,1 17-96,-1-16 128,-1 0-96,-16-1 32,18 1 0,-1-1-32,-17 2-128,17 15 192,-17-17 0,18 0-96,-2 17 192,-16-16-32,17-1-128,-17 17 0,18-16 64,-1 0-32,1 16 32,-3-17-32,-15 0 32,18 2-32,0-2-64,-1 1 96,-17-1-32,17 17-32,-17-17 128,17 17-64,-17-16 32,17 16 64,-17-16-128,0 16 0,17-17 64,0 1-31,-17 16-98,18-16 226,-2 16-257,-16-17 96,17 1 96,-17 16-96,18-17 64,-18 1-64,17 16 0,-17-17 32,0 1-32,18 16 32,-18-16 32,17-2-192,-17 3 64,0-2 160,16 17-160,-16-16 64,17-1-32,-17 1 96,18-1-64,-18 1-32,0 0 64,17-1-32,-17 1 32,18-1-64,-18 1-32,16 0 64,-16 0-96,17-1 96,-17-16 0,18 16 32,-18 1 96,17 0-160,0-17 0,-17 16 96,16 0 0,2-15 32,-1 15-160,-17-16 64,17 17 0,1-16 32,-18 15 0,16-16-32,-16 17 0,17 0 96,-17-1-64,0 1-32,0-1 0,0 1 0,17 0 0,-17-1 0,0 1 0,0-1-32,0 1 32,0 16 0,18-17 0,-18 1 64,0-1-96,18 1 128,-18 16-96,0-17 0,15 2 0,-15 15 32,0-17 0,0 0 0,0 1-128,18 16 192,-1-17-96,-17 1 0,18 0 0,-1 0 32,-1-1 32,-16 17-64,18-16 0,-1-1 0,1 1-64,-1 0 96,-1-17-64,1 15 96,1 3-64,-1-18 64,0 16-64,0-16 32,-17 17-32,17 0 0,-17-17 0,17 16-32,-17 1-32,17-1 96,-17-15-64,18 15 32,-18 1 64,0-1-32,18 1-32,-18 0 0,0-1 0,15 0 0,-15 2-224,0-3 448,0 2-192,0 16-32,18-16 0,-18-1-32,18 17 32,-18-16-32,17-1 0,-17 1 32,17-1 32,-1 17 0,-16-15-32,18-2 0,-18 1 0,17-1 64,-17 0-128,17 1 96,-17 16-64,18-16 64,-2 0-64,1-2 64,1 3-64,-18-18 96,17 17-64,0-1 32,-17-16-32,17 17 64,-17 0-96,0-1 64,0 0-32,17 1 0,-17-1 0,0 1 0,0 0 32,0-1 1,17 1-33,-17-1 32,0 1-32,0-1 0,0 2 0,17-2-65,-17 1 65,18-2-32,-18 2 64,16 0 33,-16 0-65,0-18 32,17 19 0,-17-2-64,18 1 128,-18-17-64,18 16-32,-18 1-160,17-17 160,-2 17-32,-15-17 160,18 0-224,-18 0 192,18 17-385,-18-17 834,0 0-513,17 0-32,-17 0 64,0 0-128,17-1 0,-17 19-32,0-18 64,17 0 128,-17 0-128,0 0 0,17 0 96,-17 1-64,17-1 0,-17 0 0,18 0 0,-18 0-64,17 1 64,-17-1-32,16-1 64,-16 1 0,0 1-96,18 0 96,-18-2 0,17 2-96,-17-18 64,17 18-64,-17-1 32,17 0 32,1 0-32,-18 0 64,16 1-32,1-1-64,-17-1 224,17 1-288,-17 1 64,19 16 64,-2-17 32,-17 0-96,15 0 31,-15 17-31,19-1 128,-19-16-96,17 17 32,-17-17 97,17 17-194,-17-1 65,17 0 64,-17 1-128,17-16 96,-17 15 32,17 0-32,-17-15-32,17 15 64,-17 1 64,0-1-192,18-16 96,-18 18-32,17-2 0,-17-16-64,16-1 160,-16 18-64,17-16 64,-17 16-128,18-17 96,-18 0 64,17-1-32,-17 2-128,17-1 32,-17 17 32,17-17-64,-17 0 64,17 0 64,-17 0-192,17 0 128,0-16 32,2 16-64,-4-15 224,2-2-192,-17 17 32,18-16-32,-18 16-32,18 1 64,-18 15-64,17-16 64,-17 0 1,16 0-33,-16-16 32,18 0-64,-18-1-1,17 2 33,-17-2 0,17 18-32,-17-18 64,17 1 33,-17-1-65,17 1 160,-17 0-32,0 0 32,17 15-192,-17-14 0,0 14 32,0 2-32,-17 15-128,17-16 0,0 17 31,0 0-159,0-1-513,0 1-1152,0 16-2628,-17 0-7654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50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31E4D1C3-A7A6-46BF-B82B-BC27EF193C06}" emma:medium="tactile" emma:mode="ink">
          <msink:context xmlns:msink="http://schemas.microsoft.com/ink/2010/main" type="inkDrawing" rotatedBoundingBox="31003,13660 32460,14967 32271,15177 30815,13870" semanticType="scratchOut" shapeName="Other">
            <msink:destinationLink direction="with" ref="{50D634E2-4C22-4F34-AF38-9D84A421B326}"/>
            <msink:destinationLink direction="with" ref="{A8160089-BA0D-4811-BC72-8F559F589DDB}"/>
          </msink:context>
        </emma:interpretation>
      </emma:emma>
    </inkml:annotationXML>
    <inkml:trace contextRef="#ctx0" brushRef="#br0">18157 7720 2049,'-16'0'97,"16"-17"95,0 17 576,0-16 289,0 16-288,0 0 128,0 0 705,-18-17 287,18 17-383,0 0-289,0 0-416,0 0-289,0 17-256,0-17-192,0 0 1,0 0-1,0 0 64,18 16 224,-18-16 385,0 0-65,16 17-191,-16-17-65,0 15-95,0 2-129,17-1-96,-17 1 0,18-1-32,-18 1 32,17 15 0,1-15 256,-18-1-63,15 1-33,3 15-64,-1-15-32,-17 0 97,18 15-161,-1-15 0,-17 16-288,16-17 480,2 1-192,-1-1-32,-17 1 0,17-1 32,0 0-32,0 1-128,-17-1 160,17-16-64,0 17 0,1-17-96,0 16 128,-3 0-96,3 1 160,-1-17-160,1 17 32,-1-1 64,-17-16 0,17 16-96,0 1 64,-17-2 33,17-15-98,0 18 33,1-2 0,-18-16 33,17 16-33,-1 1 0,2-1 0,-1 1 160,0-1-32,17-16 32,-17 16-96,0 1 128,1-17-224,-18 16 64,18 1-32,-3-17 0,2 16 0,1-16 64,0 17-160,-1-17 192,-1 16-96,2-16 0,-1 17 32,0-1 64,1-16-128,-2 17 32,1-2 0,-17-15 0,17 0 0,1 17 96,-18-17-192,17 0 192,-17 16 1,16-16-65,-16 17-32,18-17-32,-1 0 64,0 17-64,0-17 64,0 16-64,0 0 64,0-16-64,2 17-1,15-17 66,-18 0-33,2 0-161,-1 0-159,0 0-385,0 0-95,0-17-450,-17 17-607,0 0-1506,17 0-7400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25399" units="in"/>
          <inkml:channel name="F" type="integer" max="32767" units="dev"/>
        </inkml:traceFormat>
        <inkml:channelProperties>
          <inkml:channelProperty channel="X" name="resolution" value="4096.38672" units="1/in"/>
          <inkml:channelProperty channel="Y" name="resolution" value="5080.81592" units="1/in"/>
          <inkml:channelProperty channel="F" name="resolution" value="0" units="1/dev"/>
        </inkml:channelProperties>
      </inkml:inkSource>
      <inkml:timestamp xml:id="ts0" timeString="2014-05-23T07:16:59.549"/>
    </inkml:context>
    <inkml:brush xml:id="br0">
      <inkml:brushProperty name="width" value="0.01764" units="cm"/>
      <inkml:brushProperty name="height" value="0.01764" units="cm"/>
      <inkml:brushProperty name="color" value="#FF0000"/>
    </inkml:brush>
  </inkml:definitions>
  <inkml:traceGroup>
    <inkml:annotationXML>
      <emma:emma xmlns:emma="http://www.w3.org/2003/04/emma" version="1.0">
        <emma:interpretation id="{A8160089-BA0D-4811-BC72-8F559F589DDB}" emma:medium="tactile" emma:mode="ink">
          <msink:context xmlns:msink="http://schemas.microsoft.com/ink/2010/main" type="inkDrawing" rotatedBoundingBox="28871,6593 31195,14012 30777,14143 28454,6723" semanticType="callout" shapeName="Other">
            <msink:sourceLink direction="with" ref="{31E4D1C3-A7A6-46BF-B82B-BC27EF193C06}"/>
          </msink:context>
        </emma:interpretation>
      </emma:emma>
    </inkml:annotationXML>
    <inkml:trace contextRef="#ctx0" brushRef="#br0">15801 636 352,'0'0'1153,"0"0"-96,0 16-32,0-16-64,0 0 256,0 17 160,0-17-256,16 16-352,-16 0-288,0 1 63,0-1-64,0 1 1,0-1-129,18 1-224,-18-17 33,17 16-33,-17 0-64,0 2 32,17-3 0,-17 17 0,17-15 128,-17 0-32,0 16 65,17-1-65,-17-15-96,17 16 0,-17-1 0,0-15 0,17 16 32,-17 16-96,0-16 0,18 1 0,0-2-32,-18-16 0,15 18 32,-15-2 32,18 0-96,-18 2 64,17-2 33,-17 1-65,0 0 0,18-1 0,-18 2 0,17-1 0,-17-17 0,17 0 0,-17 1 64,16 16-32,-16-16 64,18-2 128,-18 19 0,17-18-64,-17 17 129,0-17-129,0 17-32,18 0-128,-18-17 0,0 17 0,17-17 0,-17 1-32,0 17 96,0-19-32,16 1-32,-16 1 160,0-1 128,0 1 33,0-1-161,18 1-128,-18-1-32,0 1 0,0-2 32,0 2-32,17-1 32,-17 1 160,17 16 192,-17-17-63,17 0-129,0 2-64,-17 14-64,17-16 32,0 17-128,-17-16 160,18 0-32,-18 14-96,18-14 64,-18 16 0,15-16 225,2 15-257,1-15 0,-18 16 0,18-17 32,-1 16-32,-1 2-64,-16-17 160,18 15-160,-1 1 64,0-16 32,-17 16 128,18-1 0,-2-15-63,1 16-161,-17 0 160,17-1-160,1-16 96,-1 17-128,-17 0 192,16 1 0,2-2 96,-18 0 32,17 2 1,0-2-97,0-15-96,-17 16 32,17 0-64,0-18-32,-17 19 0,17-1 32,2 0-32,-2-17 0,-17 16 0,17 1 128,-1-16-32,2 15 0,-18 1-160,17-16 64,0-1-64,-17 17 224,17-16-192,0 16 32,-17-17 0,17 1 64,-17 15 0,17-15 97,-17-1-129,0 17-32,0-17 0,18 1 64,-18 16-160,0-17 192,0 1-64,17-2-96,-17 19 160,0-18-160,0 16 32,0-14 64,16 14 0,-16 1 96,0-16-224,0 16 128,18-17-64,-18 17 32,0-16-257,0-1 610,0 16-513,17-15 160,-17-1 0,0 1 96,0 16-64,0-17 192,0 17-320,17-17 192,-17 17-128,0-16 64,0-1-32,0 17 0,0-16 96,0 15-224,0-16 192,0 1-32,17 16-32,-17-17 32,0 1 0,0 16-32,0-17 96,17 1-192,-17 15 64,0-16 64,0 1 64,0 17-192,17-18 128,-17 0 0,0 16 0,0-14 32,0-2-64,0 16 0,0-16 64,17 2-96,-17-2 0,0 0 32,0 17 0,18-17 32,-18 1-64,0-1 32,18 0 32,-18 1 32,0-1 0,0 17-128,0-16 96,15-1 0,-15 17-32,0-17 32,17 1-64,-17 16 32,0-17-32,19 1 64,-19-2-64,0 19 128,17-18-192,-17 0 128,0 1 0,17 0 64,-17 16-192,0-18 64,17 2 96,-17-1 33,17 1-162,-17-1 33,17 2 64,-17-3-96,17 1 128,-17 2 1,18-3-130,-18 3 130,0-3-65,16 2 0,1-1 32,-17 1-32,17-1 0,-17 1-65,18-1 162,-18 0-129,0-16 32,17 17 0,-17-1 64,16 1 32,-16 15-192,0-15 128,18-17-64,-18 16 0,17 1 32,-17-1 0,17 1 0,-17-2 0,18 3 0,-18-3 64,16 3-128,-16-18 128,17 15-96,-17 2 64,18 0-64,-18-1 64,18 1-32,-18-17 0,17 15 0,0 2 0,-17-1 0,16 1-32,-16-1 64,18 1 0,-18-17-64,17 16-161,0 0 482,-17 1-289,17-1 0,-17 1-32,17-1 32,0 0 32,-17 0-32,17 2 0,-17-2-64,18 1 160,-1-1-64,-17-1 64,16 3-64,2-2 32,-18 1-32,17-17 0,0 16 0,-17 1-64,18-2 64,-2 2 0,1 0-64,1-1-224,-18 1 544,17-1-320,1 0 32,-18-16 32,15 16-64,3 1-224,0-1-129,-18-16-255,17 17-449,0-1-929,-17-16-1281,0 16-4421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610" units="cm"/>
          <inkml:channel name="Y" type="integer" max="1680" units="cm"/>
        </inkml:traceFormat>
        <inkml:channelProperties>
          <inkml:channelProperty channel="X" name="resolution" value="39.97785" units="1/cm"/>
          <inkml:channelProperty channel="Y" name="resolution" value="33.07087" units="1/cm"/>
        </inkml:channelProperties>
      </inkml:inkSource>
      <inkml:timestamp xml:id="ts0" timeString="2014-05-23T07:23:23.934"/>
    </inkml:context>
    <inkml:brush xml:id="br0">
      <inkml:brushProperty name="width" value="0.04667" units="cm"/>
      <inkml:brushProperty name="height" value="0.04667" units="cm"/>
      <inkml:brushProperty name="fitToCurve" value="1"/>
    </inkml:brush>
  </inkml:definitions>
  <inkml:traceGroup>
    <inkml:annotationXML>
      <emma:emma xmlns:emma="http://www.w3.org/2003/04/emma" version="1.0">
        <emma:interpretation id="{0E2D7FE8-78DD-484D-8999-D3C46E31A387}" emma:medium="tactile" emma:mode="ink">
          <msink:context xmlns:msink="http://schemas.microsoft.com/ink/2010/main" type="inkDrawing" rotatedBoundingBox="31352,8678 31367,8678 31367,8693 31352,8693" shapeName="Other"/>
        </emma:interpretation>
      </emma:emma>
    </inkml:annotationXML>
    <inkml:trace contextRef="#ctx0" brushRef="#br0">0 0</inkml:trace>
  </inkml:traceGroup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8008F-8C0F-4F63-86DC-E7B67385E4BD}" type="datetimeFigureOut">
              <a:rPr lang="en-US" smtClean="0"/>
              <a:pPr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F38DAD-5F37-4EA5-A798-26ED1E4539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12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698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47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967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51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636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4BCD14-5A93-4938-87CE-709050061C51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24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8156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F41B15-6F5C-47EB-9972-9BA42C6AE2E6}" type="slidenum">
              <a:rPr lang="en-US" smtClean="0">
                <a:solidFill>
                  <a:prstClr val="black"/>
                </a:solidFill>
                <a:latin typeface="Arial" pitchFamily="34" charset="0"/>
              </a:rPr>
              <a:pPr/>
              <a:t>25</a:t>
            </a:fld>
            <a:endParaRPr lang="en-US">
              <a:solidFill>
                <a:prstClr val="black"/>
              </a:solidFill>
              <a:latin typeface="Arial" pitchFamily="34" charset="0"/>
            </a:endParaRPr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3764" y="3228896"/>
            <a:ext cx="7280699" cy="3058954"/>
          </a:xfrm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1795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774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6306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93069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9168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4651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58770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41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7316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1311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155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31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039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64515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41441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24609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08061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196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5616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186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3317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93836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761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567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716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752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842392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70839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959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5614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064237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14168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835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28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17507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19110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9220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4554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34611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134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056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945309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16539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892158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2972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1991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178456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988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32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333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58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415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image" Target="../media/image1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7.xml"/><Relationship Id="rId17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6" Type="http://schemas.openxmlformats.org/officeDocument/2006/relationships/slideLayout" Target="../slideLayouts/slideLayout51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182167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72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2934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vertLeftWhite2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2918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8346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7490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20624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1485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372599" y="666750"/>
            <a:ext cx="137056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</a:rPr>
              <a:t>Template</a:t>
            </a:r>
          </a:p>
          <a:p>
            <a:r>
              <a:rPr lang="en-US" sz="1400" dirty="0">
                <a:solidFill>
                  <a:prstClr val="black"/>
                </a:solidFill>
              </a:rPr>
              <a:t>block2x2White1</a:t>
            </a:r>
          </a:p>
          <a:p>
            <a:endParaRPr lang="en-US" sz="1400" dirty="0">
              <a:solidFill>
                <a:prstClr val="black"/>
              </a:solidFill>
            </a:endParaRPr>
          </a:p>
          <a:p>
            <a:r>
              <a:rPr lang="en-US" sz="1400" dirty="0">
                <a:solidFill>
                  <a:prstClr val="black"/>
                </a:solidFill>
              </a:rPr>
              <a:t>Ordering of</a:t>
            </a:r>
            <a:r>
              <a:rPr lang="en-US" sz="1400" baseline="0" dirty="0">
                <a:solidFill>
                  <a:prstClr val="black"/>
                </a:solidFill>
              </a:rPr>
              <a:t> </a:t>
            </a:r>
          </a:p>
          <a:p>
            <a:r>
              <a:rPr lang="en-US" sz="1400" baseline="0" dirty="0">
                <a:solidFill>
                  <a:prstClr val="black"/>
                </a:solidFill>
              </a:rPr>
              <a:t>buttons is</a:t>
            </a:r>
            <a:r>
              <a:rPr lang="en-US" sz="1400" dirty="0">
                <a:solidFill>
                  <a:prstClr val="black"/>
                </a:solidFill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</a:rPr>
              <a:t>13</a:t>
            </a:r>
          </a:p>
          <a:p>
            <a:r>
              <a:rPr lang="en-US" sz="1400" dirty="0">
                <a:solidFill>
                  <a:prstClr val="black"/>
                </a:solidFill>
              </a:rPr>
              <a:t>24</a:t>
            </a:r>
          </a:p>
        </p:txBody>
      </p:sp>
      <p:pic>
        <p:nvPicPr>
          <p:cNvPr id="13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01168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Tarun Singh\Desktop\whiteRadio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931920"/>
            <a:ext cx="254471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23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CFE4B-17F2-49B1-A8CD-48A7230178BE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1/5/2025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fld id="{F043A558-56C3-499B-89A2-59E5853E6BB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448353" y="4932892"/>
            <a:ext cx="7665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prstClr val="black"/>
                </a:solidFill>
              </a:rPr>
              <a:t>Andrew Ng</a:t>
            </a:r>
          </a:p>
        </p:txBody>
      </p:sp>
    </p:spTree>
    <p:extLst>
      <p:ext uri="{BB962C8B-B14F-4D97-AF65-F5344CB8AC3E}">
        <p14:creationId xmlns:p14="http://schemas.microsoft.com/office/powerpoint/2010/main" val="508472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  <p:sldLayoutId id="2147483924" r:id="rId12"/>
    <p:sldLayoutId id="2147483925" r:id="rId13"/>
    <p:sldLayoutId id="2147483926" r:id="rId14"/>
    <p:sldLayoutId id="2147483927" r:id="rId15"/>
    <p:sldLayoutId id="2147483928" r:id="rId16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3" Type="http://schemas.openxmlformats.org/officeDocument/2006/relationships/tags" Target="../tags/tag15.xml"/><Relationship Id="rId7" Type="http://schemas.openxmlformats.org/officeDocument/2006/relationships/tags" Target="../tags/tag19.xml"/><Relationship Id="rId12" Type="http://schemas.openxmlformats.org/officeDocument/2006/relationships/image" Target="../media/image19.png"/><Relationship Id="rId17" Type="http://schemas.openxmlformats.org/officeDocument/2006/relationships/image" Target="../media/image24.png"/><Relationship Id="rId2" Type="http://schemas.openxmlformats.org/officeDocument/2006/relationships/tags" Target="../tags/tag14.xml"/><Relationship Id="rId16" Type="http://schemas.openxmlformats.org/officeDocument/2006/relationships/image" Target="../media/image23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image" Target="../media/image8.png"/><Relationship Id="rId5" Type="http://schemas.openxmlformats.org/officeDocument/2006/relationships/tags" Target="../tags/tag17.xml"/><Relationship Id="rId15" Type="http://schemas.openxmlformats.org/officeDocument/2006/relationships/image" Target="../media/image22.png"/><Relationship Id="rId10" Type="http://schemas.openxmlformats.org/officeDocument/2006/relationships/image" Target="../media/image3.png"/><Relationship Id="rId4" Type="http://schemas.openxmlformats.org/officeDocument/2006/relationships/tags" Target="../tags/tag16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tags" Target="../tags/tag28.xml"/><Relationship Id="rId13" Type="http://schemas.openxmlformats.org/officeDocument/2006/relationships/image" Target="../media/image28.png"/><Relationship Id="rId18" Type="http://schemas.openxmlformats.org/officeDocument/2006/relationships/image" Target="../media/image32.png"/><Relationship Id="rId3" Type="http://schemas.openxmlformats.org/officeDocument/2006/relationships/tags" Target="../tags/tag23.xml"/><Relationship Id="rId21" Type="http://schemas.openxmlformats.org/officeDocument/2006/relationships/image" Target="../media/image37.png"/><Relationship Id="rId7" Type="http://schemas.openxmlformats.org/officeDocument/2006/relationships/tags" Target="../tags/tag27.xml"/><Relationship Id="rId12" Type="http://schemas.openxmlformats.org/officeDocument/2006/relationships/image" Target="../media/image27.png"/><Relationship Id="rId17" Type="http://schemas.openxmlformats.org/officeDocument/2006/relationships/image" Target="../media/image31.png"/><Relationship Id="rId2" Type="http://schemas.openxmlformats.org/officeDocument/2006/relationships/tags" Target="../tags/tag22.xml"/><Relationship Id="rId16" Type="http://schemas.openxmlformats.org/officeDocument/2006/relationships/chart" Target="../charts/chart7.xml"/><Relationship Id="rId20" Type="http://schemas.openxmlformats.org/officeDocument/2006/relationships/image" Target="../media/image36.png"/><Relationship Id="rId1" Type="http://schemas.openxmlformats.org/officeDocument/2006/relationships/tags" Target="../tags/tag21.xml"/><Relationship Id="rId6" Type="http://schemas.openxmlformats.org/officeDocument/2006/relationships/tags" Target="../tags/tag26.xml"/><Relationship Id="rId11" Type="http://schemas.openxmlformats.org/officeDocument/2006/relationships/image" Target="../media/image26.png"/><Relationship Id="rId5" Type="http://schemas.openxmlformats.org/officeDocument/2006/relationships/tags" Target="../tags/tag25.xml"/><Relationship Id="rId15" Type="http://schemas.openxmlformats.org/officeDocument/2006/relationships/image" Target="../media/image30.png"/><Relationship Id="rId10" Type="http://schemas.openxmlformats.org/officeDocument/2006/relationships/chart" Target="../charts/chart6.xml"/><Relationship Id="rId19" Type="http://schemas.openxmlformats.org/officeDocument/2006/relationships/image" Target="../media/image33.png"/><Relationship Id="rId4" Type="http://schemas.openxmlformats.org/officeDocument/2006/relationships/tags" Target="../tags/tag24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13" Type="http://schemas.openxmlformats.org/officeDocument/2006/relationships/image" Target="../media/image29.png"/><Relationship Id="rId18" Type="http://schemas.openxmlformats.org/officeDocument/2006/relationships/image" Target="../media/image39.png"/><Relationship Id="rId3" Type="http://schemas.openxmlformats.org/officeDocument/2006/relationships/tags" Target="../tags/tag31.xml"/><Relationship Id="rId21" Type="http://schemas.openxmlformats.org/officeDocument/2006/relationships/image" Target="../media/image35.png"/><Relationship Id="rId7" Type="http://schemas.openxmlformats.org/officeDocument/2006/relationships/tags" Target="../tags/tag35.xml"/><Relationship Id="rId12" Type="http://schemas.openxmlformats.org/officeDocument/2006/relationships/image" Target="../media/image34.png"/><Relationship Id="rId17" Type="http://schemas.openxmlformats.org/officeDocument/2006/relationships/image" Target="../media/image31.png"/><Relationship Id="rId2" Type="http://schemas.openxmlformats.org/officeDocument/2006/relationships/tags" Target="../tags/tag30.xml"/><Relationship Id="rId16" Type="http://schemas.openxmlformats.org/officeDocument/2006/relationships/chart" Target="../charts/chart9.xml"/><Relationship Id="rId20" Type="http://schemas.openxmlformats.org/officeDocument/2006/relationships/image" Target="../media/image41.png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6.png"/><Relationship Id="rId5" Type="http://schemas.openxmlformats.org/officeDocument/2006/relationships/tags" Target="../tags/tag33.xml"/><Relationship Id="rId15" Type="http://schemas.openxmlformats.org/officeDocument/2006/relationships/image" Target="../media/image27.png"/><Relationship Id="rId10" Type="http://schemas.openxmlformats.org/officeDocument/2006/relationships/chart" Target="../charts/chart8.xml"/><Relationship Id="rId19" Type="http://schemas.openxmlformats.org/officeDocument/2006/relationships/image" Target="../media/image40.png"/><Relationship Id="rId4" Type="http://schemas.openxmlformats.org/officeDocument/2006/relationships/tags" Target="../tags/tag32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tags" Target="../tags/tag44.xml"/><Relationship Id="rId13" Type="http://schemas.openxmlformats.org/officeDocument/2006/relationships/image" Target="../media/image26.png"/><Relationship Id="rId18" Type="http://schemas.openxmlformats.org/officeDocument/2006/relationships/image" Target="../media/image44.png"/><Relationship Id="rId26" Type="http://schemas.openxmlformats.org/officeDocument/2006/relationships/customXml" Target="../ink/ink4.xml"/><Relationship Id="rId3" Type="http://schemas.openxmlformats.org/officeDocument/2006/relationships/tags" Target="../tags/tag39.xml"/><Relationship Id="rId21" Type="http://schemas.openxmlformats.org/officeDocument/2006/relationships/image" Target="../media/image46.emf"/><Relationship Id="rId7" Type="http://schemas.openxmlformats.org/officeDocument/2006/relationships/tags" Target="../tags/tag43.xml"/><Relationship Id="rId12" Type="http://schemas.openxmlformats.org/officeDocument/2006/relationships/image" Target="../media/image29.png"/><Relationship Id="rId17" Type="http://schemas.openxmlformats.org/officeDocument/2006/relationships/image" Target="../media/image27.png"/><Relationship Id="rId25" Type="http://schemas.openxmlformats.org/officeDocument/2006/relationships/image" Target="../media/image48.emf"/><Relationship Id="rId2" Type="http://schemas.openxmlformats.org/officeDocument/2006/relationships/tags" Target="../tags/tag38.xml"/><Relationship Id="rId16" Type="http://schemas.openxmlformats.org/officeDocument/2006/relationships/chart" Target="../charts/chart11.xml"/><Relationship Id="rId20" Type="http://schemas.openxmlformats.org/officeDocument/2006/relationships/customXml" Target="../ink/ink1.xml"/><Relationship Id="rId1" Type="http://schemas.openxmlformats.org/officeDocument/2006/relationships/tags" Target="../tags/tag37.xml"/><Relationship Id="rId6" Type="http://schemas.openxmlformats.org/officeDocument/2006/relationships/tags" Target="../tags/tag42.xml"/><Relationship Id="rId11" Type="http://schemas.openxmlformats.org/officeDocument/2006/relationships/image" Target="../media/image31.png"/><Relationship Id="rId24" Type="http://schemas.openxmlformats.org/officeDocument/2006/relationships/customXml" Target="../ink/ink3.xml"/><Relationship Id="rId5" Type="http://schemas.openxmlformats.org/officeDocument/2006/relationships/tags" Target="../tags/tag41.xml"/><Relationship Id="rId15" Type="http://schemas.openxmlformats.org/officeDocument/2006/relationships/image" Target="../media/image30.png"/><Relationship Id="rId23" Type="http://schemas.openxmlformats.org/officeDocument/2006/relationships/image" Target="../media/image47.emf"/><Relationship Id="rId10" Type="http://schemas.openxmlformats.org/officeDocument/2006/relationships/chart" Target="../charts/chart10.xml"/><Relationship Id="rId19" Type="http://schemas.openxmlformats.org/officeDocument/2006/relationships/image" Target="../media/image45.png"/><Relationship Id="rId4" Type="http://schemas.openxmlformats.org/officeDocument/2006/relationships/tags" Target="../tags/tag40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38.png"/><Relationship Id="rId22" Type="http://schemas.openxmlformats.org/officeDocument/2006/relationships/customXml" Target="../ink/ink2.xml"/><Relationship Id="rId27" Type="http://schemas.openxmlformats.org/officeDocument/2006/relationships/image" Target="../media/image49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tags" Target="../tags/tag47.xml"/><Relationship Id="rId7" Type="http://schemas.openxmlformats.org/officeDocument/2006/relationships/image" Target="../media/image8.png"/><Relationship Id="rId2" Type="http://schemas.openxmlformats.org/officeDocument/2006/relationships/tags" Target="../tags/tag46.xml"/><Relationship Id="rId1" Type="http://schemas.openxmlformats.org/officeDocument/2006/relationships/tags" Target="../tags/tag45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42.xml"/><Relationship Id="rId4" Type="http://schemas.openxmlformats.org/officeDocument/2006/relationships/tags" Target="../tags/tag48.xml"/><Relationship Id="rId9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image" Target="../media/image31.png"/><Relationship Id="rId18" Type="http://schemas.openxmlformats.org/officeDocument/2006/relationships/image" Target="../media/image56.png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12" Type="http://schemas.openxmlformats.org/officeDocument/2006/relationships/image" Target="../media/image47.png"/><Relationship Id="rId17" Type="http://schemas.openxmlformats.org/officeDocument/2006/relationships/image" Target="../media/image55.png"/><Relationship Id="rId2" Type="http://schemas.openxmlformats.org/officeDocument/2006/relationships/tags" Target="../tags/tag50.xml"/><Relationship Id="rId16" Type="http://schemas.openxmlformats.org/officeDocument/2006/relationships/image" Target="../media/image48.png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11" Type="http://schemas.openxmlformats.org/officeDocument/2006/relationships/image" Target="../media/image46.png"/><Relationship Id="rId5" Type="http://schemas.openxmlformats.org/officeDocument/2006/relationships/tags" Target="../tags/tag53.xml"/><Relationship Id="rId15" Type="http://schemas.openxmlformats.org/officeDocument/2006/relationships/chart" Target="../charts/chart12.xml"/><Relationship Id="rId10" Type="http://schemas.openxmlformats.org/officeDocument/2006/relationships/image" Target="../media/image43.png"/><Relationship Id="rId4" Type="http://schemas.openxmlformats.org/officeDocument/2006/relationships/tags" Target="../tags/tag52.xml"/><Relationship Id="rId9" Type="http://schemas.openxmlformats.org/officeDocument/2006/relationships/image" Target="../media/image26.png"/><Relationship Id="rId1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58.xml"/><Relationship Id="rId7" Type="http://schemas.openxmlformats.org/officeDocument/2006/relationships/image" Target="../media/image51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50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6.png"/><Relationship Id="rId4" Type="http://schemas.openxmlformats.org/officeDocument/2006/relationships/tags" Target="../tags/tag59.xml"/><Relationship Id="rId9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63.png"/><Relationship Id="rId3" Type="http://schemas.openxmlformats.org/officeDocument/2006/relationships/tags" Target="../tags/tag62.xml"/><Relationship Id="rId7" Type="http://schemas.openxmlformats.org/officeDocument/2006/relationships/image" Target="../media/image53.png"/><Relationship Id="rId12" Type="http://schemas.openxmlformats.org/officeDocument/2006/relationships/image" Target="../media/image62.png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6" Type="http://schemas.openxmlformats.org/officeDocument/2006/relationships/image" Target="../media/image52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6.png"/><Relationship Id="rId4" Type="http://schemas.openxmlformats.org/officeDocument/2006/relationships/tags" Target="../tags/tag63.xml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66.xml"/><Relationship Id="rId7" Type="http://schemas.openxmlformats.org/officeDocument/2006/relationships/image" Target="../media/image57.png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54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6.png"/><Relationship Id="rId4" Type="http://schemas.openxmlformats.org/officeDocument/2006/relationships/tags" Target="../tags/tag67.xml"/><Relationship Id="rId9" Type="http://schemas.openxmlformats.org/officeDocument/2006/relationships/image" Target="../media/image4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70.xml"/><Relationship Id="rId7" Type="http://schemas.openxmlformats.org/officeDocument/2006/relationships/image" Target="../media/image59.png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58.png"/><Relationship Id="rId11" Type="http://schemas.openxmlformats.org/officeDocument/2006/relationships/image" Target="../media/image47.png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46.png"/><Relationship Id="rId4" Type="http://schemas.openxmlformats.org/officeDocument/2006/relationships/tags" Target="../tags/tag71.xml"/><Relationship Id="rId9" Type="http://schemas.openxmlformats.org/officeDocument/2006/relationships/image" Target="../media/image4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tags" Target="../tags/tag74.xml"/><Relationship Id="rId7" Type="http://schemas.openxmlformats.org/officeDocument/2006/relationships/image" Target="../media/image46.png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slideLayout" Target="../slideLayouts/slideLayout42.xml"/><Relationship Id="rId5" Type="http://schemas.openxmlformats.org/officeDocument/2006/relationships/tags" Target="../tags/tag76.xml"/><Relationship Id="rId4" Type="http://schemas.openxmlformats.org/officeDocument/2006/relationships/tags" Target="../tags/tag75.xml"/><Relationship Id="rId9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4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7.xml"/><Relationship Id="rId7" Type="http://schemas.openxmlformats.org/officeDocument/2006/relationships/chart" Target="../charts/chart3.xml"/><Relationship Id="rId12" Type="http://schemas.openxmlformats.org/officeDocument/2006/relationships/chart" Target="../charts/chart5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3.png"/><Relationship Id="rId11" Type="http://schemas.openxmlformats.org/officeDocument/2006/relationships/chart" Target="../charts/chart4.xml"/><Relationship Id="rId5" Type="http://schemas.openxmlformats.org/officeDocument/2006/relationships/slideLayout" Target="../slideLayouts/slideLayout42.xml"/><Relationship Id="rId10" Type="http://schemas.openxmlformats.org/officeDocument/2006/relationships/image" Target="../media/image7.png"/><Relationship Id="rId4" Type="http://schemas.openxmlformats.org/officeDocument/2006/relationships/tags" Target="../tags/tag8.xml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tags" Target="../tags/tag11.xml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tags" Target="../tags/tag10.xml"/><Relationship Id="rId16" Type="http://schemas.openxmlformats.org/officeDocument/2006/relationships/image" Target="../media/image18.png"/><Relationship Id="rId1" Type="http://schemas.openxmlformats.org/officeDocument/2006/relationships/tags" Target="../tags/tag9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slideLayout" Target="../slideLayouts/slideLayout42.xml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tags" Target="../tags/tag12.xml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1752600" y="28575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1851660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295400" y="2495550"/>
            <a:ext cx="5029200" cy="1625589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Model representation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8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895350"/>
            <a:ext cx="2261483" cy="31468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04800" y="361950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959" y="1985145"/>
            <a:ext cx="662241" cy="28180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04800" y="1478062"/>
            <a:ext cx="1687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Parameters: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41141"/>
            <a:ext cx="3810000" cy="5354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04800" y="2594174"/>
            <a:ext cx="1971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Cost Function:</a:t>
            </a:r>
          </a:p>
        </p:txBody>
      </p:sp>
      <p:pic>
        <p:nvPicPr>
          <p:cNvPr id="7" name="Picture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0817" y="3919133"/>
            <a:ext cx="2435263" cy="481417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304800" y="3827039"/>
            <a:ext cx="8402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</a:t>
            </a:r>
          </a:p>
        </p:txBody>
      </p:sp>
      <p:cxnSp>
        <p:nvCxnSpPr>
          <p:cNvPr id="30" name="Straight Connector 29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Picture 3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3" y="819150"/>
            <a:ext cx="1799412" cy="355636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0" y="1885950"/>
            <a:ext cx="268054" cy="30255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2957238"/>
            <a:ext cx="3741419" cy="5773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0" y="3902045"/>
            <a:ext cx="2133600" cy="49850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6248400" y="57150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Simplified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2624544" y="1669306"/>
            <a:ext cx="1456512" cy="1047065"/>
            <a:chOff x="3175882" y="1588576"/>
            <a:chExt cx="1456512" cy="1047065"/>
          </a:xfrm>
        </p:grpSpPr>
        <p:cxnSp>
          <p:nvCxnSpPr>
            <p:cNvPr id="21" name="직선 화살표 연결선 20"/>
            <p:cNvCxnSpPr/>
            <p:nvPr/>
          </p:nvCxnSpPr>
          <p:spPr>
            <a:xfrm flipV="1">
              <a:off x="3417497" y="1588576"/>
              <a:ext cx="0" cy="104706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3352800" y="2565790"/>
              <a:ext cx="1279594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flipV="1">
              <a:off x="3175882" y="1939727"/>
              <a:ext cx="1243718" cy="49669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직사각형 33"/>
            <p:cNvSpPr/>
            <p:nvPr/>
          </p:nvSpPr>
          <p:spPr>
            <a:xfrm>
              <a:off x="3581400" y="1708894"/>
              <a:ext cx="5998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dirty="0">
                  <a:solidFill>
                    <a:schemeClr val="accent1"/>
                  </a:solidFill>
                </a:rPr>
                <a:t>h(x) </a:t>
              </a:r>
              <a:endParaRPr lang="ko-KR" altLang="en-US" dirty="0"/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6667500" y="1711102"/>
            <a:ext cx="1934832" cy="1117824"/>
            <a:chOff x="6667500" y="1711102"/>
            <a:chExt cx="1934832" cy="1117824"/>
          </a:xfrm>
        </p:grpSpPr>
        <p:grpSp>
          <p:nvGrpSpPr>
            <p:cNvPr id="39" name="그룹 38"/>
            <p:cNvGrpSpPr/>
            <p:nvPr/>
          </p:nvGrpSpPr>
          <p:grpSpPr>
            <a:xfrm>
              <a:off x="6667500" y="1770469"/>
              <a:ext cx="1342212" cy="1058457"/>
              <a:chOff x="3290182" y="1588576"/>
              <a:chExt cx="1342212" cy="1058457"/>
            </a:xfrm>
          </p:grpSpPr>
          <p:cxnSp>
            <p:nvCxnSpPr>
              <p:cNvPr id="40" name="직선 화살표 연결선 39"/>
              <p:cNvCxnSpPr/>
              <p:nvPr/>
            </p:nvCxnSpPr>
            <p:spPr>
              <a:xfrm flipV="1">
                <a:off x="3417497" y="1588576"/>
                <a:ext cx="0" cy="104706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화살표 연결선 40"/>
              <p:cNvCxnSpPr/>
              <p:nvPr/>
            </p:nvCxnSpPr>
            <p:spPr>
              <a:xfrm>
                <a:off x="3352800" y="2565790"/>
                <a:ext cx="1279594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/>
              <p:cNvCxnSpPr/>
              <p:nvPr/>
            </p:nvCxnSpPr>
            <p:spPr>
              <a:xfrm flipV="1">
                <a:off x="3290182" y="1856457"/>
                <a:ext cx="1119188" cy="79057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직사각형 42"/>
              <p:cNvSpPr/>
              <p:nvPr/>
            </p:nvSpPr>
            <p:spPr>
              <a:xfrm>
                <a:off x="3581400" y="1708894"/>
                <a:ext cx="59984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dirty="0">
                    <a:solidFill>
                      <a:schemeClr val="accent1"/>
                    </a:solidFill>
                  </a:rPr>
                  <a:t>h(x) </a:t>
                </a:r>
                <a:endParaRPr lang="ko-KR" altLang="en-US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직사각형 47"/>
                <p:cNvSpPr/>
                <p:nvPr/>
              </p:nvSpPr>
              <p:spPr>
                <a:xfrm>
                  <a:off x="7848600" y="1711102"/>
                  <a:ext cx="7537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baseline="-2500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ko-KR" altLang="en-US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accent1"/>
                      </a:solidFill>
                    </a:rPr>
                    <a:t>= 0</a:t>
                  </a:r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직사각형 4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8600" y="1711102"/>
                  <a:ext cx="753732" cy="369332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333" r="-6504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78243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75843"/>
              </p:ext>
            </p:extLst>
          </p:nvPr>
        </p:nvGraphicFramePr>
        <p:xfrm>
          <a:off x="533400" y="10676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0010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44484" y="333375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731520" y="1041400"/>
            <a:ext cx="3063240" cy="235458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158291"/>
            <a:ext cx="543154" cy="245059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29675"/>
            <a:ext cx="640080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291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662940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145934" y="578675"/>
            <a:ext cx="3080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      )</a:t>
            </a:r>
          </a:p>
        </p:txBody>
      </p:sp>
      <p:pic>
        <p:nvPicPr>
          <p:cNvPr id="37" name="Picture 3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1091" y="666750"/>
            <a:ext cx="184709" cy="208483"/>
          </a:xfrm>
          <a:prstGeom prst="rect">
            <a:avLst/>
          </a:prstGeom>
        </p:spPr>
      </p:pic>
      <p:grpSp>
        <p:nvGrpSpPr>
          <p:cNvPr id="49" name="Group 48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40" name="Char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121781722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48" name="Picture 4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47" name="Picture 4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pSp>
        <p:nvGrpSpPr>
          <p:cNvPr id="6" name="그룹 5"/>
          <p:cNvGrpSpPr/>
          <p:nvPr/>
        </p:nvGrpSpPr>
        <p:grpSpPr>
          <a:xfrm>
            <a:off x="108902" y="3653025"/>
            <a:ext cx="4234498" cy="1433325"/>
            <a:chOff x="990600" y="-628650"/>
            <a:chExt cx="4657948" cy="157665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990600" y="-628650"/>
                  <a:ext cx="4657948" cy="5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l-GR" altLang="ko-KR" sz="2000" baseline="-25000" dirty="0" smtClean="0">
                              <a:solidFill>
                                <a:schemeClr val="accent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)) 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))2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-628650"/>
                  <a:ext cx="4657948" cy="58139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990600" y="-104593"/>
                  <a:ext cx="4657948" cy="5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         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l-GR" altLang="ko-KR" sz="2000" dirty="0" smtClean="0">
                              <a:solidFill>
                                <a:schemeClr val="accent1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-25000" dirty="0" smtClean="0">
                              <a:solidFill>
                                <a:schemeClr val="accent1"/>
                              </a:solidFill>
                            </a:rPr>
                            <m:t>1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chemeClr val="accent1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 smtClean="0">
                              <a:solidFill>
                                <a:schemeClr val="accent1"/>
                              </a:solidFill>
                            </a:rPr>
                            <m:t>)) 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))2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-104593"/>
                  <a:ext cx="4657948" cy="58139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990600" y="419464"/>
                  <a:ext cx="4657948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   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0</m:t>
                          </m:r>
                          <m:r>
                            <a:rPr lang="en-US" altLang="ko-KR" sz="2000" b="0" i="1" baseline="3000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+0</m:t>
                          </m:r>
                          <m:r>
                            <a:rPr lang="en-US" altLang="ko-KR" sz="2000" i="1" baseline="300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i="1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+0</m:t>
                          </m:r>
                          <m:r>
                            <a:rPr lang="en-US" altLang="ko-KR" sz="2000" i="1" baseline="3000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</m:e>
                      </m:d>
                    </m:oMath>
                  </a14:m>
                  <a:endParaRPr lang="en-US" altLang="ko-KR" sz="2000" b="0" i="1" dirty="0">
                    <a:solidFill>
                      <a:schemeClr val="accent1"/>
                    </a:solidFill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0600" y="419464"/>
                  <a:ext cx="4657948" cy="528543"/>
                </a:xfrm>
                <a:prstGeom prst="rect">
                  <a:avLst/>
                </a:prstGeom>
                <a:blipFill rotWithShape="1">
                  <a:blip r:embed="rId20"/>
                  <a:stretch>
                    <a:fillRect b="-2051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그룹 2"/>
          <p:cNvGrpSpPr/>
          <p:nvPr/>
        </p:nvGrpSpPr>
        <p:grpSpPr>
          <a:xfrm>
            <a:off x="6970601" y="3129999"/>
            <a:ext cx="1729054" cy="1475341"/>
            <a:chOff x="6970601" y="3129999"/>
            <a:chExt cx="1729054" cy="14753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/>
                <p:cNvSpPr/>
                <p:nvPr/>
              </p:nvSpPr>
              <p:spPr>
                <a:xfrm>
                  <a:off x="7620000" y="4236008"/>
                  <a:ext cx="10796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𝐽</m:t>
                        </m:r>
                        <m:d>
                          <m:dPr>
                            <m:ctrlP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1</m:t>
                            </m:r>
                          </m:e>
                        </m:d>
                        <m:r>
                          <a:rPr lang="en-US" altLang="ko-KR" i="1">
                            <a:solidFill>
                              <a:schemeClr val="accent1"/>
                            </a:solidFill>
                            <a:latin typeface="Cambria Math"/>
                          </a:rPr>
                          <m:t>=0</m:t>
                        </m:r>
                      </m:oMath>
                    </m:oMathPara>
                  </a14:m>
                  <a:endParaRPr lang="en-US" altLang="ko-KR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0" y="4236008"/>
                  <a:ext cx="1079655" cy="369332"/>
                </a:xfrm>
                <a:prstGeom prst="rect">
                  <a:avLst/>
                </a:prstGeom>
                <a:blipFill rotWithShape="1">
                  <a:blip r:embed="rId21"/>
                  <a:stretch>
                    <a:fillRect l="-565" b="-1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곱셈 기호 24"/>
            <p:cNvSpPr/>
            <p:nvPr/>
          </p:nvSpPr>
          <p:spPr>
            <a:xfrm>
              <a:off x="6970601" y="3129999"/>
              <a:ext cx="275357" cy="242967"/>
            </a:xfrm>
            <a:prstGeom prst="mathMultiply">
              <a:avLst>
                <a:gd name="adj1" fmla="val 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87580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Chart 4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9696626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833252" y="2255388"/>
            <a:ext cx="2742533" cy="1105330"/>
          </a:xfrm>
          <a:prstGeom prst="line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6"/>
            <a:ext cx="835762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990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145934" y="2095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pic>
        <p:nvPicPr>
          <p:cNvPr id="45" name="Picture 4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grpSp>
        <p:nvGrpSpPr>
          <p:cNvPr id="46" name="Group 45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50" name="Chart 4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033916439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pic>
          <p:nvPicPr>
            <p:cNvPr id="51" name="Picture 50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52" name="Picture 51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grpSp>
        <p:nvGrpSpPr>
          <p:cNvPr id="23" name="그룹 22"/>
          <p:cNvGrpSpPr/>
          <p:nvPr/>
        </p:nvGrpSpPr>
        <p:grpSpPr>
          <a:xfrm>
            <a:off x="76200" y="3867150"/>
            <a:ext cx="4929867" cy="1003355"/>
            <a:chOff x="-43180" y="-628650"/>
            <a:chExt cx="5422854" cy="11036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2175" y="-628650"/>
                  <a:ext cx="5377499" cy="5813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accent1"/>
                          </a:solidFill>
                        </a:rPr>
                        <m:t>0.5</m:t>
                      </m:r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2∙3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(0.5−1)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30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1−2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+(1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.5−3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" y="-628650"/>
                  <a:ext cx="5377499" cy="581397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-43180" y="-104593"/>
                  <a:ext cx="3849544" cy="5796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altLang="ko-KR" sz="2000" i="1">
                          <a:solidFill>
                            <a:schemeClr val="accent1"/>
                          </a:solidFill>
                          <a:latin typeface="Cambria Math"/>
                        </a:rPr>
                        <m:t>∙</m:t>
                      </m:r>
                    </m:oMath>
                  </a14:m>
                  <a:r>
                    <a:rPr lang="en-US" altLang="ko-KR" sz="2000" dirty="0">
                      <a:solidFill>
                        <a:schemeClr val="accent1"/>
                      </a:solidFill>
                    </a:rPr>
                    <a:t>(3.5) = 0.58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43180" y="-104593"/>
                  <a:ext cx="3849544" cy="579633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곱셈 기호 26"/>
          <p:cNvSpPr/>
          <p:nvPr/>
        </p:nvSpPr>
        <p:spPr>
          <a:xfrm>
            <a:off x="6970601" y="3114284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곱셈 기호 27"/>
          <p:cNvSpPr/>
          <p:nvPr/>
        </p:nvSpPr>
        <p:spPr>
          <a:xfrm>
            <a:off x="6513199" y="2805406"/>
            <a:ext cx="227568" cy="22087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/>
          <p:cNvCxnSpPr/>
          <p:nvPr/>
        </p:nvCxnSpPr>
        <p:spPr>
          <a:xfrm flipV="1">
            <a:off x="1825992" y="2647950"/>
            <a:ext cx="0" cy="304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2657842" y="2038350"/>
            <a:ext cx="0" cy="5969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/>
          <p:cNvCxnSpPr/>
          <p:nvPr/>
        </p:nvCxnSpPr>
        <p:spPr>
          <a:xfrm flipV="1">
            <a:off x="3505200" y="1410740"/>
            <a:ext cx="0" cy="9078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직사각형 10"/>
              <p:cNvSpPr/>
              <p:nvPr/>
            </p:nvSpPr>
            <p:spPr>
              <a:xfrm>
                <a:off x="1905116" y="2278618"/>
                <a:ext cx="4700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y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직사각형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116" y="2278618"/>
                <a:ext cx="470000" cy="369332"/>
              </a:xfrm>
              <a:prstGeom prst="rect">
                <a:avLst/>
              </a:prstGeom>
              <a:blipFill rotWithShape="1">
                <a:blip r:embed="rId20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/>
              <p:cNvSpPr/>
              <p:nvPr/>
            </p:nvSpPr>
            <p:spPr>
              <a:xfrm>
                <a:off x="1907111" y="2891518"/>
                <a:ext cx="8306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h</m:t>
                      </m:r>
                      <m:r>
                        <m:rPr>
                          <m:nor/>
                        </m:rPr>
                        <a:rPr lang="el-GR" altLang="ko-KR" baseline="-25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dirty="0">
                          <a:solidFill>
                            <a:schemeClr val="accent1"/>
                          </a:solidFill>
                        </a:rPr>
                        <m:t>x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i</m:t>
                      </m:r>
                      <m:r>
                        <m:rPr>
                          <m:nor/>
                        </m:rPr>
                        <a:rPr lang="en-US" altLang="ko-KR" baseline="30000" dirty="0">
                          <a:solidFill>
                            <a:schemeClr val="accent1"/>
                          </a:solidFill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111" y="2891518"/>
                <a:ext cx="830676" cy="369332"/>
              </a:xfrm>
              <a:prstGeom prst="rect">
                <a:avLst/>
              </a:prstGeom>
              <a:blipFill rotWithShape="1">
                <a:blip r:embed="rId21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6418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직선 연결선 25"/>
          <p:cNvCxnSpPr/>
          <p:nvPr/>
        </p:nvCxnSpPr>
        <p:spPr>
          <a:xfrm flipV="1">
            <a:off x="889000" y="1200151"/>
            <a:ext cx="2921000" cy="2140650"/>
          </a:xfrm>
          <a:prstGeom prst="line">
            <a:avLst/>
          </a:prstGeom>
          <a:ln w="285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" name="Group 67"/>
          <p:cNvGrpSpPr/>
          <p:nvPr/>
        </p:nvGrpSpPr>
        <p:grpSpPr>
          <a:xfrm>
            <a:off x="4956048" y="1104900"/>
            <a:ext cx="3883152" cy="2914650"/>
            <a:chOff x="4956048" y="1104900"/>
            <a:chExt cx="3883152" cy="2914650"/>
          </a:xfrm>
        </p:grpSpPr>
        <p:graphicFrame>
          <p:nvGraphicFramePr>
            <p:cNvPr id="69" name="Chart 68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47985067"/>
                </p:ext>
              </p:extLst>
            </p:nvPr>
          </p:nvGraphicFramePr>
          <p:xfrm>
            <a:off x="5334000" y="1104900"/>
            <a:ext cx="3505200" cy="268605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0"/>
            </a:graphicData>
          </a:graphic>
        </p:graphicFrame>
        <p:pic>
          <p:nvPicPr>
            <p:cNvPr id="70" name="Picture 69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6048" y="2132859"/>
              <a:ext cx="530352" cy="245059"/>
            </a:xfrm>
            <a:prstGeom prst="rect">
              <a:avLst/>
            </a:prstGeom>
          </p:spPr>
        </p:pic>
        <p:pic>
          <p:nvPicPr>
            <p:cNvPr id="71" name="Picture 70"/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2276" y="3811067"/>
              <a:ext cx="184709" cy="208483"/>
            </a:xfrm>
            <a:prstGeom prst="rect">
              <a:avLst/>
            </a:prstGeom>
          </p:spPr>
        </p:pic>
      </p:grp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7578" y="209550"/>
            <a:ext cx="678942" cy="30632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28600" y="210267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7400" y="3546010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cxnSp>
        <p:nvCxnSpPr>
          <p:cNvPr id="20" name="Straight Connector 19"/>
          <p:cNvCxnSpPr/>
          <p:nvPr/>
        </p:nvCxnSpPr>
        <p:spPr>
          <a:xfrm>
            <a:off x="833252" y="3276119"/>
            <a:ext cx="3002478" cy="133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0" y="2331277"/>
            <a:ext cx="649224" cy="208483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552728" y="578675"/>
            <a:ext cx="346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, this is a function of x)</a:t>
            </a:r>
          </a:p>
        </p:txBody>
      </p:sp>
      <p:pic>
        <p:nvPicPr>
          <p:cNvPr id="33" name="Picture 3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4095" y="666750"/>
            <a:ext cx="184709" cy="208483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46482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5377357" y="133350"/>
            <a:ext cx="3080843" cy="738457"/>
            <a:chOff x="5145934" y="209550"/>
            <a:chExt cx="3080843" cy="738457"/>
          </a:xfrm>
        </p:grpSpPr>
        <p:pic>
          <p:nvPicPr>
            <p:cNvPr id="38" name="Picture 37"/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50784" y="209550"/>
              <a:ext cx="662940" cy="306324"/>
            </a:xfrm>
            <a:prstGeom prst="rect">
              <a:avLst/>
            </a:prstGeom>
          </p:spPr>
        </p:pic>
        <p:sp>
          <p:nvSpPr>
            <p:cNvPr id="36" name="TextBox 35"/>
            <p:cNvSpPr txBox="1"/>
            <p:nvPr/>
          </p:nvSpPr>
          <p:spPr>
            <a:xfrm>
              <a:off x="5145934" y="578675"/>
              <a:ext cx="30808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(function of the parameter      )</a:t>
              </a:r>
            </a:p>
          </p:txBody>
        </p:sp>
        <p:pic>
          <p:nvPicPr>
            <p:cNvPr id="37" name="Picture 36"/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6291" y="666750"/>
              <a:ext cx="184709" cy="208483"/>
            </a:xfrm>
            <a:prstGeom prst="rect">
              <a:avLst/>
            </a:prstGeom>
          </p:spPr>
        </p:pic>
      </p:grpSp>
      <p:graphicFrame>
        <p:nvGraphicFramePr>
          <p:cNvPr id="59" name="Chart 5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1574275"/>
              </p:ext>
            </p:extLst>
          </p:nvPr>
        </p:nvGraphicFramePr>
        <p:xfrm>
          <a:off x="533400" y="1169225"/>
          <a:ext cx="3169920" cy="26860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pic>
        <p:nvPicPr>
          <p:cNvPr id="60" name="Picture 5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1259891"/>
            <a:ext cx="543154" cy="245059"/>
          </a:xfrm>
          <a:prstGeom prst="rect">
            <a:avLst/>
          </a:prstGeom>
        </p:spPr>
      </p:pic>
      <p:cxnSp>
        <p:nvCxnSpPr>
          <p:cNvPr id="4" name="직선 연결선 3"/>
          <p:cNvCxnSpPr/>
          <p:nvPr/>
        </p:nvCxnSpPr>
        <p:spPr>
          <a:xfrm flipV="1">
            <a:off x="889000" y="2132859"/>
            <a:ext cx="3356864" cy="1181841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/>
          <p:cNvCxnSpPr/>
          <p:nvPr/>
        </p:nvCxnSpPr>
        <p:spPr>
          <a:xfrm>
            <a:off x="914400" y="3266607"/>
            <a:ext cx="3006852" cy="25233"/>
          </a:xfrm>
          <a:prstGeom prst="line">
            <a:avLst/>
          </a:prstGeom>
          <a:ln w="285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그룹 13"/>
          <p:cNvGrpSpPr/>
          <p:nvPr/>
        </p:nvGrpSpPr>
        <p:grpSpPr>
          <a:xfrm>
            <a:off x="897962" y="3867149"/>
            <a:ext cx="3106428" cy="1013740"/>
            <a:chOff x="897962" y="3867149"/>
            <a:chExt cx="3106428" cy="101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="0" i="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) 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2∙3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b="0" i="0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[1</m:t>
                          </m:r>
                          <m:r>
                            <m:rPr>
                              <m:nor/>
                            </m:rPr>
                            <a:rPr lang="en-US" altLang="ko-KR" sz="2000" b="0" i="0" baseline="30000" dirty="0" smtClean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+2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2</m:t>
                          </m:r>
                          <m:r>
                            <m:rPr>
                              <m:nor/>
                            </m:rPr>
                            <a:rPr lang="en-US" altLang="ko-KR" sz="2000" b="0" i="0" dirty="0" smtClean="0">
                              <a:solidFill>
                                <a:schemeClr val="accent1"/>
                              </a:solidFill>
                            </a:rPr>
                            <m:t>]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 </m:t>
                          </m:r>
                        </m:e>
                      </m:nary>
                    </m:oMath>
                  </a14:m>
                  <a:endParaRPr lang="en-US" altLang="ko-KR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931" y="3867149"/>
                  <a:ext cx="3035459" cy="528543"/>
                </a:xfrm>
                <a:prstGeom prst="rect">
                  <a:avLst/>
                </a:prstGeom>
                <a:blipFill rotWithShape="1">
                  <a:blip r:embed="rId18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= 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6</m:t>
                          </m:r>
                        </m:den>
                      </m:f>
                      <m:r>
                        <a:rPr lang="en-US" altLang="ko-KR" i="1">
                          <a:solidFill>
                            <a:schemeClr val="accent1"/>
                          </a:solidFill>
                          <a:latin typeface="Cambria Math"/>
                        </a:rPr>
                        <m:t>∙</m:t>
                      </m:r>
                      <m:r>
                        <a:rPr lang="en-US" altLang="ko-KR" b="0" i="0" smtClean="0">
                          <a:solidFill>
                            <a:schemeClr val="accent1"/>
                          </a:solidFill>
                          <a:latin typeface="Cambria Math"/>
                        </a:rPr>
                        <m:t>14</m:t>
                      </m:r>
                    </m:oMath>
                  </a14:m>
                  <a:r>
                    <a:rPr lang="en-US" altLang="ko-KR" sz="2000" dirty="0">
                      <a:solidFill>
                        <a:schemeClr val="accent1"/>
                      </a:solidFill>
                    </a:rPr>
                    <a:t> = 2.3</a:t>
                  </a:r>
                </a:p>
              </p:txBody>
            </p:sp>
          </mc:Choice>
          <mc:Fallback xmlns=""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962" y="4395692"/>
                  <a:ext cx="2629290" cy="485197"/>
                </a:xfrm>
                <a:prstGeom prst="rect">
                  <a:avLst/>
                </a:prstGeom>
                <a:blipFill rotWithShape="1">
                  <a:blip r:embed="rId19"/>
                  <a:stretch>
                    <a:fillRect b="-112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곱셈 기호 49"/>
          <p:cNvSpPr/>
          <p:nvPr/>
        </p:nvSpPr>
        <p:spPr>
          <a:xfrm>
            <a:off x="6970601" y="3114284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곱셈 기호 50"/>
          <p:cNvSpPr/>
          <p:nvPr/>
        </p:nvSpPr>
        <p:spPr>
          <a:xfrm>
            <a:off x="6501821" y="2805406"/>
            <a:ext cx="250325" cy="220879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곱셈 기호 51"/>
          <p:cNvSpPr/>
          <p:nvPr/>
        </p:nvSpPr>
        <p:spPr>
          <a:xfrm>
            <a:off x="6012180" y="1520640"/>
            <a:ext cx="275357" cy="242967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7" name="그룹 66"/>
          <p:cNvGrpSpPr/>
          <p:nvPr/>
        </p:nvGrpSpPr>
        <p:grpSpPr>
          <a:xfrm>
            <a:off x="5867400" y="771550"/>
            <a:ext cx="2380829" cy="2477455"/>
            <a:chOff x="10313880" y="2398808"/>
            <a:chExt cx="2758680" cy="299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6" name="잉크 55"/>
                <p14:cNvContentPartPr/>
                <p14:nvPr/>
              </p14:nvContentPartPr>
              <p14:xfrm>
                <a:off x="11257080" y="2448848"/>
                <a:ext cx="1815480" cy="2933280"/>
              </p14:xfrm>
            </p:contentPart>
          </mc:Choice>
          <mc:Fallback xmlns="">
            <p:pic>
              <p:nvPicPr>
                <p:cNvPr id="56" name="잉크 55"/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1254161" y="2444492"/>
                  <a:ext cx="1822987" cy="29424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8" name="잉크 57"/>
                <p14:cNvContentPartPr/>
                <p14:nvPr/>
              </p14:nvContentPartPr>
              <p14:xfrm>
                <a:off x="11149800" y="4931048"/>
                <a:ext cx="536400" cy="465480"/>
              </p14:xfrm>
            </p:contentPart>
          </mc:Choice>
          <mc:Fallback xmlns="">
            <p:pic>
              <p:nvPicPr>
                <p:cNvPr id="58" name="잉크 57"/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1146463" y="4927565"/>
                  <a:ext cx="540988" cy="47375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4" name="잉크 63"/>
                <p14:cNvContentPartPr/>
                <p14:nvPr/>
              </p14:nvContentPartPr>
              <p14:xfrm>
                <a:off x="10313880" y="2398808"/>
                <a:ext cx="915120" cy="2646720"/>
              </p14:xfrm>
            </p:contentPart>
          </mc:Choice>
          <mc:Fallback xmlns="">
            <p:pic>
              <p:nvPicPr>
                <p:cNvPr id="64" name="잉크 63"/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311377" y="2397501"/>
                  <a:ext cx="921794" cy="26502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6" name="잉크 65"/>
                <p14:cNvContentPartPr/>
                <p14:nvPr/>
              </p14:nvContentPartPr>
              <p14:xfrm>
                <a:off x="11287020" y="3124245"/>
                <a:ext cx="360" cy="360"/>
              </p14:xfrm>
            </p:contentPart>
          </mc:Choice>
          <mc:Fallback xmlns="">
            <p:pic>
              <p:nvPicPr>
                <p:cNvPr id="66" name="잉크 65"/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78740" y="3115965"/>
                  <a:ext cx="16920" cy="1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72649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141220" y="2176147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514600" y="2266950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II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86000" y="7620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25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468" y="895350"/>
            <a:ext cx="2580532" cy="359077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22258" y="786885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pic>
        <p:nvPicPr>
          <p:cNvPr id="20" name="Picture 1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1877915"/>
            <a:ext cx="755670" cy="32156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2258" y="1719890"/>
            <a:ext cx="2189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Parameters:</a:t>
            </a:r>
          </a:p>
        </p:txBody>
      </p:sp>
      <p:pic>
        <p:nvPicPr>
          <p:cNvPr id="4" name="Picture 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2571750"/>
            <a:ext cx="5360670" cy="75334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622258" y="2615685"/>
            <a:ext cx="2578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Cost Function:</a:t>
            </a:r>
          </a:p>
        </p:txBody>
      </p:sp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530" y="3701415"/>
            <a:ext cx="2765679" cy="546735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22258" y="3587175"/>
            <a:ext cx="10631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Goal:</a:t>
            </a:r>
          </a:p>
        </p:txBody>
      </p:sp>
    </p:spTree>
    <p:extLst>
      <p:ext uri="{BB962C8B-B14F-4D97-AF65-F5344CB8AC3E}">
        <p14:creationId xmlns:p14="http://schemas.microsoft.com/office/powerpoint/2010/main" val="357850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6304" y="685301"/>
            <a:ext cx="519391" cy="222859"/>
          </a:xfrm>
          <a:prstGeom prst="rect">
            <a:avLst/>
          </a:prstGeom>
        </p:spPr>
      </p:pic>
      <p:cxnSp>
        <p:nvCxnSpPr>
          <p:cNvPr id="34" name="Straight Connector 33"/>
          <p:cNvCxnSpPr/>
          <p:nvPr/>
        </p:nvCxnSpPr>
        <p:spPr>
          <a:xfrm>
            <a:off x="5105400" y="566800"/>
            <a:ext cx="0" cy="3962400"/>
          </a:xfrm>
          <a:prstGeom prst="line">
            <a:avLst/>
          </a:prstGeom>
          <a:ln w="12700">
            <a:solidFill>
              <a:schemeClr val="tx1">
                <a:alpha val="5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5" name="Picture 6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66" name="Picture 6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5803" y="656923"/>
            <a:ext cx="515722" cy="21945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3312" y="1259892"/>
            <a:ext cx="530352" cy="24505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767" y="3658668"/>
            <a:ext cx="184709" cy="208483"/>
          </a:xfrm>
          <a:prstGeom prst="rect">
            <a:avLst/>
          </a:prstGeom>
        </p:spPr>
      </p:pic>
      <p:graphicFrame>
        <p:nvGraphicFramePr>
          <p:cNvPr id="54" name="Chart 5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3933837"/>
              </p:ext>
            </p:extLst>
          </p:nvPr>
        </p:nvGraphicFramePr>
        <p:xfrm>
          <a:off x="955296" y="1200150"/>
          <a:ext cx="4114800" cy="2909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0" y="2001619"/>
            <a:ext cx="1013739" cy="646331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Price ($) </a:t>
            </a:r>
          </a:p>
          <a:p>
            <a:pPr algn="ctr"/>
            <a:r>
              <a:rPr lang="en-US" dirty="0"/>
              <a:t>in 1000’s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2286000" y="3943350"/>
            <a:ext cx="1607171" cy="369332"/>
          </a:xfrm>
          <a:prstGeom prst="rect">
            <a:avLst/>
          </a:prstGeom>
          <a:noFill/>
        </p:spPr>
        <p:txBody>
          <a:bodyPr vert="horz" wrap="none" rtlCol="0">
            <a:spAutoFit/>
          </a:bodyPr>
          <a:lstStyle/>
          <a:p>
            <a:pPr algn="ctr"/>
            <a:r>
              <a:rPr lang="en-US" dirty="0"/>
              <a:t>Size in feet</a:t>
            </a:r>
            <a:r>
              <a:rPr lang="en-US" baseline="30000" dirty="0"/>
              <a:t>2</a:t>
            </a:r>
            <a:r>
              <a:rPr lang="en-US" dirty="0"/>
              <a:t> (x)</a:t>
            </a:r>
          </a:p>
        </p:txBody>
      </p:sp>
      <p:cxnSp>
        <p:nvCxnSpPr>
          <p:cNvPr id="67" name="Straight Connector 66"/>
          <p:cNvCxnSpPr/>
          <p:nvPr/>
        </p:nvCxnSpPr>
        <p:spPr>
          <a:xfrm flipV="1">
            <a:off x="5787312" y="1143830"/>
            <a:ext cx="0" cy="2629966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5558712" y="3506029"/>
            <a:ext cx="2971800" cy="0"/>
          </a:xfrm>
          <a:prstGeom prst="line">
            <a:avLst/>
          </a:prstGeom>
          <a:ln w="15875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1"/>
          <p:cNvSpPr/>
          <p:nvPr/>
        </p:nvSpPr>
        <p:spPr>
          <a:xfrm>
            <a:off x="5692062" y="1581151"/>
            <a:ext cx="2457450" cy="1760585"/>
          </a:xfrm>
          <a:custGeom>
            <a:avLst/>
            <a:gdLst>
              <a:gd name="connsiteX0" fmla="*/ 0 w 2457450"/>
              <a:gd name="connsiteY0" fmla="*/ 0 h 1760585"/>
              <a:gd name="connsiteX1" fmla="*/ 354330 w 2457450"/>
              <a:gd name="connsiteY1" fmla="*/ 1245870 h 1760585"/>
              <a:gd name="connsiteX2" fmla="*/ 1200150 w 2457450"/>
              <a:gd name="connsiteY2" fmla="*/ 1760220 h 1760585"/>
              <a:gd name="connsiteX3" fmla="*/ 2000250 w 2457450"/>
              <a:gd name="connsiteY3" fmla="*/ 1303020 h 1760585"/>
              <a:gd name="connsiteX4" fmla="*/ 2457450 w 2457450"/>
              <a:gd name="connsiteY4" fmla="*/ 22860 h 17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57450" h="1760585">
                <a:moveTo>
                  <a:pt x="0" y="0"/>
                </a:moveTo>
                <a:cubicBezTo>
                  <a:pt x="77152" y="476250"/>
                  <a:pt x="154305" y="952500"/>
                  <a:pt x="354330" y="1245870"/>
                </a:cubicBezTo>
                <a:cubicBezTo>
                  <a:pt x="554355" y="1539240"/>
                  <a:pt x="925830" y="1750695"/>
                  <a:pt x="1200150" y="1760220"/>
                </a:cubicBezTo>
                <a:cubicBezTo>
                  <a:pt x="1474470" y="1769745"/>
                  <a:pt x="1790700" y="1592580"/>
                  <a:pt x="2000250" y="1303020"/>
                </a:cubicBezTo>
                <a:cubicBezTo>
                  <a:pt x="2209800" y="1013460"/>
                  <a:pt x="2333625" y="518160"/>
                  <a:pt x="2457450" y="22860"/>
                </a:cubicBezTo>
              </a:path>
            </a:pathLst>
          </a:custGeom>
          <a:ln w="15748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그룹 5"/>
          <p:cNvGrpSpPr/>
          <p:nvPr/>
        </p:nvGrpSpPr>
        <p:grpSpPr>
          <a:xfrm>
            <a:off x="1013739" y="2535013"/>
            <a:ext cx="3863061" cy="2171861"/>
            <a:chOff x="1013739" y="2535013"/>
            <a:chExt cx="3863061" cy="2171861"/>
          </a:xfrm>
        </p:grpSpPr>
        <p:pic>
          <p:nvPicPr>
            <p:cNvPr id="4" name="Picture 3"/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6518" y="4400550"/>
              <a:ext cx="2484882" cy="306324"/>
            </a:xfrm>
            <a:prstGeom prst="rect">
              <a:avLst/>
            </a:prstGeom>
          </p:spPr>
        </p:pic>
        <p:cxnSp>
          <p:nvCxnSpPr>
            <p:cNvPr id="59" name="Straight Connector 58"/>
            <p:cNvCxnSpPr/>
            <p:nvPr/>
          </p:nvCxnSpPr>
          <p:spPr>
            <a:xfrm flipV="1">
              <a:off x="1013739" y="2535013"/>
              <a:ext cx="3863061" cy="1047215"/>
            </a:xfrm>
            <a:prstGeom prst="line">
              <a:avLst/>
            </a:prstGeom>
            <a:ln w="25400">
              <a:solidFill>
                <a:schemeClr val="bg2">
                  <a:lumMod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그룹 6"/>
            <p:cNvGrpSpPr/>
            <p:nvPr/>
          </p:nvGrpSpPr>
          <p:grpSpPr>
            <a:xfrm>
              <a:off x="3831321" y="2800350"/>
              <a:ext cx="1045479" cy="748210"/>
              <a:chOff x="4190496" y="4150322"/>
              <a:chExt cx="1045479" cy="74821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직사각형 19"/>
                  <p:cNvSpPr/>
                  <p:nvPr/>
                </p:nvSpPr>
                <p:spPr>
                  <a:xfrm>
                    <a:off x="4190496" y="4150322"/>
                    <a:ext cx="87075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dirty="0" smtClean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baseline="-25000" dirty="0" smtClean="0">
                            <a:solidFill>
                              <a:schemeClr val="accent1"/>
                            </a:solidFill>
                          </a:rPr>
                          <m:t>0</m:t>
                        </m:r>
                      </m:oMath>
                    </a14:m>
                    <a:r>
                      <a:rPr lang="ko-KR" altLang="en-US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accent1"/>
                        </a:solidFill>
                      </a:rPr>
                      <a:t>= 50</a:t>
                    </a:r>
                  </a:p>
                </p:txBody>
              </p:sp>
            </mc:Choice>
            <mc:Fallback xmlns="">
              <p:sp>
                <p:nvSpPr>
                  <p:cNvPr id="20" name="직사각형 19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496" y="4150322"/>
                    <a:ext cx="870751" cy="369332"/>
                  </a:xfrm>
                  <a:prstGeom prst="rect">
                    <a:avLst/>
                  </a:prstGeom>
                  <a:blipFill rotWithShape="1">
                    <a:blip r:embed="rId17"/>
                    <a:stretch>
                      <a:fillRect t="-8197" r="-559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직사각형 20"/>
                  <p:cNvSpPr/>
                  <p:nvPr/>
                </p:nvSpPr>
                <p:spPr>
                  <a:xfrm>
                    <a:off x="4190496" y="4529200"/>
                    <a:ext cx="1045479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dirty="0" smtClean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b="0" i="0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</m:oMath>
                    </a14:m>
                    <a:r>
                      <a:rPr lang="ko-KR" altLang="en-US" dirty="0">
                        <a:solidFill>
                          <a:schemeClr val="accent1"/>
                        </a:solidFill>
                      </a:rPr>
                      <a:t> </a:t>
                    </a:r>
                    <a:r>
                      <a:rPr lang="en-US" altLang="ko-KR" dirty="0">
                        <a:solidFill>
                          <a:schemeClr val="accent1"/>
                        </a:solidFill>
                      </a:rPr>
                      <a:t>= 0.06</a:t>
                    </a:r>
                    <a:endParaRPr lang="ko-KR" altLang="en-US" dirty="0">
                      <a:solidFill>
                        <a:schemeClr val="accent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직사각형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90496" y="4529200"/>
                    <a:ext cx="1045479" cy="369332"/>
                  </a:xfrm>
                  <a:prstGeom prst="rect">
                    <a:avLst/>
                  </a:prstGeom>
                  <a:blipFill rotWithShape="1">
                    <a:blip r:embed="rId18"/>
                    <a:stretch>
                      <a:fillRect t="-8333" r="-4651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561616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Public\Documents\ml-class\lectures-slides\assets\2.bow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57150"/>
            <a:ext cx="6310772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/>
          <p:cNvSpPr/>
          <p:nvPr/>
        </p:nvSpPr>
        <p:spPr>
          <a:xfrm>
            <a:off x="7205535" y="1047750"/>
            <a:ext cx="1633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Contour plots</a:t>
            </a:r>
          </a:p>
        </p:txBody>
      </p:sp>
    </p:spTree>
    <p:extLst>
      <p:ext uri="{BB962C8B-B14F-4D97-AF65-F5344CB8AC3E}">
        <p14:creationId xmlns:p14="http://schemas.microsoft.com/office/powerpoint/2010/main" val="2644955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7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09" y="666750"/>
            <a:ext cx="519391" cy="22285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78" y="666750"/>
            <a:ext cx="515722" cy="219456"/>
          </a:xfrm>
          <a:prstGeom prst="rect">
            <a:avLst/>
          </a:prstGeom>
        </p:spPr>
      </p:pic>
      <p:sp>
        <p:nvSpPr>
          <p:cNvPr id="17" name="곱셈 기호 16"/>
          <p:cNvSpPr/>
          <p:nvPr/>
        </p:nvSpPr>
        <p:spPr>
          <a:xfrm>
            <a:off x="7562127" y="2211477"/>
            <a:ext cx="116778" cy="11334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7153276" y="2824160"/>
            <a:ext cx="0" cy="99060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095875" y="2821779"/>
            <a:ext cx="2057401" cy="2384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곱셈 기호 18"/>
          <p:cNvSpPr/>
          <p:nvPr/>
        </p:nvSpPr>
        <p:spPr>
          <a:xfrm>
            <a:off x="7391400" y="2001204"/>
            <a:ext cx="116778" cy="11334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곱셈 기호 19"/>
          <p:cNvSpPr/>
          <p:nvPr/>
        </p:nvSpPr>
        <p:spPr>
          <a:xfrm>
            <a:off x="7239000" y="1809750"/>
            <a:ext cx="116778" cy="113346"/>
          </a:xfrm>
          <a:prstGeom prst="mathMultiply">
            <a:avLst>
              <a:gd name="adj1" fmla="val 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3918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9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78" y="666750"/>
            <a:ext cx="515722" cy="21945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461580" y="1924046"/>
            <a:ext cx="17972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h(x) = 360 + </a:t>
            </a:r>
            <a:r>
              <a:rPr lang="en-US" altLang="ko-KR" sz="2000" dirty="0">
                <a:solidFill>
                  <a:schemeClr val="accent1"/>
                </a:solidFill>
              </a:rPr>
              <a:t>0·x</a:t>
            </a:r>
            <a:endParaRPr lang="en-US" sz="2000" dirty="0">
              <a:solidFill>
                <a:schemeClr val="accent1"/>
              </a:solidFill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5410200" y="4173710"/>
            <a:ext cx="987771" cy="748210"/>
            <a:chOff x="4190496" y="4150322"/>
            <a:chExt cx="987771" cy="748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직사각형 12"/>
                <p:cNvSpPr/>
                <p:nvPr/>
              </p:nvSpPr>
              <p:spPr>
                <a:xfrm>
                  <a:off x="4190496" y="4150322"/>
                  <a:ext cx="98777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baseline="-25000" dirty="0" smtClean="0">
                          <a:solidFill>
                            <a:schemeClr val="accent1"/>
                          </a:solidFill>
                        </a:rPr>
                        <m:t>0</m:t>
                      </m:r>
                    </m:oMath>
                  </a14:m>
                  <a:r>
                    <a:rPr lang="ko-KR" altLang="en-US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accent1"/>
                      </a:solidFill>
                    </a:rPr>
                    <a:t>= 360</a:t>
                  </a:r>
                </a:p>
              </p:txBody>
            </p:sp>
          </mc:Choice>
          <mc:Fallback xmlns="">
            <p:sp>
              <p:nvSpPr>
                <p:cNvPr id="13" name="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496" y="4150322"/>
                  <a:ext cx="987771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333" r="-4321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직사각형 13"/>
                <p:cNvSpPr/>
                <p:nvPr/>
              </p:nvSpPr>
              <p:spPr>
                <a:xfrm>
                  <a:off x="4190496" y="4529200"/>
                  <a:ext cx="7537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dirty="0" smtClean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b="0" i="0" baseline="-25000" dirty="0" smtClean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ko-KR" altLang="en-US" dirty="0">
                      <a:solidFill>
                        <a:schemeClr val="accent1"/>
                      </a:solidFill>
                    </a:rPr>
                    <a:t> </a:t>
                  </a:r>
                  <a:r>
                    <a:rPr lang="en-US" altLang="ko-KR" dirty="0">
                      <a:solidFill>
                        <a:schemeClr val="accent1"/>
                      </a:solidFill>
                    </a:rPr>
                    <a:t>= 0</a:t>
                  </a:r>
                  <a:endParaRPr lang="ko-KR" alt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0496" y="4529200"/>
                  <a:ext cx="753732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333" r="-6504" b="-2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5" name="직선 연결선 14"/>
          <p:cNvCxnSpPr/>
          <p:nvPr/>
        </p:nvCxnSpPr>
        <p:spPr>
          <a:xfrm>
            <a:off x="6638926" y="2490787"/>
            <a:ext cx="14287" cy="1319213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 flipH="1">
            <a:off x="5095876" y="2471738"/>
            <a:ext cx="153352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21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6120269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64464366"/>
              </p:ext>
            </p:extLst>
          </p:nvPr>
        </p:nvGraphicFramePr>
        <p:xfrm>
          <a:off x="3267052" y="133350"/>
          <a:ext cx="531876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3422" y="209550"/>
            <a:ext cx="235192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28800" y="1371421"/>
            <a:ext cx="15754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Price</a:t>
            </a:r>
          </a:p>
          <a:p>
            <a:pPr algn="ctr"/>
            <a:r>
              <a:rPr lang="en-US" sz="2400" dirty="0"/>
              <a:t>(in 1000s of dollars)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09212" y="2800350"/>
            <a:ext cx="15197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Size (feet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04800" y="3270945"/>
            <a:ext cx="40005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Supervised Learning</a:t>
            </a:r>
          </a:p>
          <a:p>
            <a:endParaRPr lang="en-US" sz="1000" dirty="0"/>
          </a:p>
          <a:p>
            <a:r>
              <a:rPr lang="en-US" sz="2400" dirty="0"/>
              <a:t>Given the “right answer” for each example in the data.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67200" y="3270945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Regression Problem</a:t>
            </a:r>
          </a:p>
          <a:p>
            <a:endParaRPr lang="en-US" sz="1000" dirty="0"/>
          </a:p>
          <a:p>
            <a:r>
              <a:rPr lang="en-US" sz="2400" dirty="0"/>
              <a:t>Predict real-valued output</a:t>
            </a:r>
          </a:p>
        </p:txBody>
      </p:sp>
      <p:cxnSp>
        <p:nvCxnSpPr>
          <p:cNvPr id="14" name="Straight Connector 13"/>
          <p:cNvCxnSpPr/>
          <p:nvPr/>
        </p:nvCxnSpPr>
        <p:spPr>
          <a:xfrm>
            <a:off x="4114800" y="3347145"/>
            <a:ext cx="0" cy="15106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264633" y="4252913"/>
            <a:ext cx="3950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00CC00"/>
                </a:solidFill>
              </a:rPr>
              <a:t>Classification : Discrete-valued output</a:t>
            </a:r>
            <a:endParaRPr lang="ko-KR" altLang="en-US" dirty="0">
              <a:solidFill>
                <a:srgbClr val="00CC00"/>
              </a:solidFill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3267051" y="419098"/>
            <a:ext cx="4657749" cy="2286000"/>
            <a:chOff x="3267051" y="419098"/>
            <a:chExt cx="4657749" cy="2286000"/>
          </a:xfrm>
        </p:grpSpPr>
        <p:cxnSp>
          <p:nvCxnSpPr>
            <p:cNvPr id="13" name="직선 연결선 12"/>
            <p:cNvCxnSpPr/>
            <p:nvPr/>
          </p:nvCxnSpPr>
          <p:spPr>
            <a:xfrm flipH="1" flipV="1">
              <a:off x="3843338" y="1500188"/>
              <a:ext cx="1795462" cy="4762"/>
            </a:xfrm>
            <a:prstGeom prst="line">
              <a:avLst/>
            </a:prstGeom>
            <a:ln>
              <a:solidFill>
                <a:srgbClr val="00C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연결선 14"/>
            <p:cNvCxnSpPr/>
            <p:nvPr/>
          </p:nvCxnSpPr>
          <p:spPr>
            <a:xfrm>
              <a:off x="5638800" y="1504950"/>
              <a:ext cx="0" cy="914400"/>
            </a:xfrm>
            <a:prstGeom prst="line">
              <a:avLst/>
            </a:prstGeom>
            <a:ln>
              <a:solidFill>
                <a:srgbClr val="00CC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3267051" y="1186755"/>
              <a:ext cx="670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CC00"/>
                  </a:solidFill>
                </a:rPr>
                <a:t>220</a:t>
              </a:r>
              <a:endParaRPr lang="ko-KR" altLang="en-US" dirty="0">
                <a:solidFill>
                  <a:srgbClr val="00CC00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33996" y="2335766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>
                  <a:solidFill>
                    <a:srgbClr val="00CC00"/>
                  </a:solidFill>
                </a:rPr>
                <a:t>1250</a:t>
              </a:r>
              <a:endParaRPr lang="ko-KR" altLang="en-US" dirty="0">
                <a:solidFill>
                  <a:srgbClr val="00CC00"/>
                </a:solidFill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 flipV="1">
              <a:off x="4724400" y="419098"/>
              <a:ext cx="3200400" cy="153343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181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  <p:bldGraphic spid="7" grpId="0">
        <p:bldAsOne/>
      </p:bldGraphic>
      <p:bldP spid="11" grpId="0"/>
      <p:bldP spid="12" grpId="0"/>
      <p:bldP spid="2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1409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678" y="653613"/>
            <a:ext cx="515722" cy="21945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767527" y="2628898"/>
            <a:ext cx="14287" cy="1181102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095876" y="2628898"/>
            <a:ext cx="1671651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316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6644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8600" y="880382"/>
            <a:ext cx="4388756" cy="3291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050" y="209550"/>
            <a:ext cx="678942" cy="30632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578675"/>
            <a:ext cx="372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(for fixed           , this is a function of x)</a:t>
            </a: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09" y="666750"/>
            <a:ext cx="519391" cy="2228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0784" y="209550"/>
            <a:ext cx="1076706" cy="3063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328312" y="578675"/>
            <a:ext cx="348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(function of the parameters            )</a:t>
            </a:r>
          </a:p>
        </p:txBody>
      </p:sp>
      <p:pic>
        <p:nvPicPr>
          <p:cNvPr id="9" name="Picture 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3478" y="666750"/>
            <a:ext cx="515722" cy="219456"/>
          </a:xfrm>
          <a:prstGeom prst="rect">
            <a:avLst/>
          </a:prstGeom>
        </p:spPr>
      </p:pic>
      <p:cxnSp>
        <p:nvCxnSpPr>
          <p:cNvPr id="11" name="직선 연결선 10"/>
          <p:cNvCxnSpPr/>
          <p:nvPr/>
        </p:nvCxnSpPr>
        <p:spPr>
          <a:xfrm>
            <a:off x="6334911" y="2138365"/>
            <a:ext cx="7144" cy="1676398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 flipH="1">
            <a:off x="5095876" y="2133602"/>
            <a:ext cx="122872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>
            <a:off x="1787525" y="2381250"/>
            <a:ext cx="44450" cy="139700"/>
          </a:xfrm>
          <a:prstGeom prst="straightConnector1">
            <a:avLst/>
          </a:prstGeom>
          <a:ln w="9525"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>
            <a:off x="2244725" y="1981200"/>
            <a:ext cx="120650" cy="358775"/>
          </a:xfrm>
          <a:prstGeom prst="straightConnector1">
            <a:avLst/>
          </a:prstGeom>
          <a:ln w="9525"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2334419" y="2076451"/>
            <a:ext cx="82550" cy="247649"/>
          </a:xfrm>
          <a:prstGeom prst="straightConnector1">
            <a:avLst/>
          </a:prstGeom>
          <a:ln w="9525"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/>
          <p:nvPr/>
        </p:nvCxnSpPr>
        <p:spPr>
          <a:xfrm>
            <a:off x="2162175" y="2257425"/>
            <a:ext cx="45244" cy="138113"/>
          </a:xfrm>
          <a:prstGeom prst="straightConnector1">
            <a:avLst/>
          </a:prstGeom>
          <a:ln w="9525"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2514600" y="2300288"/>
            <a:ext cx="102456" cy="328612"/>
          </a:xfrm>
          <a:prstGeom prst="straightConnector1">
            <a:avLst/>
          </a:prstGeom>
          <a:ln w="9525">
            <a:bevel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694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381613" y="20383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667000" y="2150528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Gradient descent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38400" y="72177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3892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39843" y="438150"/>
            <a:ext cx="30894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Have some function</a:t>
            </a: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908" y="525780"/>
            <a:ext cx="1305492" cy="371414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839843" y="1057930"/>
            <a:ext cx="1050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Want </a:t>
            </a: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020" y="1146810"/>
            <a:ext cx="2076037" cy="56820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85800" y="1787468"/>
            <a:ext cx="7620000" cy="2962513"/>
          </a:xfrm>
          <a:prstGeom prst="round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Outline: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Start with some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/>
              <a:t>Keep changing              to reduce                     until we hopefully end up at a minimum</a:t>
            </a:r>
          </a:p>
        </p:txBody>
      </p:sp>
      <p:pic>
        <p:nvPicPr>
          <p:cNvPr id="48" name="Picture 4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8538" y="2819400"/>
            <a:ext cx="796862" cy="339090"/>
          </a:xfrm>
          <a:prstGeom prst="rect">
            <a:avLst/>
          </a:prstGeom>
          <a:ln>
            <a:noFill/>
          </a:ln>
        </p:spPr>
      </p:pic>
      <p:pic>
        <p:nvPicPr>
          <p:cNvPr id="49" name="Picture 4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070" y="3450560"/>
            <a:ext cx="1330930" cy="378651"/>
          </a:xfrm>
          <a:prstGeom prst="rect">
            <a:avLst/>
          </a:prstGeom>
          <a:ln>
            <a:noFill/>
          </a:ln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938" y="3455670"/>
            <a:ext cx="796862" cy="339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1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7191" name="AutoShape 7"/>
          <p:cNvSpPr>
            <a:spLocks noChangeArrowheads="1"/>
          </p:cNvSpPr>
          <p:nvPr/>
        </p:nvSpPr>
        <p:spPr bwMode="auto">
          <a:xfrm>
            <a:off x="3790950" y="202406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2" name="AutoShape 8"/>
          <p:cNvSpPr>
            <a:spLocks noChangeArrowheads="1"/>
          </p:cNvSpPr>
          <p:nvPr/>
        </p:nvSpPr>
        <p:spPr bwMode="auto">
          <a:xfrm>
            <a:off x="3829050" y="2241946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3" name="AutoShape 9"/>
          <p:cNvSpPr>
            <a:spLocks noChangeArrowheads="1"/>
          </p:cNvSpPr>
          <p:nvPr/>
        </p:nvSpPr>
        <p:spPr bwMode="auto">
          <a:xfrm>
            <a:off x="3810000" y="24634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4" name="AutoShape 10"/>
          <p:cNvSpPr>
            <a:spLocks noChangeArrowheads="1"/>
          </p:cNvSpPr>
          <p:nvPr/>
        </p:nvSpPr>
        <p:spPr bwMode="auto">
          <a:xfrm>
            <a:off x="3581400" y="26920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5" name="AutoShape 11"/>
          <p:cNvSpPr>
            <a:spLocks noChangeArrowheads="1"/>
          </p:cNvSpPr>
          <p:nvPr/>
        </p:nvSpPr>
        <p:spPr bwMode="auto">
          <a:xfrm>
            <a:off x="3657600" y="29206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6" name="AutoShape 12"/>
          <p:cNvSpPr>
            <a:spLocks noChangeArrowheads="1"/>
          </p:cNvSpPr>
          <p:nvPr/>
        </p:nvSpPr>
        <p:spPr bwMode="auto">
          <a:xfrm>
            <a:off x="3962400" y="297775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7" name="AutoShape 13"/>
          <p:cNvSpPr>
            <a:spLocks noChangeArrowheads="1"/>
          </p:cNvSpPr>
          <p:nvPr/>
        </p:nvSpPr>
        <p:spPr bwMode="auto">
          <a:xfrm>
            <a:off x="4114800" y="31492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198" name="AutoShape 14"/>
          <p:cNvSpPr>
            <a:spLocks noChangeArrowheads="1"/>
          </p:cNvSpPr>
          <p:nvPr/>
        </p:nvSpPr>
        <p:spPr bwMode="auto">
          <a:xfrm>
            <a:off x="4038600" y="337780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7199" name="AutoShape 15"/>
          <p:cNvCxnSpPr>
            <a:cxnSpLocks noChangeShapeType="1"/>
          </p:cNvCxnSpPr>
          <p:nvPr/>
        </p:nvCxnSpPr>
        <p:spPr bwMode="auto">
          <a:xfrm>
            <a:off x="3692525" y="27777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0" name="AutoShape 16"/>
          <p:cNvCxnSpPr>
            <a:cxnSpLocks noChangeShapeType="1"/>
          </p:cNvCxnSpPr>
          <p:nvPr/>
        </p:nvCxnSpPr>
        <p:spPr bwMode="auto">
          <a:xfrm flipH="1">
            <a:off x="3692525" y="2549127"/>
            <a:ext cx="2286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1" name="AutoShape 17"/>
          <p:cNvCxnSpPr>
            <a:cxnSpLocks noChangeShapeType="1"/>
          </p:cNvCxnSpPr>
          <p:nvPr/>
        </p:nvCxnSpPr>
        <p:spPr bwMode="auto">
          <a:xfrm>
            <a:off x="3775075" y="3006327"/>
            <a:ext cx="304800" cy="571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2" name="AutoShape 18"/>
          <p:cNvCxnSpPr>
            <a:cxnSpLocks noChangeShapeType="1"/>
          </p:cNvCxnSpPr>
          <p:nvPr/>
        </p:nvCxnSpPr>
        <p:spPr bwMode="auto">
          <a:xfrm>
            <a:off x="4068763" y="3063477"/>
            <a:ext cx="1524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7203" name="AutoShape 19"/>
          <p:cNvCxnSpPr>
            <a:cxnSpLocks noChangeShapeType="1"/>
          </p:cNvCxnSpPr>
          <p:nvPr/>
        </p:nvCxnSpPr>
        <p:spPr bwMode="auto">
          <a:xfrm flipH="1">
            <a:off x="4144963" y="3234927"/>
            <a:ext cx="76200" cy="2286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7204" name="Line 20"/>
          <p:cNvSpPr>
            <a:spLocks noChangeShapeType="1"/>
          </p:cNvSpPr>
          <p:nvPr/>
        </p:nvSpPr>
        <p:spPr bwMode="auto">
          <a:xfrm>
            <a:off x="3905251" y="2109787"/>
            <a:ext cx="42863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7205" name="Line 21"/>
          <p:cNvSpPr>
            <a:spLocks noChangeShapeType="1"/>
          </p:cNvSpPr>
          <p:nvPr/>
        </p:nvSpPr>
        <p:spPr bwMode="auto">
          <a:xfrm flipH="1">
            <a:off x="3924301" y="2334815"/>
            <a:ext cx="23813" cy="21074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50196" name="Text Box 22"/>
          <p:cNvSpPr txBox="1">
            <a:spLocks noChangeArrowheads="1"/>
          </p:cNvSpPr>
          <p:nvPr/>
        </p:nvSpPr>
        <p:spPr bwMode="auto">
          <a:xfrm>
            <a:off x="6772276" y="371474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2751138" y="3999309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596285" y="2379820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854360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191" grpId="0" animBg="1"/>
      <p:bldP spid="477192" grpId="0" animBg="1"/>
      <p:bldP spid="477193" grpId="0" animBg="1"/>
      <p:bldP spid="477194" grpId="0" animBg="1"/>
      <p:bldP spid="477195" grpId="0" animBg="1"/>
      <p:bldP spid="477196" grpId="0" animBg="1"/>
      <p:bldP spid="477197" grpId="0" animBg="1"/>
      <p:bldP spid="477198" grpId="0" animBg="1"/>
      <p:bldP spid="477204" grpId="0" animBg="1"/>
      <p:bldP spid="47720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510778"/>
            <a:ext cx="7677150" cy="4032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2751138" y="399335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6772276" y="3708796"/>
            <a:ext cx="38183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endParaRPr lang="en-US" baseline="-25000">
              <a:solidFill>
                <a:prstClr val="black"/>
              </a:solidFill>
              <a:latin typeface="Symbol" pitchFamily="18" charset="2"/>
            </a:endParaRPr>
          </a:p>
        </p:txBody>
      </p:sp>
      <p:sp>
        <p:nvSpPr>
          <p:cNvPr id="479239" name="AutoShape 7"/>
          <p:cNvSpPr>
            <a:spLocks noChangeArrowheads="1"/>
          </p:cNvSpPr>
          <p:nvPr/>
        </p:nvSpPr>
        <p:spPr bwMode="auto">
          <a:xfrm>
            <a:off x="3986213" y="192524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0" name="AutoShape 8"/>
          <p:cNvSpPr>
            <a:spLocks noChangeArrowheads="1"/>
          </p:cNvSpPr>
          <p:nvPr/>
        </p:nvSpPr>
        <p:spPr bwMode="auto">
          <a:xfrm>
            <a:off x="4243388" y="2157412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1" name="AutoShape 9"/>
          <p:cNvSpPr>
            <a:spLocks noChangeArrowheads="1"/>
          </p:cNvSpPr>
          <p:nvPr/>
        </p:nvSpPr>
        <p:spPr bwMode="auto">
          <a:xfrm>
            <a:off x="4529138" y="2250280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2" name="AutoShape 10"/>
          <p:cNvSpPr>
            <a:spLocks noChangeArrowheads="1"/>
          </p:cNvSpPr>
          <p:nvPr/>
        </p:nvSpPr>
        <p:spPr bwMode="auto">
          <a:xfrm>
            <a:off x="4876800" y="245744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3" name="AutoShape 11"/>
          <p:cNvSpPr>
            <a:spLocks noChangeArrowheads="1"/>
          </p:cNvSpPr>
          <p:nvPr/>
        </p:nvSpPr>
        <p:spPr bwMode="auto">
          <a:xfrm>
            <a:off x="5257800" y="26288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4" name="AutoShape 12"/>
          <p:cNvSpPr>
            <a:spLocks noChangeArrowheads="1"/>
          </p:cNvSpPr>
          <p:nvPr/>
        </p:nvSpPr>
        <p:spPr bwMode="auto">
          <a:xfrm>
            <a:off x="5638800" y="27431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45" name="AutoShape 13"/>
          <p:cNvSpPr>
            <a:spLocks noChangeArrowheads="1"/>
          </p:cNvSpPr>
          <p:nvPr/>
        </p:nvSpPr>
        <p:spPr bwMode="auto">
          <a:xfrm>
            <a:off x="6019800" y="285749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79246" name="AutoShape 14"/>
          <p:cNvCxnSpPr>
            <a:cxnSpLocks noChangeShapeType="1"/>
          </p:cNvCxnSpPr>
          <p:nvPr/>
        </p:nvCxnSpPr>
        <p:spPr bwMode="auto">
          <a:xfrm>
            <a:off x="4976813" y="2543174"/>
            <a:ext cx="381000" cy="17145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7" name="AutoShape 15"/>
          <p:cNvCxnSpPr>
            <a:cxnSpLocks noChangeShapeType="1"/>
          </p:cNvCxnSpPr>
          <p:nvPr/>
        </p:nvCxnSpPr>
        <p:spPr bwMode="auto">
          <a:xfrm>
            <a:off x="5368925" y="27146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9248" name="AutoShape 16"/>
          <p:cNvCxnSpPr>
            <a:cxnSpLocks noChangeShapeType="1"/>
          </p:cNvCxnSpPr>
          <p:nvPr/>
        </p:nvCxnSpPr>
        <p:spPr bwMode="auto">
          <a:xfrm>
            <a:off x="5749925" y="2828924"/>
            <a:ext cx="381000" cy="11430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</p:cxnSp>
      <p:sp>
        <p:nvSpPr>
          <p:cNvPr id="479249" name="Line 17"/>
          <p:cNvSpPr>
            <a:spLocks noChangeShapeType="1"/>
          </p:cNvSpPr>
          <p:nvPr/>
        </p:nvSpPr>
        <p:spPr bwMode="auto">
          <a:xfrm>
            <a:off x="4100513" y="2014536"/>
            <a:ext cx="247650" cy="225029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0" name="Line 18"/>
          <p:cNvSpPr>
            <a:spLocks noChangeShapeType="1"/>
          </p:cNvSpPr>
          <p:nvPr/>
        </p:nvSpPr>
        <p:spPr bwMode="auto">
          <a:xfrm>
            <a:off x="4348163" y="2243136"/>
            <a:ext cx="290512" cy="100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1" name="AutoShape 19"/>
          <p:cNvSpPr>
            <a:spLocks noChangeArrowheads="1"/>
          </p:cNvSpPr>
          <p:nvPr/>
        </p:nvSpPr>
        <p:spPr bwMode="auto">
          <a:xfrm>
            <a:off x="3790950" y="2018109"/>
            <a:ext cx="228600" cy="171450"/>
          </a:xfrm>
          <a:prstGeom prst="star4">
            <a:avLst>
              <a:gd name="adj" fmla="val 12500"/>
            </a:avLst>
          </a:prstGeom>
          <a:solidFill>
            <a:schemeClr val="tx1">
              <a:alpha val="59999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479252" name="Line 20"/>
          <p:cNvSpPr>
            <a:spLocks noChangeShapeType="1"/>
          </p:cNvSpPr>
          <p:nvPr/>
        </p:nvSpPr>
        <p:spPr bwMode="auto">
          <a:xfrm>
            <a:off x="4643439" y="2346722"/>
            <a:ext cx="333375" cy="19645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>
              <a:solidFill>
                <a:prstClr val="black"/>
              </a:solidFill>
            </a:endParaRPr>
          </a:p>
        </p:txBody>
      </p:sp>
      <p:sp>
        <p:nvSpPr>
          <p:cNvPr id="22" name="Text Box 21"/>
          <p:cNvSpPr txBox="1">
            <a:spLocks noChangeArrowheads="1"/>
          </p:cNvSpPr>
          <p:nvPr/>
        </p:nvSpPr>
        <p:spPr bwMode="auto">
          <a:xfrm>
            <a:off x="596285" y="2383392"/>
            <a:ext cx="8515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prstClr val="black"/>
                </a:solidFill>
              </a:rPr>
              <a:t>J(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0</a:t>
            </a:r>
            <a:r>
              <a:rPr lang="en-US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,</a:t>
            </a:r>
            <a:r>
              <a:rPr lang="en-US" baseline="-25000" dirty="0">
                <a:solidFill>
                  <a:prstClr val="black"/>
                </a:solidFill>
                <a:latin typeface="Symbol" pitchFamily="18" charset="2"/>
                <a:sym typeface="Symbol" pitchFamily="18" charset="2"/>
              </a:rPr>
              <a:t>1</a:t>
            </a:r>
            <a:r>
              <a:rPr lang="en-US" dirty="0">
                <a:solidFill>
                  <a:prstClr val="black"/>
                </a:solidFill>
              </a:rPr>
              <a:t>)</a:t>
            </a:r>
            <a:endParaRPr lang="en-US" baseline="-25000" dirty="0">
              <a:solidFill>
                <a:prstClr val="black"/>
              </a:solidFill>
              <a:latin typeface="Symbol" pitchFamily="18" charset="2"/>
              <a:sym typeface="Symbol" pitchFamily="18" charset="2"/>
            </a:endParaRPr>
          </a:p>
        </p:txBody>
      </p:sp>
      <p:sp>
        <p:nvSpPr>
          <p:cNvPr id="3" name="오른쪽 화살표 2"/>
          <p:cNvSpPr/>
          <p:nvPr/>
        </p:nvSpPr>
        <p:spPr>
          <a:xfrm rot="19156440">
            <a:off x="3854201" y="3693607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오른쪽 화살표 22"/>
          <p:cNvSpPr/>
          <p:nvPr/>
        </p:nvSpPr>
        <p:spPr>
          <a:xfrm rot="13705365">
            <a:off x="6418323" y="3163879"/>
            <a:ext cx="236157" cy="138245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4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9" grpId="0" animBg="1"/>
      <p:bldP spid="479240" grpId="0" animBg="1"/>
      <p:bldP spid="479241" grpId="0" animBg="1"/>
      <p:bldP spid="479242" grpId="0" animBg="1"/>
      <p:bldP spid="479243" grpId="0" animBg="1"/>
      <p:bldP spid="479244" grpId="0" animBg="1"/>
      <p:bldP spid="479245" grpId="0" animBg="1"/>
      <p:bldP spid="479249" grpId="0" animBg="1"/>
      <p:bldP spid="479250" grpId="0" animBg="1"/>
      <p:bldP spid="479251" grpId="0" animBg="1"/>
      <p:bldP spid="47925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3422" y="2495550"/>
            <a:ext cx="5512663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Notation:</a:t>
            </a:r>
          </a:p>
          <a:p>
            <a:r>
              <a:rPr lang="en-US" sz="100" dirty="0"/>
              <a:t> </a:t>
            </a:r>
            <a:endParaRPr lang="en-US" sz="2000" dirty="0"/>
          </a:p>
          <a:p>
            <a:r>
              <a:rPr lang="en-US" sz="2400" dirty="0"/>
              <a:t>   </a:t>
            </a:r>
            <a:r>
              <a:rPr lang="en-US" sz="2400" b="1" dirty="0"/>
              <a:t>m</a:t>
            </a:r>
            <a:r>
              <a:rPr lang="en-US" sz="2400" dirty="0"/>
              <a:t> = Number of training examples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x</a:t>
            </a:r>
            <a:r>
              <a:rPr lang="en-US" sz="2400" dirty="0"/>
              <a:t>’s = “input” variable / features</a:t>
            </a:r>
          </a:p>
          <a:p>
            <a:r>
              <a:rPr lang="en-US" sz="2400" dirty="0"/>
              <a:t>   </a:t>
            </a:r>
            <a:r>
              <a:rPr lang="en-US" sz="2400" b="1" dirty="0"/>
              <a:t>y</a:t>
            </a:r>
            <a:r>
              <a:rPr lang="en-US" sz="2400" dirty="0"/>
              <a:t>’s = “output” variable / “target” variable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750445"/>
              </p:ext>
            </p:extLst>
          </p:nvPr>
        </p:nvGraphicFramePr>
        <p:xfrm>
          <a:off x="3276600" y="209550"/>
          <a:ext cx="5334000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3422" y="209550"/>
            <a:ext cx="23519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Training set of</a:t>
            </a:r>
          </a:p>
          <a:p>
            <a:pPr algn="ctr"/>
            <a:r>
              <a:rPr lang="en-US" sz="2800" b="1" dirty="0"/>
              <a:t>housing prices</a:t>
            </a:r>
          </a:p>
          <a:p>
            <a:pPr algn="ctr"/>
            <a:r>
              <a:rPr lang="en-US" sz="2800" b="1" dirty="0"/>
              <a:t>(Portland, OR)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88306" y="4102953"/>
            <a:ext cx="40598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(x, y) – one training example</a:t>
            </a:r>
          </a:p>
          <a:p>
            <a:r>
              <a:rPr lang="en-US" sz="2400" dirty="0">
                <a:solidFill>
                  <a:schemeClr val="accent1"/>
                </a:solidFill>
              </a:rPr>
              <a:t>(x</a:t>
            </a:r>
            <a:r>
              <a:rPr lang="en-US" sz="2400" baseline="30000" dirty="0">
                <a:solidFill>
                  <a:schemeClr val="accent1"/>
                </a:solidFill>
              </a:rPr>
              <a:t>(</a:t>
            </a:r>
            <a:r>
              <a:rPr lang="en-US" sz="2400" baseline="30000" dirty="0" err="1">
                <a:solidFill>
                  <a:schemeClr val="accent1"/>
                </a:solidFill>
              </a:rPr>
              <a:t>i</a:t>
            </a:r>
            <a:r>
              <a:rPr lang="en-US" sz="2400" baseline="300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, y</a:t>
            </a:r>
            <a:r>
              <a:rPr lang="en-US" sz="2400" baseline="30000" dirty="0">
                <a:solidFill>
                  <a:schemeClr val="accent1"/>
                </a:solidFill>
              </a:rPr>
              <a:t>(</a:t>
            </a:r>
            <a:r>
              <a:rPr lang="en-US" sz="2400" baseline="30000" dirty="0" err="1">
                <a:solidFill>
                  <a:schemeClr val="accent1"/>
                </a:solidFill>
              </a:rPr>
              <a:t>i</a:t>
            </a:r>
            <a:r>
              <a:rPr lang="en-US" sz="2400" baseline="300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) – </a:t>
            </a:r>
            <a:r>
              <a:rPr lang="en-US" sz="2400" dirty="0" err="1">
                <a:solidFill>
                  <a:schemeClr val="accent1"/>
                </a:solidFill>
              </a:rPr>
              <a:t>ith</a:t>
            </a:r>
            <a:r>
              <a:rPr lang="en-US" sz="2400" dirty="0">
                <a:solidFill>
                  <a:schemeClr val="accent1"/>
                </a:solidFill>
              </a:rPr>
              <a:t> </a:t>
            </a:r>
            <a:r>
              <a:rPr lang="en-US" sz="2400" dirty="0" err="1">
                <a:solidFill>
                  <a:schemeClr val="accent1"/>
                </a:solidFill>
              </a:rPr>
              <a:t>trainingg</a:t>
            </a:r>
            <a:r>
              <a:rPr lang="en-US" sz="2400" dirty="0">
                <a:solidFill>
                  <a:schemeClr val="accent1"/>
                </a:solidFill>
              </a:rPr>
              <a:t> example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29400" y="3409950"/>
            <a:ext cx="146065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x</a:t>
            </a:r>
            <a:r>
              <a:rPr lang="en-US" sz="2400" baseline="30000" dirty="0">
                <a:solidFill>
                  <a:schemeClr val="accent1"/>
                </a:solidFill>
              </a:rPr>
              <a:t>(1)</a:t>
            </a:r>
            <a:r>
              <a:rPr lang="en-US" sz="2400" dirty="0">
                <a:solidFill>
                  <a:schemeClr val="accent1"/>
                </a:solidFill>
              </a:rPr>
              <a:t> = 2104</a:t>
            </a:r>
          </a:p>
          <a:p>
            <a:r>
              <a:rPr lang="en-US" altLang="ko-KR" sz="2400" dirty="0">
                <a:solidFill>
                  <a:schemeClr val="accent1"/>
                </a:solidFill>
              </a:rPr>
              <a:t>x</a:t>
            </a:r>
            <a:r>
              <a:rPr lang="en-US" altLang="ko-KR" sz="2400" baseline="30000" dirty="0">
                <a:solidFill>
                  <a:schemeClr val="accent1"/>
                </a:solidFill>
              </a:rPr>
              <a:t>(2)</a:t>
            </a:r>
            <a:r>
              <a:rPr lang="en-US" altLang="ko-KR" sz="2400" dirty="0">
                <a:solidFill>
                  <a:schemeClr val="accent1"/>
                </a:solidFill>
              </a:rPr>
              <a:t> = 1416</a:t>
            </a:r>
          </a:p>
          <a:p>
            <a:r>
              <a:rPr lang="en-US" altLang="ko-KR" sz="2400" dirty="0">
                <a:solidFill>
                  <a:schemeClr val="accent1"/>
                </a:solidFill>
              </a:rPr>
              <a:t>y</a:t>
            </a:r>
            <a:r>
              <a:rPr lang="en-US" altLang="ko-KR" sz="2400" baseline="30000" dirty="0">
                <a:solidFill>
                  <a:schemeClr val="accent1"/>
                </a:solidFill>
              </a:rPr>
              <a:t>(1)</a:t>
            </a:r>
            <a:r>
              <a:rPr lang="en-US" altLang="ko-KR" sz="2400" dirty="0">
                <a:solidFill>
                  <a:schemeClr val="accent1"/>
                </a:solidFill>
              </a:rPr>
              <a:t> = 460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오른쪽 중괄호 2"/>
          <p:cNvSpPr/>
          <p:nvPr/>
        </p:nvSpPr>
        <p:spPr>
          <a:xfrm>
            <a:off x="7467600" y="819150"/>
            <a:ext cx="533400" cy="1600200"/>
          </a:xfrm>
          <a:prstGeom prst="rightBrace">
            <a:avLst>
              <a:gd name="adj1" fmla="val 38690"/>
              <a:gd name="adj2" fmla="val 5059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8001000" y="1421117"/>
            <a:ext cx="3898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32371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4800600" y="438150"/>
            <a:ext cx="0" cy="41148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/>
          <p:cNvSpPr/>
          <p:nvPr/>
        </p:nvSpPr>
        <p:spPr>
          <a:xfrm>
            <a:off x="1048288" y="399486"/>
            <a:ext cx="2533112" cy="609600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Training Set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43488" y="1618686"/>
            <a:ext cx="3142712" cy="586556"/>
          </a:xfrm>
          <a:prstGeom prst="roundRect">
            <a:avLst/>
          </a:prstGeom>
          <a:noFill/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Learning Algorithm</a:t>
            </a:r>
          </a:p>
        </p:txBody>
      </p:sp>
      <p:cxnSp>
        <p:nvCxnSpPr>
          <p:cNvPr id="12" name="Straight Arrow Connector 11"/>
          <p:cNvCxnSpPr>
            <a:stCxn id="5" idx="2"/>
            <a:endCxn id="6" idx="0"/>
          </p:cNvCxnSpPr>
          <p:nvPr/>
        </p:nvCxnSpPr>
        <p:spPr>
          <a:xfrm>
            <a:off x="2314844" y="1009086"/>
            <a:ext cx="0" cy="60960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7" idx="0"/>
          </p:cNvCxnSpPr>
          <p:nvPr/>
        </p:nvCxnSpPr>
        <p:spPr>
          <a:xfrm>
            <a:off x="2314844" y="2205242"/>
            <a:ext cx="0" cy="632644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7" idx="1"/>
          </p:cNvCxnSpPr>
          <p:nvPr/>
        </p:nvCxnSpPr>
        <p:spPr>
          <a:xfrm>
            <a:off x="1143000" y="3131164"/>
            <a:ext cx="790844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7" idx="3"/>
          </p:cNvCxnSpPr>
          <p:nvPr/>
        </p:nvCxnSpPr>
        <p:spPr>
          <a:xfrm>
            <a:off x="2695844" y="3131164"/>
            <a:ext cx="733156" cy="0"/>
          </a:xfrm>
          <a:prstGeom prst="straightConnector1">
            <a:avLst/>
          </a:prstGeom>
          <a:ln w="57150">
            <a:solidFill>
              <a:schemeClr val="tx2">
                <a:lumMod val="5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257800" y="438150"/>
            <a:ext cx="3369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How do we represent </a:t>
            </a:r>
            <a:r>
              <a:rPr lang="en-US" sz="2400" b="1" i="1" dirty="0"/>
              <a:t>h</a:t>
            </a:r>
            <a:r>
              <a:rPr lang="en-US" sz="2400" b="1" dirty="0"/>
              <a:t> ?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326" y="4248150"/>
            <a:ext cx="2900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h maps from x’s to y’s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0" y="2807553"/>
            <a:ext cx="1143000" cy="1088172"/>
            <a:chOff x="0" y="2807553"/>
            <a:chExt cx="1143000" cy="1088172"/>
          </a:xfrm>
        </p:grpSpPr>
        <p:sp>
          <p:nvSpPr>
            <p:cNvPr id="8" name="TextBox 7"/>
            <p:cNvSpPr txBox="1"/>
            <p:nvPr/>
          </p:nvSpPr>
          <p:spPr>
            <a:xfrm>
              <a:off x="0" y="2807553"/>
              <a:ext cx="1143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Size of house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23863" y="3495615"/>
              <a:ext cx="295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x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1659824" y="2837886"/>
            <a:ext cx="1310039" cy="1057839"/>
            <a:chOff x="1659824" y="2837886"/>
            <a:chExt cx="1310039" cy="1057839"/>
          </a:xfrm>
        </p:grpSpPr>
        <p:sp>
          <p:nvSpPr>
            <p:cNvPr id="7" name="Rounded Rectangle 6"/>
            <p:cNvSpPr/>
            <p:nvPr/>
          </p:nvSpPr>
          <p:spPr>
            <a:xfrm>
              <a:off x="1933844" y="2837886"/>
              <a:ext cx="762000" cy="586556"/>
            </a:xfrm>
            <a:prstGeom prst="roundRect">
              <a:avLst/>
            </a:prstGeom>
            <a:noFill/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>
                  <a:solidFill>
                    <a:schemeClr val="tx1"/>
                  </a:solidFill>
                </a:rPr>
                <a:t>h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659824" y="3495615"/>
              <a:ext cx="13100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</a:rPr>
                <a:t>hypothesis</a:t>
              </a:r>
            </a:p>
          </p:txBody>
        </p:sp>
      </p:grpSp>
      <p:grpSp>
        <p:nvGrpSpPr>
          <p:cNvPr id="14" name="그룹 13"/>
          <p:cNvGrpSpPr/>
          <p:nvPr/>
        </p:nvGrpSpPr>
        <p:grpSpPr>
          <a:xfrm>
            <a:off x="3352800" y="2807553"/>
            <a:ext cx="1447800" cy="1395948"/>
            <a:chOff x="3352800" y="2807553"/>
            <a:chExt cx="1447800" cy="1395948"/>
          </a:xfrm>
        </p:grpSpPr>
        <p:sp>
          <p:nvSpPr>
            <p:cNvPr id="9" name="TextBox 8"/>
            <p:cNvSpPr txBox="1"/>
            <p:nvPr/>
          </p:nvSpPr>
          <p:spPr>
            <a:xfrm>
              <a:off x="3352800" y="2807553"/>
              <a:ext cx="14478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/>
                <a:t>Estimated price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441350" y="3495615"/>
              <a:ext cx="128432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Estimated </a:t>
              </a:r>
            </a:p>
            <a:p>
              <a:pPr algn="ctr"/>
              <a:r>
                <a:rPr lang="en-US" sz="2000" dirty="0">
                  <a:solidFill>
                    <a:schemeClr val="accent1"/>
                  </a:solidFill>
                </a:rPr>
                <a:t>value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946147" y="3867150"/>
            <a:ext cx="3893053" cy="1107996"/>
            <a:chOff x="4946147" y="3867150"/>
            <a:chExt cx="3893053" cy="1107996"/>
          </a:xfrm>
        </p:grpSpPr>
        <p:grpSp>
          <p:nvGrpSpPr>
            <p:cNvPr id="22" name="그룹 21"/>
            <p:cNvGrpSpPr/>
            <p:nvPr/>
          </p:nvGrpSpPr>
          <p:grpSpPr>
            <a:xfrm>
              <a:off x="4946147" y="3867150"/>
              <a:ext cx="3893053" cy="1107996"/>
              <a:chOff x="4946147" y="3867150"/>
              <a:chExt cx="3893053" cy="1107996"/>
            </a:xfrm>
          </p:grpSpPr>
          <p:sp>
            <p:nvSpPr>
              <p:cNvPr id="37" name="TextBox 36"/>
              <p:cNvSpPr txBox="1"/>
              <p:nvPr/>
            </p:nvSpPr>
            <p:spPr>
              <a:xfrm>
                <a:off x="4946147" y="3867150"/>
                <a:ext cx="389305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Linear regression with one variable.</a:t>
                </a:r>
              </a:p>
              <a:p>
                <a:r>
                  <a:rPr lang="en-US" sz="2000" dirty="0"/>
                  <a:t>Univariate linear regression.</a:t>
                </a: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029200" y="4575036"/>
                <a:ext cx="21746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1"/>
                    </a:solidFill>
                  </a:rPr>
                  <a:t>One variable</a:t>
                </a:r>
              </a:p>
            </p:txBody>
          </p:sp>
        </p:grpSp>
        <p:cxnSp>
          <p:nvCxnSpPr>
            <p:cNvPr id="11" name="직선 연결선 10"/>
            <p:cNvCxnSpPr/>
            <p:nvPr/>
          </p:nvCxnSpPr>
          <p:spPr>
            <a:xfrm>
              <a:off x="5029200" y="4552950"/>
              <a:ext cx="108732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870" y="1047750"/>
            <a:ext cx="2946029" cy="237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280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141220" y="2190750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236076" y="2216369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5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762000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959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1066800" y="4196775"/>
            <a:ext cx="37667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to choose     ‘s ?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81000" y="249019"/>
            <a:ext cx="24272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Training Set</a:t>
            </a: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119" y="3028950"/>
            <a:ext cx="3377081" cy="46991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290" y="3616264"/>
            <a:ext cx="315615" cy="40328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457200" y="2943116"/>
            <a:ext cx="2143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Hypothesis: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430446" y="3581387"/>
            <a:ext cx="3000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‘s:      Parameters</a:t>
            </a: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40" y="4302064"/>
            <a:ext cx="315615" cy="403286"/>
          </a:xfrm>
          <a:prstGeom prst="rect">
            <a:avLst/>
          </a:prstGeom>
        </p:spPr>
      </p:pic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749617"/>
              </p:ext>
            </p:extLst>
          </p:nvPr>
        </p:nvGraphicFramePr>
        <p:xfrm>
          <a:off x="3276600" y="209550"/>
          <a:ext cx="5334000" cy="260604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3911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28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Size in</a:t>
                      </a:r>
                      <a:r>
                        <a:rPr lang="en-US" sz="2400" b="1" u="none" strike="noStrike" baseline="0" dirty="0">
                          <a:effectLst/>
                        </a:rPr>
                        <a:t> </a:t>
                      </a:r>
                      <a:r>
                        <a:rPr lang="en-US" sz="2400" b="1" u="none" strike="noStrike" dirty="0">
                          <a:effectLst/>
                        </a:rPr>
                        <a:t>feet</a:t>
                      </a:r>
                      <a:r>
                        <a:rPr lang="en-US" sz="2400" b="1" u="none" strike="noStrike" baseline="30000" dirty="0">
                          <a:effectLst/>
                        </a:rPr>
                        <a:t>2</a:t>
                      </a:r>
                      <a:r>
                        <a:rPr lang="en-US" sz="2400" b="1" u="none" strike="noStrike" dirty="0">
                          <a:effectLst/>
                        </a:rPr>
                        <a:t> (</a:t>
                      </a:r>
                      <a:r>
                        <a:rPr lang="en-US" sz="2400" b="0" u="none" strike="noStrike" dirty="0">
                          <a:effectLst/>
                        </a:rPr>
                        <a:t>x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u="none" strike="noStrike" dirty="0">
                          <a:effectLst/>
                        </a:rPr>
                        <a:t>Price ($) in 1000's (</a:t>
                      </a:r>
                      <a:r>
                        <a:rPr lang="en-US" sz="2400" b="0" u="none" strike="noStrike" dirty="0">
                          <a:effectLst/>
                        </a:rPr>
                        <a:t>y</a:t>
                      </a:r>
                      <a:r>
                        <a:rPr lang="en-US" sz="2400" b="1" u="none" strike="noStrike" dirty="0">
                          <a:effectLst/>
                        </a:rPr>
                        <a:t>)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2104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1416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1534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315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852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178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362"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…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6267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2826"/>
            <a:ext cx="2201418" cy="306324"/>
          </a:xfrm>
          <a:prstGeom prst="rect">
            <a:avLst/>
          </a:prstGeom>
        </p:spPr>
      </p:pic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726303"/>
              </p:ext>
            </p:extLst>
          </p:nvPr>
        </p:nvGraphicFramePr>
        <p:xfrm>
          <a:off x="215306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pic>
        <p:nvPicPr>
          <p:cNvPr id="14" name="Picture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545586"/>
            <a:ext cx="1044702" cy="62636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3545586"/>
            <a:ext cx="1044702" cy="626364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3545586"/>
            <a:ext cx="1044702" cy="626364"/>
          </a:xfrm>
          <a:prstGeom prst="rect">
            <a:avLst/>
          </a:prstGeom>
        </p:spPr>
      </p:pic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280064"/>
              </p:ext>
            </p:extLst>
          </p:nvPr>
        </p:nvGraphicFramePr>
        <p:xfrm>
          <a:off x="3242055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graphicFrame>
        <p:nvGraphicFramePr>
          <p:cNvPr id="11" name="Chart 1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9571369"/>
              </p:ext>
            </p:extLst>
          </p:nvPr>
        </p:nvGraphicFramePr>
        <p:xfrm>
          <a:off x="6268804" y="1056513"/>
          <a:ext cx="2832694" cy="2400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013247" y="1428750"/>
            <a:ext cx="19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h(x) = 1.5 + </a:t>
            </a:r>
            <a:r>
              <a:rPr lang="en-US" altLang="ko-KR" sz="2000" dirty="0">
                <a:solidFill>
                  <a:schemeClr val="accent1"/>
                </a:solidFill>
              </a:rPr>
              <a:t>0·x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609600" y="2114550"/>
            <a:ext cx="2286000" cy="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801075" y="1428750"/>
            <a:ext cx="1976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h(x) = </a:t>
            </a:r>
            <a:r>
              <a:rPr lang="en-US" altLang="ko-KR" sz="2000" dirty="0">
                <a:solidFill>
                  <a:schemeClr val="accent1"/>
                </a:solidFill>
              </a:rPr>
              <a:t>0.5·x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6" name="직선 연결선 15"/>
          <p:cNvCxnSpPr/>
          <p:nvPr/>
        </p:nvCxnSpPr>
        <p:spPr>
          <a:xfrm flipV="1">
            <a:off x="3581400" y="1885950"/>
            <a:ext cx="2380777" cy="1066800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781800" y="2279650"/>
            <a:ext cx="2102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accent1"/>
                </a:solidFill>
              </a:rPr>
              <a:t>h(x) = 1 + </a:t>
            </a:r>
            <a:r>
              <a:rPr lang="en-US" altLang="ko-KR" sz="2000" dirty="0">
                <a:solidFill>
                  <a:schemeClr val="accent1"/>
                </a:solidFill>
              </a:rPr>
              <a:t>0.5·x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 flipV="1">
            <a:off x="6570962" y="1525532"/>
            <a:ext cx="2242200" cy="900168"/>
          </a:xfrm>
          <a:prstGeom prst="line">
            <a:avLst/>
          </a:prstGeom>
          <a:ln w="38100">
            <a:solidFill>
              <a:srgbClr val="00C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08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 flipV="1">
            <a:off x="858666" y="433685"/>
            <a:ext cx="0" cy="2133601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630066" y="2338685"/>
            <a:ext cx="2971800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4538" y="1119485"/>
            <a:ext cx="3241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1666" y="2262485"/>
            <a:ext cx="3177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1011066" y="984142"/>
            <a:ext cx="1811743" cy="1108886"/>
            <a:chOff x="1981200" y="760007"/>
            <a:chExt cx="1811743" cy="1108886"/>
          </a:xfrm>
        </p:grpSpPr>
        <p:grpSp>
          <p:nvGrpSpPr>
            <p:cNvPr id="25" name="Group 24"/>
            <p:cNvGrpSpPr/>
            <p:nvPr/>
          </p:nvGrpSpPr>
          <p:grpSpPr>
            <a:xfrm flipV="1">
              <a:off x="1981200" y="1733550"/>
              <a:ext cx="135343" cy="135343"/>
              <a:chOff x="5370863" y="1729085"/>
              <a:chExt cx="914400" cy="9144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 flipV="1">
              <a:off x="2438400" y="1675773"/>
              <a:ext cx="135343" cy="135343"/>
              <a:chOff x="5370863" y="1729085"/>
              <a:chExt cx="914400" cy="914400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 flipV="1">
              <a:off x="2535773" y="1358615"/>
              <a:ext cx="135343" cy="135343"/>
              <a:chOff x="5370863" y="1729085"/>
              <a:chExt cx="914400" cy="914400"/>
            </a:xfrm>
          </p:grpSpPr>
          <p:cxnSp>
            <p:nvCxnSpPr>
              <p:cNvPr id="32" name="Straight Connector 31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 flipV="1">
              <a:off x="3062986" y="1276350"/>
              <a:ext cx="135343" cy="135343"/>
              <a:chOff x="5370863" y="1729085"/>
              <a:chExt cx="914400" cy="914400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Group 36"/>
            <p:cNvGrpSpPr/>
            <p:nvPr/>
          </p:nvGrpSpPr>
          <p:grpSpPr>
            <a:xfrm flipV="1">
              <a:off x="3429000" y="1058510"/>
              <a:ext cx="135343" cy="135343"/>
              <a:chOff x="5370863" y="1729085"/>
              <a:chExt cx="914400" cy="914400"/>
            </a:xfrm>
          </p:grpSpPr>
          <p:cxnSp>
            <p:nvCxnSpPr>
              <p:cNvPr id="38" name="Straight Connector 37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Group 39"/>
            <p:cNvGrpSpPr/>
            <p:nvPr/>
          </p:nvGrpSpPr>
          <p:grpSpPr>
            <a:xfrm flipV="1">
              <a:off x="3657600" y="760007"/>
              <a:ext cx="135343" cy="135343"/>
              <a:chOff x="5370863" y="1729085"/>
              <a:chExt cx="914400" cy="914400"/>
            </a:xfrm>
          </p:grpSpPr>
          <p:cxnSp>
            <p:nvCxnSpPr>
              <p:cNvPr id="41" name="Straight Connector 40"/>
              <p:cNvCxnSpPr/>
              <p:nvPr/>
            </p:nvCxnSpPr>
            <p:spPr>
              <a:xfrm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>
              <a:xfrm flipH="1">
                <a:off x="5370863" y="1729085"/>
                <a:ext cx="914400" cy="914400"/>
              </a:xfrm>
              <a:prstGeom prst="line">
                <a:avLst/>
              </a:prstGeom>
              <a:ln w="1905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" name="Group 5"/>
          <p:cNvGrpSpPr/>
          <p:nvPr/>
        </p:nvGrpSpPr>
        <p:grpSpPr>
          <a:xfrm>
            <a:off x="-56399" y="3111766"/>
            <a:ext cx="4475999" cy="1015663"/>
            <a:chOff x="532262" y="3130064"/>
            <a:chExt cx="4552199" cy="1015663"/>
          </a:xfrm>
        </p:grpSpPr>
        <p:grpSp>
          <p:nvGrpSpPr>
            <p:cNvPr id="49" name="Group 48"/>
            <p:cNvGrpSpPr/>
            <p:nvPr/>
          </p:nvGrpSpPr>
          <p:grpSpPr>
            <a:xfrm>
              <a:off x="532262" y="3130064"/>
              <a:ext cx="4552199" cy="1015663"/>
              <a:chOff x="837062" y="2368064"/>
              <a:chExt cx="4552199" cy="1015663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837062" y="2368064"/>
                <a:ext cx="4552199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3275" indent="-803275"/>
                <a:r>
                  <a:rPr lang="en-US" sz="2000" dirty="0"/>
                  <a:t>Idea: Choose             so that                    	          is close to     for our training examples </a:t>
                </a:r>
              </a:p>
            </p:txBody>
          </p:sp>
          <p:pic>
            <p:nvPicPr>
              <p:cNvPr id="46" name="Picture 45"/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3154" y="2402088"/>
                <a:ext cx="789354" cy="335895"/>
              </a:xfrm>
              <a:prstGeom prst="rect">
                <a:avLst/>
              </a:prstGeom>
            </p:spPr>
          </p:pic>
          <p:pic>
            <p:nvPicPr>
              <p:cNvPr id="48" name="Picture 47"/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56527" y="2697257"/>
                <a:ext cx="831342" cy="375084"/>
              </a:xfrm>
              <a:prstGeom prst="rect">
                <a:avLst/>
              </a:prstGeom>
            </p:spPr>
          </p:pic>
        </p:grpSp>
        <p:pic>
          <p:nvPicPr>
            <p:cNvPr id="2" name="Picture 1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18522" y="3541638"/>
              <a:ext cx="180023" cy="245745"/>
            </a:xfrm>
            <a:prstGeom prst="rect">
              <a:avLst/>
            </a:prstGeom>
          </p:spPr>
        </p:pic>
        <p:pic>
          <p:nvPicPr>
            <p:cNvPr id="4" name="Picture 3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8469" y="3787383"/>
              <a:ext cx="726421" cy="34395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5250163" y="1767524"/>
                <a:ext cx="297943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rgbClr val="FF0000"/>
                    </a:solidFill>
                  </a:rPr>
                  <a:t>Where  h(x)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 dirty="0">
                        <a:solidFill>
                          <a:srgbClr val="FF0000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2000" b="0" i="0" baseline="-25000" dirty="0" smtClean="0">
                        <a:solidFill>
                          <a:srgbClr val="FF0000"/>
                        </a:solidFill>
                      </a:rPr>
                      <m:t>0</m:t>
                    </m:r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 dirty="0">
                        <a:solidFill>
                          <a:srgbClr val="FF0000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2000" b="0" i="0" baseline="-25000" dirty="0" smtClean="0">
                        <a:solidFill>
                          <a:srgbClr val="FF0000"/>
                        </a:solidFill>
                      </a:rPr>
                      <m:t>1</m:t>
                    </m:r>
                    <m:r>
                      <m:rPr>
                        <m:nor/>
                      </m:rPr>
                      <a:rPr lang="en-US" altLang="ko-KR" sz="2000" dirty="0">
                        <a:solidFill>
                          <a:srgbClr val="FF0000"/>
                        </a:solidFill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baseline="30000" dirty="0">
                        <a:solidFill>
                          <a:srgbClr val="FF0000"/>
                        </a:solidFill>
                      </a:rPr>
                      <m:t>(</m:t>
                    </m:r>
                    <m:r>
                      <m:rPr>
                        <m:nor/>
                      </m:rPr>
                      <a:rPr lang="en-US" altLang="ko-KR" sz="2000" baseline="30000" dirty="0">
                        <a:solidFill>
                          <a:srgbClr val="FF0000"/>
                        </a:solidFill>
                      </a:rPr>
                      <m:t>i</m:t>
                    </m:r>
                    <m:r>
                      <m:rPr>
                        <m:nor/>
                      </m:rPr>
                      <a:rPr lang="en-US" altLang="ko-KR" sz="2000" baseline="30000" dirty="0">
                        <a:solidFill>
                          <a:srgbClr val="FF0000"/>
                        </a:solidFill>
                      </a:rPr>
                      <m:t>)</m:t>
                    </m:r>
                  </m:oMath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163" y="1767524"/>
                <a:ext cx="2979437" cy="400110"/>
              </a:xfrm>
              <a:prstGeom prst="rect">
                <a:avLst/>
              </a:prstGeom>
              <a:blipFill rotWithShape="0">
                <a:blip r:embed="rId10"/>
                <a:stretch>
                  <a:fillRect t="-10606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2810109" y="438150"/>
            <a:ext cx="1132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(x</a:t>
            </a:r>
            <a:r>
              <a:rPr lang="en-US" sz="2400" baseline="30000" dirty="0">
                <a:solidFill>
                  <a:schemeClr val="accent1"/>
                </a:solidFill>
              </a:rPr>
              <a:t>(</a:t>
            </a:r>
            <a:r>
              <a:rPr lang="en-US" sz="2400" baseline="30000" dirty="0" err="1">
                <a:solidFill>
                  <a:schemeClr val="accent1"/>
                </a:solidFill>
              </a:rPr>
              <a:t>i</a:t>
            </a:r>
            <a:r>
              <a:rPr lang="en-US" sz="2400" baseline="300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, y</a:t>
            </a:r>
            <a:r>
              <a:rPr lang="en-US" sz="2400" baseline="30000" dirty="0">
                <a:solidFill>
                  <a:schemeClr val="accent1"/>
                </a:solidFill>
              </a:rPr>
              <a:t>(</a:t>
            </a:r>
            <a:r>
              <a:rPr lang="en-US" sz="2400" baseline="30000" dirty="0" err="1">
                <a:solidFill>
                  <a:schemeClr val="accent1"/>
                </a:solidFill>
              </a:rPr>
              <a:t>i</a:t>
            </a:r>
            <a:r>
              <a:rPr lang="en-US" sz="2400" baseline="30000" dirty="0">
                <a:solidFill>
                  <a:schemeClr val="accent1"/>
                </a:solidFill>
              </a:rPr>
              <a:t>)</a:t>
            </a:r>
            <a:r>
              <a:rPr lang="en-US" sz="2400" dirty="0">
                <a:solidFill>
                  <a:schemeClr val="accent1"/>
                </a:solidFill>
              </a:rPr>
              <a:t>)</a:t>
            </a:r>
          </a:p>
        </p:txBody>
      </p:sp>
      <p:grpSp>
        <p:nvGrpSpPr>
          <p:cNvPr id="12" name="그룹 11"/>
          <p:cNvGrpSpPr/>
          <p:nvPr/>
        </p:nvGrpSpPr>
        <p:grpSpPr>
          <a:xfrm>
            <a:off x="4294821" y="1047750"/>
            <a:ext cx="4224453" cy="603250"/>
            <a:chOff x="4191000" y="-628650"/>
            <a:chExt cx="4224453" cy="60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191000" y="-628650"/>
                  <a:ext cx="4224453" cy="5285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minimize </a:t>
                  </a:r>
                  <a14:m>
                    <m:oMath xmlns:m="http://schemas.openxmlformats.org/officeDocument/2006/math">
                      <m:f>
                        <m:fPr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2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sz="20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=1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accent1"/>
                              </a:solidFill>
                              <a:latin typeface="Cambria Math"/>
                            </a:rPr>
                            <m:t>𝑚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rgbClr val="FF0000"/>
                              </a:solidFill>
                            </a:rPr>
                            <m:t>h</m:t>
                          </m:r>
                          <m:r>
                            <m:rPr>
                              <m:nor/>
                            </m:rPr>
                            <a:rPr lang="el-GR" altLang="ko-KR" sz="2000" baseline="-25000" dirty="0" smtClean="0">
                              <a:solidFill>
                                <a:srgbClr val="FF0000"/>
                              </a:solidFill>
                            </a:rPr>
                            <m:t>Θ</m:t>
                          </m:r>
                          <m:r>
                            <m:rPr>
                              <m:nor/>
                            </m:rPr>
                            <a:rPr lang="en-US" altLang="ko-KR" sz="2000" dirty="0" smtClean="0">
                              <a:solidFill>
                                <a:srgbClr val="FF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rgbClr val="FF0000"/>
                              </a:solidFill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rgbClr val="FF0000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rgbClr val="FF0000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rgbClr val="FF0000"/>
                              </a:solidFill>
                            </a:rPr>
                            <m:t>)) − </m:t>
                          </m:r>
                          <m:r>
                            <m:rPr>
                              <m:nor/>
                            </m:rPr>
                            <a:rPr lang="en-US" altLang="ko-KR" sz="2000" dirty="0">
                              <a:solidFill>
                                <a:schemeClr val="accent1"/>
                              </a:solidFill>
                            </a:rPr>
                            <m:t>y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i</m:t>
                          </m:r>
                          <m:r>
                            <m:rPr>
                              <m:nor/>
                            </m:rPr>
                            <a:rPr lang="en-US" altLang="ko-KR" sz="2000" baseline="30000" dirty="0">
                              <a:solidFill>
                                <a:schemeClr val="accent1"/>
                              </a:solidFill>
                            </a:rPr>
                            <m:t>) </m:t>
                          </m:r>
                        </m:e>
                      </m:nary>
                    </m:oMath>
                  </a14:m>
                  <a:r>
                    <a:rPr lang="en-US" sz="2000" dirty="0">
                      <a:solidFill>
                        <a:schemeClr val="accent1"/>
                      </a:solidFill>
                    </a:rPr>
                    <a:t>)</a:t>
                  </a:r>
                  <a:r>
                    <a:rPr lang="en-US" altLang="ko-KR" sz="2000" baseline="30000" dirty="0">
                      <a:solidFill>
                        <a:schemeClr val="accent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ko-KR" sz="2000" baseline="30000" dirty="0">
                          <a:solidFill>
                            <a:schemeClr val="accent1"/>
                          </a:solidFill>
                        </a:rPr>
                        <m:t>2</m:t>
                      </m:r>
                    </m:oMath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91000" y="-628650"/>
                  <a:ext cx="4224453" cy="528543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t="-80460" b="-12643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직사각형 10"/>
                <p:cNvSpPr/>
                <p:nvPr/>
              </p:nvSpPr>
              <p:spPr>
                <a:xfrm>
                  <a:off x="4849179" y="-302399"/>
                  <a:ext cx="3738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12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1200" b="0" i="0" baseline="-25000" dirty="0" smtClean="0">
                            <a:solidFill>
                              <a:schemeClr val="accent1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11" name="직사각형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179" y="-302399"/>
                  <a:ext cx="37382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직사각형 51"/>
                <p:cNvSpPr/>
                <p:nvPr/>
              </p:nvSpPr>
              <p:spPr>
                <a:xfrm>
                  <a:off x="5032554" y="-302399"/>
                  <a:ext cx="3738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12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1200" b="0" i="0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2" name="직사각형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2554" y="-302399"/>
                  <a:ext cx="373820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그룹 6"/>
          <p:cNvGrpSpPr/>
          <p:nvPr/>
        </p:nvGrpSpPr>
        <p:grpSpPr>
          <a:xfrm>
            <a:off x="756720" y="1051813"/>
            <a:ext cx="2977080" cy="1117415"/>
            <a:chOff x="756720" y="1051813"/>
            <a:chExt cx="2977080" cy="1117415"/>
          </a:xfrm>
        </p:grpSpPr>
        <p:cxnSp>
          <p:nvCxnSpPr>
            <p:cNvPr id="47" name="직선 연결선 46"/>
            <p:cNvCxnSpPr/>
            <p:nvPr/>
          </p:nvCxnSpPr>
          <p:spPr>
            <a:xfrm flipV="1">
              <a:off x="756720" y="1051813"/>
              <a:ext cx="2380777" cy="1117415"/>
            </a:xfrm>
            <a:prstGeom prst="line">
              <a:avLst/>
            </a:prstGeom>
            <a:ln w="381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직사각형 52"/>
                <p:cNvSpPr/>
                <p:nvPr/>
              </p:nvSpPr>
              <p:spPr>
                <a:xfrm>
                  <a:off x="2934684" y="1275809"/>
                  <a:ext cx="799116" cy="38154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2400" b="0" i="0" baseline="-25000" dirty="0" smtClean="0">
                            <a:solidFill>
                              <a:schemeClr val="accent1"/>
                            </a:solidFill>
                          </a:rPr>
                          <m:t>0, </m:t>
                        </m:r>
                        <m:r>
                          <m:rPr>
                            <m:nor/>
                          </m:rPr>
                          <a:rPr lang="el-GR" altLang="ko-KR" sz="24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2400" b="0" i="0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53" name="직사각형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4684" y="1275809"/>
                  <a:ext cx="799116" cy="381541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l="-758" r="-8333" b="-3492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4493625" y="2647950"/>
                <a:ext cx="4161377" cy="52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1"/>
                    </a:solidFill>
                  </a:rPr>
                  <a:t>J(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altLang="ko-KR" sz="2000" dirty="0">
                        <a:solidFill>
                          <a:schemeClr val="accent1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2000" baseline="-25000" dirty="0">
                        <a:solidFill>
                          <a:schemeClr val="accent1"/>
                        </a:solidFill>
                      </a:rPr>
                      <m:t>0, </m:t>
                    </m:r>
                    <m:r>
                      <m:rPr>
                        <m:nor/>
                      </m:rPr>
                      <a:rPr lang="el-GR" altLang="ko-KR" sz="2000" dirty="0">
                        <a:solidFill>
                          <a:schemeClr val="accent1"/>
                        </a:solidFill>
                      </a:rPr>
                      <m:t>Θ</m:t>
                    </m:r>
                    <m:r>
                      <m:rPr>
                        <m:nor/>
                      </m:rPr>
                      <a:rPr lang="en-US" altLang="ko-KR" sz="2000" baseline="-25000" dirty="0">
                        <a:solidFill>
                          <a:schemeClr val="accent1"/>
                        </a:solidFill>
                      </a:rPr>
                      <m:t>1</m:t>
                    </m:r>
                  </m:oMath>
                </a14:m>
                <a:r>
                  <a:rPr lang="en-US" sz="2000" dirty="0">
                    <a:solidFill>
                      <a:schemeClr val="accent1"/>
                    </a:solidFill>
                  </a:rPr>
                  <a:t>)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ko-KR" sz="20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𝑚</m:t>
                        </m:r>
                      </m:sup>
                      <m:e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chemeClr val="accent1"/>
                            </a:solidFill>
                          </a:rPr>
                          <m:t>h</m:t>
                        </m:r>
                        <m:r>
                          <m:rPr>
                            <m:nor/>
                          </m:rPr>
                          <a:rPr lang="el-GR" altLang="ko-KR" sz="2000" baseline="-25000" dirty="0" smtClean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dirty="0" smtClean="0">
                            <a:solidFill>
                              <a:schemeClr val="accent1"/>
                            </a:solidFill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baseline="30000" dirty="0" smtClean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aseline="30000" dirty="0" smtClean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baseline="30000" dirty="0" smtClean="0">
                            <a:solidFill>
                              <a:schemeClr val="accent1"/>
                            </a:solidFill>
                          </a:rPr>
                          <m:t>)) − </m:t>
                        </m:r>
                        <m:r>
                          <m:rPr>
                            <m:nor/>
                          </m:rPr>
                          <a:rPr lang="en-US" altLang="ko-KR" sz="2000" dirty="0">
                            <a:solidFill>
                              <a:schemeClr val="accent1"/>
                            </a:solidFill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altLang="ko-KR" sz="2000" baseline="30000" dirty="0">
                            <a:solidFill>
                              <a:schemeClr val="accent1"/>
                            </a:solidFill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n-US" altLang="ko-KR" sz="2000" baseline="30000" dirty="0">
                            <a:solidFill>
                              <a:schemeClr val="accent1"/>
                            </a:solidFill>
                          </a:rPr>
                          <m:t>i</m:t>
                        </m:r>
                        <m:r>
                          <m:rPr>
                            <m:nor/>
                          </m:rPr>
                          <a:rPr lang="en-US" altLang="ko-KR" sz="2000" baseline="30000" dirty="0">
                            <a:solidFill>
                              <a:schemeClr val="accent1"/>
                            </a:solidFill>
                          </a:rPr>
                          <m:t>))2 </m:t>
                        </m:r>
                      </m:e>
                    </m:nary>
                  </m:oMath>
                </a14:m>
                <a:endParaRPr lang="en-US" sz="2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625" y="2647950"/>
                <a:ext cx="4161377" cy="528543"/>
              </a:xfrm>
              <a:prstGeom prst="rect">
                <a:avLst/>
              </a:prstGeom>
              <a:blipFill rotWithShape="0">
                <a:blip r:embed="rId15"/>
                <a:stretch>
                  <a:fillRect t="-80460" b="-1264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4955904" y="3415142"/>
            <a:ext cx="3840412" cy="707886"/>
            <a:chOff x="-372878" y="-695123"/>
            <a:chExt cx="3840412" cy="7078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/>
                <p:cNvSpPr txBox="1"/>
                <p:nvPr/>
              </p:nvSpPr>
              <p:spPr>
                <a:xfrm>
                  <a:off x="-372878" y="-695123"/>
                  <a:ext cx="38404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dirty="0">
                      <a:solidFill>
                        <a:schemeClr val="accent1"/>
                      </a:solidFill>
                    </a:rPr>
                    <a:t>Minimize </a:t>
                  </a:r>
                  <a:r>
                    <a:rPr lang="en-US" altLang="ko-KR" sz="2000" dirty="0">
                      <a:solidFill>
                        <a:schemeClr val="accent1"/>
                      </a:solidFill>
                    </a:rPr>
                    <a:t>J(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0, </m:t>
                      </m:r>
                      <m:r>
                        <m:rPr>
                          <m:nor/>
                        </m:rPr>
                        <a:rPr lang="el-GR" altLang="ko-KR" sz="2000" dirty="0">
                          <a:solidFill>
                            <a:schemeClr val="accent1"/>
                          </a:solidFill>
                        </a:rPr>
                        <m:t>Θ</m:t>
                      </m:r>
                      <m:r>
                        <m:rPr>
                          <m:nor/>
                        </m:rPr>
                        <a:rPr lang="en-US" altLang="ko-KR" sz="2000" baseline="-25000" dirty="0">
                          <a:solidFill>
                            <a:schemeClr val="accent1"/>
                          </a:solidFill>
                        </a:rPr>
                        <m:t>1</m:t>
                      </m:r>
                    </m:oMath>
                  </a14:m>
                  <a:r>
                    <a:rPr lang="en-US" altLang="ko-KR" sz="2000" dirty="0">
                      <a:solidFill>
                        <a:schemeClr val="accent1"/>
                      </a:solidFill>
                    </a:rPr>
                    <a:t>) : Cost Function or</a:t>
                  </a:r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2878" y="-695123"/>
                  <a:ext cx="3840412" cy="707886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 t="-5172" b="-137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직사각형 56"/>
                <p:cNvSpPr/>
                <p:nvPr/>
              </p:nvSpPr>
              <p:spPr>
                <a:xfrm>
                  <a:off x="58755" y="-444500"/>
                  <a:ext cx="3738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12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1200" b="0" i="0" baseline="-25000" dirty="0" smtClean="0">
                            <a:solidFill>
                              <a:schemeClr val="accent1"/>
                            </a:solidFill>
                          </a:rPr>
                          <m:t>0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7" name="직사각형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55" y="-444500"/>
                  <a:ext cx="373820" cy="276999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직사각형 57"/>
                <p:cNvSpPr/>
                <p:nvPr/>
              </p:nvSpPr>
              <p:spPr>
                <a:xfrm>
                  <a:off x="242130" y="-444500"/>
                  <a:ext cx="373820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l-GR" altLang="ko-KR" sz="1200" dirty="0">
                            <a:solidFill>
                              <a:schemeClr val="accent1"/>
                            </a:solidFill>
                          </a:rPr>
                          <m:t>Θ</m:t>
                        </m:r>
                        <m:r>
                          <m:rPr>
                            <m:nor/>
                          </m:rPr>
                          <a:rPr lang="en-US" altLang="ko-KR" sz="1200" b="0" i="0" baseline="-25000" dirty="0" smtClean="0">
                            <a:solidFill>
                              <a:schemeClr val="accent1"/>
                            </a:solidFill>
                          </a:rPr>
                          <m:t>1</m:t>
                        </m:r>
                      </m:oMath>
                    </m:oMathPara>
                  </a14:m>
                  <a:endParaRPr lang="ko-KR" altLang="en-US" sz="1200" dirty="0"/>
                </a:p>
              </p:txBody>
            </p:sp>
          </mc:Choice>
          <mc:Fallback xmlns="">
            <p:sp>
              <p:nvSpPr>
                <p:cNvPr id="58" name="직사각형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130" y="-444500"/>
                  <a:ext cx="373820" cy="276999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5570912" y="3993332"/>
            <a:ext cx="3344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1"/>
                </a:solidFill>
              </a:rPr>
              <a:t>Squared error function</a:t>
            </a:r>
            <a:endParaRPr lang="en-US" sz="2000" dirty="0">
              <a:solidFill>
                <a:schemeClr val="accent1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4191000" y="361950"/>
            <a:ext cx="0" cy="441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80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2209800" y="2150528"/>
            <a:ext cx="42976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2362200" y="2167456"/>
            <a:ext cx="4495800" cy="1625589"/>
          </a:xfrm>
        </p:spPr>
        <p:txBody>
          <a:bodyPr anchor="t" anchorCtr="0">
            <a:noAutofit/>
          </a:bodyPr>
          <a:lstStyle/>
          <a:p>
            <a:pPr algn="l"/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Cost function</a:t>
            </a:r>
            <a:b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6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intuition I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209800" y="721778"/>
            <a:ext cx="4953000" cy="14287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Linear regression with one variable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8153400" y="4705350"/>
            <a:ext cx="990600" cy="4381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674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59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(x,y)&#10;$&#10;% \delta_i^{(l)} = \left(\sum_j W_{ji}^{(l)} \delta_j^{(l+1)}\right) f'(z_i^{(l)})&#10;&#10;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, \theta_1$&#10;&#10;% \delta_i^{(l)} = \left(\sum_j W_{ji}^{(l)} \delta_j^{(l+1)}\right) f'(z_i^{(l)})&#10;&#10;&#10;&#10;\end{document}"/>
  <p:tag name="IGUANATEXSIZE" val="3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1 x&#10;$&#10;% \delta_i^{(l)} = \left(\sum_j W_{ji}^{(l)} \delta_j^{(l+1)}\right) f'(z_i^{(l)})&#10;&#10;&#10;&#10;\end{document}"/>
  <p:tag name="IGUANATEXSIZE" val="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3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 = \frac{1}{2m} \sum\limits^{m}_{i=1} \left( h_\theta(x^{(i)}) - y^{(i)} \right)^2&#10;$&#10;% \delta_i^{(l)} = \left(\sum_j W_{ji}^{(l)} \delta_j^{(l+1)}\right) f'(z_i^{(l)})&#10;&#10;&#10;&#10;\end{document}"/>
  <p:tag name="IGUANATEXSIZE" val="2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&#10;$&#10;\underset{\theta_1}{\mathrm{minimize}} \; J(\theta_1)&#10;$&#10;% \delta_i^{(l)} = \left(\sum_j W_{ji}^{(l)} \delta_j^{(l+1)}\right) f'(z_i^{(l)})&#10;&#10;&#10;&#10;\end{document}"/>
  <p:tag name="IGUANATEXSIZE" val="3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1&#10;$&#10;% \delta_i^{(l)} = \left(\sum_j W_{ji}^{(l)} \delta_j^{(l+1)}\right) f'(z_i^{(l)})&#10;&#10;&#10;&#10;\end{document}"/>
  <p:tag name="IGUANATEXSIZE" val="2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.5&#10;$&#10;% \delta_i^{(l)} = \left(\sum_j W_{ji}^{(l)} \delta_j^{(l+1)}\right) f'(z_i^{(l)})&#10;&#10;&#10;&#10;\end{document}"/>
  <p:tag name="IGUANATEXSIZE" val="2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 = 0&#10;$&#10;% \delta_i^{(l)} = \left(\sum_j W_{ji}^{(l)} \delta_j^{(l+1)}\right) f'(z_i^{(l)})&#10;&#10;&#10;&#10;\end{document}"/>
  <p:tag name="IGUANATEXSIZE" val="2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i&#10;$&#10;% \delta_i^{(l)} = \left(\sum_j W_{ji}^{(l)} \delta_j^{(l+1)}\right) f'(z_i^{(l)})&#10;&#10;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2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3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= \frac{1}{2m} \sum\limits^{m}_{i=1} \left( h_\theta(x^{(i)}) - y^{(i)} \right)^2&#10;$&#10;% \delta_i^{(l)} = \left(\sum_j W_{ji}^{(l)} \delta_j^{(l+1)}\right) f'(z_i^{(l)})&#10;&#10;&#10;&#10;\end{document}"/>
  <p:tag name="IGUANATEXSIZE" val="3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imize}} \; J(\theta_0,\theta_1)&#10;$&#10;% \delta_i^{(l)} = \left(\sum_j W_{ji}^{(l)} \delta_j^{(l+1)}\right) f'(z_i^{(l)})&#10;&#10;&#10;&#10;\end{document}"/>
  <p:tag name="IGUANATEXSIZE" val="3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theta_0 + \theta_1 x&#10;$&#10;% \delta_i^{(l)} = \left(\sum_j W_{ji}^{(l)} \delta_j^{(l+1)}\right) f'(z_i^{(l)})&#10;&#10;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1)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1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50  + 0.06x&#10;$&#10;% \delta_i^{(l)} = \left(\sum_j W_{ji}^{(l)} \delta_j^{(l+1)}\right) f'(z_i^{(l)})&#10;&#10;&#10;&#10;\end{document}"/>
  <p:tag name="IGUANATEXSIZE" val="3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.5$&#10;&#10;$\theta_1 = 0$&#10;&#10;% \delta_i^{(l)} = \left(\sum_j W_{ji}^{(l)} \delta_j^{(l+1)}\right) f'(z_i^{(l)})&#10;&#10;&#10;&#10;\end{document}"/>
  <p:tag name="IGUANATEXSIZE" val="3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&#10;$&#10;% \delta_i^{(l)} = \left(\sum_j W_{ji}^{(l)} \delta_j^{(l+1)}\right) f'(z_i^{(l)})&#10;&#10;&#10;&#10;\end{document}"/>
  <p:tag name="IGUANATEXSIZE" val="3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2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0$&#10;&#10;$\theta_1 = 0.5$&#10;&#10;% \delta_i^{(l)} = \left(\sum_j W_{ji}^{(l)} \delta_j^{(l+1)}\right) f'(z_i^{(l)})&#10;&#10;&#10;&#10;\end{document}"/>
  <p:tag name="IGUANATEXSIZE" val="3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&#10;$&#10;% \delta_i^{(l)} = \left(\sum_j W_{ji}^{(l)} \delta_j^{(l+1)}\right) f'(z_i^{(l)})&#10;&#10;&#10;&#10;\end{document}"/>
  <p:tag name="IGUANATEXSIZE" val="3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\theta_1&#10;$&#10;% \delta_i^{(l)} = \left(\sum_j W_{ji}^{(l)} \delta_j^{(l+1)}\right) f'(z_i^{(l)})&#10;&#10;&#10;&#10;\end{document}"/>
  <p:tag name="IGUANATEXSIZE" val="2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underset{\theta_0,\theta_1}{\mathrm{min}} \; J(\theta_0,\theta_1)&#10;$&#10;% \delta_i^{(l)} = \left(\sum_j W_{ji}^{(l)} \delta_j^{(l+1)}\right) f'(z_i^{(l)})&#10;&#10;&#10;&#10;\end{document}"/>
  <p:tag name="IGUANATEXSIZE" val="3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_0,\theta_1) &#10;$&#10;% \delta_i^{(l)} = \left(\sum_j W_{ji}^{(l)} \delta_j^{(l+1)}\right) f'(z_i^{(l)})&#10;&#10;&#10;&#10;\end{document}"/>
  <p:tag name="IGUANATEXSIZE" val="3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_0, \theta_1&#10;$&#10;% \delta_i^{(l)} = \left(\sum_j W_{ji}^{(l)} \delta_j^{(l+1)}\right) f'(z_i^{(l)})&#10;&#10;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\theta_0 = 1$&#10;&#10;$\theta_1 = 0.5$&#10;&#10;% \delta_i^{(l)} = \left(\sum_j W_{ji}^{(l)} \delta_j^{(l+1)}\right) f'(z_i^{(l)})&#10;&#10;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&#10;$&#10;% \delta_i^{(l)} = \left(\sum_j W_{ji}^{(l)} \delta_j^{(l+1)}\right) f'(z_i^{(l)})&#10;&#10;&#10;&#10;\end{document}"/>
  <p:tag name="IGUANATEXSIZE" val="30"/>
</p:tagLst>
</file>

<file path=ppt/theme/theme1.xml><?xml version="1.0" encoding="utf-8"?>
<a:theme xmlns:a="http://schemas.openxmlformats.org/drawingml/2006/main" name="1_Lectur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Lecture</Template>
  <TotalTime>3413</TotalTime>
  <Words>700</Words>
  <Application>Microsoft Office PowerPoint</Application>
  <PresentationFormat>On-screen Show (16:9)</PresentationFormat>
  <Paragraphs>168</Paragraphs>
  <Slides>25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25</vt:i4>
      </vt:variant>
    </vt:vector>
  </HeadingPairs>
  <TitlesOfParts>
    <vt:vector size="36" baseType="lpstr">
      <vt:lpstr>맑은 고딕</vt:lpstr>
      <vt:lpstr>Arial</vt:lpstr>
      <vt:lpstr>Calibri</vt:lpstr>
      <vt:lpstr>Cambria Math</vt:lpstr>
      <vt:lpstr>Symbol</vt:lpstr>
      <vt:lpstr>Trebuchet MS</vt:lpstr>
      <vt:lpstr>Wingdings 3</vt:lpstr>
      <vt:lpstr>1_Lecture</vt:lpstr>
      <vt:lpstr>2_Office Theme</vt:lpstr>
      <vt:lpstr>3_Office Theme</vt:lpstr>
      <vt:lpstr>Facet</vt:lpstr>
      <vt:lpstr>  Model representation</vt:lpstr>
      <vt:lpstr>PowerPoint Presentation</vt:lpstr>
      <vt:lpstr>PowerPoint Presentation</vt:lpstr>
      <vt:lpstr>PowerPoint Presentation</vt:lpstr>
      <vt:lpstr>Cost function</vt:lpstr>
      <vt:lpstr>PowerPoint Presentation</vt:lpstr>
      <vt:lpstr>PowerPoint Presentation</vt:lpstr>
      <vt:lpstr>PowerPoint Presentation</vt:lpstr>
      <vt:lpstr>Cost function intuition I</vt:lpstr>
      <vt:lpstr>PowerPoint Presentation</vt:lpstr>
      <vt:lpstr>PowerPoint Presentation</vt:lpstr>
      <vt:lpstr>PowerPoint Presentation</vt:lpstr>
      <vt:lpstr>PowerPoint Presentation</vt:lpstr>
      <vt:lpstr>Cost function intuition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Gradient descent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Programming</dc:title>
  <dc:creator>OpenClassroom</dc:creator>
  <cp:lastModifiedBy>HP</cp:lastModifiedBy>
  <cp:revision>189</cp:revision>
  <cp:lastPrinted>2014-05-25T06:53:29Z</cp:lastPrinted>
  <dcterms:created xsi:type="dcterms:W3CDTF">2010-07-08T21:59:02Z</dcterms:created>
  <dcterms:modified xsi:type="dcterms:W3CDTF">2025-01-05T04:01:36Z</dcterms:modified>
</cp:coreProperties>
</file>