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2.jpg" ContentType="image/jpe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6"/>
  </p:notesMasterIdLst>
  <p:sldIdLst>
    <p:sldId id="525" r:id="rId5"/>
    <p:sldId id="307" r:id="rId6"/>
    <p:sldId id="510" r:id="rId7"/>
    <p:sldId id="511" r:id="rId8"/>
    <p:sldId id="514" r:id="rId9"/>
    <p:sldId id="515" r:id="rId10"/>
    <p:sldId id="516" r:id="rId11"/>
    <p:sldId id="517" r:id="rId12"/>
    <p:sldId id="518" r:id="rId13"/>
    <p:sldId id="522" r:id="rId14"/>
    <p:sldId id="523" r:id="rId15"/>
    <p:sldId id="524" r:id="rId16"/>
    <p:sldId id="317" r:id="rId17"/>
    <p:sldId id="318" r:id="rId18"/>
    <p:sldId id="520" r:id="rId19"/>
    <p:sldId id="526" r:id="rId20"/>
    <p:sldId id="259" r:id="rId21"/>
    <p:sldId id="260" r:id="rId22"/>
    <p:sldId id="261" r:id="rId23"/>
    <p:sldId id="262" r:id="rId24"/>
    <p:sldId id="263" r:id="rId25"/>
    <p:sldId id="264" r:id="rId26"/>
    <p:sldId id="399" r:id="rId27"/>
    <p:sldId id="387" r:id="rId28"/>
    <p:sldId id="370" r:id="rId29"/>
    <p:sldId id="375" r:id="rId30"/>
    <p:sldId id="414" r:id="rId31"/>
    <p:sldId id="463" r:id="rId32"/>
    <p:sldId id="464" r:id="rId33"/>
    <p:sldId id="528" r:id="rId34"/>
    <p:sldId id="529" r:id="rId35"/>
    <p:sldId id="530" r:id="rId36"/>
    <p:sldId id="531" r:id="rId37"/>
    <p:sldId id="532" r:id="rId38"/>
    <p:sldId id="533" r:id="rId39"/>
    <p:sldId id="406" r:id="rId40"/>
    <p:sldId id="407" r:id="rId41"/>
    <p:sldId id="465" r:id="rId42"/>
    <p:sldId id="535" r:id="rId43"/>
    <p:sldId id="527" r:id="rId44"/>
    <p:sldId id="534" r:id="rId45"/>
  </p:sldIdLst>
  <p:sldSz cx="10058400" cy="7772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3168">
          <p15:clr>
            <a:srgbClr val="A4A3A4"/>
          </p15:clr>
        </p15:guide>
        <p15:guide id="2" pos="244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 Reid" initials="D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D84"/>
    <a:srgbClr val="09236A"/>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8713" autoAdjust="0"/>
    <p:restoredTop sz="93957" autoAdjust="0"/>
  </p:normalViewPr>
  <p:slideViewPr>
    <p:cSldViewPr>
      <p:cViewPr varScale="1">
        <p:scale>
          <a:sx n="58" d="100"/>
          <a:sy n="58" d="100"/>
        </p:scale>
        <p:origin x="726" y="84"/>
      </p:cViewPr>
      <p:guideLst>
        <p:guide orient="horz" pos="2880"/>
        <p:guide pos="2160"/>
      </p:guideLst>
    </p:cSldViewPr>
  </p:slideViewPr>
  <p:outlineViewPr>
    <p:cViewPr>
      <p:scale>
        <a:sx n="33" d="100"/>
        <a:sy n="33" d="100"/>
      </p:scale>
      <p:origin x="0" y="-4986"/>
    </p:cViewPr>
  </p:outlineViewPr>
  <p:notesTextViewPr>
    <p:cViewPr>
      <p:scale>
        <a:sx n="125" d="100"/>
        <a:sy n="125" d="100"/>
      </p:scale>
      <p:origin x="0" y="0"/>
    </p:cViewPr>
  </p:notesTextViewPr>
  <p:sorterViewPr>
    <p:cViewPr>
      <p:scale>
        <a:sx n="100" d="100"/>
        <a:sy n="100" d="100"/>
      </p:scale>
      <p:origin x="0" y="0"/>
    </p:cViewPr>
  </p:sorterViewPr>
  <p:notesViewPr>
    <p:cSldViewPr>
      <p:cViewPr varScale="1">
        <p:scale>
          <a:sx n="66" d="100"/>
          <a:sy n="66" d="100"/>
        </p:scale>
        <p:origin x="2885" y="19"/>
      </p:cViewPr>
      <p:guideLst>
        <p:guide orient="horz" pos="3168"/>
        <p:guide pos="244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1446213" y="754063"/>
            <a:ext cx="4879975" cy="3771900"/>
          </a:xfrm>
          <a:prstGeom prst="rect">
            <a:avLst/>
          </a:prstGeom>
          <a:ln/>
        </p:spPr>
      </p:sp>
      <p:sp>
        <p:nvSpPr>
          <p:cNvPr id="30723" name="Notes Placeholder 2"/>
          <p:cNvSpPr>
            <a:spLocks noGrp="1"/>
          </p:cNvSpPr>
          <p:nvPr>
            <p:ph type="body" idx="1"/>
          </p:nvPr>
        </p:nvSpPr>
        <p:spPr>
          <a:xfrm>
            <a:off x="777240" y="4777740"/>
            <a:ext cx="6217920" cy="45262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Calibri" pitchFamily="34" charset="0"/>
              </a:rPr>
              <a:t>Although the terms “data” and “information” often are used interchangeably, there is a distinction. </a:t>
            </a:r>
          </a:p>
          <a:p>
            <a:endParaRPr lang="en-US" dirty="0">
              <a:latin typeface="Calibri" pitchFamily="34" charset="0"/>
            </a:endParaRPr>
          </a:p>
          <a:p>
            <a:r>
              <a:rPr lang="en-US" i="1" dirty="0">
                <a:latin typeface="Calibri" pitchFamily="34" charset="0"/>
              </a:rPr>
              <a:t>Data</a:t>
            </a:r>
            <a:r>
              <a:rPr lang="en-US" dirty="0">
                <a:latin typeface="Calibri" pitchFamily="34" charset="0"/>
              </a:rPr>
              <a:t> refers to raw, unprocessed numbers, measurements, or text. </a:t>
            </a:r>
          </a:p>
          <a:p>
            <a:endParaRPr lang="en-US" i="1" dirty="0">
              <a:latin typeface="Calibri" pitchFamily="34" charset="0"/>
            </a:endParaRPr>
          </a:p>
          <a:p>
            <a:r>
              <a:rPr lang="en-US" i="1" dirty="0">
                <a:latin typeface="Calibri" pitchFamily="34" charset="0"/>
              </a:rPr>
              <a:t>Information</a:t>
            </a:r>
            <a:r>
              <a:rPr lang="en-US" dirty="0">
                <a:latin typeface="Calibri" pitchFamily="34" charset="0"/>
              </a:rPr>
              <a:t> refers to data that are processed, organized, structured, or presented in a specific context. The process of transforming data into information is data analysis.</a:t>
            </a:r>
          </a:p>
          <a:p>
            <a:endParaRPr lang="en-US" dirty="0">
              <a:latin typeface="Calibri" pitchFamily="34" charset="0"/>
            </a:endParaRPr>
          </a:p>
          <a:p>
            <a:r>
              <a:rPr lang="en-US" i="1" dirty="0">
                <a:latin typeface="Calibri" pitchFamily="34" charset="0"/>
              </a:rPr>
              <a:t>NOTE to facilitator</a:t>
            </a:r>
            <a:r>
              <a:rPr lang="en-US" dirty="0">
                <a:latin typeface="Calibri" pitchFamily="34" charset="0"/>
              </a:rPr>
              <a:t>:  Read slide.</a:t>
            </a:r>
          </a:p>
        </p:txBody>
      </p:sp>
      <p:sp>
        <p:nvSpPr>
          <p:cNvPr id="30724" name="Slide Number Placeholder 3"/>
          <p:cNvSpPr>
            <a:spLocks noGrp="1"/>
          </p:cNvSpPr>
          <p:nvPr>
            <p:ph type="sldNum" sz="quarter" idx="5"/>
          </p:nvPr>
        </p:nvSpPr>
        <p:spPr>
          <a:xfrm>
            <a:off x="4402561" y="9553734"/>
            <a:ext cx="3368040" cy="502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6875EE6-0F63-4E5B-ABB6-19ABBF81851D}" type="slidenum">
              <a:rPr lang="en-US" smtClean="0"/>
              <a:pPr eaLnBrk="1" hangingPunct="1"/>
              <a:t>10</a:t>
            </a:fld>
            <a:endParaRPr lang="en-US"/>
          </a:p>
        </p:txBody>
      </p:sp>
    </p:spTree>
    <p:extLst>
      <p:ext uri="{BB962C8B-B14F-4D97-AF65-F5344CB8AC3E}">
        <p14:creationId xmlns:p14="http://schemas.microsoft.com/office/powerpoint/2010/main" val="819435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FC32E-178C-B6D5-2849-1B23E3699E0B}"/>
            </a:ext>
          </a:extLst>
        </p:cNvPr>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F18B460D-E846-29DF-F8ED-778B7C1F58D8}"/>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CC56E44E-B093-55CD-2E2A-C2725DA6C65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CDE36DAA-61D0-B1BE-1D67-DB366179A32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32</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297977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FDC19-607F-27EC-8220-0A07FA8D077D}"/>
            </a:ext>
          </a:extLst>
        </p:cNvPr>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A6C6D9A3-80D3-44AE-77F6-FEFB2C3AD8F9}"/>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004629DB-7B48-9F32-97D5-8269111431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A6C2FB93-54B5-2E47-E589-551A641FC8D2}"/>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33</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605700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B6458-6F77-0E18-100C-B1BA26EC6EF2}"/>
            </a:ext>
          </a:extLst>
        </p:cNvPr>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F2661DDB-6D01-18F0-80B6-6B93F35C6A5D}"/>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47E1200E-06EE-77C8-218E-CD9C2C65FD8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7F79D197-F154-DFC8-1F1F-5A097C52DE63}"/>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34</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01720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FF7C0-E1A6-41A6-BB93-68C717723D8E}"/>
            </a:ext>
          </a:extLst>
        </p:cNvPr>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0114655-27DB-E927-BD1F-205AF44B9ED1}"/>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1F0D9E78-8453-2FAE-E715-FFAECE6A18A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713E1921-CD02-35EB-7FC1-C2049630784C}"/>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35</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58192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F3536A0E-CB2A-B771-294B-776868AA9326}"/>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1D00EFC4-3B9F-CE44-3CC0-AFD5E3BBA9E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2772" name="Slide Number Placeholder 3">
            <a:extLst>
              <a:ext uri="{FF2B5EF4-FFF2-40B4-BE49-F238E27FC236}">
                <a16:creationId xmlns:a16="http://schemas.microsoft.com/office/drawing/2014/main" id="{5DFA13C6-F85D-7212-6883-25C6C8E3965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6EADA608-70B1-4CDE-945E-8E104E7AC2E9}" type="slidenum">
              <a:rPr lang="en-US" altLang="en-US">
                <a:latin typeface="Times New Roman" panose="02020603050405020304" pitchFamily="18" charset="0"/>
                <a:cs typeface="Arial" panose="020B0604020202020204" pitchFamily="34" charset="0"/>
              </a:rPr>
              <a:pPr/>
              <a:t>36</a:t>
            </a:fld>
            <a:endParaRPr lang="en-US"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2C9B2577-A842-BF05-67ED-033A548010EF}"/>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54B5D1E1-F660-1CB2-142A-BEDE0DA528A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4820" name="Slide Number Placeholder 3">
            <a:extLst>
              <a:ext uri="{FF2B5EF4-FFF2-40B4-BE49-F238E27FC236}">
                <a16:creationId xmlns:a16="http://schemas.microsoft.com/office/drawing/2014/main" id="{9E21CEB9-0191-5891-B427-63F5AF1FBA3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D61515D-1FC2-49F4-9E93-C738C4A3415F}" type="slidenum">
              <a:rPr lang="en-US" altLang="en-US">
                <a:latin typeface="Times New Roman" panose="02020603050405020304" pitchFamily="18" charset="0"/>
                <a:cs typeface="Arial" panose="020B0604020202020204" pitchFamily="34" charset="0"/>
              </a:rPr>
              <a:pPr/>
              <a:t>37</a:t>
            </a:fld>
            <a:endParaRPr lang="en-US"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0D3594D6-6197-6F19-D5EE-5F9C8E818BE8}"/>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51BF03FE-5003-91FC-3767-6CC609DD49AA}"/>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6868" name="Slide Number Placeholder 3">
            <a:extLst>
              <a:ext uri="{FF2B5EF4-FFF2-40B4-BE49-F238E27FC236}">
                <a16:creationId xmlns:a16="http://schemas.microsoft.com/office/drawing/2014/main" id="{374CA9EA-5EC7-C974-20CF-1AA0DAF23087}"/>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D72C9474-59F6-462F-B4FE-CFC52AFC1A78}" type="slidenum">
              <a:rPr lang="en-US" altLang="en-US">
                <a:latin typeface="Times New Roman" panose="02020603050405020304" pitchFamily="18" charset="0"/>
                <a:cs typeface="Arial" panose="020B0604020202020204" pitchFamily="34" charset="0"/>
              </a:rPr>
              <a:pPr/>
              <a:t>38</a:t>
            </a:fld>
            <a:endParaRPr lang="en-US"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29069-0CCA-75E1-4985-6BCE57981751}"/>
            </a:ext>
          </a:extLst>
        </p:cNvPr>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3CBB8A3-19F1-6DD3-9FC2-8C13A40D2365}"/>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51B05DC8-104A-F364-70D8-882DAE3D7CE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6868" name="Slide Number Placeholder 3">
            <a:extLst>
              <a:ext uri="{FF2B5EF4-FFF2-40B4-BE49-F238E27FC236}">
                <a16:creationId xmlns:a16="http://schemas.microsoft.com/office/drawing/2014/main" id="{16847084-515C-8DF9-6EA5-226C70CBF4E4}"/>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D72C9474-59F6-462F-B4FE-CFC52AFC1A78}" type="slidenum">
              <a:rPr lang="en-US" altLang="en-US">
                <a:latin typeface="Times New Roman" panose="02020603050405020304" pitchFamily="18" charset="0"/>
                <a:cs typeface="Arial" panose="020B0604020202020204" pitchFamily="34" charset="0"/>
              </a:rPr>
              <a:pPr/>
              <a:t>39</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146235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1CCAB15-016D-078D-1153-BF5ACF5667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32B8BA45-8051-4189-BECC-96040C9CB227}" type="slidenum">
              <a:rPr lang="en-US" altLang="en-US"/>
              <a:pPr/>
              <a:t>40</a:t>
            </a:fld>
            <a:endParaRPr lang="en-US" altLang="en-US"/>
          </a:p>
        </p:txBody>
      </p:sp>
      <p:sp>
        <p:nvSpPr>
          <p:cNvPr id="38915" name="Rectangle 2">
            <a:extLst>
              <a:ext uri="{FF2B5EF4-FFF2-40B4-BE49-F238E27FC236}">
                <a16:creationId xmlns:a16="http://schemas.microsoft.com/office/drawing/2014/main" id="{9DD17DB1-CCC4-B37D-1A98-868B46D4373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9935CF1F-6B63-FE40-E850-C379119DFBE3}"/>
              </a:ext>
            </a:extLst>
          </p:cNvPr>
          <p:cNvSpPr>
            <a:spLocks noGrp="1" noChangeArrowheads="1"/>
          </p:cNvSpPr>
          <p:nvPr>
            <p:ph type="body" idx="1"/>
          </p:nvPr>
        </p:nvSpPr>
        <p:spPr>
          <a:xfrm>
            <a:off x="933450" y="4403725"/>
            <a:ext cx="5130800" cy="4171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Mine for:</a:t>
            </a:r>
          </a:p>
          <a:p>
            <a:pPr eaLnBrk="1" hangingPunct="1">
              <a:buFontTx/>
              <a:buChar char="•"/>
            </a:pPr>
            <a:r>
              <a:rPr lang="en-US" altLang="en-US"/>
              <a:t>Selection</a:t>
            </a:r>
          </a:p>
          <a:p>
            <a:pPr eaLnBrk="1" hangingPunct="1">
              <a:buFontTx/>
              <a:buChar char="•"/>
            </a:pPr>
            <a:r>
              <a:rPr lang="en-US" altLang="en-US"/>
              <a:t>Aggregation</a:t>
            </a:r>
          </a:p>
          <a:p>
            <a:pPr eaLnBrk="1" hangingPunct="1">
              <a:buFontTx/>
              <a:buChar char="•"/>
            </a:pPr>
            <a:r>
              <a:rPr lang="en-US" altLang="en-US"/>
              <a:t>Abstraction</a:t>
            </a:r>
          </a:p>
          <a:p>
            <a:pPr eaLnBrk="1" hangingPunct="1">
              <a:buFontTx/>
              <a:buChar char="•"/>
            </a:pPr>
            <a:r>
              <a:rPr lang="en-US" altLang="en-US"/>
              <a:t>Visualization</a:t>
            </a:r>
          </a:p>
          <a:p>
            <a:pPr eaLnBrk="1" hangingPunct="1">
              <a:buFontTx/>
              <a:buChar char="•"/>
            </a:pPr>
            <a:r>
              <a:rPr lang="en-US" altLang="en-US"/>
              <a:t>Transformation/Conversion</a:t>
            </a:r>
          </a:p>
          <a:p>
            <a:pPr eaLnBrk="1" hangingPunct="1">
              <a:buFontTx/>
              <a:buChar char="•"/>
            </a:pPr>
            <a:r>
              <a:rPr lang="en-US" altLang="en-US"/>
              <a:t>Statistical Analysis</a:t>
            </a:r>
          </a:p>
          <a:p>
            <a:pPr eaLnBrk="1" hangingPunct="1">
              <a:buFontTx/>
              <a:buChar char="•"/>
            </a:pPr>
            <a:r>
              <a:rPr lang="en-US" altLang="en-US"/>
              <a:t>“Cleaning”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xfrm>
            <a:off x="4402561" y="9553734"/>
            <a:ext cx="3368040" cy="502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003B21C-C84F-40AB-9A0F-982CBEC454AD}" type="slidenum">
              <a:rPr lang="en-US" smtClean="0"/>
              <a:pPr eaLnBrk="1" hangingPunct="1"/>
              <a:t>11</a:t>
            </a:fld>
            <a:endParaRPr lang="en-US"/>
          </a:p>
        </p:txBody>
      </p:sp>
      <p:sp>
        <p:nvSpPr>
          <p:cNvPr id="31747" name="Rectangle 2"/>
          <p:cNvSpPr>
            <a:spLocks noGrp="1" noRot="1" noChangeAspect="1" noChangeArrowheads="1" noTextEdit="1"/>
          </p:cNvSpPr>
          <p:nvPr>
            <p:ph type="sldImg"/>
          </p:nvPr>
        </p:nvSpPr>
        <p:spPr>
          <a:xfrm>
            <a:off x="1446213" y="754063"/>
            <a:ext cx="4879975" cy="3771900"/>
          </a:xfrm>
          <a:prstGeom prst="rect">
            <a:avLst/>
          </a:prstGeom>
          <a:ln/>
        </p:spPr>
      </p:sp>
      <p:sp>
        <p:nvSpPr>
          <p:cNvPr id="31748" name="Rectangle 3"/>
          <p:cNvSpPr>
            <a:spLocks noGrp="1" noChangeArrowheads="1"/>
          </p:cNvSpPr>
          <p:nvPr>
            <p:ph type="body" idx="1"/>
          </p:nvPr>
        </p:nvSpPr>
        <p:spPr>
          <a:xfrm>
            <a:off x="777240" y="4777740"/>
            <a:ext cx="6217920" cy="45262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Data analysis does not necessarily mean using a complicated computer analysis package. It means taking the data that you collect and looking at them in the context of the questions that you need to answer.  </a:t>
            </a:r>
          </a:p>
          <a:p>
            <a:pPr eaLnBrk="1" hangingPunct="1"/>
            <a:endParaRPr lang="en-US" dirty="0"/>
          </a:p>
          <a:p>
            <a:pPr eaLnBrk="1" hangingPunct="1"/>
            <a:r>
              <a:rPr lang="en-US" dirty="0"/>
              <a:t>For example, if you need to know whether your program is meeting its objectives, or if it’s on track, you would look at your program targets and compare them to the actual program performance. This is analysis. </a:t>
            </a:r>
          </a:p>
          <a:p>
            <a:pPr eaLnBrk="1" hangingPunct="1"/>
            <a:endParaRPr lang="en-US" dirty="0"/>
          </a:p>
          <a:p>
            <a:pPr eaLnBrk="1" hangingPunct="1"/>
            <a:r>
              <a:rPr lang="en-US" dirty="0"/>
              <a:t>Later, we will take this one step further and talk about interpretation. (For</a:t>
            </a:r>
            <a:r>
              <a:rPr lang="en-US" baseline="0" dirty="0"/>
              <a:t> example,</a:t>
            </a:r>
            <a:r>
              <a:rPr lang="en-US" dirty="0"/>
              <a:t> through analysis, you find that your program achieved only 10% of its target; now you have to figure out </a:t>
            </a:r>
            <a:r>
              <a:rPr lang="en-US" i="1" dirty="0"/>
              <a:t>why</a:t>
            </a:r>
            <a:r>
              <a:rPr lang="en-US" dirty="0"/>
              <a:t>).</a:t>
            </a:r>
          </a:p>
          <a:p>
            <a:pPr eaLnBrk="1" hangingPunct="1"/>
            <a:endParaRPr lang="en-US" dirty="0"/>
          </a:p>
          <a:p>
            <a:pPr eaLnBrk="1" hangingPunct="1"/>
            <a:endParaRPr lang="en-US" dirty="0"/>
          </a:p>
        </p:txBody>
      </p:sp>
    </p:spTree>
    <p:extLst>
      <p:ext uri="{BB962C8B-B14F-4D97-AF65-F5344CB8AC3E}">
        <p14:creationId xmlns:p14="http://schemas.microsoft.com/office/powerpoint/2010/main" val="3318963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1446213" y="754063"/>
            <a:ext cx="4879975" cy="3771900"/>
          </a:xfrm>
          <a:prstGeom prst="rect">
            <a:avLst/>
          </a:prstGeom>
          <a:ln/>
        </p:spPr>
      </p:sp>
      <p:sp>
        <p:nvSpPr>
          <p:cNvPr id="32771" name="Notes Placeholder 2"/>
          <p:cNvSpPr>
            <a:spLocks noGrp="1"/>
          </p:cNvSpPr>
          <p:nvPr>
            <p:ph type="body" idx="1"/>
          </p:nvPr>
        </p:nvSpPr>
        <p:spPr>
          <a:xfrm>
            <a:off x="777240" y="4777740"/>
            <a:ext cx="6217920" cy="452628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cs typeface="Arial" charset="0"/>
              </a:rPr>
              <a:t>With regard to data demand and use (DDU), we talk a lot about answering programmatic questions. Let’s take a minute to discuss what that means.</a:t>
            </a:r>
          </a:p>
          <a:p>
            <a:pPr eaLnBrk="1" hangingPunct="1">
              <a:spcBef>
                <a:spcPct val="0"/>
              </a:spcBef>
            </a:pPr>
            <a:endParaRPr lang="en-US" dirty="0">
              <a:cs typeface="Arial" charset="0"/>
            </a:endParaRPr>
          </a:p>
          <a:p>
            <a:pPr eaLnBrk="1" hangingPunct="1">
              <a:spcBef>
                <a:spcPct val="0"/>
              </a:spcBef>
            </a:pPr>
            <a:r>
              <a:rPr lang="en-US" dirty="0">
                <a:cs typeface="Arial" charset="0"/>
              </a:rPr>
              <a:t>Suppose you need to know if your program is on track. </a:t>
            </a:r>
            <a:r>
              <a:rPr lang="en-US" dirty="0"/>
              <a:t>Y</a:t>
            </a:r>
            <a:r>
              <a:rPr lang="en-US" dirty="0">
                <a:cs typeface="Arial" charset="0"/>
              </a:rPr>
              <a:t>ou probably would look at your program targets and compare them to the actual program performance. This is analysis. </a:t>
            </a:r>
          </a:p>
          <a:p>
            <a:endParaRPr lang="en-US" dirty="0">
              <a:cs typeface="Arial" charset="0"/>
            </a:endParaRPr>
          </a:p>
          <a:p>
            <a:r>
              <a:rPr lang="en-US" dirty="0">
                <a:cs typeface="Arial" charset="0"/>
              </a:rPr>
              <a:t>Interpretation is using the analysis to further explore your findings and understand the implications for your program. In many cases, this means using additional information, such as vital statistics, population-based surveys, and qualitative data, to supplement the routine service statistics. </a:t>
            </a:r>
          </a:p>
          <a:p>
            <a:endParaRPr lang="en-US" dirty="0">
              <a:cs typeface="Arial" charset="0"/>
            </a:endParaRPr>
          </a:p>
          <a:p>
            <a:r>
              <a:rPr lang="en-US" i="1" dirty="0">
                <a:cs typeface="Arial" charset="0"/>
              </a:rPr>
              <a:t>NOTE to facilitator:  </a:t>
            </a:r>
            <a:r>
              <a:rPr lang="en-US" dirty="0">
                <a:cs typeface="Arial" charset="0"/>
              </a:rPr>
              <a:t>Read the slide.</a:t>
            </a:r>
          </a:p>
        </p:txBody>
      </p:sp>
      <p:sp>
        <p:nvSpPr>
          <p:cNvPr id="32772" name="Slide Number Placeholder 3"/>
          <p:cNvSpPr>
            <a:spLocks noGrp="1"/>
          </p:cNvSpPr>
          <p:nvPr>
            <p:ph type="sldNum" sz="quarter" idx="5"/>
          </p:nvPr>
        </p:nvSpPr>
        <p:spPr>
          <a:xfrm>
            <a:off x="4402561" y="9553734"/>
            <a:ext cx="3368040" cy="502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3B19D78-DA11-462B-AC37-0E4D0D575547}" type="slidenum">
              <a:rPr lang="en-US" smtClean="0"/>
              <a:pPr eaLnBrk="1" hangingPunct="1"/>
              <a:t>12</a:t>
            </a:fld>
            <a:endParaRPr lang="en-US"/>
          </a:p>
        </p:txBody>
      </p:sp>
    </p:spTree>
    <p:extLst>
      <p:ext uri="{BB962C8B-B14F-4D97-AF65-F5344CB8AC3E}">
        <p14:creationId xmlns:p14="http://schemas.microsoft.com/office/powerpoint/2010/main" val="1385662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6D9B036-BA8C-B06F-A71B-2496656709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D198BC28-D1BB-4ED0-81C8-23777B1DE1D2}" type="slidenum">
              <a:rPr lang="en-US" altLang="en-US"/>
              <a:pPr/>
              <a:t>24</a:t>
            </a:fld>
            <a:endParaRPr lang="en-US" altLang="en-US"/>
          </a:p>
        </p:txBody>
      </p:sp>
      <p:sp>
        <p:nvSpPr>
          <p:cNvPr id="19459" name="Rectangle 2">
            <a:extLst>
              <a:ext uri="{FF2B5EF4-FFF2-40B4-BE49-F238E27FC236}">
                <a16:creationId xmlns:a16="http://schemas.microsoft.com/office/drawing/2014/main" id="{9F4846EE-D72E-1234-961E-A45030E71CD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115806EF-2EA2-7AFC-7660-C675B681DA0E}"/>
              </a:ext>
            </a:extLst>
          </p:cNvPr>
          <p:cNvSpPr>
            <a:spLocks noGrp="1" noChangeArrowheads="1"/>
          </p:cNvSpPr>
          <p:nvPr>
            <p:ph type="body" idx="1"/>
          </p:nvPr>
        </p:nvSpPr>
        <p:spPr>
          <a:xfrm>
            <a:off x="933450" y="4403725"/>
            <a:ext cx="5130800" cy="4171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A480768-1860-AEF7-D2E5-8088ADCF965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B56782AD-F5E3-41D5-818A-A78E990E0994}" type="slidenum">
              <a:rPr lang="en-US" altLang="en-US"/>
              <a:pPr/>
              <a:t>26</a:t>
            </a:fld>
            <a:endParaRPr lang="en-US" altLang="en-US"/>
          </a:p>
        </p:txBody>
      </p:sp>
      <p:sp>
        <p:nvSpPr>
          <p:cNvPr id="25603" name="Rectangle 2">
            <a:extLst>
              <a:ext uri="{FF2B5EF4-FFF2-40B4-BE49-F238E27FC236}">
                <a16:creationId xmlns:a16="http://schemas.microsoft.com/office/drawing/2014/main" id="{516B26A2-FE37-5A02-8A03-11DC695FC221}"/>
              </a:ext>
            </a:extLst>
          </p:cNvPr>
          <p:cNvSpPr>
            <a:spLocks noChangeArrowheads="1"/>
          </p:cNvSpPr>
          <p:nvPr/>
        </p:nvSpPr>
        <p:spPr bwMode="auto">
          <a:xfrm>
            <a:off x="3963988" y="0"/>
            <a:ext cx="30337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4" name="Rectangle 3">
            <a:extLst>
              <a:ext uri="{FF2B5EF4-FFF2-40B4-BE49-F238E27FC236}">
                <a16:creationId xmlns:a16="http://schemas.microsoft.com/office/drawing/2014/main" id="{DDDB1D17-B9C6-E9EB-290E-171DCE5C4C09}"/>
              </a:ext>
            </a:extLst>
          </p:cNvPr>
          <p:cNvSpPr>
            <a:spLocks noChangeArrowheads="1"/>
          </p:cNvSpPr>
          <p:nvPr/>
        </p:nvSpPr>
        <p:spPr bwMode="auto">
          <a:xfrm>
            <a:off x="3963988" y="8807450"/>
            <a:ext cx="30337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366" tIns="0" rIns="19366" bIns="0" anchor="b"/>
          <a:lstStyle>
            <a:lvl1pPr defTabSz="922338">
              <a:defRPr>
                <a:solidFill>
                  <a:schemeClr val="tx1"/>
                </a:solidFill>
                <a:latin typeface="Arial" panose="020B0604020202020204" pitchFamily="34" charset="0"/>
              </a:defRPr>
            </a:lvl1pPr>
            <a:lvl2pPr marL="742950" indent="-285750" defTabSz="922338">
              <a:defRPr>
                <a:solidFill>
                  <a:schemeClr val="tx1"/>
                </a:solidFill>
                <a:latin typeface="Arial" panose="020B0604020202020204" pitchFamily="34" charset="0"/>
              </a:defRPr>
            </a:lvl2pPr>
            <a:lvl3pPr marL="1143000" indent="-228600" defTabSz="922338">
              <a:defRPr>
                <a:solidFill>
                  <a:schemeClr val="tx1"/>
                </a:solidFill>
                <a:latin typeface="Arial" panose="020B0604020202020204" pitchFamily="34" charset="0"/>
              </a:defRPr>
            </a:lvl3pPr>
            <a:lvl4pPr marL="1600200" indent="-228600" defTabSz="922338">
              <a:defRPr>
                <a:solidFill>
                  <a:schemeClr val="tx1"/>
                </a:solidFill>
                <a:latin typeface="Arial" panose="020B0604020202020204" pitchFamily="34" charset="0"/>
              </a:defRPr>
            </a:lvl4pPr>
            <a:lvl5pPr marL="2057400" indent="-228600" defTabSz="922338">
              <a:defRPr>
                <a:solidFill>
                  <a:schemeClr val="tx1"/>
                </a:solidFill>
                <a:latin typeface="Arial" panose="020B0604020202020204" pitchFamily="34" charset="0"/>
              </a:defRPr>
            </a:lvl5pPr>
            <a:lvl6pPr marL="2514600" indent="-228600" defTabSz="922338" eaLnBrk="0" fontAlgn="base" hangingPunct="0">
              <a:spcBef>
                <a:spcPct val="0"/>
              </a:spcBef>
              <a:spcAft>
                <a:spcPct val="0"/>
              </a:spcAft>
              <a:defRPr>
                <a:solidFill>
                  <a:schemeClr val="tx1"/>
                </a:solidFill>
                <a:latin typeface="Arial" panose="020B0604020202020204" pitchFamily="34" charset="0"/>
              </a:defRPr>
            </a:lvl6pPr>
            <a:lvl7pPr marL="2971800" indent="-228600" defTabSz="922338" eaLnBrk="0" fontAlgn="base" hangingPunct="0">
              <a:spcBef>
                <a:spcPct val="0"/>
              </a:spcBef>
              <a:spcAft>
                <a:spcPct val="0"/>
              </a:spcAft>
              <a:defRPr>
                <a:solidFill>
                  <a:schemeClr val="tx1"/>
                </a:solidFill>
                <a:latin typeface="Arial" panose="020B0604020202020204" pitchFamily="34" charset="0"/>
              </a:defRPr>
            </a:lvl7pPr>
            <a:lvl8pPr marL="3429000" indent="-228600" defTabSz="922338" eaLnBrk="0" fontAlgn="base" hangingPunct="0">
              <a:spcBef>
                <a:spcPct val="0"/>
              </a:spcBef>
              <a:spcAft>
                <a:spcPct val="0"/>
              </a:spcAft>
              <a:defRPr>
                <a:solidFill>
                  <a:schemeClr val="tx1"/>
                </a:solidFill>
                <a:latin typeface="Arial" panose="020B0604020202020204" pitchFamily="34" charset="0"/>
              </a:defRPr>
            </a:lvl8pPr>
            <a:lvl9pPr marL="3886200" indent="-228600" defTabSz="922338" eaLnBrk="0" fontAlgn="base" hangingPunct="0">
              <a:spcBef>
                <a:spcPct val="0"/>
              </a:spcBef>
              <a:spcAft>
                <a:spcPct val="0"/>
              </a:spcAft>
              <a:defRPr>
                <a:solidFill>
                  <a:schemeClr val="tx1"/>
                </a:solidFill>
                <a:latin typeface="Arial" panose="020B0604020202020204" pitchFamily="34" charset="0"/>
              </a:defRPr>
            </a:lvl9pPr>
          </a:lstStyle>
          <a:p>
            <a:pPr algn="r"/>
            <a:r>
              <a:rPr lang="en-US" altLang="en-US" sz="1000" i="1">
                <a:latin typeface="Times New Roman" panose="02020603050405020304" pitchFamily="18" charset="0"/>
              </a:rPr>
              <a:t>10</a:t>
            </a:r>
          </a:p>
        </p:txBody>
      </p:sp>
      <p:sp>
        <p:nvSpPr>
          <p:cNvPr id="25605" name="Rectangle 4">
            <a:extLst>
              <a:ext uri="{FF2B5EF4-FFF2-40B4-BE49-F238E27FC236}">
                <a16:creationId xmlns:a16="http://schemas.microsoft.com/office/drawing/2014/main" id="{DCB03217-CBD9-4F55-EEE3-E2D995B369D5}"/>
              </a:ext>
            </a:extLst>
          </p:cNvPr>
          <p:cNvSpPr>
            <a:spLocks noChangeArrowheads="1"/>
          </p:cNvSpPr>
          <p:nvPr/>
        </p:nvSpPr>
        <p:spPr bwMode="auto">
          <a:xfrm>
            <a:off x="0" y="880745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6" name="Rectangle 5">
            <a:extLst>
              <a:ext uri="{FF2B5EF4-FFF2-40B4-BE49-F238E27FC236}">
                <a16:creationId xmlns:a16="http://schemas.microsoft.com/office/drawing/2014/main" id="{D9FD3253-74A9-891C-23A7-2FA421E05797}"/>
              </a:ext>
            </a:extLst>
          </p:cNvPr>
          <p:cNvSpPr>
            <a:spLocks noChangeArrowheads="1"/>
          </p:cNvSpP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5607" name="Rectangle 6">
            <a:extLst>
              <a:ext uri="{FF2B5EF4-FFF2-40B4-BE49-F238E27FC236}">
                <a16:creationId xmlns:a16="http://schemas.microsoft.com/office/drawing/2014/main" id="{623E7130-F01F-E851-55F0-2E45AFBB8838}"/>
              </a:ext>
            </a:extLst>
          </p:cNvPr>
          <p:cNvSpPr>
            <a:spLocks noGrp="1" noRot="1" noChangeAspect="1" noChangeArrowheads="1" noTextEdit="1"/>
          </p:cNvSpPr>
          <p:nvPr>
            <p:ph type="sldImg"/>
          </p:nvPr>
        </p:nvSpPr>
        <p:spPr>
          <a:xfrm>
            <a:off x="1262063" y="1123950"/>
            <a:ext cx="4498975" cy="3476625"/>
          </a:xfrm>
          <a:ln w="12700" cap="flat">
            <a:solidFill>
              <a:schemeClr val="tx1"/>
            </a:solidFill>
          </a:ln>
        </p:spPr>
      </p:sp>
      <p:sp>
        <p:nvSpPr>
          <p:cNvPr id="25608" name="Rectangle 7">
            <a:extLst>
              <a:ext uri="{FF2B5EF4-FFF2-40B4-BE49-F238E27FC236}">
                <a16:creationId xmlns:a16="http://schemas.microsoft.com/office/drawing/2014/main" id="{3B3A9F17-2A9F-3921-8088-FBD9F4D796E7}"/>
              </a:ext>
            </a:extLst>
          </p:cNvPr>
          <p:cNvSpPr>
            <a:spLocks noGrp="1" noChangeArrowheads="1"/>
          </p:cNvSpPr>
          <p:nvPr>
            <p:ph type="body" idx="1"/>
          </p:nvPr>
        </p:nvSpPr>
        <p:spPr>
          <a:xfrm>
            <a:off x="668338" y="4905375"/>
            <a:ext cx="5632450" cy="32019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535" tIns="43574" rIns="85535" bIns="43574"/>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B09A3508-D7B7-37EC-256B-8062A2836BA0}"/>
              </a:ext>
            </a:extLst>
          </p:cNvPr>
          <p:cNvSpPr>
            <a:spLocks noGrp="1" noRot="1" noChangeAspect="1" noChangeArrowheads="1" noTextEdit="1"/>
          </p:cNvSpPr>
          <p:nvPr>
            <p:ph type="sldImg"/>
          </p:nvPr>
        </p:nvSpPr>
        <p:spPr>
          <a:ln/>
        </p:spPr>
      </p:sp>
      <p:sp>
        <p:nvSpPr>
          <p:cNvPr id="28675" name="Notes Placeholder 2">
            <a:extLst>
              <a:ext uri="{FF2B5EF4-FFF2-40B4-BE49-F238E27FC236}">
                <a16:creationId xmlns:a16="http://schemas.microsoft.com/office/drawing/2014/main" id="{1E9486B7-4641-8CBF-3DCC-9990C7C0C27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28676" name="Slide Number Placeholder 3">
            <a:extLst>
              <a:ext uri="{FF2B5EF4-FFF2-40B4-BE49-F238E27FC236}">
                <a16:creationId xmlns:a16="http://schemas.microsoft.com/office/drawing/2014/main" id="{953DF77B-3876-6211-D516-5F6575CF3D8A}"/>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12D89359-EC0A-4168-9B62-79D17A97DEE6}" type="slidenum">
              <a:rPr lang="en-US" altLang="en-US">
                <a:latin typeface="Times New Roman" panose="02020603050405020304" pitchFamily="18" charset="0"/>
                <a:cs typeface="Arial" panose="020B0604020202020204" pitchFamily="34" charset="0"/>
              </a:rPr>
              <a:pPr/>
              <a:t>28</a:t>
            </a:fld>
            <a:endParaRPr lang="en-US"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E942EAA6-E0AA-B570-24AB-D601D129F4D1}"/>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6D053E38-FE9D-92D8-0AA8-AD90978213B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81EF4F7E-3CC1-B479-076E-7CCFB7DB51F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29</a:t>
            </a:fld>
            <a:endParaRPr lang="en-US" altLang="en-US">
              <a:latin typeface="Times New Roman" panose="02020603050405020304" pitchFamily="18"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5D056-285B-0245-30E1-11A7619A4750}"/>
            </a:ext>
          </a:extLst>
        </p:cNvPr>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76ED0CB3-11A8-BC78-297A-F44C842FD7B0}"/>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BF10E8C7-2A10-5BEC-5414-C27B5741666B}"/>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6D03A554-059A-30C9-357B-BDC849BBB70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30</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739717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D6DC3-8CDB-9B87-BDCE-388B2B32C2CD}"/>
            </a:ext>
          </a:extLst>
        </p:cNvPr>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693BD362-DA3D-0010-C98F-B43B6BA5615E}"/>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34EAA1E0-9193-1743-AF39-FEAA50B6503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
        <p:nvSpPr>
          <p:cNvPr id="30724" name="Slide Number Placeholder 3">
            <a:extLst>
              <a:ext uri="{FF2B5EF4-FFF2-40B4-BE49-F238E27FC236}">
                <a16:creationId xmlns:a16="http://schemas.microsoft.com/office/drawing/2014/main" id="{056A9C5C-02E8-4024-5D0E-07E8A798502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a:solidFill>
                  <a:schemeClr val="tx1"/>
                </a:solidFill>
                <a:latin typeface="Arial" panose="020B0604020202020204" pitchFamily="34" charset="0"/>
              </a:defRPr>
            </a:lvl1pPr>
            <a:lvl2pPr marL="742950" indent="-285750" defTabSz="930275">
              <a:defRPr>
                <a:solidFill>
                  <a:schemeClr val="tx1"/>
                </a:solidFill>
                <a:latin typeface="Arial" panose="020B0604020202020204" pitchFamily="34" charset="0"/>
              </a:defRPr>
            </a:lvl2pPr>
            <a:lvl3pPr marL="1143000" indent="-228600" defTabSz="930275">
              <a:defRPr>
                <a:solidFill>
                  <a:schemeClr val="tx1"/>
                </a:solidFill>
                <a:latin typeface="Arial" panose="020B0604020202020204" pitchFamily="34" charset="0"/>
              </a:defRPr>
            </a:lvl3pPr>
            <a:lvl4pPr marL="1600200" indent="-228600" defTabSz="930275">
              <a:defRPr>
                <a:solidFill>
                  <a:schemeClr val="tx1"/>
                </a:solidFill>
                <a:latin typeface="Arial" panose="020B0604020202020204" pitchFamily="34" charset="0"/>
              </a:defRPr>
            </a:lvl4pPr>
            <a:lvl5pPr marL="2057400" indent="-228600" defTabSz="930275">
              <a:defRPr>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a:solidFill>
                  <a:schemeClr val="tx1"/>
                </a:solidFill>
                <a:latin typeface="Arial" panose="020B0604020202020204" pitchFamily="34" charset="0"/>
              </a:defRPr>
            </a:lvl9pPr>
          </a:lstStyle>
          <a:p>
            <a:fld id="{F4BA122F-DC04-4395-8838-5476E6152B35}" type="slidenum">
              <a:rPr lang="en-US" altLang="en-US">
                <a:latin typeface="Times New Roman" panose="02020603050405020304" pitchFamily="18" charset="0"/>
                <a:cs typeface="Arial" panose="020B0604020202020204" pitchFamily="34" charset="0"/>
              </a:rPr>
              <a:pPr/>
              <a:t>31</a:t>
            </a:fld>
            <a:endParaRPr lang="en-US"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43047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508760" y="4352544"/>
            <a:ext cx="7040879"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801F639-DD5B-4006-8D49-6BA676C3EF20}" type="datetime1">
              <a:rPr lang="en-US" smtClean="0"/>
              <a:t>12/10/2024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0058400" y="1352550"/>
            <a:ext cx="0" cy="5067300"/>
          </a:xfrm>
          <a:custGeom>
            <a:avLst/>
            <a:gdLst/>
            <a:ahLst/>
            <a:cxnLst/>
            <a:rect l="l" t="t" r="r" b="b"/>
            <a:pathLst>
              <a:path h="5067300">
                <a:moveTo>
                  <a:pt x="0" y="0"/>
                </a:moveTo>
                <a:lnTo>
                  <a:pt x="0" y="5067300"/>
                </a:lnTo>
              </a:path>
            </a:pathLst>
          </a:custGeom>
          <a:ln w="3175">
            <a:solidFill>
              <a:srgbClr val="A7BF39"/>
            </a:solidFill>
          </a:ln>
        </p:spPr>
        <p:txBody>
          <a:bodyPr wrap="square" lIns="0" tIns="0" rIns="0" bIns="0" rtlCol="0"/>
          <a:lstStyle/>
          <a:p>
            <a:endParaRPr/>
          </a:p>
        </p:txBody>
      </p:sp>
      <p:sp>
        <p:nvSpPr>
          <p:cNvPr id="17" name="bk object 17"/>
          <p:cNvSpPr/>
          <p:nvPr/>
        </p:nvSpPr>
        <p:spPr>
          <a:xfrm>
            <a:off x="0" y="0"/>
            <a:ext cx="10058400" cy="1386840"/>
          </a:xfrm>
          <a:custGeom>
            <a:avLst/>
            <a:gdLst/>
            <a:ahLst/>
            <a:cxnLst/>
            <a:rect l="l" t="t" r="r" b="b"/>
            <a:pathLst>
              <a:path w="10058400" h="1386840">
                <a:moveTo>
                  <a:pt x="0" y="1386839"/>
                </a:moveTo>
                <a:lnTo>
                  <a:pt x="10058400" y="1386839"/>
                </a:lnTo>
                <a:lnTo>
                  <a:pt x="10058400" y="0"/>
                </a:lnTo>
                <a:lnTo>
                  <a:pt x="0" y="0"/>
                </a:lnTo>
                <a:lnTo>
                  <a:pt x="0" y="1386839"/>
                </a:lnTo>
                <a:close/>
              </a:path>
            </a:pathLst>
          </a:custGeom>
          <a:solidFill>
            <a:srgbClr val="138D84"/>
          </a:solidFill>
        </p:spPr>
        <p:txBody>
          <a:bodyPr wrap="square" lIns="0" tIns="0" rIns="0" bIns="0" rtlCol="0"/>
          <a:lstStyle/>
          <a:p>
            <a:endParaRPr/>
          </a:p>
        </p:txBody>
      </p:sp>
      <p:sp>
        <p:nvSpPr>
          <p:cNvPr id="2" name="Holder 2"/>
          <p:cNvSpPr>
            <a:spLocks noGrp="1"/>
          </p:cNvSpPr>
          <p:nvPr>
            <p:ph type="title"/>
          </p:nvPr>
        </p:nvSpPr>
        <p:spPr>
          <a:xfrm>
            <a:off x="539363" y="533400"/>
            <a:ext cx="8089900" cy="554798"/>
          </a:xfrm>
        </p:spPr>
        <p:txBody>
          <a:bodyPr lIns="0" tIns="0" rIns="0" bIns="0"/>
          <a:lstStyle>
            <a:lvl1pPr>
              <a:defRPr sz="2800" b="1" i="0">
                <a:solidFill>
                  <a:schemeClr val="bg1"/>
                </a:solidFill>
                <a:latin typeface="Century Gothic" charset="0"/>
                <a:ea typeface="Century Gothic" charset="0"/>
                <a:cs typeface="Century Gothic" charset="0"/>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DB75B46-4D59-49F5-B928-87AD2C55DE0F}" type="datetime1">
              <a:rPr lang="en-US" smtClean="0"/>
              <a:t>12/10/2024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A09BBB"/>
                </a:solidFill>
                <a:latin typeface="Futura LT Pro Book"/>
                <a:cs typeface="Futura LT Pro Book"/>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5"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4159CBA-5502-440F-877B-F24860806E12}" type="datetime1">
              <a:rPr lang="en-US" smtClean="0"/>
              <a:t>12/10/2024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6" name="bk object 18"/>
          <p:cNvSpPr/>
          <p:nvPr userDrawn="1"/>
        </p:nvSpPr>
        <p:spPr>
          <a:xfrm>
            <a:off x="0" y="0"/>
            <a:ext cx="10058400" cy="1384300"/>
          </a:xfrm>
          <a:custGeom>
            <a:avLst/>
            <a:gdLst/>
            <a:ahLst/>
            <a:cxnLst/>
            <a:rect l="l" t="t" r="r" b="b"/>
            <a:pathLst>
              <a:path w="10058400" h="1384300">
                <a:moveTo>
                  <a:pt x="0" y="1383791"/>
                </a:moveTo>
                <a:lnTo>
                  <a:pt x="10058400" y="1383791"/>
                </a:lnTo>
                <a:lnTo>
                  <a:pt x="10058400" y="0"/>
                </a:lnTo>
                <a:lnTo>
                  <a:pt x="0" y="0"/>
                </a:lnTo>
                <a:lnTo>
                  <a:pt x="0" y="1383791"/>
                </a:lnTo>
                <a:close/>
              </a:path>
            </a:pathLst>
          </a:custGeom>
          <a:solidFill>
            <a:srgbClr val="138D84"/>
          </a:solidFill>
        </p:spPr>
        <p:txBody>
          <a:bodyPr wrap="square" lIns="0" tIns="0" rIns="0" bIns="0" rtlCol="0"/>
          <a:lstStyle/>
          <a:p>
            <a:endParaRPr/>
          </a:p>
        </p:txBody>
      </p:sp>
      <p:sp>
        <p:nvSpPr>
          <p:cNvPr id="2" name="Holder 2"/>
          <p:cNvSpPr>
            <a:spLocks noGrp="1"/>
          </p:cNvSpPr>
          <p:nvPr>
            <p:ph type="title"/>
          </p:nvPr>
        </p:nvSpPr>
        <p:spPr>
          <a:xfrm>
            <a:off x="532737" y="533400"/>
            <a:ext cx="7950200" cy="430887"/>
          </a:xfrm>
        </p:spPr>
        <p:txBody>
          <a:bodyPr lIns="0" tIns="0" rIns="0" bIns="0"/>
          <a:lstStyle>
            <a:lvl1pPr>
              <a:defRPr sz="2800" b="1" i="0">
                <a:solidFill>
                  <a:schemeClr val="bg1"/>
                </a:solidFill>
                <a:latin typeface="Century Gothic" charset="0"/>
                <a:ea typeface="Century Gothic" charset="0"/>
                <a:cs typeface="Century Gothic" charset="0"/>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5D9D125-B3A2-492E-B7C0-045AD5451643}" type="datetime1">
              <a:rPr lang="en-US" smtClean="0"/>
              <a:t>12/10/2024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383791"/>
            <a:ext cx="10058400" cy="5036185"/>
          </a:xfrm>
          <a:custGeom>
            <a:avLst/>
            <a:gdLst/>
            <a:ahLst/>
            <a:cxnLst/>
            <a:rect l="l" t="t" r="r" b="b"/>
            <a:pathLst>
              <a:path w="10058400" h="5036185">
                <a:moveTo>
                  <a:pt x="0" y="5036058"/>
                </a:moveTo>
                <a:lnTo>
                  <a:pt x="10058400" y="5036058"/>
                </a:lnTo>
                <a:lnTo>
                  <a:pt x="10058400" y="0"/>
                </a:lnTo>
                <a:lnTo>
                  <a:pt x="0" y="0"/>
                </a:lnTo>
                <a:lnTo>
                  <a:pt x="0" y="5036058"/>
                </a:lnTo>
                <a:close/>
              </a:path>
            </a:pathLst>
          </a:custGeom>
          <a:solidFill>
            <a:srgbClr val="A7BF39"/>
          </a:solidFill>
        </p:spPr>
        <p:txBody>
          <a:bodyPr wrap="square" lIns="0" tIns="0" rIns="0" bIns="0" rtlCol="0"/>
          <a:lstStyle/>
          <a:p>
            <a:endParaRPr/>
          </a:p>
        </p:txBody>
      </p:sp>
      <p:sp>
        <p:nvSpPr>
          <p:cNvPr id="17" name="bk object 17"/>
          <p:cNvSpPr/>
          <p:nvPr/>
        </p:nvSpPr>
        <p:spPr>
          <a:xfrm>
            <a:off x="1523" y="0"/>
            <a:ext cx="0" cy="1386840"/>
          </a:xfrm>
          <a:custGeom>
            <a:avLst/>
            <a:gdLst/>
            <a:ahLst/>
            <a:cxnLst/>
            <a:rect l="l" t="t" r="r" b="b"/>
            <a:pathLst>
              <a:path h="1386840">
                <a:moveTo>
                  <a:pt x="0" y="0"/>
                </a:moveTo>
                <a:lnTo>
                  <a:pt x="0" y="1386839"/>
                </a:lnTo>
              </a:path>
            </a:pathLst>
          </a:custGeom>
          <a:ln w="4318">
            <a:solidFill>
              <a:srgbClr val="1E185F"/>
            </a:solidFill>
          </a:ln>
        </p:spPr>
        <p:txBody>
          <a:bodyPr wrap="square" lIns="0" tIns="0" rIns="0" bIns="0" rtlCol="0"/>
          <a:lstStyle/>
          <a:p>
            <a:endParaRPr/>
          </a:p>
        </p:txBody>
      </p:sp>
      <p:sp>
        <p:nvSpPr>
          <p:cNvPr id="18" name="bk object 18"/>
          <p:cNvSpPr/>
          <p:nvPr/>
        </p:nvSpPr>
        <p:spPr>
          <a:xfrm>
            <a:off x="0" y="0"/>
            <a:ext cx="10058400" cy="1384300"/>
          </a:xfrm>
          <a:custGeom>
            <a:avLst/>
            <a:gdLst/>
            <a:ahLst/>
            <a:cxnLst/>
            <a:rect l="l" t="t" r="r" b="b"/>
            <a:pathLst>
              <a:path w="10058400" h="1384300">
                <a:moveTo>
                  <a:pt x="0" y="1383791"/>
                </a:moveTo>
                <a:lnTo>
                  <a:pt x="10058400" y="1383791"/>
                </a:lnTo>
                <a:lnTo>
                  <a:pt x="10058400" y="0"/>
                </a:lnTo>
                <a:lnTo>
                  <a:pt x="0" y="0"/>
                </a:lnTo>
                <a:lnTo>
                  <a:pt x="0" y="1383791"/>
                </a:lnTo>
                <a:close/>
              </a:path>
            </a:pathLst>
          </a:custGeom>
          <a:solidFill>
            <a:srgbClr val="138D84"/>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A3D93AB-13A5-452E-A456-0AB95F06B5E4}" type="datetime1">
              <a:rPr lang="en-US" smtClean="0"/>
              <a:t>12/10/2024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266913" y="452398"/>
            <a:ext cx="9547887" cy="685572"/>
          </a:xfrm>
          <a:prstGeom prst="rect">
            <a:avLst/>
          </a:prstGeom>
        </p:spPr>
        <p:txBody>
          <a:bodyPr anchor="ctr"/>
          <a:lstStyle>
            <a:lvl1pPr marL="0" indent="0" algn="ctr">
              <a:buNone/>
              <a:defRPr sz="4455"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2981461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bk object 17"/>
          <p:cNvSpPr/>
          <p:nvPr userDrawn="1"/>
        </p:nvSpPr>
        <p:spPr>
          <a:xfrm>
            <a:off x="0" y="0"/>
            <a:ext cx="10058400" cy="1386840"/>
          </a:xfrm>
          <a:custGeom>
            <a:avLst/>
            <a:gdLst/>
            <a:ahLst/>
            <a:cxnLst/>
            <a:rect l="l" t="t" r="r" b="b"/>
            <a:pathLst>
              <a:path w="10058400" h="1386840">
                <a:moveTo>
                  <a:pt x="0" y="1386839"/>
                </a:moveTo>
                <a:lnTo>
                  <a:pt x="10058400" y="1386839"/>
                </a:lnTo>
                <a:lnTo>
                  <a:pt x="10058400" y="0"/>
                </a:lnTo>
                <a:lnTo>
                  <a:pt x="0" y="0"/>
                </a:lnTo>
                <a:lnTo>
                  <a:pt x="0" y="1386839"/>
                </a:lnTo>
                <a:close/>
              </a:path>
            </a:pathLst>
          </a:custGeom>
          <a:solidFill>
            <a:srgbClr val="138D84"/>
          </a:solidFill>
        </p:spPr>
        <p:txBody>
          <a:bodyPr wrap="square" lIns="0" tIns="0" rIns="0" bIns="0" rtlCol="0"/>
          <a:lstStyle/>
          <a:p>
            <a:endParaRPr/>
          </a:p>
        </p:txBody>
      </p:sp>
      <p:sp>
        <p:nvSpPr>
          <p:cNvPr id="2" name="Holder 2"/>
          <p:cNvSpPr>
            <a:spLocks noGrp="1"/>
          </p:cNvSpPr>
          <p:nvPr>
            <p:ph type="title"/>
          </p:nvPr>
        </p:nvSpPr>
        <p:spPr>
          <a:xfrm>
            <a:off x="502920" y="324088"/>
            <a:ext cx="7950200" cy="738664"/>
          </a:xfrm>
          <a:prstGeom prst="rect">
            <a:avLst/>
          </a:prstGeom>
        </p:spPr>
        <p:txBody>
          <a:bodyPr wrap="square" lIns="0" tIns="0" rIns="0" bIns="0">
            <a:spAutoFit/>
          </a:bodyPr>
          <a:lstStyle>
            <a:lvl1pPr>
              <a:defRPr sz="4800" b="1" i="0">
                <a:solidFill>
                  <a:srgbClr val="A09BBB"/>
                </a:solidFill>
                <a:latin typeface="Futura LT Pro Book"/>
                <a:cs typeface="Futura LT Pro Book"/>
              </a:defRPr>
            </a:lvl1pPr>
          </a:lstStyle>
          <a:p>
            <a:endParaRPr dirty="0"/>
          </a:p>
        </p:txBody>
      </p:sp>
      <p:sp>
        <p:nvSpPr>
          <p:cNvPr id="3" name="Holder 3"/>
          <p:cNvSpPr>
            <a:spLocks noGrp="1"/>
          </p:cNvSpPr>
          <p:nvPr>
            <p:ph type="body" idx="1"/>
          </p:nvPr>
        </p:nvSpPr>
        <p:spPr>
          <a:xfrm>
            <a:off x="1115060" y="3510998"/>
            <a:ext cx="7828279"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3419856" y="7228332"/>
            <a:ext cx="3218687"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D3A76C73-73B6-41F0-A11F-251BA6C3B41E}" type="datetime1">
              <a:rPr lang="en-US" smtClean="0"/>
              <a:t>12/10/2024</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sz="2800" b="1" i="0">
          <a:solidFill>
            <a:schemeClr val="bg1"/>
          </a:solidFill>
          <a:latin typeface="Century Gothic" charset="0"/>
          <a:ea typeface="Century Gothic" charset="0"/>
          <a:cs typeface="Century Gothic" charset="0"/>
        </a:defRPr>
      </a:lvl1pPr>
    </p:titleStyle>
    <p:bodyStyle>
      <a:lvl1pPr marL="0">
        <a:defRPr>
          <a:latin typeface="Century Gothic" charset="0"/>
          <a:ea typeface="Century Gothic" charset="0"/>
          <a:cs typeface="Century Gothic"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atabasetown.com/" TargetMode="Externa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hyperlink" Target="https://databasetown.co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databasetown.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atabasetown.com/"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databasetown.com/"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databasetown.com/6-steps-of-data-science-lifecycle/" TargetMode="External"/><Relationship Id="rId2" Type="http://schemas.openxmlformats.org/officeDocument/2006/relationships/hyperlink" Target="https://databasetown.com/"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hyperlink" Target="http://domino.research.ibm.com/comm/wwwr_thinkresearch.nsf/pages/datamine296.html#on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DD89-7F5A-F5E2-3850-94051D4A450D}"/>
              </a:ext>
            </a:extLst>
          </p:cNvPr>
          <p:cNvSpPr>
            <a:spLocks noGrp="1"/>
          </p:cNvSpPr>
          <p:nvPr>
            <p:ph type="ctrTitle"/>
          </p:nvPr>
        </p:nvSpPr>
        <p:spPr>
          <a:xfrm>
            <a:off x="754380" y="2409444"/>
            <a:ext cx="8549640" cy="738664"/>
          </a:xfrm>
        </p:spPr>
        <p:txBody>
          <a:bodyPr/>
          <a:lstStyle/>
          <a:p>
            <a:r>
              <a:rPr lang="en-US" dirty="0"/>
              <a:t>Data Science</a:t>
            </a:r>
          </a:p>
        </p:txBody>
      </p:sp>
      <p:sp>
        <p:nvSpPr>
          <p:cNvPr id="3" name="Subtitle 2">
            <a:extLst>
              <a:ext uri="{FF2B5EF4-FFF2-40B4-BE49-F238E27FC236}">
                <a16:creationId xmlns:a16="http://schemas.microsoft.com/office/drawing/2014/main" id="{938C265E-7E37-4CCA-2450-F9AFC272A706}"/>
              </a:ext>
            </a:extLst>
          </p:cNvPr>
          <p:cNvSpPr>
            <a:spLocks noGrp="1"/>
          </p:cNvSpPr>
          <p:nvPr>
            <p:ph type="subTitle" idx="4"/>
          </p:nvPr>
        </p:nvSpPr>
        <p:spPr>
          <a:xfrm>
            <a:off x="1143000" y="3657600"/>
            <a:ext cx="7406639" cy="1802940"/>
          </a:xfrm>
        </p:spPr>
        <p:txBody>
          <a:bodyPr/>
          <a:lstStyle/>
          <a:p>
            <a:pPr>
              <a:spcBef>
                <a:spcPct val="0"/>
              </a:spcBef>
            </a:pPr>
            <a:r>
              <a:rPr lang="en-US" altLang="en-US" sz="1800" dirty="0"/>
              <a:t>Md. </a:t>
            </a:r>
            <a:r>
              <a:rPr lang="en-US" altLang="en-US" sz="1800" dirty="0" err="1"/>
              <a:t>Manowarul</a:t>
            </a:r>
            <a:r>
              <a:rPr lang="en-US" altLang="en-US" sz="1800" dirty="0"/>
              <a:t> Islam</a:t>
            </a:r>
          </a:p>
          <a:p>
            <a:pPr>
              <a:spcBef>
                <a:spcPct val="0"/>
              </a:spcBef>
            </a:pPr>
            <a:r>
              <a:rPr lang="en-US" altLang="en-US" sz="1800" dirty="0"/>
              <a:t>Associate Professor, Dept. of CSE</a:t>
            </a:r>
          </a:p>
          <a:p>
            <a:pPr>
              <a:spcBef>
                <a:spcPct val="0"/>
              </a:spcBef>
            </a:pPr>
            <a:r>
              <a:rPr lang="en-US" altLang="en-US" sz="1800" dirty="0"/>
              <a:t>Jagannath University</a:t>
            </a:r>
          </a:p>
          <a:p>
            <a:endParaRPr lang="en-US" dirty="0"/>
          </a:p>
        </p:txBody>
      </p:sp>
    </p:spTree>
    <p:extLst>
      <p:ext uri="{BB962C8B-B14F-4D97-AF65-F5344CB8AC3E}">
        <p14:creationId xmlns:p14="http://schemas.microsoft.com/office/powerpoint/2010/main" val="3230125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33400" y="457200"/>
            <a:ext cx="8539163" cy="738664"/>
          </a:xfrm>
        </p:spPr>
        <p:txBody>
          <a:bodyPr/>
          <a:lstStyle/>
          <a:p>
            <a:r>
              <a:rPr lang="en-US" dirty="0"/>
              <a:t>Data Analysis</a:t>
            </a:r>
          </a:p>
        </p:txBody>
      </p:sp>
      <p:sp>
        <p:nvSpPr>
          <p:cNvPr id="5123" name="Content Placeholder 2"/>
          <p:cNvSpPr>
            <a:spLocks noGrp="1"/>
          </p:cNvSpPr>
          <p:nvPr>
            <p:ph idx="1"/>
          </p:nvPr>
        </p:nvSpPr>
        <p:spPr>
          <a:xfrm>
            <a:off x="567267" y="1962227"/>
            <a:ext cx="5307499" cy="4869025"/>
          </a:xfrm>
        </p:spPr>
        <p:txBody>
          <a:bodyPr/>
          <a:lstStyle/>
          <a:p>
            <a:pPr eaLnBrk="1" hangingPunct="1">
              <a:lnSpc>
                <a:spcPct val="90000"/>
              </a:lnSpc>
            </a:pPr>
            <a:r>
              <a:rPr lang="en-GB" sz="2800" dirty="0"/>
              <a:t>Analysis: Turning raw </a:t>
            </a:r>
            <a:r>
              <a:rPr lang="en-GB" sz="2800" b="1" dirty="0">
                <a:solidFill>
                  <a:srgbClr val="138D84"/>
                </a:solidFill>
              </a:rPr>
              <a:t>data</a:t>
            </a:r>
            <a:r>
              <a:rPr lang="en-GB" sz="2800" dirty="0">
                <a:solidFill>
                  <a:srgbClr val="FF0000"/>
                </a:solidFill>
              </a:rPr>
              <a:t> </a:t>
            </a:r>
          </a:p>
          <a:p>
            <a:pPr eaLnBrk="1" hangingPunct="1">
              <a:lnSpc>
                <a:spcPct val="90000"/>
              </a:lnSpc>
            </a:pPr>
            <a:r>
              <a:rPr lang="en-GB" sz="2800" dirty="0"/>
              <a:t>into useful </a:t>
            </a:r>
            <a:r>
              <a:rPr lang="en-GB" sz="2800" b="1" dirty="0">
                <a:solidFill>
                  <a:srgbClr val="138D84"/>
                </a:solidFill>
              </a:rPr>
              <a:t>information</a:t>
            </a:r>
          </a:p>
          <a:p>
            <a:pPr eaLnBrk="1" hangingPunct="1">
              <a:lnSpc>
                <a:spcPct val="90000"/>
              </a:lnSpc>
            </a:pPr>
            <a:endParaRPr lang="en-US" sz="2800" dirty="0"/>
          </a:p>
          <a:p>
            <a:pPr eaLnBrk="1" hangingPunct="1">
              <a:lnSpc>
                <a:spcPct val="90000"/>
              </a:lnSpc>
            </a:pPr>
            <a:r>
              <a:rPr lang="en-US" sz="2800" dirty="0"/>
              <a:t>Purpose: To provide answers to questions being asked by a health program </a:t>
            </a:r>
          </a:p>
          <a:p>
            <a:pPr eaLnBrk="1" hangingPunct="1">
              <a:lnSpc>
                <a:spcPct val="90000"/>
              </a:lnSpc>
            </a:pPr>
            <a:endParaRPr lang="en-GB" sz="2800" dirty="0"/>
          </a:p>
          <a:p>
            <a:r>
              <a:rPr lang="en-GB" sz="2800" dirty="0"/>
              <a:t>Even the greatest amount and best quality of data mean nothing if data are not properly analyzed</a:t>
            </a:r>
            <a:r>
              <a:rPr lang="en-US" sz="2800" dirty="0"/>
              <a:t>—</a:t>
            </a:r>
            <a:r>
              <a:rPr lang="en-GB" sz="2800" dirty="0"/>
              <a:t>or analyzed at all.</a:t>
            </a:r>
            <a:endParaRPr lang="en-US" sz="2800" dirty="0">
              <a:solidFill>
                <a:srgbClr val="FF0000"/>
              </a:solidFill>
            </a:endParaRPr>
          </a:p>
          <a:p>
            <a:endParaRPr lang="en-US" sz="2800" dirty="0"/>
          </a:p>
        </p:txBody>
      </p:sp>
      <p:pic>
        <p:nvPicPr>
          <p:cNvPr id="4" name="Picture 3" descr="http://rlv.zcache.com/i_love_to_analyze_magnet-p147578476801409958envtl_400.jpg"/>
          <p:cNvPicPr/>
          <p:nvPr/>
        </p:nvPicPr>
        <p:blipFill rotWithShape="1">
          <a:blip r:embed="rId3">
            <a:extLst>
              <a:ext uri="{28A0092B-C50C-407E-A947-70E740481C1C}">
                <a14:useLocalDpi xmlns:a14="http://schemas.microsoft.com/office/drawing/2010/main" val="0"/>
              </a:ext>
            </a:extLst>
          </a:blip>
          <a:srcRect l="5119" t="6350" r="5357" b="7693"/>
          <a:stretch/>
        </p:blipFill>
        <p:spPr bwMode="auto">
          <a:xfrm>
            <a:off x="6553200" y="1676400"/>
            <a:ext cx="3218688" cy="2720340"/>
          </a:xfrm>
          <a:prstGeom prst="rect">
            <a:avLst/>
          </a:prstGeom>
          <a:noFill/>
          <a:ln>
            <a:noFill/>
          </a:ln>
        </p:spPr>
      </p:pic>
    </p:spTree>
    <p:extLst>
      <p:ext uri="{BB962C8B-B14F-4D97-AF65-F5344CB8AC3E}">
        <p14:creationId xmlns:p14="http://schemas.microsoft.com/office/powerpoint/2010/main" val="2576792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533400" y="457200"/>
            <a:ext cx="7950200" cy="738664"/>
          </a:xfrm>
        </p:spPr>
        <p:txBody>
          <a:bodyPr/>
          <a:lstStyle/>
          <a:p>
            <a:pPr eaLnBrk="1" hangingPunct="1"/>
            <a:r>
              <a:rPr lang="en-US" dirty="0"/>
              <a:t>Data Analysis</a:t>
            </a:r>
          </a:p>
        </p:txBody>
      </p:sp>
      <p:sp>
        <p:nvSpPr>
          <p:cNvPr id="6147" name="Rectangle 3"/>
          <p:cNvSpPr>
            <a:spLocks noGrp="1" noChangeArrowheads="1"/>
          </p:cNvSpPr>
          <p:nvPr>
            <p:ph type="body" idx="1"/>
          </p:nvPr>
        </p:nvSpPr>
        <p:spPr>
          <a:xfrm>
            <a:off x="558800" y="1905000"/>
            <a:ext cx="4851400" cy="5324535"/>
          </a:xfrm>
        </p:spPr>
        <p:txBody>
          <a:bodyPr/>
          <a:lstStyle/>
          <a:p>
            <a:pPr eaLnBrk="1" hangingPunct="1"/>
            <a:r>
              <a:rPr lang="en-US" sz="2800" dirty="0"/>
              <a:t>Analysis does not mean using a computer software package.</a:t>
            </a:r>
          </a:p>
          <a:p>
            <a:pPr eaLnBrk="1" hangingPunct="1"/>
            <a:endParaRPr lang="en-US" sz="2800" dirty="0"/>
          </a:p>
          <a:p>
            <a:pPr eaLnBrk="1" hangingPunct="1">
              <a:spcAft>
                <a:spcPts val="1200"/>
              </a:spcAft>
            </a:pPr>
            <a:r>
              <a:rPr lang="en-US" sz="2800" dirty="0"/>
              <a:t>Analysis is looking at the data in light of the questions you need to answer:</a:t>
            </a:r>
          </a:p>
          <a:p>
            <a:pPr marL="457200" indent="-457200" eaLnBrk="1" hangingPunct="1">
              <a:buFont typeface="Arial" charset="0"/>
              <a:buChar char="•"/>
            </a:pPr>
            <a:r>
              <a:rPr lang="en-US" sz="2800" dirty="0">
                <a:latin typeface="Century Gothic" charset="0"/>
                <a:ea typeface="Century Gothic" charset="0"/>
                <a:cs typeface="Century Gothic" charset="0"/>
              </a:rPr>
              <a:t>How would you analyze data to determine: “Is my program meeting its objectives?”</a:t>
            </a:r>
          </a:p>
        </p:txBody>
      </p:sp>
      <p:pic>
        <p:nvPicPr>
          <p:cNvPr id="4" name="Picture 3" descr="http://www.leanhealth.us/picts/Dataanalysis_1.jpg"/>
          <p:cNvPicPr/>
          <p:nvPr/>
        </p:nvPicPr>
        <p:blipFill>
          <a:blip r:embed="rId3">
            <a:extLst>
              <a:ext uri="{28A0092B-C50C-407E-A947-70E740481C1C}">
                <a14:useLocalDpi xmlns:a14="http://schemas.microsoft.com/office/drawing/2010/main" val="0"/>
              </a:ext>
            </a:extLst>
          </a:blip>
          <a:srcRect/>
          <a:stretch>
            <a:fillRect/>
          </a:stretch>
        </p:blipFill>
        <p:spPr bwMode="auto">
          <a:xfrm>
            <a:off x="5833872" y="1981200"/>
            <a:ext cx="4224528" cy="3104426"/>
          </a:xfrm>
          <a:prstGeom prst="rect">
            <a:avLst/>
          </a:prstGeom>
          <a:noFill/>
          <a:ln>
            <a:noFill/>
          </a:ln>
        </p:spPr>
      </p:pic>
    </p:spTree>
    <p:extLst>
      <p:ext uri="{BB962C8B-B14F-4D97-AF65-F5344CB8AC3E}">
        <p14:creationId xmlns:p14="http://schemas.microsoft.com/office/powerpoint/2010/main" val="3064462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525273"/>
            <a:ext cx="8759190" cy="1295400"/>
          </a:xfrm>
        </p:spPr>
        <p:txBody>
          <a:bodyPr>
            <a:normAutofit/>
          </a:bodyPr>
          <a:lstStyle/>
          <a:p>
            <a:pPr>
              <a:defRPr/>
            </a:pPr>
            <a:r>
              <a:rPr lang="en-US" dirty="0"/>
              <a:t>Answering Program Questions</a:t>
            </a:r>
          </a:p>
        </p:txBody>
      </p:sp>
      <p:sp>
        <p:nvSpPr>
          <p:cNvPr id="7171" name="Content Placeholder 2"/>
          <p:cNvSpPr>
            <a:spLocks noGrp="1"/>
          </p:cNvSpPr>
          <p:nvPr>
            <p:ph idx="1"/>
          </p:nvPr>
        </p:nvSpPr>
        <p:spPr>
          <a:xfrm>
            <a:off x="558377" y="1820673"/>
            <a:ext cx="8865870" cy="4708981"/>
          </a:xfrm>
        </p:spPr>
        <p:txBody>
          <a:bodyPr/>
          <a:lstStyle/>
          <a:p>
            <a:pPr>
              <a:spcAft>
                <a:spcPts val="1200"/>
              </a:spcAft>
            </a:pPr>
            <a:r>
              <a:rPr lang="en-US" sz="2800" b="1" dirty="0"/>
              <a:t>Question: </a:t>
            </a:r>
            <a:r>
              <a:rPr lang="en-US" sz="2800" dirty="0"/>
              <a:t>Is my program meeting its objectives?</a:t>
            </a:r>
          </a:p>
          <a:p>
            <a:pPr>
              <a:spcAft>
                <a:spcPts val="1200"/>
              </a:spcAft>
            </a:pPr>
            <a:r>
              <a:rPr lang="en-US" sz="2800" b="1" dirty="0"/>
              <a:t>Analysis</a:t>
            </a:r>
            <a:r>
              <a:rPr lang="en-US" sz="2800" dirty="0"/>
              <a:t>: Compare program targets and actual program performance to learn how far you are from the targets</a:t>
            </a:r>
          </a:p>
          <a:p>
            <a:pPr>
              <a:spcAft>
                <a:spcPts val="1200"/>
              </a:spcAft>
            </a:pPr>
            <a:r>
              <a:rPr lang="en-US" sz="2800" b="1" dirty="0"/>
              <a:t>Interpretation</a:t>
            </a:r>
            <a:r>
              <a:rPr lang="en-US" sz="2800" dirty="0"/>
              <a:t>: Why have you achieved or not achieved a target, and what does this mean for your program?</a:t>
            </a:r>
          </a:p>
          <a:p>
            <a:pPr>
              <a:spcAft>
                <a:spcPts val="1200"/>
              </a:spcAft>
            </a:pPr>
            <a:r>
              <a:rPr lang="en-US" sz="2800" dirty="0"/>
              <a:t>Answering may require more information. </a:t>
            </a:r>
          </a:p>
          <a:p>
            <a:pPr>
              <a:lnSpc>
                <a:spcPct val="150000"/>
              </a:lnSpc>
              <a:spcAft>
                <a:spcPts val="1200"/>
              </a:spcAft>
            </a:pPr>
            <a:endParaRPr lang="en-US" sz="2800" dirty="0"/>
          </a:p>
        </p:txBody>
      </p:sp>
    </p:spTree>
    <p:extLst>
      <p:ext uri="{BB962C8B-B14F-4D97-AF65-F5344CB8AC3E}">
        <p14:creationId xmlns:p14="http://schemas.microsoft.com/office/powerpoint/2010/main" val="308265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363" y="533400"/>
            <a:ext cx="8089900" cy="430887"/>
          </a:xfrm>
        </p:spPr>
        <p:txBody>
          <a:bodyPr/>
          <a:lstStyle/>
          <a:p>
            <a:r>
              <a:rPr lang="en-US" dirty="0"/>
              <a:t>How to use data?</a:t>
            </a:r>
          </a:p>
        </p:txBody>
      </p:sp>
      <p:sp>
        <p:nvSpPr>
          <p:cNvPr id="3" name="Content Placeholder 2"/>
          <p:cNvSpPr>
            <a:spLocks noGrp="1"/>
          </p:cNvSpPr>
          <p:nvPr>
            <p:ph idx="1"/>
          </p:nvPr>
        </p:nvSpPr>
        <p:spPr>
          <a:xfrm>
            <a:off x="304800" y="1981201"/>
            <a:ext cx="8638539" cy="3323987"/>
          </a:xfrm>
        </p:spPr>
        <p:txBody>
          <a:bodyPr/>
          <a:lstStyle/>
          <a:p>
            <a:r>
              <a:rPr lang="en-US" sz="2400" dirty="0">
                <a:solidFill>
                  <a:srgbClr val="FF0000"/>
                </a:solidFill>
              </a:rPr>
              <a:t>Data =&gt; exploratory analysis =&gt; knowledge models =&gt; product / decision making</a:t>
            </a:r>
          </a:p>
          <a:p>
            <a:endParaRPr lang="en-US" sz="2400" dirty="0"/>
          </a:p>
          <a:p>
            <a:r>
              <a:rPr lang="en-US" sz="2400" dirty="0"/>
              <a:t>Data =&gt; predictive models =&gt; evaluate / interpret =&gt; product / decision making</a:t>
            </a:r>
          </a:p>
          <a:p>
            <a:endParaRPr lang="en-US" sz="2400" dirty="0"/>
          </a:p>
          <a:p>
            <a:r>
              <a:rPr lang="en-US" sz="2400" dirty="0"/>
              <a:t>Exploratory analysis tells us what happened.</a:t>
            </a:r>
          </a:p>
          <a:p>
            <a:endParaRPr lang="en-US" sz="2400" dirty="0"/>
          </a:p>
          <a:p>
            <a:r>
              <a:rPr lang="en-US" sz="2400" dirty="0"/>
              <a:t>Predictive analysis tells us what could happen next!</a:t>
            </a:r>
          </a:p>
        </p:txBody>
      </p:sp>
    </p:spTree>
    <p:extLst>
      <p:ext uri="{BB962C8B-B14F-4D97-AF65-F5344CB8AC3E}">
        <p14:creationId xmlns:p14="http://schemas.microsoft.com/office/powerpoint/2010/main" val="1487313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86" y="381000"/>
            <a:ext cx="8541853" cy="430887"/>
          </a:xfrm>
        </p:spPr>
        <p:txBody>
          <a:bodyPr/>
          <a:lstStyle/>
          <a:p>
            <a:r>
              <a:rPr lang="en-US" dirty="0"/>
              <a:t>Data science applications</a:t>
            </a:r>
          </a:p>
        </p:txBody>
      </p:sp>
      <p:sp>
        <p:nvSpPr>
          <p:cNvPr id="3" name="Content Placeholder 2"/>
          <p:cNvSpPr>
            <a:spLocks noGrp="1"/>
          </p:cNvSpPr>
          <p:nvPr>
            <p:ph idx="1"/>
          </p:nvPr>
        </p:nvSpPr>
        <p:spPr>
          <a:xfrm>
            <a:off x="393019" y="2209800"/>
            <a:ext cx="8943340" cy="430887"/>
          </a:xfrm>
        </p:spPr>
        <p:txBody>
          <a:bodyPr>
            <a:noAutofit/>
          </a:bodyPr>
          <a:lstStyle/>
          <a:p>
            <a:pPr algn="just"/>
            <a:r>
              <a:rPr lang="en-US" sz="2000" b="1" dirty="0">
                <a:solidFill>
                  <a:srgbClr val="FF0000"/>
                </a:solidFill>
              </a:rPr>
              <a:t>Marketing: </a:t>
            </a:r>
            <a:r>
              <a:rPr lang="en-US" sz="2000" dirty="0"/>
              <a:t>predict the characteristics of high life time value (LTV) customers, which can be used to support customer segmentation, identify upsell opportunities, and support other marketing initiatives</a:t>
            </a:r>
          </a:p>
          <a:p>
            <a:pPr algn="just"/>
            <a:endParaRPr lang="en-US" sz="2000" dirty="0"/>
          </a:p>
          <a:p>
            <a:pPr algn="just"/>
            <a:r>
              <a:rPr lang="en-US" sz="2000" b="1" dirty="0">
                <a:solidFill>
                  <a:srgbClr val="FF0000"/>
                </a:solidFill>
              </a:rPr>
              <a:t>Logistics: </a:t>
            </a:r>
            <a:r>
              <a:rPr lang="en-US" sz="2000" dirty="0"/>
              <a:t>forecast how many of which things you need and where will we need them, which enables learn inventory and prevents out of stock situations</a:t>
            </a:r>
          </a:p>
          <a:p>
            <a:pPr algn="just"/>
            <a:endParaRPr lang="en-US" sz="2000" dirty="0"/>
          </a:p>
          <a:p>
            <a:pPr algn="just"/>
            <a:r>
              <a:rPr lang="en-US" sz="2000" b="1" dirty="0">
                <a:solidFill>
                  <a:srgbClr val="FF0000"/>
                </a:solidFill>
              </a:rPr>
              <a:t>Healthcare: </a:t>
            </a:r>
            <a:r>
              <a:rPr lang="en-US" sz="2000" dirty="0"/>
              <a:t>analyze survival statistics for different patient attributes (age, blood type, gender, etc.) and treatments; predict risk of re-admittance based on patient attributes, medical history, etc.</a:t>
            </a:r>
          </a:p>
          <a:p>
            <a:endParaRPr lang="en-US" sz="2000" dirty="0"/>
          </a:p>
        </p:txBody>
      </p:sp>
    </p:spTree>
    <p:extLst>
      <p:ext uri="{BB962C8B-B14F-4D97-AF65-F5344CB8AC3E}">
        <p14:creationId xmlns:p14="http://schemas.microsoft.com/office/powerpoint/2010/main" val="2375249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486" y="381000"/>
            <a:ext cx="8541853" cy="430887"/>
          </a:xfrm>
        </p:spPr>
        <p:txBody>
          <a:bodyPr/>
          <a:lstStyle/>
          <a:p>
            <a:r>
              <a:rPr lang="en-US" dirty="0"/>
              <a:t>Data science applications</a:t>
            </a:r>
          </a:p>
        </p:txBody>
      </p:sp>
      <p:sp>
        <p:nvSpPr>
          <p:cNvPr id="3" name="Content Placeholder 2"/>
          <p:cNvSpPr>
            <a:spLocks noGrp="1"/>
          </p:cNvSpPr>
          <p:nvPr>
            <p:ph idx="1"/>
          </p:nvPr>
        </p:nvSpPr>
        <p:spPr>
          <a:xfrm>
            <a:off x="393019" y="2209800"/>
            <a:ext cx="8943340" cy="430887"/>
          </a:xfrm>
        </p:spPr>
        <p:txBody>
          <a:bodyPr>
            <a:noAutofit/>
          </a:bodyPr>
          <a:lstStyle/>
          <a:p>
            <a:r>
              <a:rPr lang="en-US" sz="2400" dirty="0"/>
              <a:t>Transaction Databases </a:t>
            </a:r>
            <a:r>
              <a:rPr lang="en-US" sz="2400" dirty="0">
                <a:sym typeface="Wingdings" panose="05000000000000000000" pitchFamily="2" charset="2"/>
              </a:rPr>
              <a:t> Recommender systems (</a:t>
            </a:r>
            <a:r>
              <a:rPr lang="en-US" sz="2400" dirty="0" err="1">
                <a:sym typeface="Wingdings" panose="05000000000000000000" pitchFamily="2" charset="2"/>
              </a:rPr>
              <a:t>NetFlix</a:t>
            </a:r>
            <a:r>
              <a:rPr lang="en-US" sz="2400" dirty="0">
                <a:sym typeface="Wingdings" panose="05000000000000000000" pitchFamily="2" charset="2"/>
              </a:rPr>
              <a:t>), Fraud Detection (Security and Privacy)</a:t>
            </a:r>
            <a:endParaRPr lang="en-US" sz="2400" dirty="0"/>
          </a:p>
          <a:p>
            <a:endParaRPr lang="en-US" sz="2400" dirty="0"/>
          </a:p>
          <a:p>
            <a:r>
              <a:rPr lang="en-US" sz="2400" dirty="0"/>
              <a:t>Wireless Sensor Data </a:t>
            </a:r>
            <a:r>
              <a:rPr lang="en-US" sz="2400" dirty="0">
                <a:sym typeface="Wingdings" panose="05000000000000000000" pitchFamily="2" charset="2"/>
              </a:rPr>
              <a:t> Smart Home, Real-time Monitoring, Internet of Things</a:t>
            </a:r>
            <a:endParaRPr lang="en-US" sz="2400" dirty="0"/>
          </a:p>
          <a:p>
            <a:endParaRPr lang="en-US" sz="2400" dirty="0"/>
          </a:p>
          <a:p>
            <a:r>
              <a:rPr lang="en-US" sz="2400" dirty="0"/>
              <a:t>Text Data, Social Media Data </a:t>
            </a:r>
            <a:r>
              <a:rPr lang="en-US" sz="2400" dirty="0">
                <a:sym typeface="Wingdings" panose="05000000000000000000" pitchFamily="2" charset="2"/>
              </a:rPr>
              <a:t> Product Review and Consumer Satisfaction (Facebook, Twitter, LinkedIn), E-discovery</a:t>
            </a:r>
            <a:endParaRPr lang="en-US" sz="2400" dirty="0"/>
          </a:p>
          <a:p>
            <a:endParaRPr lang="en-US" sz="2400" dirty="0"/>
          </a:p>
          <a:p>
            <a:r>
              <a:rPr lang="en-US" sz="2400" dirty="0"/>
              <a:t>Software Log Data </a:t>
            </a:r>
            <a:r>
              <a:rPr lang="en-US" sz="2400" dirty="0">
                <a:sym typeface="Wingdings" panose="05000000000000000000" pitchFamily="2" charset="2"/>
              </a:rPr>
              <a:t> Automatic Trouble Shooting (Splunk)</a:t>
            </a:r>
            <a:endParaRPr lang="en-US" sz="2400" dirty="0"/>
          </a:p>
          <a:p>
            <a:r>
              <a:rPr lang="en-US" sz="2400" dirty="0"/>
              <a:t>Genotype and Phenotype Data </a:t>
            </a:r>
            <a:r>
              <a:rPr lang="en-US" sz="2400" dirty="0">
                <a:sym typeface="Wingdings" panose="05000000000000000000" pitchFamily="2" charset="2"/>
              </a:rPr>
              <a:t> Epic, 23andme, Patient-Centered Care, Personalized Medicine</a:t>
            </a:r>
            <a:endParaRPr lang="en-US" sz="2400" dirty="0">
              <a:solidFill>
                <a:srgbClr val="FF3300"/>
              </a:solidFill>
            </a:endParaRPr>
          </a:p>
          <a:p>
            <a:endParaRPr lang="en-US" sz="2400" dirty="0"/>
          </a:p>
        </p:txBody>
      </p:sp>
    </p:spTree>
    <p:extLst>
      <p:ext uri="{BB962C8B-B14F-4D97-AF65-F5344CB8AC3E}">
        <p14:creationId xmlns:p14="http://schemas.microsoft.com/office/powerpoint/2010/main" val="1627047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9506-6D64-34C7-F15F-1E2D55494A64}"/>
              </a:ext>
            </a:extLst>
          </p:cNvPr>
          <p:cNvSpPr>
            <a:spLocks noGrp="1"/>
          </p:cNvSpPr>
          <p:nvPr>
            <p:ph type="title"/>
          </p:nvPr>
        </p:nvSpPr>
        <p:spPr>
          <a:xfrm>
            <a:off x="539363" y="533400"/>
            <a:ext cx="8089900" cy="430887"/>
          </a:xfrm>
        </p:spPr>
        <p:txBody>
          <a:bodyPr/>
          <a:lstStyle/>
          <a:p>
            <a:r>
              <a:rPr lang="en-US" dirty="0"/>
              <a:t>Data Science Life cycle</a:t>
            </a:r>
          </a:p>
        </p:txBody>
      </p:sp>
      <p:sp>
        <p:nvSpPr>
          <p:cNvPr id="4" name="Slide Number Placeholder 3">
            <a:extLst>
              <a:ext uri="{FF2B5EF4-FFF2-40B4-BE49-F238E27FC236}">
                <a16:creationId xmlns:a16="http://schemas.microsoft.com/office/drawing/2014/main" id="{301BF66D-8963-F6C1-EFCB-090D949B2FC1}"/>
              </a:ext>
            </a:extLst>
          </p:cNvPr>
          <p:cNvSpPr>
            <a:spLocks noGrp="1"/>
          </p:cNvSpPr>
          <p:nvPr>
            <p:ph type="sldNum" sz="quarter" idx="7"/>
          </p:nvPr>
        </p:nvSpPr>
        <p:spPr/>
        <p:txBody>
          <a:bodyPr/>
          <a:lstStyle/>
          <a:p>
            <a:fld id="{B6F15528-21DE-4FAA-801E-634DDDAF4B2B}" type="slidenum">
              <a:rPr lang="en-US" smtClean="0"/>
              <a:t>16</a:t>
            </a:fld>
            <a:endParaRPr lang="en-US"/>
          </a:p>
        </p:txBody>
      </p:sp>
      <p:pic>
        <p:nvPicPr>
          <p:cNvPr id="5" name="Picture 4">
            <a:extLst>
              <a:ext uri="{FF2B5EF4-FFF2-40B4-BE49-F238E27FC236}">
                <a16:creationId xmlns:a16="http://schemas.microsoft.com/office/drawing/2014/main" id="{9557B91A-427E-2F7F-FD14-38008646370E}"/>
              </a:ext>
            </a:extLst>
          </p:cNvPr>
          <p:cNvPicPr>
            <a:picLocks noChangeAspect="1"/>
          </p:cNvPicPr>
          <p:nvPr/>
        </p:nvPicPr>
        <p:blipFill>
          <a:blip r:embed="rId2">
            <a:extLst>
              <a:ext uri="{28A0092B-C50C-407E-A947-70E740481C1C}">
                <a14:useLocalDpi xmlns:a14="http://schemas.microsoft.com/office/drawing/2010/main" val="0"/>
              </a:ext>
            </a:extLst>
          </a:blip>
          <a:srcRect l="3757" t="25959" r="3866" b="39"/>
          <a:stretch/>
        </p:blipFill>
        <p:spPr>
          <a:xfrm>
            <a:off x="9145" y="1876044"/>
            <a:ext cx="10049256" cy="5399532"/>
          </a:xfrm>
          <a:prstGeom prst="rect">
            <a:avLst/>
          </a:prstGeom>
        </p:spPr>
      </p:pic>
    </p:spTree>
    <p:extLst>
      <p:ext uri="{BB962C8B-B14F-4D97-AF65-F5344CB8AC3E}">
        <p14:creationId xmlns:p14="http://schemas.microsoft.com/office/powerpoint/2010/main" val="428335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1">
            <a:extLst>
              <a:ext uri="{FF2B5EF4-FFF2-40B4-BE49-F238E27FC236}">
                <a16:creationId xmlns:a16="http://schemas.microsoft.com/office/drawing/2014/main" id="{206381AD-4C2B-4745-99B1-0BBCE6131A71}"/>
              </a:ext>
            </a:extLst>
          </p:cNvPr>
          <p:cNvSpPr txBox="1">
            <a:spLocks/>
          </p:cNvSpPr>
          <p:nvPr/>
        </p:nvSpPr>
        <p:spPr>
          <a:xfrm>
            <a:off x="632927" y="1069356"/>
            <a:ext cx="8561614" cy="1191604"/>
          </a:xfrm>
          <a:prstGeom prst="rect">
            <a:avLst/>
          </a:prstGeom>
          <a:solidFill>
            <a:schemeClr val="bg1">
              <a:lumMod val="95000"/>
            </a:schemeClr>
          </a:solidFill>
          <a:ln>
            <a:solidFill>
              <a:schemeClr val="bg1">
                <a:lumMod val="85000"/>
              </a:schemeClr>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4584" b="1" dirty="0">
                <a:solidFill>
                  <a:srgbClr val="FF0000"/>
                </a:solidFill>
              </a:rPr>
              <a:t>1 - Problem Identification &amp; Business Understanding</a:t>
            </a:r>
            <a:endParaRPr lang="en-US" sz="4584" b="1" dirty="0">
              <a:solidFill>
                <a:srgbClr val="FF0000"/>
              </a:solidFill>
              <a:latin typeface="Arial"/>
              <a:ea typeface="Arial Unicode MS"/>
            </a:endParaRPr>
          </a:p>
        </p:txBody>
      </p:sp>
      <p:grpSp>
        <p:nvGrpSpPr>
          <p:cNvPr id="3" name="Group 2"/>
          <p:cNvGrpSpPr/>
          <p:nvPr/>
        </p:nvGrpSpPr>
        <p:grpSpPr>
          <a:xfrm>
            <a:off x="3712028" y="6364739"/>
            <a:ext cx="3249437" cy="731969"/>
            <a:chOff x="4049485" y="6361461"/>
            <a:chExt cx="3544840" cy="798512"/>
          </a:xfrm>
        </p:grpSpPr>
        <p:grpSp>
          <p:nvGrpSpPr>
            <p:cNvPr id="147" name="Group 68"/>
            <p:cNvGrpSpPr>
              <a:grpSpLocks/>
            </p:cNvGrpSpPr>
            <p:nvPr/>
          </p:nvGrpSpPr>
          <p:grpSpPr bwMode="auto">
            <a:xfrm>
              <a:off x="4049485" y="6489017"/>
              <a:ext cx="589626" cy="543400"/>
              <a:chOff x="107127" y="8505835"/>
              <a:chExt cx="816157" cy="817179"/>
            </a:xfrm>
          </p:grpSpPr>
          <p:sp>
            <p:nvSpPr>
              <p:cNvPr id="148" name="Oval 147"/>
              <p:cNvSpPr/>
              <p:nvPr/>
            </p:nvSpPr>
            <p:spPr>
              <a:xfrm>
                <a:off x="107127" y="8505835"/>
                <a:ext cx="816157" cy="817179"/>
              </a:xfrm>
              <a:prstGeom prst="ellipse">
                <a:avLst/>
              </a:prstGeom>
              <a:solidFill>
                <a:srgbClr val="00DAD9"/>
              </a:solidFill>
              <a:ln>
                <a:noFill/>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nvGrpSpPr>
              <p:cNvPr id="149" name="Group 70"/>
              <p:cNvGrpSpPr>
                <a:grpSpLocks/>
              </p:cNvGrpSpPr>
              <p:nvPr/>
            </p:nvGrpSpPr>
            <p:grpSpPr bwMode="auto">
              <a:xfrm>
                <a:off x="324081" y="8673397"/>
                <a:ext cx="438107" cy="482054"/>
                <a:chOff x="296152" y="8673398"/>
                <a:chExt cx="438107" cy="482054"/>
              </a:xfrm>
            </p:grpSpPr>
            <p:sp>
              <p:nvSpPr>
                <p:cNvPr id="151" name="Freeform: Shape 72"/>
                <p:cNvSpPr>
                  <a:spLocks/>
                </p:cNvSpPr>
                <p:nvPr/>
              </p:nvSpPr>
              <p:spPr bwMode="auto">
                <a:xfrm>
                  <a:off x="296152" y="8673398"/>
                  <a:ext cx="349718" cy="482054"/>
                </a:xfrm>
                <a:custGeom>
                  <a:avLst/>
                  <a:gdLst>
                    <a:gd name="T0" fmla="*/ 37236 w 612218"/>
                    <a:gd name="T1" fmla="*/ 7266 h 820367"/>
                    <a:gd name="T2" fmla="*/ 37236 w 612218"/>
                    <a:gd name="T3" fmla="*/ 20124 h 820367"/>
                    <a:gd name="T4" fmla="*/ 37236 w 612218"/>
                    <a:gd name="T5" fmla="*/ 20248 h 820367"/>
                    <a:gd name="T6" fmla="*/ 18618 w 612218"/>
                    <a:gd name="T7" fmla="*/ 25763 h 820367"/>
                    <a:gd name="T8" fmla="*/ 0 w 612218"/>
                    <a:gd name="T9" fmla="*/ 20248 h 820367"/>
                    <a:gd name="T10" fmla="*/ 0 w 612218"/>
                    <a:gd name="T11" fmla="*/ 20124 h 820367"/>
                    <a:gd name="T12" fmla="*/ 0 w 612218"/>
                    <a:gd name="T13" fmla="*/ 7266 h 820367"/>
                    <a:gd name="T14" fmla="*/ 18618 w 612218"/>
                    <a:gd name="T15" fmla="*/ 12035 h 820367"/>
                    <a:gd name="T16" fmla="*/ 37236 w 612218"/>
                    <a:gd name="T17" fmla="*/ 7266 h 820367"/>
                    <a:gd name="T18" fmla="*/ 18618 w 612218"/>
                    <a:gd name="T19" fmla="*/ 27890 h 820367"/>
                    <a:gd name="T20" fmla="*/ 0 w 612218"/>
                    <a:gd name="T21" fmla="*/ 23121 h 820367"/>
                    <a:gd name="T22" fmla="*/ 0 w 612218"/>
                    <a:gd name="T23" fmla="*/ 35978 h 820367"/>
                    <a:gd name="T24" fmla="*/ 0 w 612218"/>
                    <a:gd name="T25" fmla="*/ 36102 h 820367"/>
                    <a:gd name="T26" fmla="*/ 18618 w 612218"/>
                    <a:gd name="T27" fmla="*/ 41617 h 820367"/>
                    <a:gd name="T28" fmla="*/ 37236 w 612218"/>
                    <a:gd name="T29" fmla="*/ 36102 h 820367"/>
                    <a:gd name="T30" fmla="*/ 37236 w 612218"/>
                    <a:gd name="T31" fmla="*/ 35978 h 820367"/>
                    <a:gd name="T32" fmla="*/ 37236 w 612218"/>
                    <a:gd name="T33" fmla="*/ 23121 h 820367"/>
                    <a:gd name="T34" fmla="*/ 18618 w 612218"/>
                    <a:gd name="T35" fmla="*/ 27890 h 820367"/>
                    <a:gd name="T36" fmla="*/ 18618 w 612218"/>
                    <a:gd name="T37" fmla="*/ 9789 h 820367"/>
                    <a:gd name="T38" fmla="*/ 36595 w 612218"/>
                    <a:gd name="T39" fmla="*/ 4894 h 820367"/>
                    <a:gd name="T40" fmla="*/ 18618 w 612218"/>
                    <a:gd name="T41" fmla="*/ 0 h 820367"/>
                    <a:gd name="T42" fmla="*/ 641 w 612218"/>
                    <a:gd name="T43" fmla="*/ 4894 h 820367"/>
                    <a:gd name="T44" fmla="*/ 18618 w 612218"/>
                    <a:gd name="T45" fmla="*/ 9789 h 820367"/>
                    <a:gd name="T46" fmla="*/ 18618 w 612218"/>
                    <a:gd name="T47" fmla="*/ 43743 h 820367"/>
                    <a:gd name="T48" fmla="*/ 0 w 612218"/>
                    <a:gd name="T49" fmla="*/ 38974 h 820367"/>
                    <a:gd name="T50" fmla="*/ 0 w 612218"/>
                    <a:gd name="T51" fmla="*/ 51832 h 820367"/>
                    <a:gd name="T52" fmla="*/ 0 w 612218"/>
                    <a:gd name="T53" fmla="*/ 51956 h 820367"/>
                    <a:gd name="T54" fmla="*/ 18618 w 612218"/>
                    <a:gd name="T55" fmla="*/ 57470 h 820367"/>
                    <a:gd name="T56" fmla="*/ 37236 w 612218"/>
                    <a:gd name="T57" fmla="*/ 51956 h 820367"/>
                    <a:gd name="T58" fmla="*/ 37236 w 612218"/>
                    <a:gd name="T59" fmla="*/ 51832 h 820367"/>
                    <a:gd name="T60" fmla="*/ 37236 w 612218"/>
                    <a:gd name="T61" fmla="*/ 38974 h 820367"/>
                    <a:gd name="T62" fmla="*/ 18618 w 612218"/>
                    <a:gd name="T63" fmla="*/ 43743 h 820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218"/>
                    <a:gd name="T97" fmla="*/ 0 h 820367"/>
                    <a:gd name="T98" fmla="*/ 612218 w 612218"/>
                    <a:gd name="T99" fmla="*/ 820367 h 820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218" h="820367">
                      <a:moveTo>
                        <a:pt x="612218" y="103727"/>
                      </a:moveTo>
                      <a:lnTo>
                        <a:pt x="612218" y="287266"/>
                      </a:lnTo>
                      <a:cubicBezTo>
                        <a:pt x="612218" y="287852"/>
                        <a:pt x="612218" y="288438"/>
                        <a:pt x="612218" y="289026"/>
                      </a:cubicBezTo>
                      <a:cubicBezTo>
                        <a:pt x="612218" y="332505"/>
                        <a:pt x="475148" y="367752"/>
                        <a:pt x="306109" y="367752"/>
                      </a:cubicBezTo>
                      <a:cubicBezTo>
                        <a:pt x="137070" y="367752"/>
                        <a:pt x="0" y="332505"/>
                        <a:pt x="0" y="289026"/>
                      </a:cubicBezTo>
                      <a:cubicBezTo>
                        <a:pt x="0" y="288438"/>
                        <a:pt x="0" y="287852"/>
                        <a:pt x="0" y="287266"/>
                      </a:cubicBezTo>
                      <a:lnTo>
                        <a:pt x="0" y="103727"/>
                      </a:lnTo>
                      <a:cubicBezTo>
                        <a:pt x="21637" y="142224"/>
                        <a:pt x="150444" y="171801"/>
                        <a:pt x="306109" y="171801"/>
                      </a:cubicBezTo>
                      <a:cubicBezTo>
                        <a:pt x="461774" y="171801"/>
                        <a:pt x="590581" y="142224"/>
                        <a:pt x="612218" y="103727"/>
                      </a:cubicBezTo>
                      <a:close/>
                      <a:moveTo>
                        <a:pt x="306109" y="398108"/>
                      </a:moveTo>
                      <a:cubicBezTo>
                        <a:pt x="150444" y="398108"/>
                        <a:pt x="21637" y="368531"/>
                        <a:pt x="0" y="330034"/>
                      </a:cubicBezTo>
                      <a:lnTo>
                        <a:pt x="0" y="513573"/>
                      </a:lnTo>
                      <a:cubicBezTo>
                        <a:pt x="0" y="514158"/>
                        <a:pt x="0" y="514745"/>
                        <a:pt x="0" y="515333"/>
                      </a:cubicBezTo>
                      <a:cubicBezTo>
                        <a:pt x="0" y="558812"/>
                        <a:pt x="137070" y="594059"/>
                        <a:pt x="306109" y="594059"/>
                      </a:cubicBezTo>
                      <a:cubicBezTo>
                        <a:pt x="475148" y="594059"/>
                        <a:pt x="612218" y="558812"/>
                        <a:pt x="612218" y="515333"/>
                      </a:cubicBezTo>
                      <a:cubicBezTo>
                        <a:pt x="612218" y="514745"/>
                        <a:pt x="612218" y="514158"/>
                        <a:pt x="612218" y="513573"/>
                      </a:cubicBezTo>
                      <a:lnTo>
                        <a:pt x="612218" y="330034"/>
                      </a:lnTo>
                      <a:cubicBezTo>
                        <a:pt x="590581" y="368531"/>
                        <a:pt x="461774" y="398108"/>
                        <a:pt x="306109" y="398108"/>
                      </a:cubicBezTo>
                      <a:close/>
                      <a:moveTo>
                        <a:pt x="306109" y="139731"/>
                      </a:moveTo>
                      <a:cubicBezTo>
                        <a:pt x="469347" y="139731"/>
                        <a:pt x="601679" y="108451"/>
                        <a:pt x="601679" y="69866"/>
                      </a:cubicBezTo>
                      <a:cubicBezTo>
                        <a:pt x="601679" y="31280"/>
                        <a:pt x="469347" y="0"/>
                        <a:pt x="306109" y="0"/>
                      </a:cubicBezTo>
                      <a:cubicBezTo>
                        <a:pt x="142871" y="0"/>
                        <a:pt x="10539" y="31280"/>
                        <a:pt x="10539" y="69866"/>
                      </a:cubicBezTo>
                      <a:cubicBezTo>
                        <a:pt x="10539" y="108451"/>
                        <a:pt x="142871" y="139731"/>
                        <a:pt x="306109" y="139731"/>
                      </a:cubicBezTo>
                      <a:close/>
                      <a:moveTo>
                        <a:pt x="306109" y="624414"/>
                      </a:moveTo>
                      <a:cubicBezTo>
                        <a:pt x="150444" y="624414"/>
                        <a:pt x="21637" y="594838"/>
                        <a:pt x="0" y="556341"/>
                      </a:cubicBezTo>
                      <a:lnTo>
                        <a:pt x="0" y="739881"/>
                      </a:lnTo>
                      <a:cubicBezTo>
                        <a:pt x="0" y="740465"/>
                        <a:pt x="0" y="741052"/>
                        <a:pt x="0" y="741640"/>
                      </a:cubicBezTo>
                      <a:cubicBezTo>
                        <a:pt x="0" y="785118"/>
                        <a:pt x="137070" y="820367"/>
                        <a:pt x="306109" y="820367"/>
                      </a:cubicBezTo>
                      <a:cubicBezTo>
                        <a:pt x="475148" y="820367"/>
                        <a:pt x="612218" y="785118"/>
                        <a:pt x="612218" y="741640"/>
                      </a:cubicBezTo>
                      <a:cubicBezTo>
                        <a:pt x="612218" y="741052"/>
                        <a:pt x="612218" y="740465"/>
                        <a:pt x="612218" y="739881"/>
                      </a:cubicBezTo>
                      <a:lnTo>
                        <a:pt x="612218" y="556341"/>
                      </a:lnTo>
                      <a:cubicBezTo>
                        <a:pt x="590581" y="594838"/>
                        <a:pt x="461774" y="624414"/>
                        <a:pt x="306109" y="624414"/>
                      </a:cubicBezTo>
                      <a:close/>
                    </a:path>
                  </a:pathLst>
                </a:custGeom>
                <a:solidFill>
                  <a:srgbClr val="5F002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2" name="Oval 151"/>
                <p:cNvSpPr/>
                <p:nvPr/>
              </p:nvSpPr>
              <p:spPr>
                <a:xfrm>
                  <a:off x="553012" y="8935930"/>
                  <a:ext cx="178331" cy="183137"/>
                </a:xfrm>
                <a:prstGeom prst="ellipse">
                  <a:avLst/>
                </a:prstGeom>
                <a:solidFill>
                  <a:srgbClr val="00DA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50"/>
                </a:p>
              </p:txBody>
            </p:sp>
            <p:grpSp>
              <p:nvGrpSpPr>
                <p:cNvPr id="153" name="Group 152"/>
                <p:cNvGrpSpPr/>
                <p:nvPr/>
              </p:nvGrpSpPr>
              <p:grpSpPr>
                <a:xfrm>
                  <a:off x="549152" y="8934537"/>
                  <a:ext cx="185107" cy="183031"/>
                  <a:chOff x="4720200" y="3482200"/>
                  <a:chExt cx="668800" cy="668800"/>
                </a:xfrm>
                <a:solidFill>
                  <a:srgbClr val="5F0020"/>
                </a:solidFill>
              </p:grpSpPr>
              <p:sp>
                <p:nvSpPr>
                  <p:cNvPr id="157" name="Freeform: Shape 78"/>
                  <p:cNvSpPr/>
                  <p:nvPr/>
                </p:nvSpPr>
                <p:spPr>
                  <a:xfrm>
                    <a:off x="4720200" y="3482200"/>
                    <a:ext cx="668800" cy="668800"/>
                  </a:xfrm>
                  <a:custGeom>
                    <a:avLst/>
                    <a:gdLst/>
                    <a:ahLst/>
                    <a:cxnLst/>
                    <a:rect l="0" t="0" r="0" b="0"/>
                    <a:pathLst>
                      <a:path w="668800" h="668800">
                        <a:moveTo>
                          <a:pt x="197293" y="270867"/>
                        </a:moveTo>
                        <a:moveTo>
                          <a:pt x="601920" y="334400"/>
                        </a:moveTo>
                        <a:cubicBezTo>
                          <a:pt x="601920" y="481533"/>
                          <a:pt x="481531" y="601920"/>
                          <a:pt x="334400" y="601920"/>
                        </a:cubicBezTo>
                        <a:cubicBezTo>
                          <a:pt x="187269" y="601920"/>
                          <a:pt x="66880" y="481533"/>
                          <a:pt x="66880" y="334400"/>
                        </a:cubicBezTo>
                        <a:cubicBezTo>
                          <a:pt x="66880" y="187267"/>
                          <a:pt x="187267" y="66880"/>
                          <a:pt x="334400" y="66880"/>
                        </a:cubicBezTo>
                        <a:cubicBezTo>
                          <a:pt x="359480" y="66880"/>
                          <a:pt x="384560" y="70227"/>
                          <a:pt x="407975" y="76914"/>
                        </a:cubicBezTo>
                        <a:lnTo>
                          <a:pt x="459800" y="25080"/>
                        </a:lnTo>
                        <a:cubicBezTo>
                          <a:pt x="421347" y="8360"/>
                          <a:pt x="379547" y="0"/>
                          <a:pt x="334400" y="0"/>
                        </a:cubicBezTo>
                        <a:cubicBezTo>
                          <a:pt x="150480" y="0"/>
                          <a:pt x="0" y="150480"/>
                          <a:pt x="0" y="334400"/>
                        </a:cubicBezTo>
                        <a:cubicBezTo>
                          <a:pt x="0" y="518320"/>
                          <a:pt x="150480" y="668800"/>
                          <a:pt x="334400" y="668800"/>
                        </a:cubicBezTo>
                        <a:cubicBezTo>
                          <a:pt x="518320" y="668800"/>
                          <a:pt x="668800" y="518320"/>
                          <a:pt x="668800" y="334400"/>
                        </a:cubicBezTo>
                        <a:lnTo>
                          <a:pt x="601920" y="334400"/>
                        </a:lnTo>
                        <a:close/>
                      </a:path>
                    </a:pathLst>
                  </a:custGeom>
                  <a:grpFill/>
                  <a:ln w="7600" cap="flat">
                    <a:solidFill>
                      <a:srgbClr val="5F0020"/>
                    </a:solidFill>
                    <a:bevel/>
                  </a:ln>
                </p:spPr>
                <p:txBody>
                  <a:bodyPr/>
                  <a:lstStyle/>
                  <a:p>
                    <a:endParaRPr lang="en-US" sz="1650"/>
                  </a:p>
                </p:txBody>
              </p:sp>
              <p:sp>
                <p:nvSpPr>
                  <p:cNvPr id="158" name="Freeform: Shape 79"/>
                  <p:cNvSpPr/>
                  <p:nvPr/>
                </p:nvSpPr>
                <p:spPr>
                  <a:xfrm>
                    <a:off x="4870680" y="3565926"/>
                    <a:ext cx="518320" cy="381213"/>
                  </a:xfrm>
                  <a:custGeom>
                    <a:avLst/>
                    <a:gdLst/>
                    <a:ahLst/>
                    <a:cxnLst/>
                    <a:rect l="0" t="0" r="0" b="0"/>
                    <a:pathLst>
                      <a:path w="518320" h="381213">
                        <a:moveTo>
                          <a:pt x="46812" y="183921"/>
                        </a:moveTo>
                        <a:lnTo>
                          <a:pt x="0" y="230733"/>
                        </a:lnTo>
                        <a:lnTo>
                          <a:pt x="150480" y="381213"/>
                        </a:lnTo>
                        <a:lnTo>
                          <a:pt x="484879" y="46813"/>
                        </a:lnTo>
                        <a:lnTo>
                          <a:pt x="438068" y="0"/>
                        </a:lnTo>
                        <a:lnTo>
                          <a:pt x="150480" y="285906"/>
                        </a:lnTo>
                        <a:lnTo>
                          <a:pt x="46812" y="183921"/>
                        </a:lnTo>
                        <a:close/>
                        <a:moveTo>
                          <a:pt x="518320" y="247453"/>
                        </a:moveTo>
                        <a:close/>
                      </a:path>
                    </a:pathLst>
                  </a:custGeom>
                  <a:grpFill/>
                  <a:ln w="7600" cap="flat">
                    <a:solidFill>
                      <a:srgbClr val="5F0020"/>
                    </a:solidFill>
                    <a:bevel/>
                  </a:ln>
                </p:spPr>
                <p:txBody>
                  <a:bodyPr/>
                  <a:lstStyle/>
                  <a:p>
                    <a:endParaRPr lang="en-US" sz="1650"/>
                  </a:p>
                </p:txBody>
              </p:sp>
            </p:grpSp>
            <p:sp>
              <p:nvSpPr>
                <p:cNvPr id="154" name="Freeform: Shape 75"/>
                <p:cNvSpPr>
                  <a:spLocks/>
                </p:cNvSpPr>
                <p:nvPr/>
              </p:nvSpPr>
              <p:spPr bwMode="auto">
                <a:xfrm>
                  <a:off x="332381" y="9074902"/>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5" name="Freeform: Shape 76"/>
                <p:cNvSpPr>
                  <a:spLocks/>
                </p:cNvSpPr>
                <p:nvPr/>
              </p:nvSpPr>
              <p:spPr bwMode="auto">
                <a:xfrm>
                  <a:off x="332381" y="8947314"/>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6" name="Freeform: Shape 77"/>
                <p:cNvSpPr>
                  <a:spLocks/>
                </p:cNvSpPr>
                <p:nvPr/>
              </p:nvSpPr>
              <p:spPr bwMode="auto">
                <a:xfrm>
                  <a:off x="332381" y="8804019"/>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grpSp>
          <p:sp>
            <p:nvSpPr>
              <p:cNvPr id="150" name="Oval 149"/>
              <p:cNvSpPr/>
              <p:nvPr/>
            </p:nvSpPr>
            <p:spPr>
              <a:xfrm>
                <a:off x="150082" y="8548844"/>
                <a:ext cx="730247" cy="731161"/>
              </a:xfrm>
              <a:prstGeom prst="ellipse">
                <a:avLst/>
              </a:prstGeom>
              <a:noFill/>
              <a:ln w="12700">
                <a:solidFill>
                  <a:srgbClr val="5F0020"/>
                </a:solidFill>
                <a:prstDash val="sysDash"/>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sp>
          <p:nvSpPr>
            <p:cNvPr id="159" name="Text 271"/>
            <p:cNvSpPr txBox="1">
              <a:spLocks noChangeArrowheads="1"/>
            </p:cNvSpPr>
            <p:nvPr/>
          </p:nvSpPr>
          <p:spPr bwMode="auto">
            <a:xfrm>
              <a:off x="4513979" y="6361461"/>
              <a:ext cx="3080346"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00" tIns="0" rIns="3300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2933" b="1" dirty="0">
                  <a:solidFill>
                    <a:srgbClr val="F27789"/>
                  </a:solidFill>
                  <a:latin typeface="Bahnschrift Condensed" panose="020B0502040204020203" pitchFamily="34" charset="0"/>
                  <a:hlinkClick r:id="rId2"/>
                </a:rPr>
                <a:t>Database</a:t>
              </a:r>
              <a:r>
                <a:rPr lang="en-US" altLang="en-US" sz="2933" b="1" dirty="0">
                  <a:solidFill>
                    <a:srgbClr val="5B9BD5"/>
                  </a:solidFill>
                  <a:latin typeface="Bahnschrift Condensed" panose="020B0502040204020203" pitchFamily="34" charset="0"/>
                  <a:hlinkClick r:id="rId2"/>
                </a:rPr>
                <a:t>Town.</a:t>
              </a:r>
              <a:r>
                <a:rPr lang="en-US" altLang="en-US" sz="2933" b="1" dirty="0">
                  <a:solidFill>
                    <a:srgbClr val="EEA720"/>
                  </a:solidFill>
                  <a:latin typeface="Bahnschrift Condensed" panose="020B0502040204020203" pitchFamily="34" charset="0"/>
                  <a:hlinkClick r:id="rId2"/>
                </a:rPr>
                <a:t>com</a:t>
              </a:r>
              <a:endParaRPr lang="en-US" altLang="en-US" sz="2933" b="1" dirty="0">
                <a:solidFill>
                  <a:srgbClr val="EEA720"/>
                </a:solidFill>
                <a:latin typeface="Bahnschrift Condensed" panose="020B0502040204020203" pitchFamily="34" charset="0"/>
              </a:endParaRPr>
            </a:p>
          </p:txBody>
        </p:sp>
      </p:grpSp>
      <p:sp>
        <p:nvSpPr>
          <p:cNvPr id="2" name="Rectangle 1"/>
          <p:cNvSpPr/>
          <p:nvPr/>
        </p:nvSpPr>
        <p:spPr>
          <a:xfrm>
            <a:off x="863860" y="2359975"/>
            <a:ext cx="8330681" cy="3594702"/>
          </a:xfrm>
          <a:prstGeom prst="rect">
            <a:avLst/>
          </a:prstGeom>
        </p:spPr>
        <p:txBody>
          <a:bodyPr wrap="square">
            <a:spAutoFit/>
          </a:bodyPr>
          <a:lstStyle/>
          <a:p>
            <a:pPr>
              <a:lnSpc>
                <a:spcPct val="150000"/>
              </a:lnSpc>
            </a:pPr>
            <a:r>
              <a:rPr lang="en-US" sz="2200" dirty="0"/>
              <a:t>The foremost stage of the data science life cycle involves defining the business problem. You need to understand the real-world issues faced by your business and then articulate how data science can help address them. This may include predicting customer churns, estimating product demand or optimizing marketing efforts. By placing a framework in place at this stage for evaluating potential solutions, it helps streamline the next steps and forms a foundation for measuring success.</a:t>
            </a:r>
          </a:p>
        </p:txBody>
      </p:sp>
    </p:spTree>
    <p:extLst>
      <p:ext uri="{BB962C8B-B14F-4D97-AF65-F5344CB8AC3E}">
        <p14:creationId xmlns:p14="http://schemas.microsoft.com/office/powerpoint/2010/main" val="2683849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1">
            <a:extLst>
              <a:ext uri="{FF2B5EF4-FFF2-40B4-BE49-F238E27FC236}">
                <a16:creationId xmlns:a16="http://schemas.microsoft.com/office/drawing/2014/main" id="{206381AD-4C2B-4745-99B1-0BBCE6131A71}"/>
              </a:ext>
            </a:extLst>
          </p:cNvPr>
          <p:cNvSpPr txBox="1">
            <a:spLocks/>
          </p:cNvSpPr>
          <p:nvPr/>
        </p:nvSpPr>
        <p:spPr>
          <a:xfrm>
            <a:off x="632927" y="885511"/>
            <a:ext cx="8561614" cy="975049"/>
          </a:xfrm>
          <a:prstGeom prst="rect">
            <a:avLst/>
          </a:prstGeom>
          <a:solidFill>
            <a:schemeClr val="bg1">
              <a:lumMod val="95000"/>
            </a:schemeClr>
          </a:solidFill>
          <a:ln>
            <a:solidFill>
              <a:schemeClr val="bg1">
                <a:lumMod val="85000"/>
              </a:schemeClr>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4400" b="1" dirty="0">
                <a:solidFill>
                  <a:srgbClr val="FF0000"/>
                </a:solidFill>
              </a:rPr>
              <a:t>2 - Data Collection and Exploration</a:t>
            </a:r>
            <a:endParaRPr lang="en-US" sz="4584" b="1" dirty="0">
              <a:solidFill>
                <a:srgbClr val="FF0000"/>
              </a:solidFill>
              <a:latin typeface="Arial"/>
              <a:ea typeface="Arial Unicode MS"/>
            </a:endParaRPr>
          </a:p>
        </p:txBody>
      </p:sp>
      <p:grpSp>
        <p:nvGrpSpPr>
          <p:cNvPr id="3" name="Group 2"/>
          <p:cNvGrpSpPr/>
          <p:nvPr/>
        </p:nvGrpSpPr>
        <p:grpSpPr>
          <a:xfrm>
            <a:off x="3712028" y="6364739"/>
            <a:ext cx="3249437" cy="731969"/>
            <a:chOff x="4049485" y="6361461"/>
            <a:chExt cx="3544840" cy="798512"/>
          </a:xfrm>
        </p:grpSpPr>
        <p:grpSp>
          <p:nvGrpSpPr>
            <p:cNvPr id="147" name="Group 68"/>
            <p:cNvGrpSpPr>
              <a:grpSpLocks/>
            </p:cNvGrpSpPr>
            <p:nvPr/>
          </p:nvGrpSpPr>
          <p:grpSpPr bwMode="auto">
            <a:xfrm>
              <a:off x="4049485" y="6489017"/>
              <a:ext cx="589626" cy="543400"/>
              <a:chOff x="107127" y="8505835"/>
              <a:chExt cx="816157" cy="817179"/>
            </a:xfrm>
          </p:grpSpPr>
          <p:sp>
            <p:nvSpPr>
              <p:cNvPr id="148" name="Oval 147"/>
              <p:cNvSpPr/>
              <p:nvPr/>
            </p:nvSpPr>
            <p:spPr>
              <a:xfrm>
                <a:off x="107127" y="8505835"/>
                <a:ext cx="816157" cy="817179"/>
              </a:xfrm>
              <a:prstGeom prst="ellipse">
                <a:avLst/>
              </a:prstGeom>
              <a:solidFill>
                <a:srgbClr val="00DAD9"/>
              </a:solidFill>
              <a:ln>
                <a:noFill/>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nvGrpSpPr>
              <p:cNvPr id="149" name="Group 70"/>
              <p:cNvGrpSpPr>
                <a:grpSpLocks/>
              </p:cNvGrpSpPr>
              <p:nvPr/>
            </p:nvGrpSpPr>
            <p:grpSpPr bwMode="auto">
              <a:xfrm>
                <a:off x="324081" y="8673397"/>
                <a:ext cx="438107" cy="482054"/>
                <a:chOff x="296152" y="8673398"/>
                <a:chExt cx="438107" cy="482054"/>
              </a:xfrm>
            </p:grpSpPr>
            <p:sp>
              <p:nvSpPr>
                <p:cNvPr id="151" name="Freeform: Shape 72"/>
                <p:cNvSpPr>
                  <a:spLocks/>
                </p:cNvSpPr>
                <p:nvPr/>
              </p:nvSpPr>
              <p:spPr bwMode="auto">
                <a:xfrm>
                  <a:off x="296152" y="8673398"/>
                  <a:ext cx="349718" cy="482054"/>
                </a:xfrm>
                <a:custGeom>
                  <a:avLst/>
                  <a:gdLst>
                    <a:gd name="T0" fmla="*/ 37236 w 612218"/>
                    <a:gd name="T1" fmla="*/ 7266 h 820367"/>
                    <a:gd name="T2" fmla="*/ 37236 w 612218"/>
                    <a:gd name="T3" fmla="*/ 20124 h 820367"/>
                    <a:gd name="T4" fmla="*/ 37236 w 612218"/>
                    <a:gd name="T5" fmla="*/ 20248 h 820367"/>
                    <a:gd name="T6" fmla="*/ 18618 w 612218"/>
                    <a:gd name="T7" fmla="*/ 25763 h 820367"/>
                    <a:gd name="T8" fmla="*/ 0 w 612218"/>
                    <a:gd name="T9" fmla="*/ 20248 h 820367"/>
                    <a:gd name="T10" fmla="*/ 0 w 612218"/>
                    <a:gd name="T11" fmla="*/ 20124 h 820367"/>
                    <a:gd name="T12" fmla="*/ 0 w 612218"/>
                    <a:gd name="T13" fmla="*/ 7266 h 820367"/>
                    <a:gd name="T14" fmla="*/ 18618 w 612218"/>
                    <a:gd name="T15" fmla="*/ 12035 h 820367"/>
                    <a:gd name="T16" fmla="*/ 37236 w 612218"/>
                    <a:gd name="T17" fmla="*/ 7266 h 820367"/>
                    <a:gd name="T18" fmla="*/ 18618 w 612218"/>
                    <a:gd name="T19" fmla="*/ 27890 h 820367"/>
                    <a:gd name="T20" fmla="*/ 0 w 612218"/>
                    <a:gd name="T21" fmla="*/ 23121 h 820367"/>
                    <a:gd name="T22" fmla="*/ 0 w 612218"/>
                    <a:gd name="T23" fmla="*/ 35978 h 820367"/>
                    <a:gd name="T24" fmla="*/ 0 w 612218"/>
                    <a:gd name="T25" fmla="*/ 36102 h 820367"/>
                    <a:gd name="T26" fmla="*/ 18618 w 612218"/>
                    <a:gd name="T27" fmla="*/ 41617 h 820367"/>
                    <a:gd name="T28" fmla="*/ 37236 w 612218"/>
                    <a:gd name="T29" fmla="*/ 36102 h 820367"/>
                    <a:gd name="T30" fmla="*/ 37236 w 612218"/>
                    <a:gd name="T31" fmla="*/ 35978 h 820367"/>
                    <a:gd name="T32" fmla="*/ 37236 w 612218"/>
                    <a:gd name="T33" fmla="*/ 23121 h 820367"/>
                    <a:gd name="T34" fmla="*/ 18618 w 612218"/>
                    <a:gd name="T35" fmla="*/ 27890 h 820367"/>
                    <a:gd name="T36" fmla="*/ 18618 w 612218"/>
                    <a:gd name="T37" fmla="*/ 9789 h 820367"/>
                    <a:gd name="T38" fmla="*/ 36595 w 612218"/>
                    <a:gd name="T39" fmla="*/ 4894 h 820367"/>
                    <a:gd name="T40" fmla="*/ 18618 w 612218"/>
                    <a:gd name="T41" fmla="*/ 0 h 820367"/>
                    <a:gd name="T42" fmla="*/ 641 w 612218"/>
                    <a:gd name="T43" fmla="*/ 4894 h 820367"/>
                    <a:gd name="T44" fmla="*/ 18618 w 612218"/>
                    <a:gd name="T45" fmla="*/ 9789 h 820367"/>
                    <a:gd name="T46" fmla="*/ 18618 w 612218"/>
                    <a:gd name="T47" fmla="*/ 43743 h 820367"/>
                    <a:gd name="T48" fmla="*/ 0 w 612218"/>
                    <a:gd name="T49" fmla="*/ 38974 h 820367"/>
                    <a:gd name="T50" fmla="*/ 0 w 612218"/>
                    <a:gd name="T51" fmla="*/ 51832 h 820367"/>
                    <a:gd name="T52" fmla="*/ 0 w 612218"/>
                    <a:gd name="T53" fmla="*/ 51956 h 820367"/>
                    <a:gd name="T54" fmla="*/ 18618 w 612218"/>
                    <a:gd name="T55" fmla="*/ 57470 h 820367"/>
                    <a:gd name="T56" fmla="*/ 37236 w 612218"/>
                    <a:gd name="T57" fmla="*/ 51956 h 820367"/>
                    <a:gd name="T58" fmla="*/ 37236 w 612218"/>
                    <a:gd name="T59" fmla="*/ 51832 h 820367"/>
                    <a:gd name="T60" fmla="*/ 37236 w 612218"/>
                    <a:gd name="T61" fmla="*/ 38974 h 820367"/>
                    <a:gd name="T62" fmla="*/ 18618 w 612218"/>
                    <a:gd name="T63" fmla="*/ 43743 h 820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218"/>
                    <a:gd name="T97" fmla="*/ 0 h 820367"/>
                    <a:gd name="T98" fmla="*/ 612218 w 612218"/>
                    <a:gd name="T99" fmla="*/ 820367 h 820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218" h="820367">
                      <a:moveTo>
                        <a:pt x="612218" y="103727"/>
                      </a:moveTo>
                      <a:lnTo>
                        <a:pt x="612218" y="287266"/>
                      </a:lnTo>
                      <a:cubicBezTo>
                        <a:pt x="612218" y="287852"/>
                        <a:pt x="612218" y="288438"/>
                        <a:pt x="612218" y="289026"/>
                      </a:cubicBezTo>
                      <a:cubicBezTo>
                        <a:pt x="612218" y="332505"/>
                        <a:pt x="475148" y="367752"/>
                        <a:pt x="306109" y="367752"/>
                      </a:cubicBezTo>
                      <a:cubicBezTo>
                        <a:pt x="137070" y="367752"/>
                        <a:pt x="0" y="332505"/>
                        <a:pt x="0" y="289026"/>
                      </a:cubicBezTo>
                      <a:cubicBezTo>
                        <a:pt x="0" y="288438"/>
                        <a:pt x="0" y="287852"/>
                        <a:pt x="0" y="287266"/>
                      </a:cubicBezTo>
                      <a:lnTo>
                        <a:pt x="0" y="103727"/>
                      </a:lnTo>
                      <a:cubicBezTo>
                        <a:pt x="21637" y="142224"/>
                        <a:pt x="150444" y="171801"/>
                        <a:pt x="306109" y="171801"/>
                      </a:cubicBezTo>
                      <a:cubicBezTo>
                        <a:pt x="461774" y="171801"/>
                        <a:pt x="590581" y="142224"/>
                        <a:pt x="612218" y="103727"/>
                      </a:cubicBezTo>
                      <a:close/>
                      <a:moveTo>
                        <a:pt x="306109" y="398108"/>
                      </a:moveTo>
                      <a:cubicBezTo>
                        <a:pt x="150444" y="398108"/>
                        <a:pt x="21637" y="368531"/>
                        <a:pt x="0" y="330034"/>
                      </a:cubicBezTo>
                      <a:lnTo>
                        <a:pt x="0" y="513573"/>
                      </a:lnTo>
                      <a:cubicBezTo>
                        <a:pt x="0" y="514158"/>
                        <a:pt x="0" y="514745"/>
                        <a:pt x="0" y="515333"/>
                      </a:cubicBezTo>
                      <a:cubicBezTo>
                        <a:pt x="0" y="558812"/>
                        <a:pt x="137070" y="594059"/>
                        <a:pt x="306109" y="594059"/>
                      </a:cubicBezTo>
                      <a:cubicBezTo>
                        <a:pt x="475148" y="594059"/>
                        <a:pt x="612218" y="558812"/>
                        <a:pt x="612218" y="515333"/>
                      </a:cubicBezTo>
                      <a:cubicBezTo>
                        <a:pt x="612218" y="514745"/>
                        <a:pt x="612218" y="514158"/>
                        <a:pt x="612218" y="513573"/>
                      </a:cubicBezTo>
                      <a:lnTo>
                        <a:pt x="612218" y="330034"/>
                      </a:lnTo>
                      <a:cubicBezTo>
                        <a:pt x="590581" y="368531"/>
                        <a:pt x="461774" y="398108"/>
                        <a:pt x="306109" y="398108"/>
                      </a:cubicBezTo>
                      <a:close/>
                      <a:moveTo>
                        <a:pt x="306109" y="139731"/>
                      </a:moveTo>
                      <a:cubicBezTo>
                        <a:pt x="469347" y="139731"/>
                        <a:pt x="601679" y="108451"/>
                        <a:pt x="601679" y="69866"/>
                      </a:cubicBezTo>
                      <a:cubicBezTo>
                        <a:pt x="601679" y="31280"/>
                        <a:pt x="469347" y="0"/>
                        <a:pt x="306109" y="0"/>
                      </a:cubicBezTo>
                      <a:cubicBezTo>
                        <a:pt x="142871" y="0"/>
                        <a:pt x="10539" y="31280"/>
                        <a:pt x="10539" y="69866"/>
                      </a:cubicBezTo>
                      <a:cubicBezTo>
                        <a:pt x="10539" y="108451"/>
                        <a:pt x="142871" y="139731"/>
                        <a:pt x="306109" y="139731"/>
                      </a:cubicBezTo>
                      <a:close/>
                      <a:moveTo>
                        <a:pt x="306109" y="624414"/>
                      </a:moveTo>
                      <a:cubicBezTo>
                        <a:pt x="150444" y="624414"/>
                        <a:pt x="21637" y="594838"/>
                        <a:pt x="0" y="556341"/>
                      </a:cubicBezTo>
                      <a:lnTo>
                        <a:pt x="0" y="739881"/>
                      </a:lnTo>
                      <a:cubicBezTo>
                        <a:pt x="0" y="740465"/>
                        <a:pt x="0" y="741052"/>
                        <a:pt x="0" y="741640"/>
                      </a:cubicBezTo>
                      <a:cubicBezTo>
                        <a:pt x="0" y="785118"/>
                        <a:pt x="137070" y="820367"/>
                        <a:pt x="306109" y="820367"/>
                      </a:cubicBezTo>
                      <a:cubicBezTo>
                        <a:pt x="475148" y="820367"/>
                        <a:pt x="612218" y="785118"/>
                        <a:pt x="612218" y="741640"/>
                      </a:cubicBezTo>
                      <a:cubicBezTo>
                        <a:pt x="612218" y="741052"/>
                        <a:pt x="612218" y="740465"/>
                        <a:pt x="612218" y="739881"/>
                      </a:cubicBezTo>
                      <a:lnTo>
                        <a:pt x="612218" y="556341"/>
                      </a:lnTo>
                      <a:cubicBezTo>
                        <a:pt x="590581" y="594838"/>
                        <a:pt x="461774" y="624414"/>
                        <a:pt x="306109" y="624414"/>
                      </a:cubicBezTo>
                      <a:close/>
                    </a:path>
                  </a:pathLst>
                </a:custGeom>
                <a:solidFill>
                  <a:srgbClr val="5F002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2" name="Oval 151"/>
                <p:cNvSpPr/>
                <p:nvPr/>
              </p:nvSpPr>
              <p:spPr>
                <a:xfrm>
                  <a:off x="553012" y="8935930"/>
                  <a:ext cx="178331" cy="183137"/>
                </a:xfrm>
                <a:prstGeom prst="ellipse">
                  <a:avLst/>
                </a:prstGeom>
                <a:solidFill>
                  <a:srgbClr val="00DA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50"/>
                </a:p>
              </p:txBody>
            </p:sp>
            <p:grpSp>
              <p:nvGrpSpPr>
                <p:cNvPr id="153" name="Group 152"/>
                <p:cNvGrpSpPr/>
                <p:nvPr/>
              </p:nvGrpSpPr>
              <p:grpSpPr>
                <a:xfrm>
                  <a:off x="549152" y="8934537"/>
                  <a:ext cx="185107" cy="183031"/>
                  <a:chOff x="4720200" y="3482200"/>
                  <a:chExt cx="668800" cy="668800"/>
                </a:xfrm>
                <a:solidFill>
                  <a:srgbClr val="5F0020"/>
                </a:solidFill>
              </p:grpSpPr>
              <p:sp>
                <p:nvSpPr>
                  <p:cNvPr id="157" name="Freeform: Shape 78"/>
                  <p:cNvSpPr/>
                  <p:nvPr/>
                </p:nvSpPr>
                <p:spPr>
                  <a:xfrm>
                    <a:off x="4720200" y="3482200"/>
                    <a:ext cx="668800" cy="668800"/>
                  </a:xfrm>
                  <a:custGeom>
                    <a:avLst/>
                    <a:gdLst/>
                    <a:ahLst/>
                    <a:cxnLst/>
                    <a:rect l="0" t="0" r="0" b="0"/>
                    <a:pathLst>
                      <a:path w="668800" h="668800">
                        <a:moveTo>
                          <a:pt x="197293" y="270867"/>
                        </a:moveTo>
                        <a:moveTo>
                          <a:pt x="601920" y="334400"/>
                        </a:moveTo>
                        <a:cubicBezTo>
                          <a:pt x="601920" y="481533"/>
                          <a:pt x="481531" y="601920"/>
                          <a:pt x="334400" y="601920"/>
                        </a:cubicBezTo>
                        <a:cubicBezTo>
                          <a:pt x="187269" y="601920"/>
                          <a:pt x="66880" y="481533"/>
                          <a:pt x="66880" y="334400"/>
                        </a:cubicBezTo>
                        <a:cubicBezTo>
                          <a:pt x="66880" y="187267"/>
                          <a:pt x="187267" y="66880"/>
                          <a:pt x="334400" y="66880"/>
                        </a:cubicBezTo>
                        <a:cubicBezTo>
                          <a:pt x="359480" y="66880"/>
                          <a:pt x="384560" y="70227"/>
                          <a:pt x="407975" y="76914"/>
                        </a:cubicBezTo>
                        <a:lnTo>
                          <a:pt x="459800" y="25080"/>
                        </a:lnTo>
                        <a:cubicBezTo>
                          <a:pt x="421347" y="8360"/>
                          <a:pt x="379547" y="0"/>
                          <a:pt x="334400" y="0"/>
                        </a:cubicBezTo>
                        <a:cubicBezTo>
                          <a:pt x="150480" y="0"/>
                          <a:pt x="0" y="150480"/>
                          <a:pt x="0" y="334400"/>
                        </a:cubicBezTo>
                        <a:cubicBezTo>
                          <a:pt x="0" y="518320"/>
                          <a:pt x="150480" y="668800"/>
                          <a:pt x="334400" y="668800"/>
                        </a:cubicBezTo>
                        <a:cubicBezTo>
                          <a:pt x="518320" y="668800"/>
                          <a:pt x="668800" y="518320"/>
                          <a:pt x="668800" y="334400"/>
                        </a:cubicBezTo>
                        <a:lnTo>
                          <a:pt x="601920" y="334400"/>
                        </a:lnTo>
                        <a:close/>
                      </a:path>
                    </a:pathLst>
                  </a:custGeom>
                  <a:grpFill/>
                  <a:ln w="7600" cap="flat">
                    <a:solidFill>
                      <a:srgbClr val="5F0020"/>
                    </a:solidFill>
                    <a:bevel/>
                  </a:ln>
                </p:spPr>
                <p:txBody>
                  <a:bodyPr/>
                  <a:lstStyle/>
                  <a:p>
                    <a:endParaRPr lang="en-US" sz="1650"/>
                  </a:p>
                </p:txBody>
              </p:sp>
              <p:sp>
                <p:nvSpPr>
                  <p:cNvPr id="158" name="Freeform: Shape 79"/>
                  <p:cNvSpPr/>
                  <p:nvPr/>
                </p:nvSpPr>
                <p:spPr>
                  <a:xfrm>
                    <a:off x="4870680" y="3565926"/>
                    <a:ext cx="518320" cy="381213"/>
                  </a:xfrm>
                  <a:custGeom>
                    <a:avLst/>
                    <a:gdLst/>
                    <a:ahLst/>
                    <a:cxnLst/>
                    <a:rect l="0" t="0" r="0" b="0"/>
                    <a:pathLst>
                      <a:path w="518320" h="381213">
                        <a:moveTo>
                          <a:pt x="46812" y="183921"/>
                        </a:moveTo>
                        <a:lnTo>
                          <a:pt x="0" y="230733"/>
                        </a:lnTo>
                        <a:lnTo>
                          <a:pt x="150480" y="381213"/>
                        </a:lnTo>
                        <a:lnTo>
                          <a:pt x="484879" y="46813"/>
                        </a:lnTo>
                        <a:lnTo>
                          <a:pt x="438068" y="0"/>
                        </a:lnTo>
                        <a:lnTo>
                          <a:pt x="150480" y="285906"/>
                        </a:lnTo>
                        <a:lnTo>
                          <a:pt x="46812" y="183921"/>
                        </a:lnTo>
                        <a:close/>
                        <a:moveTo>
                          <a:pt x="518320" y="247453"/>
                        </a:moveTo>
                        <a:close/>
                      </a:path>
                    </a:pathLst>
                  </a:custGeom>
                  <a:grpFill/>
                  <a:ln w="7600" cap="flat">
                    <a:solidFill>
                      <a:srgbClr val="5F0020"/>
                    </a:solidFill>
                    <a:bevel/>
                  </a:ln>
                </p:spPr>
                <p:txBody>
                  <a:bodyPr/>
                  <a:lstStyle/>
                  <a:p>
                    <a:endParaRPr lang="en-US" sz="1650"/>
                  </a:p>
                </p:txBody>
              </p:sp>
            </p:grpSp>
            <p:sp>
              <p:nvSpPr>
                <p:cNvPr id="154" name="Freeform: Shape 75"/>
                <p:cNvSpPr>
                  <a:spLocks/>
                </p:cNvSpPr>
                <p:nvPr/>
              </p:nvSpPr>
              <p:spPr bwMode="auto">
                <a:xfrm>
                  <a:off x="332381" y="9074902"/>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5" name="Freeform: Shape 76"/>
                <p:cNvSpPr>
                  <a:spLocks/>
                </p:cNvSpPr>
                <p:nvPr/>
              </p:nvSpPr>
              <p:spPr bwMode="auto">
                <a:xfrm>
                  <a:off x="332381" y="8947314"/>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6" name="Freeform: Shape 77"/>
                <p:cNvSpPr>
                  <a:spLocks/>
                </p:cNvSpPr>
                <p:nvPr/>
              </p:nvSpPr>
              <p:spPr bwMode="auto">
                <a:xfrm>
                  <a:off x="332381" y="8804019"/>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grpSp>
          <p:sp>
            <p:nvSpPr>
              <p:cNvPr id="150" name="Oval 149"/>
              <p:cNvSpPr/>
              <p:nvPr/>
            </p:nvSpPr>
            <p:spPr>
              <a:xfrm>
                <a:off x="150082" y="8548844"/>
                <a:ext cx="730247" cy="731161"/>
              </a:xfrm>
              <a:prstGeom prst="ellipse">
                <a:avLst/>
              </a:prstGeom>
              <a:noFill/>
              <a:ln w="12700">
                <a:solidFill>
                  <a:srgbClr val="5F0020"/>
                </a:solidFill>
                <a:prstDash val="sysDash"/>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sp>
          <p:nvSpPr>
            <p:cNvPr id="159" name="Text 271"/>
            <p:cNvSpPr txBox="1">
              <a:spLocks noChangeArrowheads="1"/>
            </p:cNvSpPr>
            <p:nvPr/>
          </p:nvSpPr>
          <p:spPr bwMode="auto">
            <a:xfrm>
              <a:off x="4513979" y="6361461"/>
              <a:ext cx="3080346"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00" tIns="0" rIns="3300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2933" b="1" dirty="0">
                  <a:solidFill>
                    <a:srgbClr val="F27789"/>
                  </a:solidFill>
                  <a:latin typeface="Bahnschrift Condensed" panose="020B0502040204020203" pitchFamily="34" charset="0"/>
                  <a:hlinkClick r:id="rId2"/>
                </a:rPr>
                <a:t>Database</a:t>
              </a:r>
              <a:r>
                <a:rPr lang="en-US" altLang="en-US" sz="2933" b="1" dirty="0">
                  <a:solidFill>
                    <a:srgbClr val="5B9BD5"/>
                  </a:solidFill>
                  <a:latin typeface="Bahnschrift Condensed" panose="020B0502040204020203" pitchFamily="34" charset="0"/>
                  <a:hlinkClick r:id="rId2"/>
                </a:rPr>
                <a:t>Town.</a:t>
              </a:r>
              <a:r>
                <a:rPr lang="en-US" altLang="en-US" sz="2933" b="1" dirty="0">
                  <a:solidFill>
                    <a:srgbClr val="EEA720"/>
                  </a:solidFill>
                  <a:latin typeface="Bahnschrift Condensed" panose="020B0502040204020203" pitchFamily="34" charset="0"/>
                  <a:hlinkClick r:id="rId2"/>
                </a:rPr>
                <a:t>com</a:t>
              </a:r>
              <a:endParaRPr lang="en-US" altLang="en-US" sz="2933" b="1" dirty="0">
                <a:solidFill>
                  <a:srgbClr val="EEA720"/>
                </a:solidFill>
                <a:latin typeface="Bahnschrift Condensed" panose="020B0502040204020203" pitchFamily="34" charset="0"/>
              </a:endParaRPr>
            </a:p>
          </p:txBody>
        </p:sp>
      </p:grpSp>
      <p:sp>
        <p:nvSpPr>
          <p:cNvPr id="2" name="Rectangle 1"/>
          <p:cNvSpPr/>
          <p:nvPr/>
        </p:nvSpPr>
        <p:spPr>
          <a:xfrm>
            <a:off x="632927" y="1820377"/>
            <a:ext cx="8638592" cy="4707955"/>
          </a:xfrm>
          <a:prstGeom prst="rect">
            <a:avLst/>
          </a:prstGeom>
        </p:spPr>
        <p:txBody>
          <a:bodyPr wrap="square">
            <a:spAutoFit/>
          </a:bodyPr>
          <a:lstStyle/>
          <a:p>
            <a:pPr>
              <a:lnSpc>
                <a:spcPct val="150000"/>
              </a:lnSpc>
            </a:pPr>
            <a:r>
              <a:rPr lang="en-US" sz="1650" dirty="0"/>
              <a:t>Once problem is clearly defined, data collection becomes a critical aspect of the data science life cycle. This stage entails gathering raw data from various sources like databases, spreadsheets, web scraping or APIs. Make sure you include possible external influences as well, such as seasonal trends and economic indicators.</a:t>
            </a:r>
          </a:p>
          <a:p>
            <a:pPr>
              <a:lnSpc>
                <a:spcPct val="150000"/>
              </a:lnSpc>
            </a:pPr>
            <a:endParaRPr lang="en-US" sz="1008" dirty="0"/>
          </a:p>
          <a:p>
            <a:pPr>
              <a:lnSpc>
                <a:spcPct val="150000"/>
              </a:lnSpc>
            </a:pPr>
            <a:r>
              <a:rPr lang="en-US" sz="1650" dirty="0"/>
              <a:t>Having enough good-quality data is important for building accurate models later in the project. Moreover, while collecting data, it's crucial to maintain its originality and keep track of its provenance for transparency and reproducibility purposes.</a:t>
            </a:r>
          </a:p>
          <a:p>
            <a:pPr>
              <a:lnSpc>
                <a:spcPct val="150000"/>
              </a:lnSpc>
            </a:pPr>
            <a:endParaRPr lang="en-US" sz="1008" dirty="0"/>
          </a:p>
          <a:p>
            <a:pPr>
              <a:lnSpc>
                <a:spcPct val="150000"/>
              </a:lnSpc>
            </a:pPr>
            <a:r>
              <a:rPr lang="en-US" sz="1650" dirty="0"/>
              <a:t>Data acquisition can take various forms according to nature of the problem and the specific requirements of the project. It may involve accessing publicly available datasets, such as government databases, open data repositories, or industry-specific data sources. These datasets can provide a wealth of information and serve as a foundation for analysis.</a:t>
            </a:r>
          </a:p>
        </p:txBody>
      </p:sp>
    </p:spTree>
    <p:extLst>
      <p:ext uri="{BB962C8B-B14F-4D97-AF65-F5344CB8AC3E}">
        <p14:creationId xmlns:p14="http://schemas.microsoft.com/office/powerpoint/2010/main" val="2764783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1">
            <a:extLst>
              <a:ext uri="{FF2B5EF4-FFF2-40B4-BE49-F238E27FC236}">
                <a16:creationId xmlns:a16="http://schemas.microsoft.com/office/drawing/2014/main" id="{206381AD-4C2B-4745-99B1-0BBCE6131A71}"/>
              </a:ext>
            </a:extLst>
          </p:cNvPr>
          <p:cNvSpPr txBox="1">
            <a:spLocks/>
          </p:cNvSpPr>
          <p:nvPr/>
        </p:nvSpPr>
        <p:spPr>
          <a:xfrm>
            <a:off x="632927" y="961681"/>
            <a:ext cx="8561614" cy="975049"/>
          </a:xfrm>
          <a:prstGeom prst="rect">
            <a:avLst/>
          </a:prstGeom>
          <a:solidFill>
            <a:schemeClr val="bg1">
              <a:lumMod val="95000"/>
            </a:schemeClr>
          </a:solidFill>
          <a:ln>
            <a:solidFill>
              <a:schemeClr val="bg1">
                <a:lumMod val="85000"/>
              </a:schemeClr>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4400" b="1" dirty="0">
                <a:solidFill>
                  <a:srgbClr val="FF0000"/>
                </a:solidFill>
              </a:rPr>
              <a:t>3 - Data Preparation and Cleaning</a:t>
            </a:r>
            <a:endParaRPr lang="en-US" sz="4584" b="1" dirty="0">
              <a:solidFill>
                <a:srgbClr val="FF0000"/>
              </a:solidFill>
              <a:latin typeface="Arial"/>
              <a:ea typeface="Arial Unicode MS"/>
            </a:endParaRPr>
          </a:p>
        </p:txBody>
      </p:sp>
      <p:grpSp>
        <p:nvGrpSpPr>
          <p:cNvPr id="3" name="Group 2"/>
          <p:cNvGrpSpPr/>
          <p:nvPr/>
        </p:nvGrpSpPr>
        <p:grpSpPr>
          <a:xfrm>
            <a:off x="3712028" y="6364739"/>
            <a:ext cx="3249437" cy="731969"/>
            <a:chOff x="4049485" y="6361461"/>
            <a:chExt cx="3544840" cy="798512"/>
          </a:xfrm>
        </p:grpSpPr>
        <p:grpSp>
          <p:nvGrpSpPr>
            <p:cNvPr id="147" name="Group 68"/>
            <p:cNvGrpSpPr>
              <a:grpSpLocks/>
            </p:cNvGrpSpPr>
            <p:nvPr/>
          </p:nvGrpSpPr>
          <p:grpSpPr bwMode="auto">
            <a:xfrm>
              <a:off x="4049485" y="6489017"/>
              <a:ext cx="589626" cy="543400"/>
              <a:chOff x="107127" y="8505835"/>
              <a:chExt cx="816157" cy="817179"/>
            </a:xfrm>
          </p:grpSpPr>
          <p:sp>
            <p:nvSpPr>
              <p:cNvPr id="148" name="Oval 147"/>
              <p:cNvSpPr/>
              <p:nvPr/>
            </p:nvSpPr>
            <p:spPr>
              <a:xfrm>
                <a:off x="107127" y="8505835"/>
                <a:ext cx="816157" cy="817179"/>
              </a:xfrm>
              <a:prstGeom prst="ellipse">
                <a:avLst/>
              </a:prstGeom>
              <a:solidFill>
                <a:srgbClr val="00DAD9"/>
              </a:solidFill>
              <a:ln>
                <a:noFill/>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nvGrpSpPr>
              <p:cNvPr id="149" name="Group 70"/>
              <p:cNvGrpSpPr>
                <a:grpSpLocks/>
              </p:cNvGrpSpPr>
              <p:nvPr/>
            </p:nvGrpSpPr>
            <p:grpSpPr bwMode="auto">
              <a:xfrm>
                <a:off x="324081" y="8673397"/>
                <a:ext cx="438107" cy="482054"/>
                <a:chOff x="296152" y="8673398"/>
                <a:chExt cx="438107" cy="482054"/>
              </a:xfrm>
            </p:grpSpPr>
            <p:sp>
              <p:nvSpPr>
                <p:cNvPr id="151" name="Freeform: Shape 72"/>
                <p:cNvSpPr>
                  <a:spLocks/>
                </p:cNvSpPr>
                <p:nvPr/>
              </p:nvSpPr>
              <p:spPr bwMode="auto">
                <a:xfrm>
                  <a:off x="296152" y="8673398"/>
                  <a:ext cx="349718" cy="482054"/>
                </a:xfrm>
                <a:custGeom>
                  <a:avLst/>
                  <a:gdLst>
                    <a:gd name="T0" fmla="*/ 37236 w 612218"/>
                    <a:gd name="T1" fmla="*/ 7266 h 820367"/>
                    <a:gd name="T2" fmla="*/ 37236 w 612218"/>
                    <a:gd name="T3" fmla="*/ 20124 h 820367"/>
                    <a:gd name="T4" fmla="*/ 37236 w 612218"/>
                    <a:gd name="T5" fmla="*/ 20248 h 820367"/>
                    <a:gd name="T6" fmla="*/ 18618 w 612218"/>
                    <a:gd name="T7" fmla="*/ 25763 h 820367"/>
                    <a:gd name="T8" fmla="*/ 0 w 612218"/>
                    <a:gd name="T9" fmla="*/ 20248 h 820367"/>
                    <a:gd name="T10" fmla="*/ 0 w 612218"/>
                    <a:gd name="T11" fmla="*/ 20124 h 820367"/>
                    <a:gd name="T12" fmla="*/ 0 w 612218"/>
                    <a:gd name="T13" fmla="*/ 7266 h 820367"/>
                    <a:gd name="T14" fmla="*/ 18618 w 612218"/>
                    <a:gd name="T15" fmla="*/ 12035 h 820367"/>
                    <a:gd name="T16" fmla="*/ 37236 w 612218"/>
                    <a:gd name="T17" fmla="*/ 7266 h 820367"/>
                    <a:gd name="T18" fmla="*/ 18618 w 612218"/>
                    <a:gd name="T19" fmla="*/ 27890 h 820367"/>
                    <a:gd name="T20" fmla="*/ 0 w 612218"/>
                    <a:gd name="T21" fmla="*/ 23121 h 820367"/>
                    <a:gd name="T22" fmla="*/ 0 w 612218"/>
                    <a:gd name="T23" fmla="*/ 35978 h 820367"/>
                    <a:gd name="T24" fmla="*/ 0 w 612218"/>
                    <a:gd name="T25" fmla="*/ 36102 h 820367"/>
                    <a:gd name="T26" fmla="*/ 18618 w 612218"/>
                    <a:gd name="T27" fmla="*/ 41617 h 820367"/>
                    <a:gd name="T28" fmla="*/ 37236 w 612218"/>
                    <a:gd name="T29" fmla="*/ 36102 h 820367"/>
                    <a:gd name="T30" fmla="*/ 37236 w 612218"/>
                    <a:gd name="T31" fmla="*/ 35978 h 820367"/>
                    <a:gd name="T32" fmla="*/ 37236 w 612218"/>
                    <a:gd name="T33" fmla="*/ 23121 h 820367"/>
                    <a:gd name="T34" fmla="*/ 18618 w 612218"/>
                    <a:gd name="T35" fmla="*/ 27890 h 820367"/>
                    <a:gd name="T36" fmla="*/ 18618 w 612218"/>
                    <a:gd name="T37" fmla="*/ 9789 h 820367"/>
                    <a:gd name="T38" fmla="*/ 36595 w 612218"/>
                    <a:gd name="T39" fmla="*/ 4894 h 820367"/>
                    <a:gd name="T40" fmla="*/ 18618 w 612218"/>
                    <a:gd name="T41" fmla="*/ 0 h 820367"/>
                    <a:gd name="T42" fmla="*/ 641 w 612218"/>
                    <a:gd name="T43" fmla="*/ 4894 h 820367"/>
                    <a:gd name="T44" fmla="*/ 18618 w 612218"/>
                    <a:gd name="T45" fmla="*/ 9789 h 820367"/>
                    <a:gd name="T46" fmla="*/ 18618 w 612218"/>
                    <a:gd name="T47" fmla="*/ 43743 h 820367"/>
                    <a:gd name="T48" fmla="*/ 0 w 612218"/>
                    <a:gd name="T49" fmla="*/ 38974 h 820367"/>
                    <a:gd name="T50" fmla="*/ 0 w 612218"/>
                    <a:gd name="T51" fmla="*/ 51832 h 820367"/>
                    <a:gd name="T52" fmla="*/ 0 w 612218"/>
                    <a:gd name="T53" fmla="*/ 51956 h 820367"/>
                    <a:gd name="T54" fmla="*/ 18618 w 612218"/>
                    <a:gd name="T55" fmla="*/ 57470 h 820367"/>
                    <a:gd name="T56" fmla="*/ 37236 w 612218"/>
                    <a:gd name="T57" fmla="*/ 51956 h 820367"/>
                    <a:gd name="T58" fmla="*/ 37236 w 612218"/>
                    <a:gd name="T59" fmla="*/ 51832 h 820367"/>
                    <a:gd name="T60" fmla="*/ 37236 w 612218"/>
                    <a:gd name="T61" fmla="*/ 38974 h 820367"/>
                    <a:gd name="T62" fmla="*/ 18618 w 612218"/>
                    <a:gd name="T63" fmla="*/ 43743 h 820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218"/>
                    <a:gd name="T97" fmla="*/ 0 h 820367"/>
                    <a:gd name="T98" fmla="*/ 612218 w 612218"/>
                    <a:gd name="T99" fmla="*/ 820367 h 820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218" h="820367">
                      <a:moveTo>
                        <a:pt x="612218" y="103727"/>
                      </a:moveTo>
                      <a:lnTo>
                        <a:pt x="612218" y="287266"/>
                      </a:lnTo>
                      <a:cubicBezTo>
                        <a:pt x="612218" y="287852"/>
                        <a:pt x="612218" y="288438"/>
                        <a:pt x="612218" y="289026"/>
                      </a:cubicBezTo>
                      <a:cubicBezTo>
                        <a:pt x="612218" y="332505"/>
                        <a:pt x="475148" y="367752"/>
                        <a:pt x="306109" y="367752"/>
                      </a:cubicBezTo>
                      <a:cubicBezTo>
                        <a:pt x="137070" y="367752"/>
                        <a:pt x="0" y="332505"/>
                        <a:pt x="0" y="289026"/>
                      </a:cubicBezTo>
                      <a:cubicBezTo>
                        <a:pt x="0" y="288438"/>
                        <a:pt x="0" y="287852"/>
                        <a:pt x="0" y="287266"/>
                      </a:cubicBezTo>
                      <a:lnTo>
                        <a:pt x="0" y="103727"/>
                      </a:lnTo>
                      <a:cubicBezTo>
                        <a:pt x="21637" y="142224"/>
                        <a:pt x="150444" y="171801"/>
                        <a:pt x="306109" y="171801"/>
                      </a:cubicBezTo>
                      <a:cubicBezTo>
                        <a:pt x="461774" y="171801"/>
                        <a:pt x="590581" y="142224"/>
                        <a:pt x="612218" y="103727"/>
                      </a:cubicBezTo>
                      <a:close/>
                      <a:moveTo>
                        <a:pt x="306109" y="398108"/>
                      </a:moveTo>
                      <a:cubicBezTo>
                        <a:pt x="150444" y="398108"/>
                        <a:pt x="21637" y="368531"/>
                        <a:pt x="0" y="330034"/>
                      </a:cubicBezTo>
                      <a:lnTo>
                        <a:pt x="0" y="513573"/>
                      </a:lnTo>
                      <a:cubicBezTo>
                        <a:pt x="0" y="514158"/>
                        <a:pt x="0" y="514745"/>
                        <a:pt x="0" y="515333"/>
                      </a:cubicBezTo>
                      <a:cubicBezTo>
                        <a:pt x="0" y="558812"/>
                        <a:pt x="137070" y="594059"/>
                        <a:pt x="306109" y="594059"/>
                      </a:cubicBezTo>
                      <a:cubicBezTo>
                        <a:pt x="475148" y="594059"/>
                        <a:pt x="612218" y="558812"/>
                        <a:pt x="612218" y="515333"/>
                      </a:cubicBezTo>
                      <a:cubicBezTo>
                        <a:pt x="612218" y="514745"/>
                        <a:pt x="612218" y="514158"/>
                        <a:pt x="612218" y="513573"/>
                      </a:cubicBezTo>
                      <a:lnTo>
                        <a:pt x="612218" y="330034"/>
                      </a:lnTo>
                      <a:cubicBezTo>
                        <a:pt x="590581" y="368531"/>
                        <a:pt x="461774" y="398108"/>
                        <a:pt x="306109" y="398108"/>
                      </a:cubicBezTo>
                      <a:close/>
                      <a:moveTo>
                        <a:pt x="306109" y="139731"/>
                      </a:moveTo>
                      <a:cubicBezTo>
                        <a:pt x="469347" y="139731"/>
                        <a:pt x="601679" y="108451"/>
                        <a:pt x="601679" y="69866"/>
                      </a:cubicBezTo>
                      <a:cubicBezTo>
                        <a:pt x="601679" y="31280"/>
                        <a:pt x="469347" y="0"/>
                        <a:pt x="306109" y="0"/>
                      </a:cubicBezTo>
                      <a:cubicBezTo>
                        <a:pt x="142871" y="0"/>
                        <a:pt x="10539" y="31280"/>
                        <a:pt x="10539" y="69866"/>
                      </a:cubicBezTo>
                      <a:cubicBezTo>
                        <a:pt x="10539" y="108451"/>
                        <a:pt x="142871" y="139731"/>
                        <a:pt x="306109" y="139731"/>
                      </a:cubicBezTo>
                      <a:close/>
                      <a:moveTo>
                        <a:pt x="306109" y="624414"/>
                      </a:moveTo>
                      <a:cubicBezTo>
                        <a:pt x="150444" y="624414"/>
                        <a:pt x="21637" y="594838"/>
                        <a:pt x="0" y="556341"/>
                      </a:cubicBezTo>
                      <a:lnTo>
                        <a:pt x="0" y="739881"/>
                      </a:lnTo>
                      <a:cubicBezTo>
                        <a:pt x="0" y="740465"/>
                        <a:pt x="0" y="741052"/>
                        <a:pt x="0" y="741640"/>
                      </a:cubicBezTo>
                      <a:cubicBezTo>
                        <a:pt x="0" y="785118"/>
                        <a:pt x="137070" y="820367"/>
                        <a:pt x="306109" y="820367"/>
                      </a:cubicBezTo>
                      <a:cubicBezTo>
                        <a:pt x="475148" y="820367"/>
                        <a:pt x="612218" y="785118"/>
                        <a:pt x="612218" y="741640"/>
                      </a:cubicBezTo>
                      <a:cubicBezTo>
                        <a:pt x="612218" y="741052"/>
                        <a:pt x="612218" y="740465"/>
                        <a:pt x="612218" y="739881"/>
                      </a:cubicBezTo>
                      <a:lnTo>
                        <a:pt x="612218" y="556341"/>
                      </a:lnTo>
                      <a:cubicBezTo>
                        <a:pt x="590581" y="594838"/>
                        <a:pt x="461774" y="624414"/>
                        <a:pt x="306109" y="624414"/>
                      </a:cubicBezTo>
                      <a:close/>
                    </a:path>
                  </a:pathLst>
                </a:custGeom>
                <a:solidFill>
                  <a:srgbClr val="5F002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2" name="Oval 151"/>
                <p:cNvSpPr/>
                <p:nvPr/>
              </p:nvSpPr>
              <p:spPr>
                <a:xfrm>
                  <a:off x="553012" y="8935930"/>
                  <a:ext cx="178331" cy="183137"/>
                </a:xfrm>
                <a:prstGeom prst="ellipse">
                  <a:avLst/>
                </a:prstGeom>
                <a:solidFill>
                  <a:srgbClr val="00DA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50"/>
                </a:p>
              </p:txBody>
            </p:sp>
            <p:grpSp>
              <p:nvGrpSpPr>
                <p:cNvPr id="153" name="Group 152"/>
                <p:cNvGrpSpPr/>
                <p:nvPr/>
              </p:nvGrpSpPr>
              <p:grpSpPr>
                <a:xfrm>
                  <a:off x="549152" y="8934537"/>
                  <a:ext cx="185107" cy="183031"/>
                  <a:chOff x="4720200" y="3482200"/>
                  <a:chExt cx="668800" cy="668800"/>
                </a:xfrm>
                <a:solidFill>
                  <a:srgbClr val="5F0020"/>
                </a:solidFill>
              </p:grpSpPr>
              <p:sp>
                <p:nvSpPr>
                  <p:cNvPr id="157" name="Freeform: Shape 78"/>
                  <p:cNvSpPr/>
                  <p:nvPr/>
                </p:nvSpPr>
                <p:spPr>
                  <a:xfrm>
                    <a:off x="4720200" y="3482200"/>
                    <a:ext cx="668800" cy="668800"/>
                  </a:xfrm>
                  <a:custGeom>
                    <a:avLst/>
                    <a:gdLst/>
                    <a:ahLst/>
                    <a:cxnLst/>
                    <a:rect l="0" t="0" r="0" b="0"/>
                    <a:pathLst>
                      <a:path w="668800" h="668800">
                        <a:moveTo>
                          <a:pt x="197293" y="270867"/>
                        </a:moveTo>
                        <a:moveTo>
                          <a:pt x="601920" y="334400"/>
                        </a:moveTo>
                        <a:cubicBezTo>
                          <a:pt x="601920" y="481533"/>
                          <a:pt x="481531" y="601920"/>
                          <a:pt x="334400" y="601920"/>
                        </a:cubicBezTo>
                        <a:cubicBezTo>
                          <a:pt x="187269" y="601920"/>
                          <a:pt x="66880" y="481533"/>
                          <a:pt x="66880" y="334400"/>
                        </a:cubicBezTo>
                        <a:cubicBezTo>
                          <a:pt x="66880" y="187267"/>
                          <a:pt x="187267" y="66880"/>
                          <a:pt x="334400" y="66880"/>
                        </a:cubicBezTo>
                        <a:cubicBezTo>
                          <a:pt x="359480" y="66880"/>
                          <a:pt x="384560" y="70227"/>
                          <a:pt x="407975" y="76914"/>
                        </a:cubicBezTo>
                        <a:lnTo>
                          <a:pt x="459800" y="25080"/>
                        </a:lnTo>
                        <a:cubicBezTo>
                          <a:pt x="421347" y="8360"/>
                          <a:pt x="379547" y="0"/>
                          <a:pt x="334400" y="0"/>
                        </a:cubicBezTo>
                        <a:cubicBezTo>
                          <a:pt x="150480" y="0"/>
                          <a:pt x="0" y="150480"/>
                          <a:pt x="0" y="334400"/>
                        </a:cubicBezTo>
                        <a:cubicBezTo>
                          <a:pt x="0" y="518320"/>
                          <a:pt x="150480" y="668800"/>
                          <a:pt x="334400" y="668800"/>
                        </a:cubicBezTo>
                        <a:cubicBezTo>
                          <a:pt x="518320" y="668800"/>
                          <a:pt x="668800" y="518320"/>
                          <a:pt x="668800" y="334400"/>
                        </a:cubicBezTo>
                        <a:lnTo>
                          <a:pt x="601920" y="334400"/>
                        </a:lnTo>
                        <a:close/>
                      </a:path>
                    </a:pathLst>
                  </a:custGeom>
                  <a:grpFill/>
                  <a:ln w="7600" cap="flat">
                    <a:solidFill>
                      <a:srgbClr val="5F0020"/>
                    </a:solidFill>
                    <a:bevel/>
                  </a:ln>
                </p:spPr>
                <p:txBody>
                  <a:bodyPr/>
                  <a:lstStyle/>
                  <a:p>
                    <a:endParaRPr lang="en-US" sz="1650"/>
                  </a:p>
                </p:txBody>
              </p:sp>
              <p:sp>
                <p:nvSpPr>
                  <p:cNvPr id="158" name="Freeform: Shape 79"/>
                  <p:cNvSpPr/>
                  <p:nvPr/>
                </p:nvSpPr>
                <p:spPr>
                  <a:xfrm>
                    <a:off x="4870680" y="3565926"/>
                    <a:ext cx="518320" cy="381213"/>
                  </a:xfrm>
                  <a:custGeom>
                    <a:avLst/>
                    <a:gdLst/>
                    <a:ahLst/>
                    <a:cxnLst/>
                    <a:rect l="0" t="0" r="0" b="0"/>
                    <a:pathLst>
                      <a:path w="518320" h="381213">
                        <a:moveTo>
                          <a:pt x="46812" y="183921"/>
                        </a:moveTo>
                        <a:lnTo>
                          <a:pt x="0" y="230733"/>
                        </a:lnTo>
                        <a:lnTo>
                          <a:pt x="150480" y="381213"/>
                        </a:lnTo>
                        <a:lnTo>
                          <a:pt x="484879" y="46813"/>
                        </a:lnTo>
                        <a:lnTo>
                          <a:pt x="438068" y="0"/>
                        </a:lnTo>
                        <a:lnTo>
                          <a:pt x="150480" y="285906"/>
                        </a:lnTo>
                        <a:lnTo>
                          <a:pt x="46812" y="183921"/>
                        </a:lnTo>
                        <a:close/>
                        <a:moveTo>
                          <a:pt x="518320" y="247453"/>
                        </a:moveTo>
                        <a:close/>
                      </a:path>
                    </a:pathLst>
                  </a:custGeom>
                  <a:grpFill/>
                  <a:ln w="7600" cap="flat">
                    <a:solidFill>
                      <a:srgbClr val="5F0020"/>
                    </a:solidFill>
                    <a:bevel/>
                  </a:ln>
                </p:spPr>
                <p:txBody>
                  <a:bodyPr/>
                  <a:lstStyle/>
                  <a:p>
                    <a:endParaRPr lang="en-US" sz="1650"/>
                  </a:p>
                </p:txBody>
              </p:sp>
            </p:grpSp>
            <p:sp>
              <p:nvSpPr>
                <p:cNvPr id="154" name="Freeform: Shape 75"/>
                <p:cNvSpPr>
                  <a:spLocks/>
                </p:cNvSpPr>
                <p:nvPr/>
              </p:nvSpPr>
              <p:spPr bwMode="auto">
                <a:xfrm>
                  <a:off x="332381" y="9074902"/>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5" name="Freeform: Shape 76"/>
                <p:cNvSpPr>
                  <a:spLocks/>
                </p:cNvSpPr>
                <p:nvPr/>
              </p:nvSpPr>
              <p:spPr bwMode="auto">
                <a:xfrm>
                  <a:off x="332381" y="8947314"/>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6" name="Freeform: Shape 77"/>
                <p:cNvSpPr>
                  <a:spLocks/>
                </p:cNvSpPr>
                <p:nvPr/>
              </p:nvSpPr>
              <p:spPr bwMode="auto">
                <a:xfrm>
                  <a:off x="332381" y="8804019"/>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grpSp>
          <p:sp>
            <p:nvSpPr>
              <p:cNvPr id="150" name="Oval 149"/>
              <p:cNvSpPr/>
              <p:nvPr/>
            </p:nvSpPr>
            <p:spPr>
              <a:xfrm>
                <a:off x="150082" y="8548844"/>
                <a:ext cx="730247" cy="731161"/>
              </a:xfrm>
              <a:prstGeom prst="ellipse">
                <a:avLst/>
              </a:prstGeom>
              <a:noFill/>
              <a:ln w="12700">
                <a:solidFill>
                  <a:srgbClr val="5F0020"/>
                </a:solidFill>
                <a:prstDash val="sysDash"/>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sp>
          <p:nvSpPr>
            <p:cNvPr id="159" name="Text 271"/>
            <p:cNvSpPr txBox="1">
              <a:spLocks noChangeArrowheads="1"/>
            </p:cNvSpPr>
            <p:nvPr/>
          </p:nvSpPr>
          <p:spPr bwMode="auto">
            <a:xfrm>
              <a:off x="4513979" y="6361461"/>
              <a:ext cx="3080346"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00" tIns="0" rIns="3300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2933" b="1" dirty="0">
                  <a:solidFill>
                    <a:srgbClr val="F27789"/>
                  </a:solidFill>
                  <a:latin typeface="Bahnschrift Condensed" panose="020B0502040204020203" pitchFamily="34" charset="0"/>
                  <a:hlinkClick r:id="rId2"/>
                </a:rPr>
                <a:t>Database</a:t>
              </a:r>
              <a:r>
                <a:rPr lang="en-US" altLang="en-US" sz="2933" b="1" dirty="0">
                  <a:solidFill>
                    <a:srgbClr val="5B9BD5"/>
                  </a:solidFill>
                  <a:latin typeface="Bahnschrift Condensed" panose="020B0502040204020203" pitchFamily="34" charset="0"/>
                  <a:hlinkClick r:id="rId2"/>
                </a:rPr>
                <a:t>Town.</a:t>
              </a:r>
              <a:r>
                <a:rPr lang="en-US" altLang="en-US" sz="2933" b="1" dirty="0">
                  <a:solidFill>
                    <a:srgbClr val="EEA720"/>
                  </a:solidFill>
                  <a:latin typeface="Bahnschrift Condensed" panose="020B0502040204020203" pitchFamily="34" charset="0"/>
                  <a:hlinkClick r:id="rId2"/>
                </a:rPr>
                <a:t>com</a:t>
              </a:r>
              <a:endParaRPr lang="en-US" altLang="en-US" sz="2933" b="1" dirty="0">
                <a:solidFill>
                  <a:srgbClr val="EEA720"/>
                </a:solidFill>
                <a:latin typeface="Bahnschrift Condensed" panose="020B0502040204020203" pitchFamily="34" charset="0"/>
              </a:endParaRPr>
            </a:p>
          </p:txBody>
        </p:sp>
      </p:grpSp>
      <p:sp>
        <p:nvSpPr>
          <p:cNvPr id="2" name="Rectangle 1"/>
          <p:cNvSpPr/>
          <p:nvPr/>
        </p:nvSpPr>
        <p:spPr>
          <a:xfrm>
            <a:off x="748393" y="1915576"/>
            <a:ext cx="8330681" cy="4496487"/>
          </a:xfrm>
          <a:prstGeom prst="rect">
            <a:avLst/>
          </a:prstGeom>
        </p:spPr>
        <p:txBody>
          <a:bodyPr wrap="square">
            <a:spAutoFit/>
          </a:bodyPr>
          <a:lstStyle/>
          <a:p>
            <a:pPr>
              <a:lnSpc>
                <a:spcPct val="150000"/>
              </a:lnSpc>
            </a:pPr>
            <a:r>
              <a:rPr lang="en-US" sz="1650" dirty="0"/>
              <a:t>Data, in its raw form, is frequently riddled with inconsistencies, missing values, and other irregularities that can hinder effective analysis. Therefore, in the data science lifecycle, the data preparation phase plays a critical role in transforming raw data into a clean and usable format. This crucial step ensures that the data is reliable, accurate, and ready for analysis, setting the stage for meaningful insights to be extracted.</a:t>
            </a:r>
          </a:p>
          <a:p>
            <a:pPr>
              <a:lnSpc>
                <a:spcPct val="150000"/>
              </a:lnSpc>
            </a:pPr>
            <a:endParaRPr lang="en-US" sz="1100" dirty="0"/>
          </a:p>
          <a:p>
            <a:pPr>
              <a:lnSpc>
                <a:spcPct val="150000"/>
              </a:lnSpc>
            </a:pPr>
            <a:r>
              <a:rPr lang="en-US" sz="1650" dirty="0"/>
              <a:t>During the data preparation phase, data scientists employ a range of techniques to address the various challenges posed by the raw data. One common task involves handling missing values, which are data points that are absent or incomplete. Missing values can significantly impact the accuracy of analyses, as they introduce uncertainty and potentially bias the results. Data scientists use strategies such as imputation, where missing values are estimated or replaced using statistical methods, to ensure that the data remains robust and representative.</a:t>
            </a:r>
          </a:p>
        </p:txBody>
      </p:sp>
    </p:spTree>
    <p:extLst>
      <p:ext uri="{BB962C8B-B14F-4D97-AF65-F5344CB8AC3E}">
        <p14:creationId xmlns:p14="http://schemas.microsoft.com/office/powerpoint/2010/main" val="44508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normAutofit/>
          </a:bodyPr>
          <a:lstStyle/>
          <a:p>
            <a:pPr eaLnBrk="1" hangingPunct="1"/>
            <a:r>
              <a:rPr lang="en-US" sz="3600" dirty="0"/>
              <a:t>WHAT IS DATA SCIENCE?</a:t>
            </a:r>
            <a:endParaRPr lang="en-US" sz="3300" dirty="0"/>
          </a:p>
        </p:txBody>
      </p:sp>
      <p:sp>
        <p:nvSpPr>
          <p:cNvPr id="10" name="Rectangle 3"/>
          <p:cNvSpPr>
            <a:spLocks noGrp="1" noChangeArrowheads="1"/>
          </p:cNvSpPr>
          <p:nvPr>
            <p:ph idx="1"/>
          </p:nvPr>
        </p:nvSpPr>
        <p:spPr>
          <a:xfrm>
            <a:off x="758273" y="1600200"/>
            <a:ext cx="8541854" cy="3581400"/>
          </a:xfrm>
        </p:spPr>
        <p:txBody>
          <a:bodyPr>
            <a:normAutofit/>
          </a:bodyPr>
          <a:lstStyle/>
          <a:p>
            <a:pPr>
              <a:lnSpc>
                <a:spcPct val="80000"/>
              </a:lnSpc>
            </a:pPr>
            <a:endParaRPr lang="en-US" b="1" dirty="0"/>
          </a:p>
          <a:p>
            <a:pPr algn="just">
              <a:lnSpc>
                <a:spcPct val="150000"/>
              </a:lnSpc>
            </a:pPr>
            <a:r>
              <a:rPr lang="en-US" sz="2400" b="1" dirty="0"/>
              <a:t>Data is a collection of facts.</a:t>
            </a:r>
          </a:p>
          <a:p>
            <a:pPr algn="just">
              <a:lnSpc>
                <a:spcPct val="150000"/>
              </a:lnSpc>
            </a:pPr>
            <a:r>
              <a:rPr lang="en-US" sz="2400" b="1" dirty="0"/>
              <a:t>Data Science </a:t>
            </a:r>
            <a:r>
              <a:rPr lang="en-US" sz="2400" dirty="0"/>
              <a:t>is the science which uses </a:t>
            </a:r>
            <a:r>
              <a:rPr lang="en-US" sz="2400" dirty="0">
                <a:solidFill>
                  <a:schemeClr val="tx2"/>
                </a:solidFill>
              </a:rPr>
              <a:t>computer science, statistics and machine learning, visualization and human-computer interactions</a:t>
            </a:r>
            <a:r>
              <a:rPr lang="en-US" sz="2400" dirty="0"/>
              <a:t> to </a:t>
            </a:r>
            <a:r>
              <a:rPr lang="en-US" sz="2400" dirty="0">
                <a:solidFill>
                  <a:schemeClr val="accent1">
                    <a:lumMod val="75000"/>
                  </a:schemeClr>
                </a:solidFill>
              </a:rPr>
              <a:t>collect, clean, integrate, analyze, visualize, interact </a:t>
            </a:r>
            <a:r>
              <a:rPr lang="en-US" sz="2400" dirty="0"/>
              <a:t>with </a:t>
            </a:r>
            <a:r>
              <a:rPr lang="en-US" sz="2400" dirty="0">
                <a:solidFill>
                  <a:srgbClr val="FF0000"/>
                </a:solidFill>
              </a:rPr>
              <a:t>data</a:t>
            </a:r>
            <a:r>
              <a:rPr lang="en-US" sz="2400" dirty="0"/>
              <a:t> to </a:t>
            </a:r>
            <a:r>
              <a:rPr lang="en-US" sz="2400" dirty="0">
                <a:solidFill>
                  <a:srgbClr val="FF3300"/>
                </a:solidFill>
              </a:rPr>
              <a:t>create data products</a:t>
            </a:r>
            <a:r>
              <a:rPr lang="en-US" sz="2400" dirty="0"/>
              <a:t>.</a:t>
            </a:r>
          </a:p>
        </p:txBody>
      </p:sp>
      <p:sp>
        <p:nvSpPr>
          <p:cNvPr id="5122" name="Slide Number Placeholder 7"/>
          <p:cNvSpPr>
            <a:spLocks noGrp="1"/>
          </p:cNvSpPr>
          <p:nvPr>
            <p:ph type="sldNum" sz="quarter" idx="12"/>
          </p:nvPr>
        </p:nvSpPr>
        <p:spPr>
          <a:xfrm>
            <a:off x="10514011" y="5883275"/>
            <a:ext cx="753545" cy="365125"/>
          </a:xfrm>
          <a:prstGeom prst="rect">
            <a:avLst/>
          </a:prstGeom>
          <a:noFill/>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fld id="{C73DBB8B-E643-48F5-9AF9-C9BF6418D090}" type="slidenum">
              <a:rPr lang="en-US" smtClean="0"/>
              <a:pPr eaLnBrk="1" hangingPunct="1"/>
              <a:t>2</a:t>
            </a:fld>
            <a:endParaRPr lang="en-US"/>
          </a:p>
        </p:txBody>
      </p:sp>
      <p:pic>
        <p:nvPicPr>
          <p:cNvPr id="3" name="Picture 2">
            <a:extLst>
              <a:ext uri="{FF2B5EF4-FFF2-40B4-BE49-F238E27FC236}">
                <a16:creationId xmlns:a16="http://schemas.microsoft.com/office/drawing/2014/main" id="{BD8F9D7C-FBBF-0861-2696-E2F231746BE4}"/>
              </a:ext>
            </a:extLst>
          </p:cNvPr>
          <p:cNvPicPr>
            <a:picLocks noChangeAspect="1"/>
          </p:cNvPicPr>
          <p:nvPr/>
        </p:nvPicPr>
        <p:blipFill>
          <a:blip r:embed="rId2"/>
          <a:stretch>
            <a:fillRect/>
          </a:stretch>
        </p:blipFill>
        <p:spPr>
          <a:xfrm>
            <a:off x="563747" y="5170932"/>
            <a:ext cx="8839200" cy="2590800"/>
          </a:xfrm>
          <a:prstGeom prst="rect">
            <a:avLst/>
          </a:prstGeom>
        </p:spPr>
      </p:pic>
    </p:spTree>
    <p:extLst>
      <p:ext uri="{BB962C8B-B14F-4D97-AF65-F5344CB8AC3E}">
        <p14:creationId xmlns:p14="http://schemas.microsoft.com/office/powerpoint/2010/main" val="51877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1">
            <a:extLst>
              <a:ext uri="{FF2B5EF4-FFF2-40B4-BE49-F238E27FC236}">
                <a16:creationId xmlns:a16="http://schemas.microsoft.com/office/drawing/2014/main" id="{206381AD-4C2B-4745-99B1-0BBCE6131A71}"/>
              </a:ext>
            </a:extLst>
          </p:cNvPr>
          <p:cNvSpPr txBox="1">
            <a:spLocks/>
          </p:cNvSpPr>
          <p:nvPr/>
        </p:nvSpPr>
        <p:spPr>
          <a:xfrm>
            <a:off x="632927" y="1092449"/>
            <a:ext cx="8561614" cy="975049"/>
          </a:xfrm>
          <a:prstGeom prst="rect">
            <a:avLst/>
          </a:prstGeom>
          <a:solidFill>
            <a:schemeClr val="bg1">
              <a:lumMod val="95000"/>
            </a:schemeClr>
          </a:solidFill>
          <a:ln>
            <a:solidFill>
              <a:schemeClr val="bg1">
                <a:lumMod val="85000"/>
              </a:schemeClr>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4400" b="1" dirty="0">
                <a:solidFill>
                  <a:srgbClr val="FF0000"/>
                </a:solidFill>
              </a:rPr>
              <a:t>4 - Data Modeling and Analysis</a:t>
            </a:r>
            <a:endParaRPr lang="en-US" sz="4584" b="1" dirty="0">
              <a:solidFill>
                <a:srgbClr val="FF0000"/>
              </a:solidFill>
              <a:latin typeface="Arial"/>
              <a:ea typeface="Arial Unicode MS"/>
            </a:endParaRPr>
          </a:p>
        </p:txBody>
      </p:sp>
      <p:grpSp>
        <p:nvGrpSpPr>
          <p:cNvPr id="3" name="Group 2"/>
          <p:cNvGrpSpPr/>
          <p:nvPr/>
        </p:nvGrpSpPr>
        <p:grpSpPr>
          <a:xfrm>
            <a:off x="3712028" y="6364739"/>
            <a:ext cx="3249437" cy="731969"/>
            <a:chOff x="4049485" y="6361461"/>
            <a:chExt cx="3544840" cy="798512"/>
          </a:xfrm>
        </p:grpSpPr>
        <p:grpSp>
          <p:nvGrpSpPr>
            <p:cNvPr id="147" name="Group 68"/>
            <p:cNvGrpSpPr>
              <a:grpSpLocks/>
            </p:cNvGrpSpPr>
            <p:nvPr/>
          </p:nvGrpSpPr>
          <p:grpSpPr bwMode="auto">
            <a:xfrm>
              <a:off x="4049485" y="6489017"/>
              <a:ext cx="589626" cy="543400"/>
              <a:chOff x="107127" y="8505835"/>
              <a:chExt cx="816157" cy="817179"/>
            </a:xfrm>
          </p:grpSpPr>
          <p:sp>
            <p:nvSpPr>
              <p:cNvPr id="148" name="Oval 147"/>
              <p:cNvSpPr/>
              <p:nvPr/>
            </p:nvSpPr>
            <p:spPr>
              <a:xfrm>
                <a:off x="107127" y="8505835"/>
                <a:ext cx="816157" cy="817179"/>
              </a:xfrm>
              <a:prstGeom prst="ellipse">
                <a:avLst/>
              </a:prstGeom>
              <a:solidFill>
                <a:srgbClr val="00DAD9"/>
              </a:solidFill>
              <a:ln>
                <a:noFill/>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nvGrpSpPr>
              <p:cNvPr id="149" name="Group 70"/>
              <p:cNvGrpSpPr>
                <a:grpSpLocks/>
              </p:cNvGrpSpPr>
              <p:nvPr/>
            </p:nvGrpSpPr>
            <p:grpSpPr bwMode="auto">
              <a:xfrm>
                <a:off x="324081" y="8673397"/>
                <a:ext cx="438107" cy="482054"/>
                <a:chOff x="296152" y="8673398"/>
                <a:chExt cx="438107" cy="482054"/>
              </a:xfrm>
            </p:grpSpPr>
            <p:sp>
              <p:nvSpPr>
                <p:cNvPr id="151" name="Freeform: Shape 72"/>
                <p:cNvSpPr>
                  <a:spLocks/>
                </p:cNvSpPr>
                <p:nvPr/>
              </p:nvSpPr>
              <p:spPr bwMode="auto">
                <a:xfrm>
                  <a:off x="296152" y="8673398"/>
                  <a:ext cx="349718" cy="482054"/>
                </a:xfrm>
                <a:custGeom>
                  <a:avLst/>
                  <a:gdLst>
                    <a:gd name="T0" fmla="*/ 37236 w 612218"/>
                    <a:gd name="T1" fmla="*/ 7266 h 820367"/>
                    <a:gd name="T2" fmla="*/ 37236 w 612218"/>
                    <a:gd name="T3" fmla="*/ 20124 h 820367"/>
                    <a:gd name="T4" fmla="*/ 37236 w 612218"/>
                    <a:gd name="T5" fmla="*/ 20248 h 820367"/>
                    <a:gd name="T6" fmla="*/ 18618 w 612218"/>
                    <a:gd name="T7" fmla="*/ 25763 h 820367"/>
                    <a:gd name="T8" fmla="*/ 0 w 612218"/>
                    <a:gd name="T9" fmla="*/ 20248 h 820367"/>
                    <a:gd name="T10" fmla="*/ 0 w 612218"/>
                    <a:gd name="T11" fmla="*/ 20124 h 820367"/>
                    <a:gd name="T12" fmla="*/ 0 w 612218"/>
                    <a:gd name="T13" fmla="*/ 7266 h 820367"/>
                    <a:gd name="T14" fmla="*/ 18618 w 612218"/>
                    <a:gd name="T15" fmla="*/ 12035 h 820367"/>
                    <a:gd name="T16" fmla="*/ 37236 w 612218"/>
                    <a:gd name="T17" fmla="*/ 7266 h 820367"/>
                    <a:gd name="T18" fmla="*/ 18618 w 612218"/>
                    <a:gd name="T19" fmla="*/ 27890 h 820367"/>
                    <a:gd name="T20" fmla="*/ 0 w 612218"/>
                    <a:gd name="T21" fmla="*/ 23121 h 820367"/>
                    <a:gd name="T22" fmla="*/ 0 w 612218"/>
                    <a:gd name="T23" fmla="*/ 35978 h 820367"/>
                    <a:gd name="T24" fmla="*/ 0 w 612218"/>
                    <a:gd name="T25" fmla="*/ 36102 h 820367"/>
                    <a:gd name="T26" fmla="*/ 18618 w 612218"/>
                    <a:gd name="T27" fmla="*/ 41617 h 820367"/>
                    <a:gd name="T28" fmla="*/ 37236 w 612218"/>
                    <a:gd name="T29" fmla="*/ 36102 h 820367"/>
                    <a:gd name="T30" fmla="*/ 37236 w 612218"/>
                    <a:gd name="T31" fmla="*/ 35978 h 820367"/>
                    <a:gd name="T32" fmla="*/ 37236 w 612218"/>
                    <a:gd name="T33" fmla="*/ 23121 h 820367"/>
                    <a:gd name="T34" fmla="*/ 18618 w 612218"/>
                    <a:gd name="T35" fmla="*/ 27890 h 820367"/>
                    <a:gd name="T36" fmla="*/ 18618 w 612218"/>
                    <a:gd name="T37" fmla="*/ 9789 h 820367"/>
                    <a:gd name="T38" fmla="*/ 36595 w 612218"/>
                    <a:gd name="T39" fmla="*/ 4894 h 820367"/>
                    <a:gd name="T40" fmla="*/ 18618 w 612218"/>
                    <a:gd name="T41" fmla="*/ 0 h 820367"/>
                    <a:gd name="T42" fmla="*/ 641 w 612218"/>
                    <a:gd name="T43" fmla="*/ 4894 h 820367"/>
                    <a:gd name="T44" fmla="*/ 18618 w 612218"/>
                    <a:gd name="T45" fmla="*/ 9789 h 820367"/>
                    <a:gd name="T46" fmla="*/ 18618 w 612218"/>
                    <a:gd name="T47" fmla="*/ 43743 h 820367"/>
                    <a:gd name="T48" fmla="*/ 0 w 612218"/>
                    <a:gd name="T49" fmla="*/ 38974 h 820367"/>
                    <a:gd name="T50" fmla="*/ 0 w 612218"/>
                    <a:gd name="T51" fmla="*/ 51832 h 820367"/>
                    <a:gd name="T52" fmla="*/ 0 w 612218"/>
                    <a:gd name="T53" fmla="*/ 51956 h 820367"/>
                    <a:gd name="T54" fmla="*/ 18618 w 612218"/>
                    <a:gd name="T55" fmla="*/ 57470 h 820367"/>
                    <a:gd name="T56" fmla="*/ 37236 w 612218"/>
                    <a:gd name="T57" fmla="*/ 51956 h 820367"/>
                    <a:gd name="T58" fmla="*/ 37236 w 612218"/>
                    <a:gd name="T59" fmla="*/ 51832 h 820367"/>
                    <a:gd name="T60" fmla="*/ 37236 w 612218"/>
                    <a:gd name="T61" fmla="*/ 38974 h 820367"/>
                    <a:gd name="T62" fmla="*/ 18618 w 612218"/>
                    <a:gd name="T63" fmla="*/ 43743 h 820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218"/>
                    <a:gd name="T97" fmla="*/ 0 h 820367"/>
                    <a:gd name="T98" fmla="*/ 612218 w 612218"/>
                    <a:gd name="T99" fmla="*/ 820367 h 820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218" h="820367">
                      <a:moveTo>
                        <a:pt x="612218" y="103727"/>
                      </a:moveTo>
                      <a:lnTo>
                        <a:pt x="612218" y="287266"/>
                      </a:lnTo>
                      <a:cubicBezTo>
                        <a:pt x="612218" y="287852"/>
                        <a:pt x="612218" y="288438"/>
                        <a:pt x="612218" y="289026"/>
                      </a:cubicBezTo>
                      <a:cubicBezTo>
                        <a:pt x="612218" y="332505"/>
                        <a:pt x="475148" y="367752"/>
                        <a:pt x="306109" y="367752"/>
                      </a:cubicBezTo>
                      <a:cubicBezTo>
                        <a:pt x="137070" y="367752"/>
                        <a:pt x="0" y="332505"/>
                        <a:pt x="0" y="289026"/>
                      </a:cubicBezTo>
                      <a:cubicBezTo>
                        <a:pt x="0" y="288438"/>
                        <a:pt x="0" y="287852"/>
                        <a:pt x="0" y="287266"/>
                      </a:cubicBezTo>
                      <a:lnTo>
                        <a:pt x="0" y="103727"/>
                      </a:lnTo>
                      <a:cubicBezTo>
                        <a:pt x="21637" y="142224"/>
                        <a:pt x="150444" y="171801"/>
                        <a:pt x="306109" y="171801"/>
                      </a:cubicBezTo>
                      <a:cubicBezTo>
                        <a:pt x="461774" y="171801"/>
                        <a:pt x="590581" y="142224"/>
                        <a:pt x="612218" y="103727"/>
                      </a:cubicBezTo>
                      <a:close/>
                      <a:moveTo>
                        <a:pt x="306109" y="398108"/>
                      </a:moveTo>
                      <a:cubicBezTo>
                        <a:pt x="150444" y="398108"/>
                        <a:pt x="21637" y="368531"/>
                        <a:pt x="0" y="330034"/>
                      </a:cubicBezTo>
                      <a:lnTo>
                        <a:pt x="0" y="513573"/>
                      </a:lnTo>
                      <a:cubicBezTo>
                        <a:pt x="0" y="514158"/>
                        <a:pt x="0" y="514745"/>
                        <a:pt x="0" y="515333"/>
                      </a:cubicBezTo>
                      <a:cubicBezTo>
                        <a:pt x="0" y="558812"/>
                        <a:pt x="137070" y="594059"/>
                        <a:pt x="306109" y="594059"/>
                      </a:cubicBezTo>
                      <a:cubicBezTo>
                        <a:pt x="475148" y="594059"/>
                        <a:pt x="612218" y="558812"/>
                        <a:pt x="612218" y="515333"/>
                      </a:cubicBezTo>
                      <a:cubicBezTo>
                        <a:pt x="612218" y="514745"/>
                        <a:pt x="612218" y="514158"/>
                        <a:pt x="612218" y="513573"/>
                      </a:cubicBezTo>
                      <a:lnTo>
                        <a:pt x="612218" y="330034"/>
                      </a:lnTo>
                      <a:cubicBezTo>
                        <a:pt x="590581" y="368531"/>
                        <a:pt x="461774" y="398108"/>
                        <a:pt x="306109" y="398108"/>
                      </a:cubicBezTo>
                      <a:close/>
                      <a:moveTo>
                        <a:pt x="306109" y="139731"/>
                      </a:moveTo>
                      <a:cubicBezTo>
                        <a:pt x="469347" y="139731"/>
                        <a:pt x="601679" y="108451"/>
                        <a:pt x="601679" y="69866"/>
                      </a:cubicBezTo>
                      <a:cubicBezTo>
                        <a:pt x="601679" y="31280"/>
                        <a:pt x="469347" y="0"/>
                        <a:pt x="306109" y="0"/>
                      </a:cubicBezTo>
                      <a:cubicBezTo>
                        <a:pt x="142871" y="0"/>
                        <a:pt x="10539" y="31280"/>
                        <a:pt x="10539" y="69866"/>
                      </a:cubicBezTo>
                      <a:cubicBezTo>
                        <a:pt x="10539" y="108451"/>
                        <a:pt x="142871" y="139731"/>
                        <a:pt x="306109" y="139731"/>
                      </a:cubicBezTo>
                      <a:close/>
                      <a:moveTo>
                        <a:pt x="306109" y="624414"/>
                      </a:moveTo>
                      <a:cubicBezTo>
                        <a:pt x="150444" y="624414"/>
                        <a:pt x="21637" y="594838"/>
                        <a:pt x="0" y="556341"/>
                      </a:cubicBezTo>
                      <a:lnTo>
                        <a:pt x="0" y="739881"/>
                      </a:lnTo>
                      <a:cubicBezTo>
                        <a:pt x="0" y="740465"/>
                        <a:pt x="0" y="741052"/>
                        <a:pt x="0" y="741640"/>
                      </a:cubicBezTo>
                      <a:cubicBezTo>
                        <a:pt x="0" y="785118"/>
                        <a:pt x="137070" y="820367"/>
                        <a:pt x="306109" y="820367"/>
                      </a:cubicBezTo>
                      <a:cubicBezTo>
                        <a:pt x="475148" y="820367"/>
                        <a:pt x="612218" y="785118"/>
                        <a:pt x="612218" y="741640"/>
                      </a:cubicBezTo>
                      <a:cubicBezTo>
                        <a:pt x="612218" y="741052"/>
                        <a:pt x="612218" y="740465"/>
                        <a:pt x="612218" y="739881"/>
                      </a:cubicBezTo>
                      <a:lnTo>
                        <a:pt x="612218" y="556341"/>
                      </a:lnTo>
                      <a:cubicBezTo>
                        <a:pt x="590581" y="594838"/>
                        <a:pt x="461774" y="624414"/>
                        <a:pt x="306109" y="624414"/>
                      </a:cubicBezTo>
                      <a:close/>
                    </a:path>
                  </a:pathLst>
                </a:custGeom>
                <a:solidFill>
                  <a:srgbClr val="5F002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2" name="Oval 151"/>
                <p:cNvSpPr/>
                <p:nvPr/>
              </p:nvSpPr>
              <p:spPr>
                <a:xfrm>
                  <a:off x="553012" y="8935930"/>
                  <a:ext cx="178331" cy="183137"/>
                </a:xfrm>
                <a:prstGeom prst="ellipse">
                  <a:avLst/>
                </a:prstGeom>
                <a:solidFill>
                  <a:srgbClr val="00DA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50"/>
                </a:p>
              </p:txBody>
            </p:sp>
            <p:grpSp>
              <p:nvGrpSpPr>
                <p:cNvPr id="153" name="Group 152"/>
                <p:cNvGrpSpPr/>
                <p:nvPr/>
              </p:nvGrpSpPr>
              <p:grpSpPr>
                <a:xfrm>
                  <a:off x="549152" y="8934537"/>
                  <a:ext cx="185107" cy="183031"/>
                  <a:chOff x="4720200" y="3482200"/>
                  <a:chExt cx="668800" cy="668800"/>
                </a:xfrm>
                <a:solidFill>
                  <a:srgbClr val="5F0020"/>
                </a:solidFill>
              </p:grpSpPr>
              <p:sp>
                <p:nvSpPr>
                  <p:cNvPr id="157" name="Freeform: Shape 78"/>
                  <p:cNvSpPr/>
                  <p:nvPr/>
                </p:nvSpPr>
                <p:spPr>
                  <a:xfrm>
                    <a:off x="4720200" y="3482200"/>
                    <a:ext cx="668800" cy="668800"/>
                  </a:xfrm>
                  <a:custGeom>
                    <a:avLst/>
                    <a:gdLst/>
                    <a:ahLst/>
                    <a:cxnLst/>
                    <a:rect l="0" t="0" r="0" b="0"/>
                    <a:pathLst>
                      <a:path w="668800" h="668800">
                        <a:moveTo>
                          <a:pt x="197293" y="270867"/>
                        </a:moveTo>
                        <a:moveTo>
                          <a:pt x="601920" y="334400"/>
                        </a:moveTo>
                        <a:cubicBezTo>
                          <a:pt x="601920" y="481533"/>
                          <a:pt x="481531" y="601920"/>
                          <a:pt x="334400" y="601920"/>
                        </a:cubicBezTo>
                        <a:cubicBezTo>
                          <a:pt x="187269" y="601920"/>
                          <a:pt x="66880" y="481533"/>
                          <a:pt x="66880" y="334400"/>
                        </a:cubicBezTo>
                        <a:cubicBezTo>
                          <a:pt x="66880" y="187267"/>
                          <a:pt x="187267" y="66880"/>
                          <a:pt x="334400" y="66880"/>
                        </a:cubicBezTo>
                        <a:cubicBezTo>
                          <a:pt x="359480" y="66880"/>
                          <a:pt x="384560" y="70227"/>
                          <a:pt x="407975" y="76914"/>
                        </a:cubicBezTo>
                        <a:lnTo>
                          <a:pt x="459800" y="25080"/>
                        </a:lnTo>
                        <a:cubicBezTo>
                          <a:pt x="421347" y="8360"/>
                          <a:pt x="379547" y="0"/>
                          <a:pt x="334400" y="0"/>
                        </a:cubicBezTo>
                        <a:cubicBezTo>
                          <a:pt x="150480" y="0"/>
                          <a:pt x="0" y="150480"/>
                          <a:pt x="0" y="334400"/>
                        </a:cubicBezTo>
                        <a:cubicBezTo>
                          <a:pt x="0" y="518320"/>
                          <a:pt x="150480" y="668800"/>
                          <a:pt x="334400" y="668800"/>
                        </a:cubicBezTo>
                        <a:cubicBezTo>
                          <a:pt x="518320" y="668800"/>
                          <a:pt x="668800" y="518320"/>
                          <a:pt x="668800" y="334400"/>
                        </a:cubicBezTo>
                        <a:lnTo>
                          <a:pt x="601920" y="334400"/>
                        </a:lnTo>
                        <a:close/>
                      </a:path>
                    </a:pathLst>
                  </a:custGeom>
                  <a:grpFill/>
                  <a:ln w="7600" cap="flat">
                    <a:solidFill>
                      <a:srgbClr val="5F0020"/>
                    </a:solidFill>
                    <a:bevel/>
                  </a:ln>
                </p:spPr>
                <p:txBody>
                  <a:bodyPr/>
                  <a:lstStyle/>
                  <a:p>
                    <a:endParaRPr lang="en-US" sz="1650"/>
                  </a:p>
                </p:txBody>
              </p:sp>
              <p:sp>
                <p:nvSpPr>
                  <p:cNvPr id="158" name="Freeform: Shape 79"/>
                  <p:cNvSpPr/>
                  <p:nvPr/>
                </p:nvSpPr>
                <p:spPr>
                  <a:xfrm>
                    <a:off x="4870680" y="3565926"/>
                    <a:ext cx="518320" cy="381213"/>
                  </a:xfrm>
                  <a:custGeom>
                    <a:avLst/>
                    <a:gdLst/>
                    <a:ahLst/>
                    <a:cxnLst/>
                    <a:rect l="0" t="0" r="0" b="0"/>
                    <a:pathLst>
                      <a:path w="518320" h="381213">
                        <a:moveTo>
                          <a:pt x="46812" y="183921"/>
                        </a:moveTo>
                        <a:lnTo>
                          <a:pt x="0" y="230733"/>
                        </a:lnTo>
                        <a:lnTo>
                          <a:pt x="150480" y="381213"/>
                        </a:lnTo>
                        <a:lnTo>
                          <a:pt x="484879" y="46813"/>
                        </a:lnTo>
                        <a:lnTo>
                          <a:pt x="438068" y="0"/>
                        </a:lnTo>
                        <a:lnTo>
                          <a:pt x="150480" y="285906"/>
                        </a:lnTo>
                        <a:lnTo>
                          <a:pt x="46812" y="183921"/>
                        </a:lnTo>
                        <a:close/>
                        <a:moveTo>
                          <a:pt x="518320" y="247453"/>
                        </a:moveTo>
                        <a:close/>
                      </a:path>
                    </a:pathLst>
                  </a:custGeom>
                  <a:grpFill/>
                  <a:ln w="7600" cap="flat">
                    <a:solidFill>
                      <a:srgbClr val="5F0020"/>
                    </a:solidFill>
                    <a:bevel/>
                  </a:ln>
                </p:spPr>
                <p:txBody>
                  <a:bodyPr/>
                  <a:lstStyle/>
                  <a:p>
                    <a:endParaRPr lang="en-US" sz="1650"/>
                  </a:p>
                </p:txBody>
              </p:sp>
            </p:grpSp>
            <p:sp>
              <p:nvSpPr>
                <p:cNvPr id="154" name="Freeform: Shape 75"/>
                <p:cNvSpPr>
                  <a:spLocks/>
                </p:cNvSpPr>
                <p:nvPr/>
              </p:nvSpPr>
              <p:spPr bwMode="auto">
                <a:xfrm>
                  <a:off x="332381" y="9074902"/>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5" name="Freeform: Shape 76"/>
                <p:cNvSpPr>
                  <a:spLocks/>
                </p:cNvSpPr>
                <p:nvPr/>
              </p:nvSpPr>
              <p:spPr bwMode="auto">
                <a:xfrm>
                  <a:off x="332381" y="8947314"/>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6" name="Freeform: Shape 77"/>
                <p:cNvSpPr>
                  <a:spLocks/>
                </p:cNvSpPr>
                <p:nvPr/>
              </p:nvSpPr>
              <p:spPr bwMode="auto">
                <a:xfrm>
                  <a:off x="332381" y="8804019"/>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grpSp>
          <p:sp>
            <p:nvSpPr>
              <p:cNvPr id="150" name="Oval 149"/>
              <p:cNvSpPr/>
              <p:nvPr/>
            </p:nvSpPr>
            <p:spPr>
              <a:xfrm>
                <a:off x="150082" y="8548844"/>
                <a:ext cx="730247" cy="731161"/>
              </a:xfrm>
              <a:prstGeom prst="ellipse">
                <a:avLst/>
              </a:prstGeom>
              <a:noFill/>
              <a:ln w="12700">
                <a:solidFill>
                  <a:srgbClr val="5F0020"/>
                </a:solidFill>
                <a:prstDash val="sysDash"/>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sp>
          <p:nvSpPr>
            <p:cNvPr id="159" name="Text 271"/>
            <p:cNvSpPr txBox="1">
              <a:spLocks noChangeArrowheads="1"/>
            </p:cNvSpPr>
            <p:nvPr/>
          </p:nvSpPr>
          <p:spPr bwMode="auto">
            <a:xfrm>
              <a:off x="4513979" y="6361461"/>
              <a:ext cx="3080346"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00" tIns="0" rIns="3300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2933" b="1" dirty="0">
                  <a:solidFill>
                    <a:srgbClr val="F27789"/>
                  </a:solidFill>
                  <a:latin typeface="Bahnschrift Condensed" panose="020B0502040204020203" pitchFamily="34" charset="0"/>
                  <a:hlinkClick r:id="rId2"/>
                </a:rPr>
                <a:t>Database</a:t>
              </a:r>
              <a:r>
                <a:rPr lang="en-US" altLang="en-US" sz="2933" b="1" dirty="0">
                  <a:solidFill>
                    <a:srgbClr val="5B9BD5"/>
                  </a:solidFill>
                  <a:latin typeface="Bahnschrift Condensed" panose="020B0502040204020203" pitchFamily="34" charset="0"/>
                  <a:hlinkClick r:id="rId2"/>
                </a:rPr>
                <a:t>Town.</a:t>
              </a:r>
              <a:r>
                <a:rPr lang="en-US" altLang="en-US" sz="2933" b="1" dirty="0">
                  <a:solidFill>
                    <a:srgbClr val="EEA720"/>
                  </a:solidFill>
                  <a:latin typeface="Bahnschrift Condensed" panose="020B0502040204020203" pitchFamily="34" charset="0"/>
                  <a:hlinkClick r:id="rId2"/>
                </a:rPr>
                <a:t>com</a:t>
              </a:r>
              <a:endParaRPr lang="en-US" altLang="en-US" sz="2933" b="1" dirty="0">
                <a:solidFill>
                  <a:srgbClr val="EEA720"/>
                </a:solidFill>
                <a:latin typeface="Bahnschrift Condensed" panose="020B0502040204020203" pitchFamily="34" charset="0"/>
              </a:endParaRPr>
            </a:p>
          </p:txBody>
        </p:sp>
      </p:grpSp>
      <p:sp>
        <p:nvSpPr>
          <p:cNvPr id="2" name="Rectangle 1"/>
          <p:cNvSpPr/>
          <p:nvPr/>
        </p:nvSpPr>
        <p:spPr>
          <a:xfrm>
            <a:off x="632926" y="2060656"/>
            <a:ext cx="8330681" cy="4157870"/>
          </a:xfrm>
          <a:prstGeom prst="rect">
            <a:avLst/>
          </a:prstGeom>
        </p:spPr>
        <p:txBody>
          <a:bodyPr wrap="square">
            <a:spAutoFit/>
          </a:bodyPr>
          <a:lstStyle/>
          <a:p>
            <a:pPr>
              <a:lnSpc>
                <a:spcPct val="150000"/>
              </a:lnSpc>
            </a:pPr>
            <a:r>
              <a:rPr lang="en-US" sz="1650" dirty="0"/>
              <a:t>In this stage of the data science lifecycle, data scientists use statistical and machine learning techniques to analyze the prepared data. By applying these techniques, they extract meaningful information, make accurate predictions, and gain a deeper understanding of the underlying insights within the data. This phase is characterized by tasks such as feature selection, model training and performance evaluation. All of these contribute to the successful analysis and interpretation of the data.</a:t>
            </a:r>
          </a:p>
          <a:p>
            <a:pPr>
              <a:lnSpc>
                <a:spcPct val="150000"/>
              </a:lnSpc>
            </a:pPr>
            <a:endParaRPr lang="en-US" sz="1283" dirty="0"/>
          </a:p>
          <a:p>
            <a:pPr>
              <a:lnSpc>
                <a:spcPct val="150000"/>
              </a:lnSpc>
            </a:pPr>
            <a:r>
              <a:rPr lang="en-US" sz="1650" dirty="0"/>
              <a:t>One essential task during this stage is feature selection. Data scientists carefully choose the relevant features or variables from the dataset that are most informative and influential for the analysis. By selecting the right set of features, they can simplify the modeling process, enhance the interpretability of results, and reduce the risk of overfitting.</a:t>
            </a:r>
          </a:p>
        </p:txBody>
      </p:sp>
    </p:spTree>
    <p:extLst>
      <p:ext uri="{BB962C8B-B14F-4D97-AF65-F5344CB8AC3E}">
        <p14:creationId xmlns:p14="http://schemas.microsoft.com/office/powerpoint/2010/main" val="184258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1">
            <a:extLst>
              <a:ext uri="{FF2B5EF4-FFF2-40B4-BE49-F238E27FC236}">
                <a16:creationId xmlns:a16="http://schemas.microsoft.com/office/drawing/2014/main" id="{206381AD-4C2B-4745-99B1-0BBCE6131A71}"/>
              </a:ext>
            </a:extLst>
          </p:cNvPr>
          <p:cNvSpPr txBox="1">
            <a:spLocks/>
          </p:cNvSpPr>
          <p:nvPr/>
        </p:nvSpPr>
        <p:spPr>
          <a:xfrm>
            <a:off x="632927" y="1006917"/>
            <a:ext cx="8561614" cy="1150601"/>
          </a:xfrm>
          <a:prstGeom prst="rect">
            <a:avLst/>
          </a:prstGeom>
          <a:solidFill>
            <a:schemeClr val="bg1">
              <a:lumMod val="95000"/>
            </a:schemeClr>
          </a:solidFill>
          <a:ln>
            <a:solidFill>
              <a:schemeClr val="bg1">
                <a:lumMod val="85000"/>
              </a:schemeClr>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4400" b="1" dirty="0">
                <a:solidFill>
                  <a:srgbClr val="FF0000"/>
                </a:solidFill>
              </a:rPr>
              <a:t>5 - Model Evaluation and Interpretation of Results</a:t>
            </a:r>
            <a:endParaRPr lang="en-US" sz="4584" b="1" dirty="0">
              <a:solidFill>
                <a:srgbClr val="FF0000"/>
              </a:solidFill>
              <a:latin typeface="Arial"/>
              <a:ea typeface="Arial Unicode MS"/>
            </a:endParaRPr>
          </a:p>
        </p:txBody>
      </p:sp>
      <p:grpSp>
        <p:nvGrpSpPr>
          <p:cNvPr id="3" name="Group 2"/>
          <p:cNvGrpSpPr/>
          <p:nvPr/>
        </p:nvGrpSpPr>
        <p:grpSpPr>
          <a:xfrm>
            <a:off x="3712028" y="6364739"/>
            <a:ext cx="3249437" cy="731969"/>
            <a:chOff x="4049485" y="6361461"/>
            <a:chExt cx="3544840" cy="798512"/>
          </a:xfrm>
        </p:grpSpPr>
        <p:grpSp>
          <p:nvGrpSpPr>
            <p:cNvPr id="147" name="Group 68"/>
            <p:cNvGrpSpPr>
              <a:grpSpLocks/>
            </p:cNvGrpSpPr>
            <p:nvPr/>
          </p:nvGrpSpPr>
          <p:grpSpPr bwMode="auto">
            <a:xfrm>
              <a:off x="4049485" y="6489017"/>
              <a:ext cx="589626" cy="543400"/>
              <a:chOff x="107127" y="8505835"/>
              <a:chExt cx="816157" cy="817179"/>
            </a:xfrm>
          </p:grpSpPr>
          <p:sp>
            <p:nvSpPr>
              <p:cNvPr id="148" name="Oval 147"/>
              <p:cNvSpPr/>
              <p:nvPr/>
            </p:nvSpPr>
            <p:spPr>
              <a:xfrm>
                <a:off x="107127" y="8505835"/>
                <a:ext cx="816157" cy="817179"/>
              </a:xfrm>
              <a:prstGeom prst="ellipse">
                <a:avLst/>
              </a:prstGeom>
              <a:solidFill>
                <a:srgbClr val="00DAD9"/>
              </a:solidFill>
              <a:ln>
                <a:noFill/>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nvGrpSpPr>
              <p:cNvPr id="149" name="Group 70"/>
              <p:cNvGrpSpPr>
                <a:grpSpLocks/>
              </p:cNvGrpSpPr>
              <p:nvPr/>
            </p:nvGrpSpPr>
            <p:grpSpPr bwMode="auto">
              <a:xfrm>
                <a:off x="324081" y="8673397"/>
                <a:ext cx="438107" cy="482054"/>
                <a:chOff x="296152" y="8673398"/>
                <a:chExt cx="438107" cy="482054"/>
              </a:xfrm>
            </p:grpSpPr>
            <p:sp>
              <p:nvSpPr>
                <p:cNvPr id="151" name="Freeform: Shape 72"/>
                <p:cNvSpPr>
                  <a:spLocks/>
                </p:cNvSpPr>
                <p:nvPr/>
              </p:nvSpPr>
              <p:spPr bwMode="auto">
                <a:xfrm>
                  <a:off x="296152" y="8673398"/>
                  <a:ext cx="349718" cy="482054"/>
                </a:xfrm>
                <a:custGeom>
                  <a:avLst/>
                  <a:gdLst>
                    <a:gd name="T0" fmla="*/ 37236 w 612218"/>
                    <a:gd name="T1" fmla="*/ 7266 h 820367"/>
                    <a:gd name="T2" fmla="*/ 37236 w 612218"/>
                    <a:gd name="T3" fmla="*/ 20124 h 820367"/>
                    <a:gd name="T4" fmla="*/ 37236 w 612218"/>
                    <a:gd name="T5" fmla="*/ 20248 h 820367"/>
                    <a:gd name="T6" fmla="*/ 18618 w 612218"/>
                    <a:gd name="T7" fmla="*/ 25763 h 820367"/>
                    <a:gd name="T8" fmla="*/ 0 w 612218"/>
                    <a:gd name="T9" fmla="*/ 20248 h 820367"/>
                    <a:gd name="T10" fmla="*/ 0 w 612218"/>
                    <a:gd name="T11" fmla="*/ 20124 h 820367"/>
                    <a:gd name="T12" fmla="*/ 0 w 612218"/>
                    <a:gd name="T13" fmla="*/ 7266 h 820367"/>
                    <a:gd name="T14" fmla="*/ 18618 w 612218"/>
                    <a:gd name="T15" fmla="*/ 12035 h 820367"/>
                    <a:gd name="T16" fmla="*/ 37236 w 612218"/>
                    <a:gd name="T17" fmla="*/ 7266 h 820367"/>
                    <a:gd name="T18" fmla="*/ 18618 w 612218"/>
                    <a:gd name="T19" fmla="*/ 27890 h 820367"/>
                    <a:gd name="T20" fmla="*/ 0 w 612218"/>
                    <a:gd name="T21" fmla="*/ 23121 h 820367"/>
                    <a:gd name="T22" fmla="*/ 0 w 612218"/>
                    <a:gd name="T23" fmla="*/ 35978 h 820367"/>
                    <a:gd name="T24" fmla="*/ 0 w 612218"/>
                    <a:gd name="T25" fmla="*/ 36102 h 820367"/>
                    <a:gd name="T26" fmla="*/ 18618 w 612218"/>
                    <a:gd name="T27" fmla="*/ 41617 h 820367"/>
                    <a:gd name="T28" fmla="*/ 37236 w 612218"/>
                    <a:gd name="T29" fmla="*/ 36102 h 820367"/>
                    <a:gd name="T30" fmla="*/ 37236 w 612218"/>
                    <a:gd name="T31" fmla="*/ 35978 h 820367"/>
                    <a:gd name="T32" fmla="*/ 37236 w 612218"/>
                    <a:gd name="T33" fmla="*/ 23121 h 820367"/>
                    <a:gd name="T34" fmla="*/ 18618 w 612218"/>
                    <a:gd name="T35" fmla="*/ 27890 h 820367"/>
                    <a:gd name="T36" fmla="*/ 18618 w 612218"/>
                    <a:gd name="T37" fmla="*/ 9789 h 820367"/>
                    <a:gd name="T38" fmla="*/ 36595 w 612218"/>
                    <a:gd name="T39" fmla="*/ 4894 h 820367"/>
                    <a:gd name="T40" fmla="*/ 18618 w 612218"/>
                    <a:gd name="T41" fmla="*/ 0 h 820367"/>
                    <a:gd name="T42" fmla="*/ 641 w 612218"/>
                    <a:gd name="T43" fmla="*/ 4894 h 820367"/>
                    <a:gd name="T44" fmla="*/ 18618 w 612218"/>
                    <a:gd name="T45" fmla="*/ 9789 h 820367"/>
                    <a:gd name="T46" fmla="*/ 18618 w 612218"/>
                    <a:gd name="T47" fmla="*/ 43743 h 820367"/>
                    <a:gd name="T48" fmla="*/ 0 w 612218"/>
                    <a:gd name="T49" fmla="*/ 38974 h 820367"/>
                    <a:gd name="T50" fmla="*/ 0 w 612218"/>
                    <a:gd name="T51" fmla="*/ 51832 h 820367"/>
                    <a:gd name="T52" fmla="*/ 0 w 612218"/>
                    <a:gd name="T53" fmla="*/ 51956 h 820367"/>
                    <a:gd name="T54" fmla="*/ 18618 w 612218"/>
                    <a:gd name="T55" fmla="*/ 57470 h 820367"/>
                    <a:gd name="T56" fmla="*/ 37236 w 612218"/>
                    <a:gd name="T57" fmla="*/ 51956 h 820367"/>
                    <a:gd name="T58" fmla="*/ 37236 w 612218"/>
                    <a:gd name="T59" fmla="*/ 51832 h 820367"/>
                    <a:gd name="T60" fmla="*/ 37236 w 612218"/>
                    <a:gd name="T61" fmla="*/ 38974 h 820367"/>
                    <a:gd name="T62" fmla="*/ 18618 w 612218"/>
                    <a:gd name="T63" fmla="*/ 43743 h 820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218"/>
                    <a:gd name="T97" fmla="*/ 0 h 820367"/>
                    <a:gd name="T98" fmla="*/ 612218 w 612218"/>
                    <a:gd name="T99" fmla="*/ 820367 h 820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218" h="820367">
                      <a:moveTo>
                        <a:pt x="612218" y="103727"/>
                      </a:moveTo>
                      <a:lnTo>
                        <a:pt x="612218" y="287266"/>
                      </a:lnTo>
                      <a:cubicBezTo>
                        <a:pt x="612218" y="287852"/>
                        <a:pt x="612218" y="288438"/>
                        <a:pt x="612218" y="289026"/>
                      </a:cubicBezTo>
                      <a:cubicBezTo>
                        <a:pt x="612218" y="332505"/>
                        <a:pt x="475148" y="367752"/>
                        <a:pt x="306109" y="367752"/>
                      </a:cubicBezTo>
                      <a:cubicBezTo>
                        <a:pt x="137070" y="367752"/>
                        <a:pt x="0" y="332505"/>
                        <a:pt x="0" y="289026"/>
                      </a:cubicBezTo>
                      <a:cubicBezTo>
                        <a:pt x="0" y="288438"/>
                        <a:pt x="0" y="287852"/>
                        <a:pt x="0" y="287266"/>
                      </a:cubicBezTo>
                      <a:lnTo>
                        <a:pt x="0" y="103727"/>
                      </a:lnTo>
                      <a:cubicBezTo>
                        <a:pt x="21637" y="142224"/>
                        <a:pt x="150444" y="171801"/>
                        <a:pt x="306109" y="171801"/>
                      </a:cubicBezTo>
                      <a:cubicBezTo>
                        <a:pt x="461774" y="171801"/>
                        <a:pt x="590581" y="142224"/>
                        <a:pt x="612218" y="103727"/>
                      </a:cubicBezTo>
                      <a:close/>
                      <a:moveTo>
                        <a:pt x="306109" y="398108"/>
                      </a:moveTo>
                      <a:cubicBezTo>
                        <a:pt x="150444" y="398108"/>
                        <a:pt x="21637" y="368531"/>
                        <a:pt x="0" y="330034"/>
                      </a:cubicBezTo>
                      <a:lnTo>
                        <a:pt x="0" y="513573"/>
                      </a:lnTo>
                      <a:cubicBezTo>
                        <a:pt x="0" y="514158"/>
                        <a:pt x="0" y="514745"/>
                        <a:pt x="0" y="515333"/>
                      </a:cubicBezTo>
                      <a:cubicBezTo>
                        <a:pt x="0" y="558812"/>
                        <a:pt x="137070" y="594059"/>
                        <a:pt x="306109" y="594059"/>
                      </a:cubicBezTo>
                      <a:cubicBezTo>
                        <a:pt x="475148" y="594059"/>
                        <a:pt x="612218" y="558812"/>
                        <a:pt x="612218" y="515333"/>
                      </a:cubicBezTo>
                      <a:cubicBezTo>
                        <a:pt x="612218" y="514745"/>
                        <a:pt x="612218" y="514158"/>
                        <a:pt x="612218" y="513573"/>
                      </a:cubicBezTo>
                      <a:lnTo>
                        <a:pt x="612218" y="330034"/>
                      </a:lnTo>
                      <a:cubicBezTo>
                        <a:pt x="590581" y="368531"/>
                        <a:pt x="461774" y="398108"/>
                        <a:pt x="306109" y="398108"/>
                      </a:cubicBezTo>
                      <a:close/>
                      <a:moveTo>
                        <a:pt x="306109" y="139731"/>
                      </a:moveTo>
                      <a:cubicBezTo>
                        <a:pt x="469347" y="139731"/>
                        <a:pt x="601679" y="108451"/>
                        <a:pt x="601679" y="69866"/>
                      </a:cubicBezTo>
                      <a:cubicBezTo>
                        <a:pt x="601679" y="31280"/>
                        <a:pt x="469347" y="0"/>
                        <a:pt x="306109" y="0"/>
                      </a:cubicBezTo>
                      <a:cubicBezTo>
                        <a:pt x="142871" y="0"/>
                        <a:pt x="10539" y="31280"/>
                        <a:pt x="10539" y="69866"/>
                      </a:cubicBezTo>
                      <a:cubicBezTo>
                        <a:pt x="10539" y="108451"/>
                        <a:pt x="142871" y="139731"/>
                        <a:pt x="306109" y="139731"/>
                      </a:cubicBezTo>
                      <a:close/>
                      <a:moveTo>
                        <a:pt x="306109" y="624414"/>
                      </a:moveTo>
                      <a:cubicBezTo>
                        <a:pt x="150444" y="624414"/>
                        <a:pt x="21637" y="594838"/>
                        <a:pt x="0" y="556341"/>
                      </a:cubicBezTo>
                      <a:lnTo>
                        <a:pt x="0" y="739881"/>
                      </a:lnTo>
                      <a:cubicBezTo>
                        <a:pt x="0" y="740465"/>
                        <a:pt x="0" y="741052"/>
                        <a:pt x="0" y="741640"/>
                      </a:cubicBezTo>
                      <a:cubicBezTo>
                        <a:pt x="0" y="785118"/>
                        <a:pt x="137070" y="820367"/>
                        <a:pt x="306109" y="820367"/>
                      </a:cubicBezTo>
                      <a:cubicBezTo>
                        <a:pt x="475148" y="820367"/>
                        <a:pt x="612218" y="785118"/>
                        <a:pt x="612218" y="741640"/>
                      </a:cubicBezTo>
                      <a:cubicBezTo>
                        <a:pt x="612218" y="741052"/>
                        <a:pt x="612218" y="740465"/>
                        <a:pt x="612218" y="739881"/>
                      </a:cubicBezTo>
                      <a:lnTo>
                        <a:pt x="612218" y="556341"/>
                      </a:lnTo>
                      <a:cubicBezTo>
                        <a:pt x="590581" y="594838"/>
                        <a:pt x="461774" y="624414"/>
                        <a:pt x="306109" y="624414"/>
                      </a:cubicBezTo>
                      <a:close/>
                    </a:path>
                  </a:pathLst>
                </a:custGeom>
                <a:solidFill>
                  <a:srgbClr val="5F002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2" name="Oval 151"/>
                <p:cNvSpPr/>
                <p:nvPr/>
              </p:nvSpPr>
              <p:spPr>
                <a:xfrm>
                  <a:off x="553012" y="8935930"/>
                  <a:ext cx="178331" cy="183137"/>
                </a:xfrm>
                <a:prstGeom prst="ellipse">
                  <a:avLst/>
                </a:prstGeom>
                <a:solidFill>
                  <a:srgbClr val="00DA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50"/>
                </a:p>
              </p:txBody>
            </p:sp>
            <p:grpSp>
              <p:nvGrpSpPr>
                <p:cNvPr id="153" name="Group 152"/>
                <p:cNvGrpSpPr/>
                <p:nvPr/>
              </p:nvGrpSpPr>
              <p:grpSpPr>
                <a:xfrm>
                  <a:off x="549152" y="8934537"/>
                  <a:ext cx="185107" cy="183031"/>
                  <a:chOff x="4720200" y="3482200"/>
                  <a:chExt cx="668800" cy="668800"/>
                </a:xfrm>
                <a:solidFill>
                  <a:srgbClr val="5F0020"/>
                </a:solidFill>
              </p:grpSpPr>
              <p:sp>
                <p:nvSpPr>
                  <p:cNvPr id="157" name="Freeform: Shape 78"/>
                  <p:cNvSpPr/>
                  <p:nvPr/>
                </p:nvSpPr>
                <p:spPr>
                  <a:xfrm>
                    <a:off x="4720200" y="3482200"/>
                    <a:ext cx="668800" cy="668800"/>
                  </a:xfrm>
                  <a:custGeom>
                    <a:avLst/>
                    <a:gdLst/>
                    <a:ahLst/>
                    <a:cxnLst/>
                    <a:rect l="0" t="0" r="0" b="0"/>
                    <a:pathLst>
                      <a:path w="668800" h="668800">
                        <a:moveTo>
                          <a:pt x="197293" y="270867"/>
                        </a:moveTo>
                        <a:moveTo>
                          <a:pt x="601920" y="334400"/>
                        </a:moveTo>
                        <a:cubicBezTo>
                          <a:pt x="601920" y="481533"/>
                          <a:pt x="481531" y="601920"/>
                          <a:pt x="334400" y="601920"/>
                        </a:cubicBezTo>
                        <a:cubicBezTo>
                          <a:pt x="187269" y="601920"/>
                          <a:pt x="66880" y="481533"/>
                          <a:pt x="66880" y="334400"/>
                        </a:cubicBezTo>
                        <a:cubicBezTo>
                          <a:pt x="66880" y="187267"/>
                          <a:pt x="187267" y="66880"/>
                          <a:pt x="334400" y="66880"/>
                        </a:cubicBezTo>
                        <a:cubicBezTo>
                          <a:pt x="359480" y="66880"/>
                          <a:pt x="384560" y="70227"/>
                          <a:pt x="407975" y="76914"/>
                        </a:cubicBezTo>
                        <a:lnTo>
                          <a:pt x="459800" y="25080"/>
                        </a:lnTo>
                        <a:cubicBezTo>
                          <a:pt x="421347" y="8360"/>
                          <a:pt x="379547" y="0"/>
                          <a:pt x="334400" y="0"/>
                        </a:cubicBezTo>
                        <a:cubicBezTo>
                          <a:pt x="150480" y="0"/>
                          <a:pt x="0" y="150480"/>
                          <a:pt x="0" y="334400"/>
                        </a:cubicBezTo>
                        <a:cubicBezTo>
                          <a:pt x="0" y="518320"/>
                          <a:pt x="150480" y="668800"/>
                          <a:pt x="334400" y="668800"/>
                        </a:cubicBezTo>
                        <a:cubicBezTo>
                          <a:pt x="518320" y="668800"/>
                          <a:pt x="668800" y="518320"/>
                          <a:pt x="668800" y="334400"/>
                        </a:cubicBezTo>
                        <a:lnTo>
                          <a:pt x="601920" y="334400"/>
                        </a:lnTo>
                        <a:close/>
                      </a:path>
                    </a:pathLst>
                  </a:custGeom>
                  <a:grpFill/>
                  <a:ln w="7600" cap="flat">
                    <a:solidFill>
                      <a:srgbClr val="5F0020"/>
                    </a:solidFill>
                    <a:bevel/>
                  </a:ln>
                </p:spPr>
                <p:txBody>
                  <a:bodyPr/>
                  <a:lstStyle/>
                  <a:p>
                    <a:endParaRPr lang="en-US" sz="1650"/>
                  </a:p>
                </p:txBody>
              </p:sp>
              <p:sp>
                <p:nvSpPr>
                  <p:cNvPr id="158" name="Freeform: Shape 79"/>
                  <p:cNvSpPr/>
                  <p:nvPr/>
                </p:nvSpPr>
                <p:spPr>
                  <a:xfrm>
                    <a:off x="4870680" y="3565926"/>
                    <a:ext cx="518320" cy="381213"/>
                  </a:xfrm>
                  <a:custGeom>
                    <a:avLst/>
                    <a:gdLst/>
                    <a:ahLst/>
                    <a:cxnLst/>
                    <a:rect l="0" t="0" r="0" b="0"/>
                    <a:pathLst>
                      <a:path w="518320" h="381213">
                        <a:moveTo>
                          <a:pt x="46812" y="183921"/>
                        </a:moveTo>
                        <a:lnTo>
                          <a:pt x="0" y="230733"/>
                        </a:lnTo>
                        <a:lnTo>
                          <a:pt x="150480" y="381213"/>
                        </a:lnTo>
                        <a:lnTo>
                          <a:pt x="484879" y="46813"/>
                        </a:lnTo>
                        <a:lnTo>
                          <a:pt x="438068" y="0"/>
                        </a:lnTo>
                        <a:lnTo>
                          <a:pt x="150480" y="285906"/>
                        </a:lnTo>
                        <a:lnTo>
                          <a:pt x="46812" y="183921"/>
                        </a:lnTo>
                        <a:close/>
                        <a:moveTo>
                          <a:pt x="518320" y="247453"/>
                        </a:moveTo>
                        <a:close/>
                      </a:path>
                    </a:pathLst>
                  </a:custGeom>
                  <a:grpFill/>
                  <a:ln w="7600" cap="flat">
                    <a:solidFill>
                      <a:srgbClr val="5F0020"/>
                    </a:solidFill>
                    <a:bevel/>
                  </a:ln>
                </p:spPr>
                <p:txBody>
                  <a:bodyPr/>
                  <a:lstStyle/>
                  <a:p>
                    <a:endParaRPr lang="en-US" sz="1650"/>
                  </a:p>
                </p:txBody>
              </p:sp>
            </p:grpSp>
            <p:sp>
              <p:nvSpPr>
                <p:cNvPr id="154" name="Freeform: Shape 75"/>
                <p:cNvSpPr>
                  <a:spLocks/>
                </p:cNvSpPr>
                <p:nvPr/>
              </p:nvSpPr>
              <p:spPr bwMode="auto">
                <a:xfrm>
                  <a:off x="332381" y="9074902"/>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5" name="Freeform: Shape 76"/>
                <p:cNvSpPr>
                  <a:spLocks/>
                </p:cNvSpPr>
                <p:nvPr/>
              </p:nvSpPr>
              <p:spPr bwMode="auto">
                <a:xfrm>
                  <a:off x="332381" y="8947314"/>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6" name="Freeform: Shape 77"/>
                <p:cNvSpPr>
                  <a:spLocks/>
                </p:cNvSpPr>
                <p:nvPr/>
              </p:nvSpPr>
              <p:spPr bwMode="auto">
                <a:xfrm>
                  <a:off x="332381" y="8804019"/>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grpSp>
          <p:sp>
            <p:nvSpPr>
              <p:cNvPr id="150" name="Oval 149"/>
              <p:cNvSpPr/>
              <p:nvPr/>
            </p:nvSpPr>
            <p:spPr>
              <a:xfrm>
                <a:off x="150082" y="8548844"/>
                <a:ext cx="730247" cy="731161"/>
              </a:xfrm>
              <a:prstGeom prst="ellipse">
                <a:avLst/>
              </a:prstGeom>
              <a:noFill/>
              <a:ln w="12700">
                <a:solidFill>
                  <a:srgbClr val="5F0020"/>
                </a:solidFill>
                <a:prstDash val="sysDash"/>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sp>
          <p:nvSpPr>
            <p:cNvPr id="159" name="Text 271"/>
            <p:cNvSpPr txBox="1">
              <a:spLocks noChangeArrowheads="1"/>
            </p:cNvSpPr>
            <p:nvPr/>
          </p:nvSpPr>
          <p:spPr bwMode="auto">
            <a:xfrm>
              <a:off x="4513979" y="6361461"/>
              <a:ext cx="3080346"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00" tIns="0" rIns="3300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2933" b="1" dirty="0">
                  <a:solidFill>
                    <a:srgbClr val="F27789"/>
                  </a:solidFill>
                  <a:latin typeface="Bahnschrift Condensed" panose="020B0502040204020203" pitchFamily="34" charset="0"/>
                  <a:hlinkClick r:id="rId2"/>
                </a:rPr>
                <a:t>Database</a:t>
              </a:r>
              <a:r>
                <a:rPr lang="en-US" altLang="en-US" sz="2933" b="1" dirty="0">
                  <a:solidFill>
                    <a:srgbClr val="5B9BD5"/>
                  </a:solidFill>
                  <a:latin typeface="Bahnschrift Condensed" panose="020B0502040204020203" pitchFamily="34" charset="0"/>
                  <a:hlinkClick r:id="rId2"/>
                </a:rPr>
                <a:t>Town.</a:t>
              </a:r>
              <a:r>
                <a:rPr lang="en-US" altLang="en-US" sz="2933" b="1" dirty="0">
                  <a:solidFill>
                    <a:srgbClr val="EEA720"/>
                  </a:solidFill>
                  <a:latin typeface="Bahnschrift Condensed" panose="020B0502040204020203" pitchFamily="34" charset="0"/>
                  <a:hlinkClick r:id="rId2"/>
                </a:rPr>
                <a:t>com</a:t>
              </a:r>
              <a:endParaRPr lang="en-US" altLang="en-US" sz="2933" b="1" dirty="0">
                <a:solidFill>
                  <a:srgbClr val="EEA720"/>
                </a:solidFill>
                <a:latin typeface="Bahnschrift Condensed" panose="020B0502040204020203" pitchFamily="34" charset="0"/>
              </a:endParaRPr>
            </a:p>
          </p:txBody>
        </p:sp>
      </p:grpSp>
      <p:sp>
        <p:nvSpPr>
          <p:cNvPr id="2" name="Rectangle 1"/>
          <p:cNvSpPr/>
          <p:nvPr/>
        </p:nvSpPr>
        <p:spPr>
          <a:xfrm>
            <a:off x="748393" y="2170637"/>
            <a:ext cx="8330681" cy="4157870"/>
          </a:xfrm>
          <a:prstGeom prst="rect">
            <a:avLst/>
          </a:prstGeom>
        </p:spPr>
        <p:txBody>
          <a:bodyPr wrap="square">
            <a:spAutoFit/>
          </a:bodyPr>
          <a:lstStyle/>
          <a:p>
            <a:pPr>
              <a:lnSpc>
                <a:spcPct val="150000"/>
              </a:lnSpc>
            </a:pPr>
            <a:r>
              <a:rPr lang="en-US" sz="1650" dirty="0"/>
              <a:t>Once the data models have undergone training and predictions have been generated, the subsequent step in the data science lifecycle is to evaluate the results. Data scientists meticulously assess the performance of their models and validate the accuracy of the predictions against the ground truth or known outcomes. This evaluation process plays a crucial role in determining the effectiveness of the models and gaining valuable insights into the analyzed data.</a:t>
            </a:r>
          </a:p>
          <a:p>
            <a:pPr>
              <a:lnSpc>
                <a:spcPct val="150000"/>
              </a:lnSpc>
            </a:pPr>
            <a:endParaRPr lang="en-US" sz="1283" dirty="0"/>
          </a:p>
          <a:p>
            <a:pPr>
              <a:lnSpc>
                <a:spcPct val="150000"/>
              </a:lnSpc>
            </a:pPr>
            <a:r>
              <a:rPr lang="en-US" sz="1650" dirty="0"/>
              <a:t>During the evaluation stage, data scientists employ various techniques to analyze and interpret the results. Statistical analysis is a fundamental approach used to assess the performance metrics of the models. These metrics can include accuracy, precision, recall, F1 score, or other domain-specific measures depending on the nature of the problem.</a:t>
            </a:r>
          </a:p>
        </p:txBody>
      </p:sp>
    </p:spTree>
    <p:extLst>
      <p:ext uri="{BB962C8B-B14F-4D97-AF65-F5344CB8AC3E}">
        <p14:creationId xmlns:p14="http://schemas.microsoft.com/office/powerpoint/2010/main" val="131818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1">
            <a:extLst>
              <a:ext uri="{FF2B5EF4-FFF2-40B4-BE49-F238E27FC236}">
                <a16:creationId xmlns:a16="http://schemas.microsoft.com/office/drawing/2014/main" id="{206381AD-4C2B-4745-99B1-0BBCE6131A71}"/>
              </a:ext>
            </a:extLst>
          </p:cNvPr>
          <p:cNvSpPr txBox="1">
            <a:spLocks/>
          </p:cNvSpPr>
          <p:nvPr/>
        </p:nvSpPr>
        <p:spPr>
          <a:xfrm>
            <a:off x="632927" y="875522"/>
            <a:ext cx="8681357" cy="1191976"/>
          </a:xfrm>
          <a:prstGeom prst="rect">
            <a:avLst/>
          </a:prstGeom>
          <a:solidFill>
            <a:schemeClr val="bg1">
              <a:lumMod val="95000"/>
            </a:schemeClr>
          </a:solidFill>
          <a:ln>
            <a:solidFill>
              <a:schemeClr val="bg1">
                <a:lumMod val="85000"/>
              </a:schemeClr>
            </a:solidFill>
          </a:ln>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sz="4400" b="1" dirty="0">
                <a:solidFill>
                  <a:srgbClr val="FF0000"/>
                </a:solidFill>
              </a:rPr>
              <a:t>6 - Deployment and </a:t>
            </a:r>
          </a:p>
          <a:p>
            <a:pPr lvl="0">
              <a:defRPr/>
            </a:pPr>
            <a:r>
              <a:rPr lang="en-US" sz="4400" b="1" dirty="0">
                <a:solidFill>
                  <a:srgbClr val="FF0000"/>
                </a:solidFill>
              </a:rPr>
              <a:t>Communication of Findings</a:t>
            </a:r>
            <a:endParaRPr lang="en-US" sz="4584" b="1" dirty="0">
              <a:solidFill>
                <a:srgbClr val="FF0000"/>
              </a:solidFill>
              <a:latin typeface="Arial"/>
              <a:ea typeface="Arial Unicode MS"/>
            </a:endParaRPr>
          </a:p>
        </p:txBody>
      </p:sp>
      <p:grpSp>
        <p:nvGrpSpPr>
          <p:cNvPr id="3" name="Group 2"/>
          <p:cNvGrpSpPr/>
          <p:nvPr/>
        </p:nvGrpSpPr>
        <p:grpSpPr>
          <a:xfrm>
            <a:off x="3712028" y="6364739"/>
            <a:ext cx="3249437" cy="731969"/>
            <a:chOff x="4049485" y="6361461"/>
            <a:chExt cx="3544840" cy="798512"/>
          </a:xfrm>
        </p:grpSpPr>
        <p:grpSp>
          <p:nvGrpSpPr>
            <p:cNvPr id="147" name="Group 68"/>
            <p:cNvGrpSpPr>
              <a:grpSpLocks/>
            </p:cNvGrpSpPr>
            <p:nvPr/>
          </p:nvGrpSpPr>
          <p:grpSpPr bwMode="auto">
            <a:xfrm>
              <a:off x="4049485" y="6489017"/>
              <a:ext cx="589626" cy="543400"/>
              <a:chOff x="107127" y="8505835"/>
              <a:chExt cx="816157" cy="817179"/>
            </a:xfrm>
          </p:grpSpPr>
          <p:sp>
            <p:nvSpPr>
              <p:cNvPr id="148" name="Oval 147"/>
              <p:cNvSpPr/>
              <p:nvPr/>
            </p:nvSpPr>
            <p:spPr>
              <a:xfrm>
                <a:off x="107127" y="8505835"/>
                <a:ext cx="816157" cy="817179"/>
              </a:xfrm>
              <a:prstGeom prst="ellipse">
                <a:avLst/>
              </a:prstGeom>
              <a:solidFill>
                <a:srgbClr val="00DAD9"/>
              </a:solidFill>
              <a:ln>
                <a:noFill/>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nvGrpSpPr>
              <p:cNvPr id="149" name="Group 70"/>
              <p:cNvGrpSpPr>
                <a:grpSpLocks/>
              </p:cNvGrpSpPr>
              <p:nvPr/>
            </p:nvGrpSpPr>
            <p:grpSpPr bwMode="auto">
              <a:xfrm>
                <a:off x="324081" y="8673397"/>
                <a:ext cx="438107" cy="482054"/>
                <a:chOff x="296152" y="8673398"/>
                <a:chExt cx="438107" cy="482054"/>
              </a:xfrm>
            </p:grpSpPr>
            <p:sp>
              <p:nvSpPr>
                <p:cNvPr id="151" name="Freeform: Shape 72"/>
                <p:cNvSpPr>
                  <a:spLocks/>
                </p:cNvSpPr>
                <p:nvPr/>
              </p:nvSpPr>
              <p:spPr bwMode="auto">
                <a:xfrm>
                  <a:off x="296152" y="8673398"/>
                  <a:ext cx="349718" cy="482054"/>
                </a:xfrm>
                <a:custGeom>
                  <a:avLst/>
                  <a:gdLst>
                    <a:gd name="T0" fmla="*/ 37236 w 612218"/>
                    <a:gd name="T1" fmla="*/ 7266 h 820367"/>
                    <a:gd name="T2" fmla="*/ 37236 w 612218"/>
                    <a:gd name="T3" fmla="*/ 20124 h 820367"/>
                    <a:gd name="T4" fmla="*/ 37236 w 612218"/>
                    <a:gd name="T5" fmla="*/ 20248 h 820367"/>
                    <a:gd name="T6" fmla="*/ 18618 w 612218"/>
                    <a:gd name="T7" fmla="*/ 25763 h 820367"/>
                    <a:gd name="T8" fmla="*/ 0 w 612218"/>
                    <a:gd name="T9" fmla="*/ 20248 h 820367"/>
                    <a:gd name="T10" fmla="*/ 0 w 612218"/>
                    <a:gd name="T11" fmla="*/ 20124 h 820367"/>
                    <a:gd name="T12" fmla="*/ 0 w 612218"/>
                    <a:gd name="T13" fmla="*/ 7266 h 820367"/>
                    <a:gd name="T14" fmla="*/ 18618 w 612218"/>
                    <a:gd name="T15" fmla="*/ 12035 h 820367"/>
                    <a:gd name="T16" fmla="*/ 37236 w 612218"/>
                    <a:gd name="T17" fmla="*/ 7266 h 820367"/>
                    <a:gd name="T18" fmla="*/ 18618 w 612218"/>
                    <a:gd name="T19" fmla="*/ 27890 h 820367"/>
                    <a:gd name="T20" fmla="*/ 0 w 612218"/>
                    <a:gd name="T21" fmla="*/ 23121 h 820367"/>
                    <a:gd name="T22" fmla="*/ 0 w 612218"/>
                    <a:gd name="T23" fmla="*/ 35978 h 820367"/>
                    <a:gd name="T24" fmla="*/ 0 w 612218"/>
                    <a:gd name="T25" fmla="*/ 36102 h 820367"/>
                    <a:gd name="T26" fmla="*/ 18618 w 612218"/>
                    <a:gd name="T27" fmla="*/ 41617 h 820367"/>
                    <a:gd name="T28" fmla="*/ 37236 w 612218"/>
                    <a:gd name="T29" fmla="*/ 36102 h 820367"/>
                    <a:gd name="T30" fmla="*/ 37236 w 612218"/>
                    <a:gd name="T31" fmla="*/ 35978 h 820367"/>
                    <a:gd name="T32" fmla="*/ 37236 w 612218"/>
                    <a:gd name="T33" fmla="*/ 23121 h 820367"/>
                    <a:gd name="T34" fmla="*/ 18618 w 612218"/>
                    <a:gd name="T35" fmla="*/ 27890 h 820367"/>
                    <a:gd name="T36" fmla="*/ 18618 w 612218"/>
                    <a:gd name="T37" fmla="*/ 9789 h 820367"/>
                    <a:gd name="T38" fmla="*/ 36595 w 612218"/>
                    <a:gd name="T39" fmla="*/ 4894 h 820367"/>
                    <a:gd name="T40" fmla="*/ 18618 w 612218"/>
                    <a:gd name="T41" fmla="*/ 0 h 820367"/>
                    <a:gd name="T42" fmla="*/ 641 w 612218"/>
                    <a:gd name="T43" fmla="*/ 4894 h 820367"/>
                    <a:gd name="T44" fmla="*/ 18618 w 612218"/>
                    <a:gd name="T45" fmla="*/ 9789 h 820367"/>
                    <a:gd name="T46" fmla="*/ 18618 w 612218"/>
                    <a:gd name="T47" fmla="*/ 43743 h 820367"/>
                    <a:gd name="T48" fmla="*/ 0 w 612218"/>
                    <a:gd name="T49" fmla="*/ 38974 h 820367"/>
                    <a:gd name="T50" fmla="*/ 0 w 612218"/>
                    <a:gd name="T51" fmla="*/ 51832 h 820367"/>
                    <a:gd name="T52" fmla="*/ 0 w 612218"/>
                    <a:gd name="T53" fmla="*/ 51956 h 820367"/>
                    <a:gd name="T54" fmla="*/ 18618 w 612218"/>
                    <a:gd name="T55" fmla="*/ 57470 h 820367"/>
                    <a:gd name="T56" fmla="*/ 37236 w 612218"/>
                    <a:gd name="T57" fmla="*/ 51956 h 820367"/>
                    <a:gd name="T58" fmla="*/ 37236 w 612218"/>
                    <a:gd name="T59" fmla="*/ 51832 h 820367"/>
                    <a:gd name="T60" fmla="*/ 37236 w 612218"/>
                    <a:gd name="T61" fmla="*/ 38974 h 820367"/>
                    <a:gd name="T62" fmla="*/ 18618 w 612218"/>
                    <a:gd name="T63" fmla="*/ 43743 h 82036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612218"/>
                    <a:gd name="T97" fmla="*/ 0 h 820367"/>
                    <a:gd name="T98" fmla="*/ 612218 w 612218"/>
                    <a:gd name="T99" fmla="*/ 820367 h 82036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612218" h="820367">
                      <a:moveTo>
                        <a:pt x="612218" y="103727"/>
                      </a:moveTo>
                      <a:lnTo>
                        <a:pt x="612218" y="287266"/>
                      </a:lnTo>
                      <a:cubicBezTo>
                        <a:pt x="612218" y="287852"/>
                        <a:pt x="612218" y="288438"/>
                        <a:pt x="612218" y="289026"/>
                      </a:cubicBezTo>
                      <a:cubicBezTo>
                        <a:pt x="612218" y="332505"/>
                        <a:pt x="475148" y="367752"/>
                        <a:pt x="306109" y="367752"/>
                      </a:cubicBezTo>
                      <a:cubicBezTo>
                        <a:pt x="137070" y="367752"/>
                        <a:pt x="0" y="332505"/>
                        <a:pt x="0" y="289026"/>
                      </a:cubicBezTo>
                      <a:cubicBezTo>
                        <a:pt x="0" y="288438"/>
                        <a:pt x="0" y="287852"/>
                        <a:pt x="0" y="287266"/>
                      </a:cubicBezTo>
                      <a:lnTo>
                        <a:pt x="0" y="103727"/>
                      </a:lnTo>
                      <a:cubicBezTo>
                        <a:pt x="21637" y="142224"/>
                        <a:pt x="150444" y="171801"/>
                        <a:pt x="306109" y="171801"/>
                      </a:cubicBezTo>
                      <a:cubicBezTo>
                        <a:pt x="461774" y="171801"/>
                        <a:pt x="590581" y="142224"/>
                        <a:pt x="612218" y="103727"/>
                      </a:cubicBezTo>
                      <a:close/>
                      <a:moveTo>
                        <a:pt x="306109" y="398108"/>
                      </a:moveTo>
                      <a:cubicBezTo>
                        <a:pt x="150444" y="398108"/>
                        <a:pt x="21637" y="368531"/>
                        <a:pt x="0" y="330034"/>
                      </a:cubicBezTo>
                      <a:lnTo>
                        <a:pt x="0" y="513573"/>
                      </a:lnTo>
                      <a:cubicBezTo>
                        <a:pt x="0" y="514158"/>
                        <a:pt x="0" y="514745"/>
                        <a:pt x="0" y="515333"/>
                      </a:cubicBezTo>
                      <a:cubicBezTo>
                        <a:pt x="0" y="558812"/>
                        <a:pt x="137070" y="594059"/>
                        <a:pt x="306109" y="594059"/>
                      </a:cubicBezTo>
                      <a:cubicBezTo>
                        <a:pt x="475148" y="594059"/>
                        <a:pt x="612218" y="558812"/>
                        <a:pt x="612218" y="515333"/>
                      </a:cubicBezTo>
                      <a:cubicBezTo>
                        <a:pt x="612218" y="514745"/>
                        <a:pt x="612218" y="514158"/>
                        <a:pt x="612218" y="513573"/>
                      </a:cubicBezTo>
                      <a:lnTo>
                        <a:pt x="612218" y="330034"/>
                      </a:lnTo>
                      <a:cubicBezTo>
                        <a:pt x="590581" y="368531"/>
                        <a:pt x="461774" y="398108"/>
                        <a:pt x="306109" y="398108"/>
                      </a:cubicBezTo>
                      <a:close/>
                      <a:moveTo>
                        <a:pt x="306109" y="139731"/>
                      </a:moveTo>
                      <a:cubicBezTo>
                        <a:pt x="469347" y="139731"/>
                        <a:pt x="601679" y="108451"/>
                        <a:pt x="601679" y="69866"/>
                      </a:cubicBezTo>
                      <a:cubicBezTo>
                        <a:pt x="601679" y="31280"/>
                        <a:pt x="469347" y="0"/>
                        <a:pt x="306109" y="0"/>
                      </a:cubicBezTo>
                      <a:cubicBezTo>
                        <a:pt x="142871" y="0"/>
                        <a:pt x="10539" y="31280"/>
                        <a:pt x="10539" y="69866"/>
                      </a:cubicBezTo>
                      <a:cubicBezTo>
                        <a:pt x="10539" y="108451"/>
                        <a:pt x="142871" y="139731"/>
                        <a:pt x="306109" y="139731"/>
                      </a:cubicBezTo>
                      <a:close/>
                      <a:moveTo>
                        <a:pt x="306109" y="624414"/>
                      </a:moveTo>
                      <a:cubicBezTo>
                        <a:pt x="150444" y="624414"/>
                        <a:pt x="21637" y="594838"/>
                        <a:pt x="0" y="556341"/>
                      </a:cubicBezTo>
                      <a:lnTo>
                        <a:pt x="0" y="739881"/>
                      </a:lnTo>
                      <a:cubicBezTo>
                        <a:pt x="0" y="740465"/>
                        <a:pt x="0" y="741052"/>
                        <a:pt x="0" y="741640"/>
                      </a:cubicBezTo>
                      <a:cubicBezTo>
                        <a:pt x="0" y="785118"/>
                        <a:pt x="137070" y="820367"/>
                        <a:pt x="306109" y="820367"/>
                      </a:cubicBezTo>
                      <a:cubicBezTo>
                        <a:pt x="475148" y="820367"/>
                        <a:pt x="612218" y="785118"/>
                        <a:pt x="612218" y="741640"/>
                      </a:cubicBezTo>
                      <a:cubicBezTo>
                        <a:pt x="612218" y="741052"/>
                        <a:pt x="612218" y="740465"/>
                        <a:pt x="612218" y="739881"/>
                      </a:cubicBezTo>
                      <a:lnTo>
                        <a:pt x="612218" y="556341"/>
                      </a:lnTo>
                      <a:cubicBezTo>
                        <a:pt x="590581" y="594838"/>
                        <a:pt x="461774" y="624414"/>
                        <a:pt x="306109" y="624414"/>
                      </a:cubicBezTo>
                      <a:close/>
                    </a:path>
                  </a:pathLst>
                </a:custGeom>
                <a:solidFill>
                  <a:srgbClr val="5F0020"/>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2" name="Oval 151"/>
                <p:cNvSpPr/>
                <p:nvPr/>
              </p:nvSpPr>
              <p:spPr>
                <a:xfrm>
                  <a:off x="553012" y="8935930"/>
                  <a:ext cx="178331" cy="183137"/>
                </a:xfrm>
                <a:prstGeom prst="ellipse">
                  <a:avLst/>
                </a:prstGeom>
                <a:solidFill>
                  <a:srgbClr val="00DAD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650"/>
                </a:p>
              </p:txBody>
            </p:sp>
            <p:grpSp>
              <p:nvGrpSpPr>
                <p:cNvPr id="153" name="Group 152"/>
                <p:cNvGrpSpPr/>
                <p:nvPr/>
              </p:nvGrpSpPr>
              <p:grpSpPr>
                <a:xfrm>
                  <a:off x="549152" y="8934537"/>
                  <a:ext cx="185107" cy="183031"/>
                  <a:chOff x="4720200" y="3482200"/>
                  <a:chExt cx="668800" cy="668800"/>
                </a:xfrm>
                <a:solidFill>
                  <a:srgbClr val="5F0020"/>
                </a:solidFill>
              </p:grpSpPr>
              <p:sp>
                <p:nvSpPr>
                  <p:cNvPr id="157" name="Freeform: Shape 78"/>
                  <p:cNvSpPr/>
                  <p:nvPr/>
                </p:nvSpPr>
                <p:spPr>
                  <a:xfrm>
                    <a:off x="4720200" y="3482200"/>
                    <a:ext cx="668800" cy="668800"/>
                  </a:xfrm>
                  <a:custGeom>
                    <a:avLst/>
                    <a:gdLst/>
                    <a:ahLst/>
                    <a:cxnLst/>
                    <a:rect l="0" t="0" r="0" b="0"/>
                    <a:pathLst>
                      <a:path w="668800" h="668800">
                        <a:moveTo>
                          <a:pt x="197293" y="270867"/>
                        </a:moveTo>
                        <a:moveTo>
                          <a:pt x="601920" y="334400"/>
                        </a:moveTo>
                        <a:cubicBezTo>
                          <a:pt x="601920" y="481533"/>
                          <a:pt x="481531" y="601920"/>
                          <a:pt x="334400" y="601920"/>
                        </a:cubicBezTo>
                        <a:cubicBezTo>
                          <a:pt x="187269" y="601920"/>
                          <a:pt x="66880" y="481533"/>
                          <a:pt x="66880" y="334400"/>
                        </a:cubicBezTo>
                        <a:cubicBezTo>
                          <a:pt x="66880" y="187267"/>
                          <a:pt x="187267" y="66880"/>
                          <a:pt x="334400" y="66880"/>
                        </a:cubicBezTo>
                        <a:cubicBezTo>
                          <a:pt x="359480" y="66880"/>
                          <a:pt x="384560" y="70227"/>
                          <a:pt x="407975" y="76914"/>
                        </a:cubicBezTo>
                        <a:lnTo>
                          <a:pt x="459800" y="25080"/>
                        </a:lnTo>
                        <a:cubicBezTo>
                          <a:pt x="421347" y="8360"/>
                          <a:pt x="379547" y="0"/>
                          <a:pt x="334400" y="0"/>
                        </a:cubicBezTo>
                        <a:cubicBezTo>
                          <a:pt x="150480" y="0"/>
                          <a:pt x="0" y="150480"/>
                          <a:pt x="0" y="334400"/>
                        </a:cubicBezTo>
                        <a:cubicBezTo>
                          <a:pt x="0" y="518320"/>
                          <a:pt x="150480" y="668800"/>
                          <a:pt x="334400" y="668800"/>
                        </a:cubicBezTo>
                        <a:cubicBezTo>
                          <a:pt x="518320" y="668800"/>
                          <a:pt x="668800" y="518320"/>
                          <a:pt x="668800" y="334400"/>
                        </a:cubicBezTo>
                        <a:lnTo>
                          <a:pt x="601920" y="334400"/>
                        </a:lnTo>
                        <a:close/>
                      </a:path>
                    </a:pathLst>
                  </a:custGeom>
                  <a:grpFill/>
                  <a:ln w="7600" cap="flat">
                    <a:solidFill>
                      <a:srgbClr val="5F0020"/>
                    </a:solidFill>
                    <a:bevel/>
                  </a:ln>
                </p:spPr>
                <p:txBody>
                  <a:bodyPr/>
                  <a:lstStyle/>
                  <a:p>
                    <a:endParaRPr lang="en-US" sz="1650"/>
                  </a:p>
                </p:txBody>
              </p:sp>
              <p:sp>
                <p:nvSpPr>
                  <p:cNvPr id="158" name="Freeform: Shape 79"/>
                  <p:cNvSpPr/>
                  <p:nvPr/>
                </p:nvSpPr>
                <p:spPr>
                  <a:xfrm>
                    <a:off x="4870680" y="3565926"/>
                    <a:ext cx="518320" cy="381213"/>
                  </a:xfrm>
                  <a:custGeom>
                    <a:avLst/>
                    <a:gdLst/>
                    <a:ahLst/>
                    <a:cxnLst/>
                    <a:rect l="0" t="0" r="0" b="0"/>
                    <a:pathLst>
                      <a:path w="518320" h="381213">
                        <a:moveTo>
                          <a:pt x="46812" y="183921"/>
                        </a:moveTo>
                        <a:lnTo>
                          <a:pt x="0" y="230733"/>
                        </a:lnTo>
                        <a:lnTo>
                          <a:pt x="150480" y="381213"/>
                        </a:lnTo>
                        <a:lnTo>
                          <a:pt x="484879" y="46813"/>
                        </a:lnTo>
                        <a:lnTo>
                          <a:pt x="438068" y="0"/>
                        </a:lnTo>
                        <a:lnTo>
                          <a:pt x="150480" y="285906"/>
                        </a:lnTo>
                        <a:lnTo>
                          <a:pt x="46812" y="183921"/>
                        </a:lnTo>
                        <a:close/>
                        <a:moveTo>
                          <a:pt x="518320" y="247453"/>
                        </a:moveTo>
                        <a:close/>
                      </a:path>
                    </a:pathLst>
                  </a:custGeom>
                  <a:grpFill/>
                  <a:ln w="7600" cap="flat">
                    <a:solidFill>
                      <a:srgbClr val="5F0020"/>
                    </a:solidFill>
                    <a:bevel/>
                  </a:ln>
                </p:spPr>
                <p:txBody>
                  <a:bodyPr/>
                  <a:lstStyle/>
                  <a:p>
                    <a:endParaRPr lang="en-US" sz="1650"/>
                  </a:p>
                </p:txBody>
              </p:sp>
            </p:grpSp>
            <p:sp>
              <p:nvSpPr>
                <p:cNvPr id="154" name="Freeform: Shape 75"/>
                <p:cNvSpPr>
                  <a:spLocks/>
                </p:cNvSpPr>
                <p:nvPr/>
              </p:nvSpPr>
              <p:spPr bwMode="auto">
                <a:xfrm>
                  <a:off x="332381" y="9074902"/>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5" name="Freeform: Shape 76"/>
                <p:cNvSpPr>
                  <a:spLocks/>
                </p:cNvSpPr>
                <p:nvPr/>
              </p:nvSpPr>
              <p:spPr bwMode="auto">
                <a:xfrm>
                  <a:off x="332381" y="8947314"/>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sp>
              <p:nvSpPr>
                <p:cNvPr id="156" name="Freeform: Shape 77"/>
                <p:cNvSpPr>
                  <a:spLocks/>
                </p:cNvSpPr>
                <p:nvPr/>
              </p:nvSpPr>
              <p:spPr bwMode="auto">
                <a:xfrm>
                  <a:off x="332381" y="8804019"/>
                  <a:ext cx="29425" cy="28269"/>
                </a:xfrm>
                <a:custGeom>
                  <a:avLst/>
                  <a:gdLst>
                    <a:gd name="T0" fmla="*/ 0 w 166752"/>
                    <a:gd name="T1" fmla="*/ 11 h 168112"/>
                    <a:gd name="T2" fmla="*/ 14 w 166752"/>
                    <a:gd name="T3" fmla="*/ 0 h 168112"/>
                    <a:gd name="T4" fmla="*/ 29 w 166752"/>
                    <a:gd name="T5" fmla="*/ 11 h 168112"/>
                    <a:gd name="T6" fmla="*/ 14 w 166752"/>
                    <a:gd name="T7" fmla="*/ 23 h 168112"/>
                    <a:gd name="T8" fmla="*/ 0 w 166752"/>
                    <a:gd name="T9" fmla="*/ 11 h 168112"/>
                    <a:gd name="T10" fmla="*/ 0 60000 65536"/>
                    <a:gd name="T11" fmla="*/ 0 60000 65536"/>
                    <a:gd name="T12" fmla="*/ 0 60000 65536"/>
                    <a:gd name="T13" fmla="*/ 0 60000 65536"/>
                    <a:gd name="T14" fmla="*/ 0 60000 65536"/>
                    <a:gd name="T15" fmla="*/ 0 w 166752"/>
                    <a:gd name="T16" fmla="*/ 0 h 168112"/>
                    <a:gd name="T17" fmla="*/ 166752 w 166752"/>
                    <a:gd name="T18" fmla="*/ 168112 h 168112"/>
                  </a:gdLst>
                  <a:ahLst/>
                  <a:cxnLst>
                    <a:cxn ang="T10">
                      <a:pos x="T0" y="T1"/>
                    </a:cxn>
                    <a:cxn ang="T11">
                      <a:pos x="T2" y="T3"/>
                    </a:cxn>
                    <a:cxn ang="T12">
                      <a:pos x="T4" y="T5"/>
                    </a:cxn>
                    <a:cxn ang="T13">
                      <a:pos x="T6" y="T7"/>
                    </a:cxn>
                    <a:cxn ang="T14">
                      <a:pos x="T8" y="T9"/>
                    </a:cxn>
                  </a:cxnLst>
                  <a:rect l="T15" t="T16" r="T17" b="T18"/>
                  <a:pathLst>
                    <a:path w="166752" h="168112">
                      <a:moveTo>
                        <a:pt x="0" y="84056"/>
                      </a:moveTo>
                      <a:cubicBezTo>
                        <a:pt x="0" y="37633"/>
                        <a:pt x="37329" y="0"/>
                        <a:pt x="83377" y="0"/>
                      </a:cubicBezTo>
                      <a:cubicBezTo>
                        <a:pt x="129423" y="0"/>
                        <a:pt x="166752" y="37633"/>
                        <a:pt x="166752" y="84056"/>
                      </a:cubicBezTo>
                      <a:cubicBezTo>
                        <a:pt x="166752" y="130479"/>
                        <a:pt x="129423" y="168112"/>
                        <a:pt x="83377" y="168112"/>
                      </a:cubicBezTo>
                      <a:cubicBezTo>
                        <a:pt x="37329" y="168112"/>
                        <a:pt x="0" y="130479"/>
                        <a:pt x="0" y="84056"/>
                      </a:cubicBezTo>
                      <a:close/>
                    </a:path>
                  </a:pathLst>
                </a:custGeom>
                <a:solidFill>
                  <a:srgbClr val="D7F4EE"/>
                </a:solidFill>
                <a:ln>
                  <a:noFill/>
                </a:ln>
                <a:extLst>
                  <a:ext uri="{91240B29-F687-4F45-9708-019B960494DF}">
                    <a14:hiddenLine xmlns:a14="http://schemas.microsoft.com/office/drawing/2010/main" w="7600" cap="flat">
                      <a:solidFill>
                        <a:srgbClr val="000000"/>
                      </a:solidFill>
                      <a:bevel/>
                      <a:headEnd/>
                      <a:tailEnd/>
                    </a14:hiddenLine>
                  </a:ext>
                </a:extLst>
              </p:spPr>
              <p:txBody>
                <a:bodyPr/>
                <a:lstStyle/>
                <a:p>
                  <a:endParaRPr lang="en-US" sz="1650"/>
                </a:p>
              </p:txBody>
            </p:sp>
          </p:grpSp>
          <p:sp>
            <p:nvSpPr>
              <p:cNvPr id="150" name="Oval 149"/>
              <p:cNvSpPr/>
              <p:nvPr/>
            </p:nvSpPr>
            <p:spPr>
              <a:xfrm>
                <a:off x="150082" y="8548844"/>
                <a:ext cx="730247" cy="731161"/>
              </a:xfrm>
              <a:prstGeom prst="ellipse">
                <a:avLst/>
              </a:prstGeom>
              <a:noFill/>
              <a:ln w="12700">
                <a:solidFill>
                  <a:srgbClr val="5F0020"/>
                </a:solidFill>
                <a:prstDash val="sysDash"/>
              </a:ln>
            </p:spPr>
            <p:style>
              <a:lnRef idx="2">
                <a:schemeClr val="accent4"/>
              </a:lnRef>
              <a:fillRef idx="1">
                <a:schemeClr val="lt1"/>
              </a:fillRef>
              <a:effectRef idx="0">
                <a:schemeClr val="accent4"/>
              </a:effectRef>
              <a:fontRef idx="minor">
                <a:schemeClr val="dk1"/>
              </a:fontRef>
            </p:style>
            <p:txBody>
              <a:bodyPr anchor="ctr"/>
              <a:lstStyle/>
              <a:p>
                <a:pPr algn="ctr" eaLnBrk="1" hangingPunct="1">
                  <a:defRPr/>
                </a:pPr>
                <a:endParaRPr lang="en-US" sz="1650"/>
              </a:p>
            </p:txBody>
          </p:sp>
        </p:grpSp>
        <p:sp>
          <p:nvSpPr>
            <p:cNvPr id="159" name="Text 271"/>
            <p:cNvSpPr txBox="1">
              <a:spLocks noChangeArrowheads="1"/>
            </p:cNvSpPr>
            <p:nvPr/>
          </p:nvSpPr>
          <p:spPr bwMode="auto">
            <a:xfrm>
              <a:off x="4513979" y="6361461"/>
              <a:ext cx="3080346"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3000" tIns="0" rIns="33000" bIns="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lgn="ctr" eaLnBrk="1" hangingPunct="1">
                <a:spcBef>
                  <a:spcPct val="0"/>
                </a:spcBef>
                <a:buFontTx/>
                <a:buNone/>
              </a:pPr>
              <a:r>
                <a:rPr lang="en-US" altLang="en-US" sz="2933" b="1" dirty="0">
                  <a:solidFill>
                    <a:srgbClr val="F27789"/>
                  </a:solidFill>
                  <a:latin typeface="Bahnschrift Condensed" panose="020B0502040204020203" pitchFamily="34" charset="0"/>
                  <a:hlinkClick r:id="rId2"/>
                </a:rPr>
                <a:t>Database</a:t>
              </a:r>
              <a:r>
                <a:rPr lang="en-US" altLang="en-US" sz="2933" b="1" dirty="0">
                  <a:solidFill>
                    <a:srgbClr val="5B9BD5"/>
                  </a:solidFill>
                  <a:latin typeface="Bahnschrift Condensed" panose="020B0502040204020203" pitchFamily="34" charset="0"/>
                  <a:hlinkClick r:id="rId2"/>
                </a:rPr>
                <a:t>Town.</a:t>
              </a:r>
              <a:r>
                <a:rPr lang="en-US" altLang="en-US" sz="2933" b="1" dirty="0">
                  <a:solidFill>
                    <a:srgbClr val="EEA720"/>
                  </a:solidFill>
                  <a:latin typeface="Bahnschrift Condensed" panose="020B0502040204020203" pitchFamily="34" charset="0"/>
                  <a:hlinkClick r:id="rId2"/>
                </a:rPr>
                <a:t>com</a:t>
              </a:r>
              <a:endParaRPr lang="en-US" altLang="en-US" sz="2933" b="1" dirty="0">
                <a:solidFill>
                  <a:srgbClr val="EEA720"/>
                </a:solidFill>
                <a:latin typeface="Bahnschrift Condensed" panose="020B0502040204020203" pitchFamily="34" charset="0"/>
              </a:endParaRPr>
            </a:p>
          </p:txBody>
        </p:sp>
      </p:grpSp>
      <p:sp>
        <p:nvSpPr>
          <p:cNvPr id="2" name="Rectangle 1"/>
          <p:cNvSpPr/>
          <p:nvPr/>
        </p:nvSpPr>
        <p:spPr>
          <a:xfrm>
            <a:off x="863860" y="2359976"/>
            <a:ext cx="8330681" cy="3741089"/>
          </a:xfrm>
          <a:prstGeom prst="rect">
            <a:avLst/>
          </a:prstGeom>
        </p:spPr>
        <p:txBody>
          <a:bodyPr wrap="square">
            <a:spAutoFit/>
          </a:bodyPr>
          <a:lstStyle/>
          <a:p>
            <a:pPr>
              <a:lnSpc>
                <a:spcPct val="150000"/>
              </a:lnSpc>
            </a:pPr>
            <a:r>
              <a:rPr lang="en-US" sz="1650" dirty="0"/>
              <a:t>In the deployment stage of the data science lifecycle, data scientists focus on translating their models and findings into real-world solutions. This process needs integration of models into existing systems, building interactive dashboards, or creating application programming interfaces to facilitate easy access and utilization.</a:t>
            </a:r>
          </a:p>
          <a:p>
            <a:pPr>
              <a:lnSpc>
                <a:spcPct val="150000"/>
              </a:lnSpc>
            </a:pPr>
            <a:endParaRPr lang="en-US" sz="963" dirty="0"/>
          </a:p>
          <a:p>
            <a:pPr>
              <a:lnSpc>
                <a:spcPct val="150000"/>
              </a:lnSpc>
            </a:pPr>
            <a:r>
              <a:rPr lang="en-US" sz="1650" dirty="0"/>
              <a:t>Integrating the trained models into existing systems involves integrating analytical models into the operational infrastructure of an organization. By integrating the models, the organization can automate decision-making processes, optimize resource allocation, or improve operational efficiency based on the insights gained from the data analysis.</a:t>
            </a:r>
          </a:p>
          <a:p>
            <a:pPr>
              <a:lnSpc>
                <a:spcPct val="150000"/>
              </a:lnSpc>
            </a:pPr>
            <a:r>
              <a:rPr lang="en-US" sz="1833" b="1" dirty="0">
                <a:solidFill>
                  <a:srgbClr val="FF0000"/>
                </a:solidFill>
              </a:rPr>
              <a:t>Read the complete post about </a:t>
            </a:r>
            <a:r>
              <a:rPr lang="en-US" sz="1833" b="1" u="sng" dirty="0">
                <a:solidFill>
                  <a:srgbClr val="FF0000"/>
                </a:solidFill>
                <a:hlinkClick r:id="rId3"/>
              </a:rPr>
              <a:t>data science life cycle</a:t>
            </a:r>
            <a:endParaRPr lang="en-US" sz="1833" b="1" u="sng" dirty="0">
              <a:solidFill>
                <a:srgbClr val="FF0000"/>
              </a:solidFill>
            </a:endParaRPr>
          </a:p>
        </p:txBody>
      </p:sp>
    </p:spTree>
    <p:extLst>
      <p:ext uri="{BB962C8B-B14F-4D97-AF65-F5344CB8AC3E}">
        <p14:creationId xmlns:p14="http://schemas.microsoft.com/office/powerpoint/2010/main" val="3882482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a:extLst>
              <a:ext uri="{FF2B5EF4-FFF2-40B4-BE49-F238E27FC236}">
                <a16:creationId xmlns:a16="http://schemas.microsoft.com/office/drawing/2014/main" id="{304BE0F3-42AD-E1E5-8AAF-335A543A6AC3}"/>
              </a:ext>
            </a:extLst>
          </p:cNvPr>
          <p:cNvSpPr>
            <a:spLocks noGrp="1"/>
          </p:cNvSpPr>
          <p:nvPr>
            <p:ph type="sldNum" sz="quarter" idx="12"/>
          </p:nvPr>
        </p:nvSpPr>
        <p:spPr>
          <a:xfrm>
            <a:off x="8610600" y="6356350"/>
            <a:ext cx="27432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812E2E-809A-4FCD-8E28-B88F585A7616}" type="slidenum">
              <a:rPr lang="en-US" smtClean="0"/>
              <a:pPr/>
              <a:t>23</a:t>
            </a:fld>
            <a:endParaRPr lang="en-US" altLang="en-US"/>
          </a:p>
        </p:txBody>
      </p:sp>
      <p:sp>
        <p:nvSpPr>
          <p:cNvPr id="17412" name="Rectangle 6">
            <a:extLst>
              <a:ext uri="{FF2B5EF4-FFF2-40B4-BE49-F238E27FC236}">
                <a16:creationId xmlns:a16="http://schemas.microsoft.com/office/drawing/2014/main" id="{EEBCA8B6-62D3-B2E8-5392-BFDA6A013032}"/>
              </a:ext>
            </a:extLst>
          </p:cNvPr>
          <p:cNvSpPr>
            <a:spLocks noGrp="1" noChangeArrowheads="1"/>
          </p:cNvSpPr>
          <p:nvPr>
            <p:ph type="title"/>
          </p:nvPr>
        </p:nvSpPr>
        <p:spPr>
          <a:xfrm>
            <a:off x="539363" y="533400"/>
            <a:ext cx="8089900" cy="430887"/>
          </a:xfrm>
        </p:spPr>
        <p:txBody>
          <a:bodyPr/>
          <a:lstStyle/>
          <a:p>
            <a:pPr eaLnBrk="1" hangingPunct="1"/>
            <a:r>
              <a:rPr lang="en-US" altLang="en-US"/>
              <a:t>What Is Data Mining?</a:t>
            </a:r>
          </a:p>
        </p:txBody>
      </p:sp>
      <p:sp>
        <p:nvSpPr>
          <p:cNvPr id="17413" name="Rectangle 7">
            <a:extLst>
              <a:ext uri="{FF2B5EF4-FFF2-40B4-BE49-F238E27FC236}">
                <a16:creationId xmlns:a16="http://schemas.microsoft.com/office/drawing/2014/main" id="{FFEDCA08-5270-FD15-C29E-CE6745EC7111}"/>
              </a:ext>
            </a:extLst>
          </p:cNvPr>
          <p:cNvSpPr>
            <a:spLocks noGrp="1" noChangeArrowheads="1"/>
          </p:cNvSpPr>
          <p:nvPr>
            <p:ph type="body" idx="1"/>
          </p:nvPr>
        </p:nvSpPr>
        <p:spPr>
          <a:xfrm>
            <a:off x="304800" y="2188845"/>
            <a:ext cx="9296399" cy="4126483"/>
          </a:xfrm>
        </p:spPr>
        <p:txBody>
          <a:bodyPr/>
          <a:lstStyle/>
          <a:p>
            <a:pPr eaLnBrk="1" hangingPunct="1">
              <a:lnSpc>
                <a:spcPct val="80000"/>
              </a:lnSpc>
            </a:pPr>
            <a:r>
              <a:rPr lang="en-US" altLang="en-US" sz="1980" dirty="0"/>
              <a:t>Data mining (knowledge discovery from data) </a:t>
            </a:r>
          </a:p>
          <a:p>
            <a:pPr lvl="1" eaLnBrk="1" hangingPunct="1">
              <a:lnSpc>
                <a:spcPct val="80000"/>
              </a:lnSpc>
            </a:pPr>
            <a:r>
              <a:rPr lang="en-US" altLang="en-US" sz="1650" dirty="0"/>
              <a:t>Extraction of interesting (</a:t>
            </a:r>
            <a:r>
              <a:rPr lang="en-GB" altLang="en-US" sz="1650" dirty="0"/>
              <a:t>previously unknown and potentially useful) </a:t>
            </a:r>
            <a:r>
              <a:rPr lang="en-GB" altLang="en-US" sz="1650" dirty="0">
                <a:solidFill>
                  <a:srgbClr val="FF0000"/>
                </a:solidFill>
              </a:rPr>
              <a:t>patterns or knowledge </a:t>
            </a:r>
            <a:r>
              <a:rPr lang="en-GB" altLang="en-US" sz="1650" dirty="0"/>
              <a:t>from huge amount of data</a:t>
            </a:r>
          </a:p>
          <a:p>
            <a:pPr lvl="1" eaLnBrk="1" hangingPunct="1">
              <a:lnSpc>
                <a:spcPct val="80000"/>
              </a:lnSpc>
            </a:pPr>
            <a:r>
              <a:rPr lang="en-US" altLang="en-US" sz="1650" dirty="0"/>
              <a:t>Data mining: a misnomer?</a:t>
            </a:r>
            <a:endParaRPr lang="en-GB" altLang="en-US" sz="1650" dirty="0"/>
          </a:p>
          <a:p>
            <a:pPr eaLnBrk="1" hangingPunct="1">
              <a:lnSpc>
                <a:spcPct val="80000"/>
              </a:lnSpc>
            </a:pPr>
            <a:r>
              <a:rPr lang="en-US" altLang="en-US" sz="1980" dirty="0"/>
              <a:t>Alternative names</a:t>
            </a:r>
          </a:p>
          <a:p>
            <a:pPr lvl="1" eaLnBrk="1" hangingPunct="1">
              <a:lnSpc>
                <a:spcPct val="80000"/>
              </a:lnSpc>
            </a:pPr>
            <a:r>
              <a:rPr lang="en-US" altLang="en-US" sz="1650" dirty="0"/>
              <a:t>Knowledge discovery (mining) in databases (KDD), knowledge extraction, data/pattern analysis, data archeology, data dredging, information harvesting, business intelligence, etc.</a:t>
            </a:r>
          </a:p>
          <a:p>
            <a:pPr eaLnBrk="1" hangingPunct="1">
              <a:lnSpc>
                <a:spcPct val="80000"/>
              </a:lnSpc>
            </a:pPr>
            <a:r>
              <a:rPr lang="en-US" altLang="en-US" sz="1980" dirty="0"/>
              <a:t>Watch out: Is everything “data mining”?</a:t>
            </a:r>
          </a:p>
          <a:p>
            <a:pPr lvl="1" eaLnBrk="1" hangingPunct="1">
              <a:lnSpc>
                <a:spcPct val="80000"/>
              </a:lnSpc>
            </a:pPr>
            <a:r>
              <a:rPr lang="en-US" altLang="en-US" sz="1650" dirty="0"/>
              <a:t>(Deductive) query processing.   </a:t>
            </a:r>
          </a:p>
          <a:p>
            <a:pPr lvl="1" eaLnBrk="1" hangingPunct="1">
              <a:lnSpc>
                <a:spcPct val="80000"/>
              </a:lnSpc>
            </a:pPr>
            <a:r>
              <a:rPr lang="en-US" altLang="en-US" sz="1650" dirty="0"/>
              <a:t>Expert systems or small ML/statistical programs</a:t>
            </a:r>
          </a:p>
        </p:txBody>
      </p:sp>
      <p:graphicFrame>
        <p:nvGraphicFramePr>
          <p:cNvPr id="17414" name="Object 4">
            <a:extLst>
              <a:ext uri="{FF2B5EF4-FFF2-40B4-BE49-F238E27FC236}">
                <a16:creationId xmlns:a16="http://schemas.microsoft.com/office/drawing/2014/main" id="{87716D5D-0FFC-3A0C-4DC0-E977FAF3EDD5}"/>
              </a:ext>
            </a:extLst>
          </p:cNvPr>
          <p:cNvGraphicFramePr>
            <a:graphicFrameLocks noChangeAspect="1"/>
          </p:cNvGraphicFramePr>
          <p:nvPr/>
        </p:nvGraphicFramePr>
        <p:xfrm>
          <a:off x="7732395" y="1120140"/>
          <a:ext cx="897136" cy="1068705"/>
        </p:xfrm>
        <a:graphic>
          <a:graphicData uri="http://schemas.openxmlformats.org/presentationml/2006/ole">
            <mc:AlternateContent xmlns:mc="http://schemas.openxmlformats.org/markup-compatibility/2006">
              <mc:Choice xmlns:v="urn:schemas-microsoft-com:vml" Requires="v">
                <p:oleObj name="Clip" r:id="rId2" imgW="1089050" imgH="1175004" progId="MS_ClipArt_Gallery.2">
                  <p:embed/>
                </p:oleObj>
              </mc:Choice>
              <mc:Fallback>
                <p:oleObj name="Clip" r:id="rId2" imgW="1089050" imgH="1175004" progId="MS_ClipArt_Gallery.2">
                  <p:embed/>
                  <p:pic>
                    <p:nvPicPr>
                      <p:cNvPr id="17414" name="Object 4">
                        <a:extLst>
                          <a:ext uri="{FF2B5EF4-FFF2-40B4-BE49-F238E27FC236}">
                            <a16:creationId xmlns:a16="http://schemas.microsoft.com/office/drawing/2014/main" id="{87716D5D-0FFC-3A0C-4DC0-E977FAF3E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395" y="1120140"/>
                        <a:ext cx="897136" cy="10687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5">
            <a:extLst>
              <a:ext uri="{FF2B5EF4-FFF2-40B4-BE49-F238E27FC236}">
                <a16:creationId xmlns:a16="http://schemas.microsoft.com/office/drawing/2014/main" id="{CBC5C157-871C-9130-B98F-61E9D7C503FE}"/>
              </a:ext>
            </a:extLst>
          </p:cNvPr>
          <p:cNvGraphicFramePr>
            <a:graphicFrameLocks noChangeAspect="1"/>
          </p:cNvGraphicFramePr>
          <p:nvPr/>
        </p:nvGraphicFramePr>
        <p:xfrm>
          <a:off x="7103745" y="5143500"/>
          <a:ext cx="1571625" cy="1152525"/>
        </p:xfrm>
        <a:graphic>
          <a:graphicData uri="http://schemas.openxmlformats.org/presentationml/2006/ole">
            <mc:AlternateContent xmlns:mc="http://schemas.openxmlformats.org/markup-compatibility/2006">
              <mc:Choice xmlns:v="urn:schemas-microsoft-com:vml" Requires="v">
                <p:oleObj name="Clip" r:id="rId4" imgW="4582562" imgH="3358836" progId="MS_ClipArt_Gallery.2">
                  <p:embed/>
                </p:oleObj>
              </mc:Choice>
              <mc:Fallback>
                <p:oleObj name="Clip" r:id="rId4" imgW="4582562" imgH="3358836" progId="MS_ClipArt_Gallery.2">
                  <p:embed/>
                  <p:pic>
                    <p:nvPicPr>
                      <p:cNvPr id="17415" name="Object 5">
                        <a:extLst>
                          <a:ext uri="{FF2B5EF4-FFF2-40B4-BE49-F238E27FC236}">
                            <a16:creationId xmlns:a16="http://schemas.microsoft.com/office/drawing/2014/main" id="{CBC5C157-871C-9130-B98F-61E9D7C503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3745" y="5143500"/>
                        <a:ext cx="1571625"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a:extLst>
              <a:ext uri="{FF2B5EF4-FFF2-40B4-BE49-F238E27FC236}">
                <a16:creationId xmlns:a16="http://schemas.microsoft.com/office/drawing/2014/main" id="{19D41118-251A-2362-5B08-16B4BEBF3F6E}"/>
              </a:ext>
            </a:extLst>
          </p:cNvPr>
          <p:cNvSpPr>
            <a:spLocks noGrp="1"/>
          </p:cNvSpPr>
          <p:nvPr>
            <p:ph type="ftr" sz="quarter" idx="11"/>
          </p:nvPr>
        </p:nvSpPr>
        <p:spPr>
          <a:xfrm>
            <a:off x="4038600" y="6356350"/>
            <a:ext cx="41148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Prepared by Tanvir Ahammad, Lecturer, Dept. of CSE, JnU</a:t>
            </a:r>
            <a:endParaRPr lang="en-US" altLang="en-US"/>
          </a:p>
        </p:txBody>
      </p:sp>
      <p:sp>
        <p:nvSpPr>
          <p:cNvPr id="18435" name="Slide Number Placeholder 5">
            <a:extLst>
              <a:ext uri="{FF2B5EF4-FFF2-40B4-BE49-F238E27FC236}">
                <a16:creationId xmlns:a16="http://schemas.microsoft.com/office/drawing/2014/main" id="{C5053417-BB70-9F5C-D351-513EEA13FF0C}"/>
              </a:ext>
            </a:extLst>
          </p:cNvPr>
          <p:cNvSpPr>
            <a:spLocks noGrp="1"/>
          </p:cNvSpPr>
          <p:nvPr>
            <p:ph type="sldNum" sz="quarter" idx="12"/>
          </p:nvPr>
        </p:nvSpPr>
        <p:spPr>
          <a:xfrm>
            <a:off x="8610600" y="6356350"/>
            <a:ext cx="27432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812E2E-809A-4FCD-8E28-B88F585A7616}" type="slidenum">
              <a:rPr lang="en-US" smtClean="0"/>
              <a:pPr/>
              <a:t>24</a:t>
            </a:fld>
            <a:endParaRPr lang="en-US" altLang="en-US"/>
          </a:p>
        </p:txBody>
      </p:sp>
      <p:sp>
        <p:nvSpPr>
          <p:cNvPr id="18436" name="Rectangle 2">
            <a:extLst>
              <a:ext uri="{FF2B5EF4-FFF2-40B4-BE49-F238E27FC236}">
                <a16:creationId xmlns:a16="http://schemas.microsoft.com/office/drawing/2014/main" id="{676CE582-82C1-2335-4B92-E4D584C62434}"/>
              </a:ext>
            </a:extLst>
          </p:cNvPr>
          <p:cNvSpPr>
            <a:spLocks noGrp="1" noChangeArrowheads="1"/>
          </p:cNvSpPr>
          <p:nvPr>
            <p:ph type="title"/>
          </p:nvPr>
        </p:nvSpPr>
        <p:spPr>
          <a:xfrm>
            <a:off x="539363" y="533400"/>
            <a:ext cx="8089900" cy="861774"/>
          </a:xfrm>
        </p:spPr>
        <p:txBody>
          <a:bodyPr/>
          <a:lstStyle/>
          <a:p>
            <a:pPr eaLnBrk="1" hangingPunct="1"/>
            <a:r>
              <a:rPr lang="en-US" altLang="en-US"/>
              <a:t>What is Data Mining?</a:t>
            </a:r>
            <a:br>
              <a:rPr lang="en-US" altLang="en-US"/>
            </a:br>
            <a:r>
              <a:rPr lang="en-US" altLang="en-US" i="1"/>
              <a:t>Real Example from the NBA</a:t>
            </a:r>
          </a:p>
        </p:txBody>
      </p:sp>
      <p:sp>
        <p:nvSpPr>
          <p:cNvPr id="18437" name="Rectangle 3">
            <a:extLst>
              <a:ext uri="{FF2B5EF4-FFF2-40B4-BE49-F238E27FC236}">
                <a16:creationId xmlns:a16="http://schemas.microsoft.com/office/drawing/2014/main" id="{12309199-FEDF-50D0-C33D-9CDDFAC8AE20}"/>
              </a:ext>
            </a:extLst>
          </p:cNvPr>
          <p:cNvSpPr>
            <a:spLocks noGrp="1" noChangeArrowheads="1"/>
          </p:cNvSpPr>
          <p:nvPr>
            <p:ph type="body" idx="1"/>
          </p:nvPr>
        </p:nvSpPr>
        <p:spPr>
          <a:xfrm>
            <a:off x="539364" y="2377441"/>
            <a:ext cx="6958598" cy="2239587"/>
          </a:xfrm>
        </p:spPr>
        <p:txBody>
          <a:bodyPr/>
          <a:lstStyle/>
          <a:p>
            <a:pPr eaLnBrk="1" hangingPunct="1">
              <a:lnSpc>
                <a:spcPct val="90000"/>
              </a:lnSpc>
            </a:pPr>
            <a:r>
              <a:rPr lang="en-US" altLang="en-US" sz="1980" dirty="0"/>
              <a:t>Play-by-play information recorded by teams</a:t>
            </a:r>
          </a:p>
          <a:p>
            <a:pPr lvl="1" eaLnBrk="1" hangingPunct="1">
              <a:lnSpc>
                <a:spcPct val="90000"/>
              </a:lnSpc>
            </a:pPr>
            <a:r>
              <a:rPr lang="en-US" altLang="en-US" sz="1650" dirty="0">
                <a:solidFill>
                  <a:srgbClr val="037C03"/>
                </a:solidFill>
              </a:rPr>
              <a:t>Who is on the court</a:t>
            </a:r>
          </a:p>
          <a:p>
            <a:pPr lvl="1" eaLnBrk="1" hangingPunct="1">
              <a:lnSpc>
                <a:spcPct val="90000"/>
              </a:lnSpc>
            </a:pPr>
            <a:r>
              <a:rPr lang="en-US" altLang="en-US" sz="1650" dirty="0">
                <a:solidFill>
                  <a:srgbClr val="037C03"/>
                </a:solidFill>
              </a:rPr>
              <a:t>Who shoots</a:t>
            </a:r>
          </a:p>
          <a:p>
            <a:pPr lvl="1" eaLnBrk="1" hangingPunct="1">
              <a:lnSpc>
                <a:spcPct val="90000"/>
              </a:lnSpc>
            </a:pPr>
            <a:r>
              <a:rPr lang="en-US" altLang="en-US" sz="1650" dirty="0">
                <a:solidFill>
                  <a:srgbClr val="037C03"/>
                </a:solidFill>
              </a:rPr>
              <a:t>Results</a:t>
            </a:r>
          </a:p>
          <a:p>
            <a:pPr eaLnBrk="1" hangingPunct="1">
              <a:lnSpc>
                <a:spcPct val="90000"/>
              </a:lnSpc>
            </a:pPr>
            <a:r>
              <a:rPr lang="en-US" altLang="en-US" sz="1980" dirty="0"/>
              <a:t>Coaches want to know what works best</a:t>
            </a:r>
          </a:p>
          <a:p>
            <a:pPr lvl="1" eaLnBrk="1" hangingPunct="1">
              <a:lnSpc>
                <a:spcPct val="90000"/>
              </a:lnSpc>
            </a:pPr>
            <a:r>
              <a:rPr lang="en-US" altLang="en-US" sz="1650" dirty="0">
                <a:solidFill>
                  <a:srgbClr val="037C03"/>
                </a:solidFill>
              </a:rPr>
              <a:t>Plays that work well against a given team</a:t>
            </a:r>
          </a:p>
          <a:p>
            <a:pPr lvl="1" eaLnBrk="1" hangingPunct="1">
              <a:lnSpc>
                <a:spcPct val="90000"/>
              </a:lnSpc>
            </a:pPr>
            <a:r>
              <a:rPr lang="en-US" altLang="en-US" sz="1650" dirty="0">
                <a:solidFill>
                  <a:srgbClr val="037C03"/>
                </a:solidFill>
              </a:rPr>
              <a:t>Good/bad player matchups</a:t>
            </a:r>
          </a:p>
          <a:p>
            <a:pPr eaLnBrk="1" hangingPunct="1">
              <a:lnSpc>
                <a:spcPct val="90000"/>
              </a:lnSpc>
            </a:pPr>
            <a:r>
              <a:rPr lang="en-US" altLang="en-US" sz="1980" dirty="0"/>
              <a:t>Advanced Scout (from IBM Research) is a data mining tool to answer these questions</a:t>
            </a:r>
          </a:p>
        </p:txBody>
      </p:sp>
      <p:sp>
        <p:nvSpPr>
          <p:cNvPr id="18438" name="Rectangle 4">
            <a:extLst>
              <a:ext uri="{FF2B5EF4-FFF2-40B4-BE49-F238E27FC236}">
                <a16:creationId xmlns:a16="http://schemas.microsoft.com/office/drawing/2014/main" id="{65962035-B82D-B0BF-8A33-A8E436DF0444}"/>
              </a:ext>
            </a:extLst>
          </p:cNvPr>
          <p:cNvSpPr>
            <a:spLocks noChangeArrowheads="1"/>
          </p:cNvSpPr>
          <p:nvPr/>
        </p:nvSpPr>
        <p:spPr bwMode="auto">
          <a:xfrm>
            <a:off x="3099612" y="6337936"/>
            <a:ext cx="3839531" cy="256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lnSpc>
                <a:spcPct val="90000"/>
              </a:lnSpc>
            </a:pPr>
            <a:r>
              <a:rPr lang="en-US" altLang="en-US" sz="1320">
                <a:solidFill>
                  <a:schemeClr val="tx2"/>
                </a:solidFill>
                <a:hlinkClick r:id="rId3"/>
              </a:rPr>
              <a:t>http://www.nba.com/news_feat/beyond/0126.html</a:t>
            </a:r>
            <a:endParaRPr lang="en-US" altLang="en-US" sz="1320">
              <a:solidFill>
                <a:schemeClr val="tx2"/>
              </a:solidFill>
            </a:endParaRPr>
          </a:p>
        </p:txBody>
      </p:sp>
      <p:pic>
        <p:nvPicPr>
          <p:cNvPr id="18439" name="Picture 5">
            <a:extLst>
              <a:ext uri="{FF2B5EF4-FFF2-40B4-BE49-F238E27FC236}">
                <a16:creationId xmlns:a16="http://schemas.microsoft.com/office/drawing/2014/main" id="{20BC764D-7796-0630-241E-B350505336F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3432" y="2538533"/>
            <a:ext cx="1324094" cy="2473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3542" name="Group 6">
            <a:extLst>
              <a:ext uri="{FF2B5EF4-FFF2-40B4-BE49-F238E27FC236}">
                <a16:creationId xmlns:a16="http://schemas.microsoft.com/office/drawing/2014/main" id="{6D1D347D-8B02-58DB-142E-C4F8E19DA662}"/>
              </a:ext>
            </a:extLst>
          </p:cNvPr>
          <p:cNvGrpSpPr>
            <a:grpSpLocks/>
          </p:cNvGrpSpPr>
          <p:nvPr/>
        </p:nvGrpSpPr>
        <p:grpSpPr bwMode="auto">
          <a:xfrm>
            <a:off x="2364228" y="5229939"/>
            <a:ext cx="5311853" cy="1204913"/>
            <a:chOff x="118" y="2885"/>
            <a:chExt cx="4747" cy="930"/>
          </a:xfrm>
        </p:grpSpPr>
        <p:graphicFrame>
          <p:nvGraphicFramePr>
            <p:cNvPr id="18441" name="Object 7">
              <a:hlinkClick r:id="" action="ppaction://ole?verb=0"/>
              <a:extLst>
                <a:ext uri="{FF2B5EF4-FFF2-40B4-BE49-F238E27FC236}">
                  <a16:creationId xmlns:a16="http://schemas.microsoft.com/office/drawing/2014/main" id="{8BF72A3D-D23A-5E69-393E-CF6B91934E26}"/>
                </a:ext>
              </a:extLst>
            </p:cNvPr>
            <p:cNvGraphicFramePr>
              <a:graphicFrameLocks/>
            </p:cNvGraphicFramePr>
            <p:nvPr/>
          </p:nvGraphicFramePr>
          <p:xfrm>
            <a:off x="1181" y="2885"/>
            <a:ext cx="3684" cy="930"/>
          </p:xfrm>
          <a:graphic>
            <a:graphicData uri="http://schemas.openxmlformats.org/presentationml/2006/ole">
              <mc:AlternateContent xmlns:mc="http://schemas.openxmlformats.org/markup-compatibility/2006">
                <mc:Choice xmlns:v="urn:schemas-microsoft-com:vml" Requires="v">
                  <p:oleObj name="Chart" r:id="rId5" imgW="5858043" imgH="1485782" progId="MSGraph.Chart.8">
                    <p:embed followColorScheme="full"/>
                  </p:oleObj>
                </mc:Choice>
                <mc:Fallback>
                  <p:oleObj name="Chart" r:id="rId5" imgW="5858043" imgH="1485782" progId="MSGraph.Chart.8">
                    <p:embed followColorScheme="full"/>
                    <p:pic>
                      <p:nvPicPr>
                        <p:cNvPr id="18441" name="Object 7">
                          <a:hlinkClick r:id="" action="ppaction://ole?verb=0"/>
                          <a:extLst>
                            <a:ext uri="{FF2B5EF4-FFF2-40B4-BE49-F238E27FC236}">
                              <a16:creationId xmlns:a16="http://schemas.microsoft.com/office/drawing/2014/main" id="{8BF72A3D-D23A-5E69-393E-CF6B91934E26}"/>
                            </a:ext>
                          </a:extLst>
                        </p:cNvPr>
                        <p:cNvPicPr>
                          <a:picLocks noChangeArrowheads="1"/>
                        </p:cNvPicPr>
                        <p:nvPr/>
                      </p:nvPicPr>
                      <p:blipFill>
                        <a:blip r:embed="rId6"/>
                        <a:srcRect/>
                        <a:stretch>
                          <a:fillRect/>
                        </a:stretch>
                      </p:blipFill>
                      <p:spPr bwMode="auto">
                        <a:xfrm>
                          <a:off x="1181" y="2885"/>
                          <a:ext cx="3684" cy="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2" name="Rectangle 8">
              <a:extLst>
                <a:ext uri="{FF2B5EF4-FFF2-40B4-BE49-F238E27FC236}">
                  <a16:creationId xmlns:a16="http://schemas.microsoft.com/office/drawing/2014/main" id="{9CD70CF4-DEEB-FDCA-E690-9230AA2E6753}"/>
                </a:ext>
              </a:extLst>
            </p:cNvPr>
            <p:cNvSpPr>
              <a:spLocks noChangeArrowheads="1"/>
            </p:cNvSpPr>
            <p:nvPr/>
          </p:nvSpPr>
          <p:spPr bwMode="auto">
            <a:xfrm>
              <a:off x="118" y="2897"/>
              <a:ext cx="1699"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lnSpc>
                  <a:spcPct val="90000"/>
                </a:lnSpc>
              </a:pPr>
              <a:r>
                <a:rPr lang="en-US" altLang="en-US" sz="1650" b="1"/>
                <a:t>Starks+Houston+</a:t>
              </a:r>
            </a:p>
            <a:p>
              <a:pPr algn="r">
                <a:lnSpc>
                  <a:spcPct val="90000"/>
                </a:lnSpc>
              </a:pPr>
              <a:r>
                <a:rPr lang="en-US" altLang="en-US" sz="1650" b="1"/>
                <a:t>Ward playing</a:t>
              </a:r>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15000"/>
                                  </p:stCondLst>
                                  <p:childTnLst>
                                    <p:set>
                                      <p:cBhvr>
                                        <p:cTn id="6" dur="1" fill="hold">
                                          <p:stCondLst>
                                            <p:cond delay="0"/>
                                          </p:stCondLst>
                                        </p:cTn>
                                        <p:tgtEl>
                                          <p:spTgt spid="193542"/>
                                        </p:tgtEl>
                                        <p:attrNameLst>
                                          <p:attrName>style.visibility</p:attrName>
                                        </p:attrNameLst>
                                      </p:cBhvr>
                                      <p:to>
                                        <p:strVal val="visible"/>
                                      </p:to>
                                    </p:set>
                                    <p:anim calcmode="lin" valueType="num">
                                      <p:cBhvr>
                                        <p:cTn id="7" dur="500" fill="hold"/>
                                        <p:tgtEl>
                                          <p:spTgt spid="193542"/>
                                        </p:tgtEl>
                                        <p:attrNameLst>
                                          <p:attrName>ppt_x</p:attrName>
                                        </p:attrNameLst>
                                      </p:cBhvr>
                                      <p:tavLst>
                                        <p:tav tm="0">
                                          <p:val>
                                            <p:strVal val="#ppt_x-#ppt_w/2"/>
                                          </p:val>
                                        </p:tav>
                                        <p:tav tm="100000">
                                          <p:val>
                                            <p:strVal val="#ppt_x"/>
                                          </p:val>
                                        </p:tav>
                                      </p:tavLst>
                                    </p:anim>
                                    <p:anim calcmode="lin" valueType="num">
                                      <p:cBhvr>
                                        <p:cTn id="8" dur="500" fill="hold"/>
                                        <p:tgtEl>
                                          <p:spTgt spid="193542"/>
                                        </p:tgtEl>
                                        <p:attrNameLst>
                                          <p:attrName>ppt_y</p:attrName>
                                        </p:attrNameLst>
                                      </p:cBhvr>
                                      <p:tavLst>
                                        <p:tav tm="0">
                                          <p:val>
                                            <p:strVal val="#ppt_y"/>
                                          </p:val>
                                        </p:tav>
                                        <p:tav tm="100000">
                                          <p:val>
                                            <p:strVal val="#ppt_y"/>
                                          </p:val>
                                        </p:tav>
                                      </p:tavLst>
                                    </p:anim>
                                    <p:anim calcmode="lin" valueType="num">
                                      <p:cBhvr>
                                        <p:cTn id="9" dur="500" fill="hold"/>
                                        <p:tgtEl>
                                          <p:spTgt spid="193542"/>
                                        </p:tgtEl>
                                        <p:attrNameLst>
                                          <p:attrName>ppt_w</p:attrName>
                                        </p:attrNameLst>
                                      </p:cBhvr>
                                      <p:tavLst>
                                        <p:tav tm="0">
                                          <p:val>
                                            <p:fltVal val="0"/>
                                          </p:val>
                                        </p:tav>
                                        <p:tav tm="100000">
                                          <p:val>
                                            <p:strVal val="#ppt_w"/>
                                          </p:val>
                                        </p:tav>
                                      </p:tavLst>
                                    </p:anim>
                                    <p:anim calcmode="lin" valueType="num">
                                      <p:cBhvr>
                                        <p:cTn id="10" dur="500" fill="hold"/>
                                        <p:tgtEl>
                                          <p:spTgt spid="1935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a:extLst>
              <a:ext uri="{FF2B5EF4-FFF2-40B4-BE49-F238E27FC236}">
                <a16:creationId xmlns:a16="http://schemas.microsoft.com/office/drawing/2014/main" id="{A887898E-CB79-2521-6F87-9C812D6C2C7B}"/>
              </a:ext>
            </a:extLst>
          </p:cNvPr>
          <p:cNvSpPr>
            <a:spLocks noGrp="1"/>
          </p:cNvSpPr>
          <p:nvPr>
            <p:ph type="ftr" sz="quarter" idx="11"/>
          </p:nvPr>
        </p:nvSpPr>
        <p:spPr>
          <a:xfrm>
            <a:off x="4038600" y="6356350"/>
            <a:ext cx="41148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Prepared by Tanvir Ahammad, Lecturer, Dept. of CSE, JnU</a:t>
            </a:r>
            <a:endParaRPr lang="en-US" altLang="en-US"/>
          </a:p>
        </p:txBody>
      </p:sp>
      <p:sp>
        <p:nvSpPr>
          <p:cNvPr id="23555" name="Slide Number Placeholder 5">
            <a:extLst>
              <a:ext uri="{FF2B5EF4-FFF2-40B4-BE49-F238E27FC236}">
                <a16:creationId xmlns:a16="http://schemas.microsoft.com/office/drawing/2014/main" id="{1601AA8D-A58E-EB10-D5B9-39037B079682}"/>
              </a:ext>
            </a:extLst>
          </p:cNvPr>
          <p:cNvSpPr>
            <a:spLocks noGrp="1"/>
          </p:cNvSpPr>
          <p:nvPr>
            <p:ph type="sldNum" sz="quarter" idx="12"/>
          </p:nvPr>
        </p:nvSpPr>
        <p:spPr>
          <a:xfrm>
            <a:off x="8610600" y="6356350"/>
            <a:ext cx="27432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812E2E-809A-4FCD-8E28-B88F585A7616}" type="slidenum">
              <a:rPr lang="en-US" smtClean="0"/>
              <a:pPr/>
              <a:t>25</a:t>
            </a:fld>
            <a:endParaRPr lang="en-US" altLang="en-US"/>
          </a:p>
        </p:txBody>
      </p:sp>
      <p:sp>
        <p:nvSpPr>
          <p:cNvPr id="23556" name="Rectangle 2">
            <a:extLst>
              <a:ext uri="{FF2B5EF4-FFF2-40B4-BE49-F238E27FC236}">
                <a16:creationId xmlns:a16="http://schemas.microsoft.com/office/drawing/2014/main" id="{0AB5AE2D-090C-C88D-D33E-7380A9770054}"/>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35362" tIns="14407" rIns="35362" bIns="14407" rtlCol="0" anchor="b">
            <a:normAutofit/>
          </a:bodyPr>
          <a:lstStyle/>
          <a:p>
            <a:pPr defTabSz="671870"/>
            <a:r>
              <a:rPr lang="en-US" altLang="en-US"/>
              <a:t>Data Mining—What’s in a Name?</a:t>
            </a:r>
          </a:p>
        </p:txBody>
      </p:sp>
      <p:sp>
        <p:nvSpPr>
          <p:cNvPr id="173060" name="Rectangle 4">
            <a:extLst>
              <a:ext uri="{FF2B5EF4-FFF2-40B4-BE49-F238E27FC236}">
                <a16:creationId xmlns:a16="http://schemas.microsoft.com/office/drawing/2014/main" id="{DA3CE29E-F521-16ED-E2C4-D014AFA19642}"/>
              </a:ext>
            </a:extLst>
          </p:cNvPr>
          <p:cNvSpPr>
            <a:spLocks noChangeArrowheads="1"/>
          </p:cNvSpPr>
          <p:nvPr/>
        </p:nvSpPr>
        <p:spPr bwMode="auto">
          <a:xfrm>
            <a:off x="2043113" y="2906555"/>
            <a:ext cx="1351414" cy="302582"/>
          </a:xfrm>
          <a:prstGeom prst="rect">
            <a:avLst/>
          </a:prstGeom>
          <a:solidFill>
            <a:srgbClr val="7FFF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dirty="0">
                <a:solidFill>
                  <a:schemeClr val="accent5">
                    <a:lumMod val="60000"/>
                    <a:lumOff val="40000"/>
                  </a:schemeClr>
                </a:solidFill>
              </a:rPr>
              <a:t>Data Mining</a:t>
            </a:r>
          </a:p>
        </p:txBody>
      </p:sp>
      <p:sp>
        <p:nvSpPr>
          <p:cNvPr id="173061" name="Rectangle 5">
            <a:extLst>
              <a:ext uri="{FF2B5EF4-FFF2-40B4-BE49-F238E27FC236}">
                <a16:creationId xmlns:a16="http://schemas.microsoft.com/office/drawing/2014/main" id="{197566FC-4A45-3DD5-3FA0-0C9D26257A46}"/>
              </a:ext>
            </a:extLst>
          </p:cNvPr>
          <p:cNvSpPr>
            <a:spLocks noChangeArrowheads="1"/>
          </p:cNvSpPr>
          <p:nvPr/>
        </p:nvSpPr>
        <p:spPr bwMode="auto">
          <a:xfrm>
            <a:off x="6168629" y="2775586"/>
            <a:ext cx="2024675" cy="302582"/>
          </a:xfrm>
          <a:prstGeom prst="rect">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dirty="0">
                <a:solidFill>
                  <a:srgbClr val="FF0000"/>
                </a:solidFill>
              </a:rPr>
              <a:t>Knowledge Mining</a:t>
            </a:r>
          </a:p>
        </p:txBody>
      </p:sp>
      <p:sp>
        <p:nvSpPr>
          <p:cNvPr id="173062" name="Rectangle 6">
            <a:extLst>
              <a:ext uri="{FF2B5EF4-FFF2-40B4-BE49-F238E27FC236}">
                <a16:creationId xmlns:a16="http://schemas.microsoft.com/office/drawing/2014/main" id="{9E38317A-4767-CF5B-FA6F-23D1273590BE}"/>
              </a:ext>
            </a:extLst>
          </p:cNvPr>
          <p:cNvSpPr>
            <a:spLocks noChangeArrowheads="1"/>
          </p:cNvSpPr>
          <p:nvPr/>
        </p:nvSpPr>
        <p:spPr bwMode="auto">
          <a:xfrm>
            <a:off x="3432692" y="3302079"/>
            <a:ext cx="2348482" cy="531106"/>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a:solidFill>
                  <a:schemeClr val="bg2"/>
                </a:solidFill>
              </a:rPr>
              <a:t>Knowledge Discovery</a:t>
            </a:r>
          </a:p>
          <a:p>
            <a:pPr>
              <a:lnSpc>
                <a:spcPct val="90000"/>
              </a:lnSpc>
            </a:pPr>
            <a:r>
              <a:rPr lang="en-US" altLang="en-US" sz="1650" b="1">
                <a:solidFill>
                  <a:schemeClr val="bg2"/>
                </a:solidFill>
              </a:rPr>
              <a:t>in Databases</a:t>
            </a:r>
          </a:p>
        </p:txBody>
      </p:sp>
      <p:sp>
        <p:nvSpPr>
          <p:cNvPr id="173063" name="Rectangle 7">
            <a:extLst>
              <a:ext uri="{FF2B5EF4-FFF2-40B4-BE49-F238E27FC236}">
                <a16:creationId xmlns:a16="http://schemas.microsoft.com/office/drawing/2014/main" id="{42DC516F-294C-9516-C827-39FA40C6F21C}"/>
              </a:ext>
            </a:extLst>
          </p:cNvPr>
          <p:cNvSpPr>
            <a:spLocks noChangeArrowheads="1"/>
          </p:cNvSpPr>
          <p:nvPr/>
        </p:nvSpPr>
        <p:spPr bwMode="auto">
          <a:xfrm>
            <a:off x="5253157" y="3971331"/>
            <a:ext cx="1939908" cy="302582"/>
          </a:xfrm>
          <a:prstGeom prst="rect">
            <a:avLst/>
          </a:prstGeom>
          <a:solidFill>
            <a:srgbClr val="CECECE"/>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a:solidFill>
                  <a:schemeClr val="hlink"/>
                </a:solidFill>
              </a:rPr>
              <a:t>Data Archaeology</a:t>
            </a:r>
          </a:p>
        </p:txBody>
      </p:sp>
      <p:sp>
        <p:nvSpPr>
          <p:cNvPr id="173064" name="Rectangle 8">
            <a:extLst>
              <a:ext uri="{FF2B5EF4-FFF2-40B4-BE49-F238E27FC236}">
                <a16:creationId xmlns:a16="http://schemas.microsoft.com/office/drawing/2014/main" id="{B264197D-3E3D-60C9-CACF-C0C5ED0E2760}"/>
              </a:ext>
            </a:extLst>
          </p:cNvPr>
          <p:cNvSpPr>
            <a:spLocks noChangeArrowheads="1"/>
          </p:cNvSpPr>
          <p:nvPr/>
        </p:nvSpPr>
        <p:spPr bwMode="auto">
          <a:xfrm>
            <a:off x="6397825" y="3501153"/>
            <a:ext cx="1596673" cy="302582"/>
          </a:xfrm>
          <a:prstGeom prst="rect">
            <a:avLst/>
          </a:prstGeom>
          <a:solidFill>
            <a:srgbClr val="E5405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a:solidFill>
                  <a:srgbClr val="FAFD00"/>
                </a:solidFill>
              </a:rPr>
              <a:t>Data Dredging</a:t>
            </a:r>
          </a:p>
        </p:txBody>
      </p:sp>
      <p:sp>
        <p:nvSpPr>
          <p:cNvPr id="173065" name="Rectangle 9">
            <a:extLst>
              <a:ext uri="{FF2B5EF4-FFF2-40B4-BE49-F238E27FC236}">
                <a16:creationId xmlns:a16="http://schemas.microsoft.com/office/drawing/2014/main" id="{BA51C90C-6896-DCE6-582F-31B4C331F41B}"/>
              </a:ext>
            </a:extLst>
          </p:cNvPr>
          <p:cNvSpPr>
            <a:spLocks noChangeArrowheads="1"/>
          </p:cNvSpPr>
          <p:nvPr/>
        </p:nvSpPr>
        <p:spPr bwMode="auto">
          <a:xfrm>
            <a:off x="3193019" y="4546283"/>
            <a:ext cx="1832315" cy="302582"/>
          </a:xfrm>
          <a:prstGeom prst="rect">
            <a:avLst/>
          </a:prstGeom>
          <a:solidFill>
            <a:srgbClr val="FF5008"/>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a:solidFill>
                  <a:schemeClr val="tx2"/>
                </a:solidFill>
              </a:rPr>
              <a:t>Database Mining</a:t>
            </a:r>
          </a:p>
        </p:txBody>
      </p:sp>
      <p:sp>
        <p:nvSpPr>
          <p:cNvPr id="173066" name="Rectangle 10">
            <a:extLst>
              <a:ext uri="{FF2B5EF4-FFF2-40B4-BE49-F238E27FC236}">
                <a16:creationId xmlns:a16="http://schemas.microsoft.com/office/drawing/2014/main" id="{52AF617C-FCF8-2E37-15D8-EF4E38DA068D}"/>
              </a:ext>
            </a:extLst>
          </p:cNvPr>
          <p:cNvSpPr>
            <a:spLocks noChangeArrowheads="1"/>
          </p:cNvSpPr>
          <p:nvPr/>
        </p:nvSpPr>
        <p:spPr bwMode="auto">
          <a:xfrm>
            <a:off x="5906691" y="4775479"/>
            <a:ext cx="2374130" cy="302582"/>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dirty="0">
                <a:solidFill>
                  <a:srgbClr val="00B7A5"/>
                </a:solidFill>
              </a:rPr>
              <a:t>Knowledge Extraction</a:t>
            </a:r>
          </a:p>
        </p:txBody>
      </p:sp>
      <p:sp>
        <p:nvSpPr>
          <p:cNvPr id="173067" name="Rectangle 11">
            <a:extLst>
              <a:ext uri="{FF2B5EF4-FFF2-40B4-BE49-F238E27FC236}">
                <a16:creationId xmlns:a16="http://schemas.microsoft.com/office/drawing/2014/main" id="{4FC4DDD6-D4BA-FC9D-632C-90E4C3B64219}"/>
              </a:ext>
            </a:extLst>
          </p:cNvPr>
          <p:cNvSpPr>
            <a:spLocks noChangeArrowheads="1"/>
          </p:cNvSpPr>
          <p:nvPr/>
        </p:nvSpPr>
        <p:spPr bwMode="auto">
          <a:xfrm>
            <a:off x="1672471" y="4097061"/>
            <a:ext cx="2593741" cy="302582"/>
          </a:xfrm>
          <a:prstGeom prst="rect">
            <a:avLst/>
          </a:prstGeom>
          <a:solidFill>
            <a:srgbClr val="DC008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a:solidFill>
                  <a:schemeClr val="accent2"/>
                </a:solidFill>
              </a:rPr>
              <a:t>Data Pattern Processing</a:t>
            </a:r>
          </a:p>
        </p:txBody>
      </p:sp>
      <p:sp>
        <p:nvSpPr>
          <p:cNvPr id="173068" name="Rectangle 12">
            <a:extLst>
              <a:ext uri="{FF2B5EF4-FFF2-40B4-BE49-F238E27FC236}">
                <a16:creationId xmlns:a16="http://schemas.microsoft.com/office/drawing/2014/main" id="{F862488E-0843-01C6-994B-F901E0880925}"/>
              </a:ext>
            </a:extLst>
          </p:cNvPr>
          <p:cNvSpPr>
            <a:spLocks noChangeArrowheads="1"/>
          </p:cNvSpPr>
          <p:nvPr/>
        </p:nvSpPr>
        <p:spPr bwMode="auto">
          <a:xfrm>
            <a:off x="3519131" y="2440306"/>
            <a:ext cx="2467104" cy="302582"/>
          </a:xfrm>
          <a:prstGeom prst="rect">
            <a:avLst/>
          </a:prstGeom>
          <a:solidFill>
            <a:schemeClr val="tx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pPr>
            <a:r>
              <a:rPr lang="en-US" altLang="en-US" sz="1650" b="1">
                <a:solidFill>
                  <a:srgbClr val="618FFD"/>
                </a:solidFill>
              </a:rPr>
              <a:t>Information Harvesting</a:t>
            </a:r>
          </a:p>
        </p:txBody>
      </p:sp>
      <p:sp>
        <p:nvSpPr>
          <p:cNvPr id="173070" name="Rectangle 14">
            <a:extLst>
              <a:ext uri="{FF2B5EF4-FFF2-40B4-BE49-F238E27FC236}">
                <a16:creationId xmlns:a16="http://schemas.microsoft.com/office/drawing/2014/main" id="{DD6F3C94-59EB-7F90-9946-3BD1FF72BBA5}"/>
              </a:ext>
            </a:extLst>
          </p:cNvPr>
          <p:cNvSpPr>
            <a:spLocks noChangeArrowheads="1"/>
          </p:cNvSpPr>
          <p:nvPr/>
        </p:nvSpPr>
        <p:spPr bwMode="auto">
          <a:xfrm>
            <a:off x="1734026" y="5451278"/>
            <a:ext cx="6621780" cy="635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4653" tIns="36671" rIns="74653" bIns="3667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485" b="1"/>
              <a:t>The process of discovering meaningful new correlations, patterns, and trends by sifting through large amounts of stored data, using pattern recognition technologies and statistical and mathematical techniques</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fade">
                                      <p:cBhvr>
                                        <p:cTn id="7" dur="2000"/>
                                        <p:tgtEl>
                                          <p:spTgt spid="173060"/>
                                        </p:tgtEl>
                                      </p:cBhvr>
                                    </p:animEffect>
                                  </p:childTnLst>
                                </p:cTn>
                              </p:par>
                            </p:childTnLst>
                          </p:cTn>
                        </p:par>
                        <p:par>
                          <p:cTn id="8" fill="hold" nodeType="afterGroup">
                            <p:stCondLst>
                              <p:cond delay="2000"/>
                            </p:stCondLst>
                            <p:childTnLst>
                              <p:par>
                                <p:cTn id="9" presetID="53" presetClass="entr" presetSubtype="0" fill="hold" grpId="0" nodeType="afterEffect">
                                  <p:stCondLst>
                                    <p:cond delay="0"/>
                                  </p:stCondLst>
                                  <p:childTnLst>
                                    <p:set>
                                      <p:cBhvr>
                                        <p:cTn id="10" dur="1" fill="hold">
                                          <p:stCondLst>
                                            <p:cond delay="0"/>
                                          </p:stCondLst>
                                        </p:cTn>
                                        <p:tgtEl>
                                          <p:spTgt spid="173068"/>
                                        </p:tgtEl>
                                        <p:attrNameLst>
                                          <p:attrName>style.visibility</p:attrName>
                                        </p:attrNameLst>
                                      </p:cBhvr>
                                      <p:to>
                                        <p:strVal val="visible"/>
                                      </p:to>
                                    </p:set>
                                    <p:anim calcmode="lin" valueType="num">
                                      <p:cBhvr>
                                        <p:cTn id="11" dur="500" fill="hold"/>
                                        <p:tgtEl>
                                          <p:spTgt spid="173068"/>
                                        </p:tgtEl>
                                        <p:attrNameLst>
                                          <p:attrName>ppt_w</p:attrName>
                                        </p:attrNameLst>
                                      </p:cBhvr>
                                      <p:tavLst>
                                        <p:tav tm="0">
                                          <p:val>
                                            <p:fltVal val="0"/>
                                          </p:val>
                                        </p:tav>
                                        <p:tav tm="100000">
                                          <p:val>
                                            <p:strVal val="#ppt_w"/>
                                          </p:val>
                                        </p:tav>
                                      </p:tavLst>
                                    </p:anim>
                                    <p:anim calcmode="lin" valueType="num">
                                      <p:cBhvr>
                                        <p:cTn id="12" dur="500" fill="hold"/>
                                        <p:tgtEl>
                                          <p:spTgt spid="173068"/>
                                        </p:tgtEl>
                                        <p:attrNameLst>
                                          <p:attrName>ppt_h</p:attrName>
                                        </p:attrNameLst>
                                      </p:cBhvr>
                                      <p:tavLst>
                                        <p:tav tm="0">
                                          <p:val>
                                            <p:fltVal val="0"/>
                                          </p:val>
                                        </p:tav>
                                        <p:tav tm="100000">
                                          <p:val>
                                            <p:strVal val="#ppt_h"/>
                                          </p:val>
                                        </p:tav>
                                      </p:tavLst>
                                    </p:anim>
                                    <p:animEffect transition="in" filter="fade">
                                      <p:cBhvr>
                                        <p:cTn id="13" dur="500"/>
                                        <p:tgtEl>
                                          <p:spTgt spid="173068"/>
                                        </p:tgtEl>
                                      </p:cBhvr>
                                    </p:animEffect>
                                  </p:childTnLst>
                                </p:cTn>
                              </p:par>
                            </p:childTnLst>
                          </p:cTn>
                        </p:par>
                        <p:par>
                          <p:cTn id="14" fill="hold" nodeType="afterGroup">
                            <p:stCondLst>
                              <p:cond delay="2500"/>
                            </p:stCondLst>
                            <p:childTnLst>
                              <p:par>
                                <p:cTn id="15" presetID="53" presetClass="entr" presetSubtype="0" fill="hold" grpId="0" nodeType="afterEffect">
                                  <p:stCondLst>
                                    <p:cond delay="1000"/>
                                  </p:stCondLst>
                                  <p:childTnLst>
                                    <p:set>
                                      <p:cBhvr>
                                        <p:cTn id="16" dur="1" fill="hold">
                                          <p:stCondLst>
                                            <p:cond delay="0"/>
                                          </p:stCondLst>
                                        </p:cTn>
                                        <p:tgtEl>
                                          <p:spTgt spid="173061"/>
                                        </p:tgtEl>
                                        <p:attrNameLst>
                                          <p:attrName>style.visibility</p:attrName>
                                        </p:attrNameLst>
                                      </p:cBhvr>
                                      <p:to>
                                        <p:strVal val="visible"/>
                                      </p:to>
                                    </p:set>
                                    <p:anim calcmode="lin" valueType="num">
                                      <p:cBhvr>
                                        <p:cTn id="17" dur="500" fill="hold"/>
                                        <p:tgtEl>
                                          <p:spTgt spid="173061"/>
                                        </p:tgtEl>
                                        <p:attrNameLst>
                                          <p:attrName>ppt_w</p:attrName>
                                        </p:attrNameLst>
                                      </p:cBhvr>
                                      <p:tavLst>
                                        <p:tav tm="0">
                                          <p:val>
                                            <p:fltVal val="0"/>
                                          </p:val>
                                        </p:tav>
                                        <p:tav tm="100000">
                                          <p:val>
                                            <p:strVal val="#ppt_w"/>
                                          </p:val>
                                        </p:tav>
                                      </p:tavLst>
                                    </p:anim>
                                    <p:anim calcmode="lin" valueType="num">
                                      <p:cBhvr>
                                        <p:cTn id="18" dur="500" fill="hold"/>
                                        <p:tgtEl>
                                          <p:spTgt spid="173061"/>
                                        </p:tgtEl>
                                        <p:attrNameLst>
                                          <p:attrName>ppt_h</p:attrName>
                                        </p:attrNameLst>
                                      </p:cBhvr>
                                      <p:tavLst>
                                        <p:tav tm="0">
                                          <p:val>
                                            <p:fltVal val="0"/>
                                          </p:val>
                                        </p:tav>
                                        <p:tav tm="100000">
                                          <p:val>
                                            <p:strVal val="#ppt_h"/>
                                          </p:val>
                                        </p:tav>
                                      </p:tavLst>
                                    </p:anim>
                                    <p:animEffect transition="in" filter="fade">
                                      <p:cBhvr>
                                        <p:cTn id="19" dur="500"/>
                                        <p:tgtEl>
                                          <p:spTgt spid="173061"/>
                                        </p:tgtEl>
                                      </p:cBhvr>
                                    </p:animEffect>
                                  </p:childTnLst>
                                </p:cTn>
                              </p:par>
                            </p:childTnLst>
                          </p:cTn>
                        </p:par>
                        <p:par>
                          <p:cTn id="20" fill="hold" nodeType="afterGroup">
                            <p:stCondLst>
                              <p:cond delay="4000"/>
                            </p:stCondLst>
                            <p:childTnLst>
                              <p:par>
                                <p:cTn id="21" presetID="53" presetClass="entr" presetSubtype="0" fill="hold" grpId="0" nodeType="afterEffect">
                                  <p:stCondLst>
                                    <p:cond delay="1000"/>
                                  </p:stCondLst>
                                  <p:childTnLst>
                                    <p:set>
                                      <p:cBhvr>
                                        <p:cTn id="22" dur="1" fill="hold">
                                          <p:stCondLst>
                                            <p:cond delay="0"/>
                                          </p:stCondLst>
                                        </p:cTn>
                                        <p:tgtEl>
                                          <p:spTgt spid="173064"/>
                                        </p:tgtEl>
                                        <p:attrNameLst>
                                          <p:attrName>style.visibility</p:attrName>
                                        </p:attrNameLst>
                                      </p:cBhvr>
                                      <p:to>
                                        <p:strVal val="visible"/>
                                      </p:to>
                                    </p:set>
                                    <p:anim calcmode="lin" valueType="num">
                                      <p:cBhvr>
                                        <p:cTn id="23" dur="500" fill="hold"/>
                                        <p:tgtEl>
                                          <p:spTgt spid="173064"/>
                                        </p:tgtEl>
                                        <p:attrNameLst>
                                          <p:attrName>ppt_w</p:attrName>
                                        </p:attrNameLst>
                                      </p:cBhvr>
                                      <p:tavLst>
                                        <p:tav tm="0">
                                          <p:val>
                                            <p:fltVal val="0"/>
                                          </p:val>
                                        </p:tav>
                                        <p:tav tm="100000">
                                          <p:val>
                                            <p:strVal val="#ppt_w"/>
                                          </p:val>
                                        </p:tav>
                                      </p:tavLst>
                                    </p:anim>
                                    <p:anim calcmode="lin" valueType="num">
                                      <p:cBhvr>
                                        <p:cTn id="24" dur="500" fill="hold"/>
                                        <p:tgtEl>
                                          <p:spTgt spid="173064"/>
                                        </p:tgtEl>
                                        <p:attrNameLst>
                                          <p:attrName>ppt_h</p:attrName>
                                        </p:attrNameLst>
                                      </p:cBhvr>
                                      <p:tavLst>
                                        <p:tav tm="0">
                                          <p:val>
                                            <p:fltVal val="0"/>
                                          </p:val>
                                        </p:tav>
                                        <p:tav tm="100000">
                                          <p:val>
                                            <p:strVal val="#ppt_h"/>
                                          </p:val>
                                        </p:tav>
                                      </p:tavLst>
                                    </p:anim>
                                    <p:animEffect transition="in" filter="fade">
                                      <p:cBhvr>
                                        <p:cTn id="25" dur="500"/>
                                        <p:tgtEl>
                                          <p:spTgt spid="173064"/>
                                        </p:tgtEl>
                                      </p:cBhvr>
                                    </p:animEffect>
                                  </p:childTnLst>
                                </p:cTn>
                              </p:par>
                            </p:childTnLst>
                          </p:cTn>
                        </p:par>
                        <p:par>
                          <p:cTn id="26" fill="hold" nodeType="afterGroup">
                            <p:stCondLst>
                              <p:cond delay="5500"/>
                            </p:stCondLst>
                            <p:childTnLst>
                              <p:par>
                                <p:cTn id="27" presetID="53" presetClass="entr" presetSubtype="0" fill="hold" grpId="0" nodeType="afterEffect">
                                  <p:stCondLst>
                                    <p:cond delay="1000"/>
                                  </p:stCondLst>
                                  <p:childTnLst>
                                    <p:set>
                                      <p:cBhvr>
                                        <p:cTn id="28" dur="1" fill="hold">
                                          <p:stCondLst>
                                            <p:cond delay="0"/>
                                          </p:stCondLst>
                                        </p:cTn>
                                        <p:tgtEl>
                                          <p:spTgt spid="173063"/>
                                        </p:tgtEl>
                                        <p:attrNameLst>
                                          <p:attrName>style.visibility</p:attrName>
                                        </p:attrNameLst>
                                      </p:cBhvr>
                                      <p:to>
                                        <p:strVal val="visible"/>
                                      </p:to>
                                    </p:set>
                                    <p:anim calcmode="lin" valueType="num">
                                      <p:cBhvr>
                                        <p:cTn id="29" dur="500" fill="hold"/>
                                        <p:tgtEl>
                                          <p:spTgt spid="173063"/>
                                        </p:tgtEl>
                                        <p:attrNameLst>
                                          <p:attrName>ppt_w</p:attrName>
                                        </p:attrNameLst>
                                      </p:cBhvr>
                                      <p:tavLst>
                                        <p:tav tm="0">
                                          <p:val>
                                            <p:fltVal val="0"/>
                                          </p:val>
                                        </p:tav>
                                        <p:tav tm="100000">
                                          <p:val>
                                            <p:strVal val="#ppt_w"/>
                                          </p:val>
                                        </p:tav>
                                      </p:tavLst>
                                    </p:anim>
                                    <p:anim calcmode="lin" valueType="num">
                                      <p:cBhvr>
                                        <p:cTn id="30" dur="500" fill="hold"/>
                                        <p:tgtEl>
                                          <p:spTgt spid="173063"/>
                                        </p:tgtEl>
                                        <p:attrNameLst>
                                          <p:attrName>ppt_h</p:attrName>
                                        </p:attrNameLst>
                                      </p:cBhvr>
                                      <p:tavLst>
                                        <p:tav tm="0">
                                          <p:val>
                                            <p:fltVal val="0"/>
                                          </p:val>
                                        </p:tav>
                                        <p:tav tm="100000">
                                          <p:val>
                                            <p:strVal val="#ppt_h"/>
                                          </p:val>
                                        </p:tav>
                                      </p:tavLst>
                                    </p:anim>
                                    <p:animEffect transition="in" filter="fade">
                                      <p:cBhvr>
                                        <p:cTn id="31" dur="500"/>
                                        <p:tgtEl>
                                          <p:spTgt spid="173063"/>
                                        </p:tgtEl>
                                      </p:cBhvr>
                                    </p:animEffect>
                                  </p:childTnLst>
                                </p:cTn>
                              </p:par>
                            </p:childTnLst>
                          </p:cTn>
                        </p:par>
                        <p:par>
                          <p:cTn id="32" fill="hold" nodeType="afterGroup">
                            <p:stCondLst>
                              <p:cond delay="7000"/>
                            </p:stCondLst>
                            <p:childTnLst>
                              <p:par>
                                <p:cTn id="33" presetID="53" presetClass="entr" presetSubtype="0" fill="hold" grpId="0" nodeType="afterEffect">
                                  <p:stCondLst>
                                    <p:cond delay="1000"/>
                                  </p:stCondLst>
                                  <p:childTnLst>
                                    <p:set>
                                      <p:cBhvr>
                                        <p:cTn id="34" dur="1" fill="hold">
                                          <p:stCondLst>
                                            <p:cond delay="0"/>
                                          </p:stCondLst>
                                        </p:cTn>
                                        <p:tgtEl>
                                          <p:spTgt spid="173066"/>
                                        </p:tgtEl>
                                        <p:attrNameLst>
                                          <p:attrName>style.visibility</p:attrName>
                                        </p:attrNameLst>
                                      </p:cBhvr>
                                      <p:to>
                                        <p:strVal val="visible"/>
                                      </p:to>
                                    </p:set>
                                    <p:anim calcmode="lin" valueType="num">
                                      <p:cBhvr>
                                        <p:cTn id="35" dur="500" fill="hold"/>
                                        <p:tgtEl>
                                          <p:spTgt spid="173066"/>
                                        </p:tgtEl>
                                        <p:attrNameLst>
                                          <p:attrName>ppt_w</p:attrName>
                                        </p:attrNameLst>
                                      </p:cBhvr>
                                      <p:tavLst>
                                        <p:tav tm="0">
                                          <p:val>
                                            <p:fltVal val="0"/>
                                          </p:val>
                                        </p:tav>
                                        <p:tav tm="100000">
                                          <p:val>
                                            <p:strVal val="#ppt_w"/>
                                          </p:val>
                                        </p:tav>
                                      </p:tavLst>
                                    </p:anim>
                                    <p:anim calcmode="lin" valueType="num">
                                      <p:cBhvr>
                                        <p:cTn id="36" dur="500" fill="hold"/>
                                        <p:tgtEl>
                                          <p:spTgt spid="173066"/>
                                        </p:tgtEl>
                                        <p:attrNameLst>
                                          <p:attrName>ppt_h</p:attrName>
                                        </p:attrNameLst>
                                      </p:cBhvr>
                                      <p:tavLst>
                                        <p:tav tm="0">
                                          <p:val>
                                            <p:fltVal val="0"/>
                                          </p:val>
                                        </p:tav>
                                        <p:tav tm="100000">
                                          <p:val>
                                            <p:strVal val="#ppt_h"/>
                                          </p:val>
                                        </p:tav>
                                      </p:tavLst>
                                    </p:anim>
                                    <p:animEffect transition="in" filter="fade">
                                      <p:cBhvr>
                                        <p:cTn id="37" dur="500"/>
                                        <p:tgtEl>
                                          <p:spTgt spid="173066"/>
                                        </p:tgtEl>
                                      </p:cBhvr>
                                    </p:animEffect>
                                  </p:childTnLst>
                                </p:cTn>
                              </p:par>
                            </p:childTnLst>
                          </p:cTn>
                        </p:par>
                        <p:par>
                          <p:cTn id="38" fill="hold" nodeType="afterGroup">
                            <p:stCondLst>
                              <p:cond delay="8500"/>
                            </p:stCondLst>
                            <p:childTnLst>
                              <p:par>
                                <p:cTn id="39" presetID="53" presetClass="entr" presetSubtype="0" fill="hold" grpId="0" nodeType="afterEffect">
                                  <p:stCondLst>
                                    <p:cond delay="1000"/>
                                  </p:stCondLst>
                                  <p:childTnLst>
                                    <p:set>
                                      <p:cBhvr>
                                        <p:cTn id="40" dur="1" fill="hold">
                                          <p:stCondLst>
                                            <p:cond delay="0"/>
                                          </p:stCondLst>
                                        </p:cTn>
                                        <p:tgtEl>
                                          <p:spTgt spid="173065"/>
                                        </p:tgtEl>
                                        <p:attrNameLst>
                                          <p:attrName>style.visibility</p:attrName>
                                        </p:attrNameLst>
                                      </p:cBhvr>
                                      <p:to>
                                        <p:strVal val="visible"/>
                                      </p:to>
                                    </p:set>
                                    <p:anim calcmode="lin" valueType="num">
                                      <p:cBhvr>
                                        <p:cTn id="41" dur="500" fill="hold"/>
                                        <p:tgtEl>
                                          <p:spTgt spid="173065"/>
                                        </p:tgtEl>
                                        <p:attrNameLst>
                                          <p:attrName>ppt_w</p:attrName>
                                        </p:attrNameLst>
                                      </p:cBhvr>
                                      <p:tavLst>
                                        <p:tav tm="0">
                                          <p:val>
                                            <p:fltVal val="0"/>
                                          </p:val>
                                        </p:tav>
                                        <p:tav tm="100000">
                                          <p:val>
                                            <p:strVal val="#ppt_w"/>
                                          </p:val>
                                        </p:tav>
                                      </p:tavLst>
                                    </p:anim>
                                    <p:anim calcmode="lin" valueType="num">
                                      <p:cBhvr>
                                        <p:cTn id="42" dur="500" fill="hold"/>
                                        <p:tgtEl>
                                          <p:spTgt spid="173065"/>
                                        </p:tgtEl>
                                        <p:attrNameLst>
                                          <p:attrName>ppt_h</p:attrName>
                                        </p:attrNameLst>
                                      </p:cBhvr>
                                      <p:tavLst>
                                        <p:tav tm="0">
                                          <p:val>
                                            <p:fltVal val="0"/>
                                          </p:val>
                                        </p:tav>
                                        <p:tav tm="100000">
                                          <p:val>
                                            <p:strVal val="#ppt_h"/>
                                          </p:val>
                                        </p:tav>
                                      </p:tavLst>
                                    </p:anim>
                                    <p:animEffect transition="in" filter="fade">
                                      <p:cBhvr>
                                        <p:cTn id="43" dur="500"/>
                                        <p:tgtEl>
                                          <p:spTgt spid="173065"/>
                                        </p:tgtEl>
                                      </p:cBhvr>
                                    </p:animEffect>
                                  </p:childTnLst>
                                </p:cTn>
                              </p:par>
                            </p:childTnLst>
                          </p:cTn>
                        </p:par>
                        <p:par>
                          <p:cTn id="44" fill="hold" nodeType="afterGroup">
                            <p:stCondLst>
                              <p:cond delay="10000"/>
                            </p:stCondLst>
                            <p:childTnLst>
                              <p:par>
                                <p:cTn id="45" presetID="53" presetClass="entr" presetSubtype="0" fill="hold" grpId="0" nodeType="afterEffect">
                                  <p:stCondLst>
                                    <p:cond delay="1000"/>
                                  </p:stCondLst>
                                  <p:childTnLst>
                                    <p:set>
                                      <p:cBhvr>
                                        <p:cTn id="46" dur="1" fill="hold">
                                          <p:stCondLst>
                                            <p:cond delay="0"/>
                                          </p:stCondLst>
                                        </p:cTn>
                                        <p:tgtEl>
                                          <p:spTgt spid="173067"/>
                                        </p:tgtEl>
                                        <p:attrNameLst>
                                          <p:attrName>style.visibility</p:attrName>
                                        </p:attrNameLst>
                                      </p:cBhvr>
                                      <p:to>
                                        <p:strVal val="visible"/>
                                      </p:to>
                                    </p:set>
                                    <p:anim calcmode="lin" valueType="num">
                                      <p:cBhvr>
                                        <p:cTn id="47" dur="500" fill="hold"/>
                                        <p:tgtEl>
                                          <p:spTgt spid="173067"/>
                                        </p:tgtEl>
                                        <p:attrNameLst>
                                          <p:attrName>ppt_w</p:attrName>
                                        </p:attrNameLst>
                                      </p:cBhvr>
                                      <p:tavLst>
                                        <p:tav tm="0">
                                          <p:val>
                                            <p:fltVal val="0"/>
                                          </p:val>
                                        </p:tav>
                                        <p:tav tm="100000">
                                          <p:val>
                                            <p:strVal val="#ppt_w"/>
                                          </p:val>
                                        </p:tav>
                                      </p:tavLst>
                                    </p:anim>
                                    <p:anim calcmode="lin" valueType="num">
                                      <p:cBhvr>
                                        <p:cTn id="48" dur="500" fill="hold"/>
                                        <p:tgtEl>
                                          <p:spTgt spid="173067"/>
                                        </p:tgtEl>
                                        <p:attrNameLst>
                                          <p:attrName>ppt_h</p:attrName>
                                        </p:attrNameLst>
                                      </p:cBhvr>
                                      <p:tavLst>
                                        <p:tav tm="0">
                                          <p:val>
                                            <p:fltVal val="0"/>
                                          </p:val>
                                        </p:tav>
                                        <p:tav tm="100000">
                                          <p:val>
                                            <p:strVal val="#ppt_h"/>
                                          </p:val>
                                        </p:tav>
                                      </p:tavLst>
                                    </p:anim>
                                    <p:animEffect transition="in" filter="fade">
                                      <p:cBhvr>
                                        <p:cTn id="49" dur="500"/>
                                        <p:tgtEl>
                                          <p:spTgt spid="173067"/>
                                        </p:tgtEl>
                                      </p:cBhvr>
                                    </p:animEffect>
                                  </p:childTnLst>
                                </p:cTn>
                              </p:par>
                            </p:childTnLst>
                          </p:cTn>
                        </p:par>
                        <p:par>
                          <p:cTn id="50" fill="hold" nodeType="afterGroup">
                            <p:stCondLst>
                              <p:cond delay="11500"/>
                            </p:stCondLst>
                            <p:childTnLst>
                              <p:par>
                                <p:cTn id="51" presetID="53" presetClass="entr" presetSubtype="0" fill="hold" grpId="0" nodeType="afterEffect">
                                  <p:stCondLst>
                                    <p:cond delay="0"/>
                                  </p:stCondLst>
                                  <p:childTnLst>
                                    <p:set>
                                      <p:cBhvr>
                                        <p:cTn id="52" dur="1" fill="hold">
                                          <p:stCondLst>
                                            <p:cond delay="0"/>
                                          </p:stCondLst>
                                        </p:cTn>
                                        <p:tgtEl>
                                          <p:spTgt spid="173062"/>
                                        </p:tgtEl>
                                        <p:attrNameLst>
                                          <p:attrName>style.visibility</p:attrName>
                                        </p:attrNameLst>
                                      </p:cBhvr>
                                      <p:to>
                                        <p:strVal val="visible"/>
                                      </p:to>
                                    </p:set>
                                    <p:anim calcmode="lin" valueType="num">
                                      <p:cBhvr>
                                        <p:cTn id="53" dur="500" fill="hold"/>
                                        <p:tgtEl>
                                          <p:spTgt spid="173062"/>
                                        </p:tgtEl>
                                        <p:attrNameLst>
                                          <p:attrName>ppt_w</p:attrName>
                                        </p:attrNameLst>
                                      </p:cBhvr>
                                      <p:tavLst>
                                        <p:tav tm="0">
                                          <p:val>
                                            <p:fltVal val="0"/>
                                          </p:val>
                                        </p:tav>
                                        <p:tav tm="100000">
                                          <p:val>
                                            <p:strVal val="#ppt_w"/>
                                          </p:val>
                                        </p:tav>
                                      </p:tavLst>
                                    </p:anim>
                                    <p:anim calcmode="lin" valueType="num">
                                      <p:cBhvr>
                                        <p:cTn id="54" dur="500" fill="hold"/>
                                        <p:tgtEl>
                                          <p:spTgt spid="173062"/>
                                        </p:tgtEl>
                                        <p:attrNameLst>
                                          <p:attrName>ppt_h</p:attrName>
                                        </p:attrNameLst>
                                      </p:cBhvr>
                                      <p:tavLst>
                                        <p:tav tm="0">
                                          <p:val>
                                            <p:fltVal val="0"/>
                                          </p:val>
                                        </p:tav>
                                        <p:tav tm="100000">
                                          <p:val>
                                            <p:strVal val="#ppt_h"/>
                                          </p:val>
                                        </p:tav>
                                      </p:tavLst>
                                    </p:anim>
                                    <p:animEffect transition="in" filter="fade">
                                      <p:cBhvr>
                                        <p:cTn id="55" dur="500"/>
                                        <p:tgtEl>
                                          <p:spTgt spid="17306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7" presetClass="entr" presetSubtype="0" fill="hold" grpId="0" nodeType="clickEffect">
                                  <p:stCondLst>
                                    <p:cond delay="0"/>
                                  </p:stCondLst>
                                  <p:iterate type="lt">
                                    <p:tmPct val="50000"/>
                                  </p:iterate>
                                  <p:childTnLst>
                                    <p:set>
                                      <p:cBhvr>
                                        <p:cTn id="59" dur="1" fill="hold">
                                          <p:stCondLst>
                                            <p:cond delay="0"/>
                                          </p:stCondLst>
                                        </p:cTn>
                                        <p:tgtEl>
                                          <p:spTgt spid="173070"/>
                                        </p:tgtEl>
                                        <p:attrNameLst>
                                          <p:attrName>style.visibility</p:attrName>
                                        </p:attrNameLst>
                                      </p:cBhvr>
                                      <p:to>
                                        <p:strVal val="visible"/>
                                      </p:to>
                                    </p:set>
                                    <p:anim calcmode="discrete" valueType="clr">
                                      <p:cBhvr override="childStyle">
                                        <p:cTn id="60" dur="80"/>
                                        <p:tgtEl>
                                          <p:spTgt spid="173070"/>
                                        </p:tgtEl>
                                        <p:attrNameLst>
                                          <p:attrName>style.color</p:attrName>
                                        </p:attrNameLst>
                                      </p:cBhvr>
                                      <p:tavLst>
                                        <p:tav tm="0">
                                          <p:val>
                                            <p:clrVal>
                                              <a:schemeClr val="accent2"/>
                                            </p:clrVal>
                                          </p:val>
                                        </p:tav>
                                        <p:tav tm="50000">
                                          <p:val>
                                            <p:clrVal>
                                              <a:schemeClr val="hlink"/>
                                            </p:clrVal>
                                          </p:val>
                                        </p:tav>
                                      </p:tavLst>
                                    </p:anim>
                                    <p:anim calcmode="discrete" valueType="clr">
                                      <p:cBhvr>
                                        <p:cTn id="61" dur="80"/>
                                        <p:tgtEl>
                                          <p:spTgt spid="173070"/>
                                        </p:tgtEl>
                                        <p:attrNameLst>
                                          <p:attrName>fillcolor</p:attrName>
                                        </p:attrNameLst>
                                      </p:cBhvr>
                                      <p:tavLst>
                                        <p:tav tm="0">
                                          <p:val>
                                            <p:clrVal>
                                              <a:schemeClr val="accent2"/>
                                            </p:clrVal>
                                          </p:val>
                                        </p:tav>
                                        <p:tav tm="50000">
                                          <p:val>
                                            <p:clrVal>
                                              <a:schemeClr val="hlink"/>
                                            </p:clrVal>
                                          </p:val>
                                        </p:tav>
                                      </p:tavLst>
                                    </p:anim>
                                    <p:set>
                                      <p:cBhvr>
                                        <p:cTn id="62" dur="80"/>
                                        <p:tgtEl>
                                          <p:spTgt spid="17307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p:bldP spid="173061" grpId="0" animBg="1"/>
      <p:bldP spid="173062" grpId="0" animBg="1"/>
      <p:bldP spid="173063" grpId="0" animBg="1"/>
      <p:bldP spid="173064" grpId="0" animBg="1"/>
      <p:bldP spid="173065" grpId="0" animBg="1"/>
      <p:bldP spid="173066" grpId="0" animBg="1"/>
      <p:bldP spid="173067" grpId="0" animBg="1"/>
      <p:bldP spid="173068" grpId="0" animBg="1"/>
      <p:bldP spid="17307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a:extLst>
              <a:ext uri="{FF2B5EF4-FFF2-40B4-BE49-F238E27FC236}">
                <a16:creationId xmlns:a16="http://schemas.microsoft.com/office/drawing/2014/main" id="{2EFF833F-A26C-1D13-E76B-0770CE7051A6}"/>
              </a:ext>
            </a:extLst>
          </p:cNvPr>
          <p:cNvSpPr>
            <a:spLocks noGrp="1"/>
          </p:cNvSpPr>
          <p:nvPr>
            <p:ph type="ftr" sz="quarter" idx="11"/>
          </p:nvPr>
        </p:nvSpPr>
        <p:spPr>
          <a:xfrm>
            <a:off x="4038600" y="6356350"/>
            <a:ext cx="41148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Prepared by Tanvir Ahammad, Lecturer, Dept. of CSE, JnU</a:t>
            </a:r>
            <a:endParaRPr lang="en-US" altLang="en-US"/>
          </a:p>
        </p:txBody>
      </p:sp>
      <p:sp>
        <p:nvSpPr>
          <p:cNvPr id="24579" name="Slide Number Placeholder 5">
            <a:extLst>
              <a:ext uri="{FF2B5EF4-FFF2-40B4-BE49-F238E27FC236}">
                <a16:creationId xmlns:a16="http://schemas.microsoft.com/office/drawing/2014/main" id="{E3627324-F073-A664-91B9-D2FA387D1525}"/>
              </a:ext>
            </a:extLst>
          </p:cNvPr>
          <p:cNvSpPr>
            <a:spLocks noGrp="1"/>
          </p:cNvSpPr>
          <p:nvPr>
            <p:ph type="sldNum" sz="quarter" idx="12"/>
          </p:nvPr>
        </p:nvSpPr>
        <p:spPr>
          <a:xfrm>
            <a:off x="8610600" y="6356350"/>
            <a:ext cx="27432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812E2E-809A-4FCD-8E28-B88F585A7616}" type="slidenum">
              <a:rPr lang="en-US" smtClean="0"/>
              <a:pPr/>
              <a:t>26</a:t>
            </a:fld>
            <a:endParaRPr lang="en-US" altLang="en-US"/>
          </a:p>
        </p:txBody>
      </p:sp>
      <p:sp>
        <p:nvSpPr>
          <p:cNvPr id="24580" name="Rectangle 2">
            <a:extLst>
              <a:ext uri="{FF2B5EF4-FFF2-40B4-BE49-F238E27FC236}">
                <a16:creationId xmlns:a16="http://schemas.microsoft.com/office/drawing/2014/main" id="{2205B2A9-6655-68C2-DFF3-0A4579A0EEF1}"/>
              </a:ext>
            </a:extLst>
          </p:cNvPr>
          <p:cNvSpPr>
            <a:spLocks noChangeArrowheads="1"/>
          </p:cNvSpPr>
          <p:nvPr/>
        </p:nvSpPr>
        <p:spPr bwMode="auto">
          <a:xfrm>
            <a:off x="1823085" y="6212205"/>
            <a:ext cx="1571625" cy="37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24581" name="Rectangle 3">
            <a:extLst>
              <a:ext uri="{FF2B5EF4-FFF2-40B4-BE49-F238E27FC236}">
                <a16:creationId xmlns:a16="http://schemas.microsoft.com/office/drawing/2014/main" id="{73DA465B-3B9A-F3DC-E34E-C7488EFFFC8B}"/>
              </a:ext>
            </a:extLst>
          </p:cNvPr>
          <p:cNvSpPr>
            <a:spLocks noChangeArrowheads="1"/>
          </p:cNvSpPr>
          <p:nvPr/>
        </p:nvSpPr>
        <p:spPr bwMode="auto">
          <a:xfrm>
            <a:off x="3834765" y="6212205"/>
            <a:ext cx="2388870" cy="377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24582" name="Rectangle 4">
            <a:extLst>
              <a:ext uri="{FF2B5EF4-FFF2-40B4-BE49-F238E27FC236}">
                <a16:creationId xmlns:a16="http://schemas.microsoft.com/office/drawing/2014/main" id="{479D272D-2831-22A3-453D-5813AA05E432}"/>
              </a:ext>
            </a:extLst>
          </p:cNvPr>
          <p:cNvSpPr>
            <a:spLocks noGrp="1" noChangeArrowheads="1"/>
          </p:cNvSpPr>
          <p:nvPr>
            <p:ph type="title"/>
          </p:nvPr>
        </p:nvSpPr>
        <p:spPr>
          <a:noFill/>
          <a:extLst>
            <a:ext uri="{91240B29-F687-4F45-9708-019B960494DF}">
              <a14:hiddenLine xmlns:a14="http://schemas.microsoft.com/office/drawing/2010/main" w="12700">
                <a:solidFill>
                  <a:schemeClr val="tx1"/>
                </a:solidFill>
                <a:miter lim="800000"/>
                <a:headEnd/>
                <a:tailEnd/>
              </a14:hiddenLine>
            </a:ext>
          </a:extLst>
        </p:spPr>
        <p:txBody>
          <a:bodyPr vert="horz" wrap="square" lIns="35361" tIns="14406" rIns="35361" bIns="14406" rtlCol="0" anchor="b">
            <a:normAutofit/>
          </a:bodyPr>
          <a:lstStyle/>
          <a:p>
            <a:pPr eaLnBrk="1" hangingPunct="1"/>
            <a:r>
              <a:rPr lang="en-US" altLang="en-US"/>
              <a:t>Integration of Multiple Technologies</a:t>
            </a:r>
          </a:p>
        </p:txBody>
      </p:sp>
      <p:sp>
        <p:nvSpPr>
          <p:cNvPr id="178181" name="Oval 5">
            <a:extLst>
              <a:ext uri="{FF2B5EF4-FFF2-40B4-BE49-F238E27FC236}">
                <a16:creationId xmlns:a16="http://schemas.microsoft.com/office/drawing/2014/main" id="{BBABA300-68D0-D646-8B95-D41EF473ED4D}"/>
              </a:ext>
            </a:extLst>
          </p:cNvPr>
          <p:cNvSpPr>
            <a:spLocks noChangeArrowheads="1"/>
          </p:cNvSpPr>
          <p:nvPr/>
        </p:nvSpPr>
        <p:spPr bwMode="auto">
          <a:xfrm>
            <a:off x="1943578" y="2628900"/>
            <a:ext cx="1804749" cy="82903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Machine</a:t>
            </a:r>
          </a:p>
          <a:p>
            <a:pPr algn="ctr" eaLnBrk="1" hangingPunct="1"/>
            <a:r>
              <a:rPr lang="en-US" altLang="en-US" sz="1485" b="1"/>
              <a:t>Learning</a:t>
            </a:r>
          </a:p>
        </p:txBody>
      </p:sp>
      <p:sp>
        <p:nvSpPr>
          <p:cNvPr id="178183" name="Oval 7">
            <a:extLst>
              <a:ext uri="{FF2B5EF4-FFF2-40B4-BE49-F238E27FC236}">
                <a16:creationId xmlns:a16="http://schemas.microsoft.com/office/drawing/2014/main" id="{465344FF-8E83-6A50-E1CE-4A6FC7F11273}"/>
              </a:ext>
            </a:extLst>
          </p:cNvPr>
          <p:cNvSpPr>
            <a:spLocks noChangeArrowheads="1"/>
          </p:cNvSpPr>
          <p:nvPr/>
        </p:nvSpPr>
        <p:spPr bwMode="auto">
          <a:xfrm>
            <a:off x="3464125" y="3421262"/>
            <a:ext cx="1804749" cy="82903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Database</a:t>
            </a:r>
          </a:p>
          <a:p>
            <a:pPr algn="ctr" eaLnBrk="1" hangingPunct="1"/>
            <a:r>
              <a:rPr lang="en-US" altLang="en-US" sz="1485" b="1"/>
              <a:t>Management</a:t>
            </a:r>
          </a:p>
        </p:txBody>
      </p:sp>
      <p:sp>
        <p:nvSpPr>
          <p:cNvPr id="178185" name="Oval 9">
            <a:extLst>
              <a:ext uri="{FF2B5EF4-FFF2-40B4-BE49-F238E27FC236}">
                <a16:creationId xmlns:a16="http://schemas.microsoft.com/office/drawing/2014/main" id="{2D01235A-37DF-4BCC-94FC-13B0C37518FD}"/>
              </a:ext>
            </a:extLst>
          </p:cNvPr>
          <p:cNvSpPr>
            <a:spLocks noChangeArrowheads="1"/>
          </p:cNvSpPr>
          <p:nvPr/>
        </p:nvSpPr>
        <p:spPr bwMode="auto">
          <a:xfrm>
            <a:off x="5475805" y="2566035"/>
            <a:ext cx="1820466" cy="829033"/>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Artificial</a:t>
            </a:r>
          </a:p>
          <a:p>
            <a:pPr algn="ctr" eaLnBrk="1" hangingPunct="1"/>
            <a:r>
              <a:rPr lang="en-US" altLang="en-US" sz="1485" b="1"/>
              <a:t>Intelligence</a:t>
            </a:r>
          </a:p>
        </p:txBody>
      </p:sp>
      <p:sp>
        <p:nvSpPr>
          <p:cNvPr id="178187" name="Oval 11">
            <a:extLst>
              <a:ext uri="{FF2B5EF4-FFF2-40B4-BE49-F238E27FC236}">
                <a16:creationId xmlns:a16="http://schemas.microsoft.com/office/drawing/2014/main" id="{41A15DA2-2563-07AF-F7BB-D4D3521AB7AD}"/>
              </a:ext>
            </a:extLst>
          </p:cNvPr>
          <p:cNvSpPr>
            <a:spLocks noChangeArrowheads="1"/>
          </p:cNvSpPr>
          <p:nvPr/>
        </p:nvSpPr>
        <p:spPr bwMode="auto">
          <a:xfrm>
            <a:off x="6572012" y="3452695"/>
            <a:ext cx="1641039" cy="813316"/>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Statistics</a:t>
            </a:r>
          </a:p>
        </p:txBody>
      </p:sp>
      <p:sp>
        <p:nvSpPr>
          <p:cNvPr id="24587" name="Rectangle 13">
            <a:extLst>
              <a:ext uri="{FF2B5EF4-FFF2-40B4-BE49-F238E27FC236}">
                <a16:creationId xmlns:a16="http://schemas.microsoft.com/office/drawing/2014/main" id="{39612D5C-43D0-5AD4-0247-E12BD116B9EA}"/>
              </a:ext>
            </a:extLst>
          </p:cNvPr>
          <p:cNvSpPr>
            <a:spLocks noChangeArrowheads="1"/>
          </p:cNvSpPr>
          <p:nvPr/>
        </p:nvSpPr>
        <p:spPr bwMode="auto">
          <a:xfrm>
            <a:off x="3448409" y="5005984"/>
            <a:ext cx="1689497" cy="891897"/>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Data</a:t>
            </a:r>
          </a:p>
          <a:p>
            <a:pPr algn="ctr" eaLnBrk="1" hangingPunct="1"/>
            <a:r>
              <a:rPr lang="en-US" altLang="en-US" sz="1485" b="1"/>
              <a:t>Mining</a:t>
            </a:r>
          </a:p>
        </p:txBody>
      </p:sp>
      <p:sp>
        <p:nvSpPr>
          <p:cNvPr id="178191" name="Line 15">
            <a:extLst>
              <a:ext uri="{FF2B5EF4-FFF2-40B4-BE49-F238E27FC236}">
                <a16:creationId xmlns:a16="http://schemas.microsoft.com/office/drawing/2014/main" id="{7295B5DF-DAA9-2C2A-DDA5-F294608A3500}"/>
              </a:ext>
            </a:extLst>
          </p:cNvPr>
          <p:cNvSpPr>
            <a:spLocks noChangeShapeType="1"/>
          </p:cNvSpPr>
          <p:nvPr/>
        </p:nvSpPr>
        <p:spPr bwMode="auto">
          <a:xfrm>
            <a:off x="2818449" y="3482816"/>
            <a:ext cx="894517" cy="152054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178192" name="Line 16">
            <a:extLst>
              <a:ext uri="{FF2B5EF4-FFF2-40B4-BE49-F238E27FC236}">
                <a16:creationId xmlns:a16="http://schemas.microsoft.com/office/drawing/2014/main" id="{92BC8593-67F4-0D6E-60F7-10817E918464}"/>
              </a:ext>
            </a:extLst>
          </p:cNvPr>
          <p:cNvSpPr>
            <a:spLocks noChangeShapeType="1"/>
          </p:cNvSpPr>
          <p:nvPr/>
        </p:nvSpPr>
        <p:spPr bwMode="auto">
          <a:xfrm>
            <a:off x="4257796" y="4264700"/>
            <a:ext cx="2619" cy="73735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178193" name="Line 17">
            <a:extLst>
              <a:ext uri="{FF2B5EF4-FFF2-40B4-BE49-F238E27FC236}">
                <a16:creationId xmlns:a16="http://schemas.microsoft.com/office/drawing/2014/main" id="{6B6D0DDC-9409-B4B6-CDC1-27D4DFDB3799}"/>
              </a:ext>
            </a:extLst>
          </p:cNvPr>
          <p:cNvSpPr>
            <a:spLocks noChangeShapeType="1"/>
          </p:cNvSpPr>
          <p:nvPr/>
        </p:nvSpPr>
        <p:spPr bwMode="auto">
          <a:xfrm flipH="1">
            <a:off x="4927045" y="3376732"/>
            <a:ext cx="1130261" cy="1624013"/>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178194" name="Line 18">
            <a:extLst>
              <a:ext uri="{FF2B5EF4-FFF2-40B4-BE49-F238E27FC236}">
                <a16:creationId xmlns:a16="http://schemas.microsoft.com/office/drawing/2014/main" id="{5D9DE79A-8C97-3E87-89C5-03DF889978AD}"/>
              </a:ext>
            </a:extLst>
          </p:cNvPr>
          <p:cNvSpPr>
            <a:spLocks noChangeShapeType="1"/>
          </p:cNvSpPr>
          <p:nvPr/>
        </p:nvSpPr>
        <p:spPr bwMode="auto">
          <a:xfrm flipH="1">
            <a:off x="5119570" y="4132422"/>
            <a:ext cx="1625322" cy="102548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178195" name="Oval 19">
            <a:extLst>
              <a:ext uri="{FF2B5EF4-FFF2-40B4-BE49-F238E27FC236}">
                <a16:creationId xmlns:a16="http://schemas.microsoft.com/office/drawing/2014/main" id="{A4CEF616-227D-8D47-99C9-896D1F4EBC90}"/>
              </a:ext>
            </a:extLst>
          </p:cNvPr>
          <p:cNvSpPr>
            <a:spLocks noChangeArrowheads="1"/>
          </p:cNvSpPr>
          <p:nvPr/>
        </p:nvSpPr>
        <p:spPr bwMode="auto">
          <a:xfrm>
            <a:off x="6572012" y="4525328"/>
            <a:ext cx="1641039" cy="874871"/>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Visualization</a:t>
            </a:r>
          </a:p>
        </p:txBody>
      </p:sp>
      <p:sp>
        <p:nvSpPr>
          <p:cNvPr id="178197" name="Line 21">
            <a:extLst>
              <a:ext uri="{FF2B5EF4-FFF2-40B4-BE49-F238E27FC236}">
                <a16:creationId xmlns:a16="http://schemas.microsoft.com/office/drawing/2014/main" id="{DF5F6125-92FB-5EC3-4257-59ED0E2D9FEE}"/>
              </a:ext>
            </a:extLst>
          </p:cNvPr>
          <p:cNvSpPr>
            <a:spLocks noChangeShapeType="1"/>
          </p:cNvSpPr>
          <p:nvPr/>
        </p:nvSpPr>
        <p:spPr bwMode="auto">
          <a:xfrm flipH="1">
            <a:off x="5130047" y="5047893"/>
            <a:ext cx="1457682" cy="54875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178198" name="Oval 22">
            <a:extLst>
              <a:ext uri="{FF2B5EF4-FFF2-40B4-BE49-F238E27FC236}">
                <a16:creationId xmlns:a16="http://schemas.microsoft.com/office/drawing/2014/main" id="{F9FBDEF5-75B7-83BE-DF37-CCD7E90F8D20}"/>
              </a:ext>
            </a:extLst>
          </p:cNvPr>
          <p:cNvSpPr>
            <a:spLocks noChangeArrowheads="1"/>
          </p:cNvSpPr>
          <p:nvPr/>
        </p:nvSpPr>
        <p:spPr bwMode="auto">
          <a:xfrm>
            <a:off x="1845350" y="4571168"/>
            <a:ext cx="1461611" cy="84474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85" b="1"/>
              <a:t>Algorithms</a:t>
            </a:r>
          </a:p>
        </p:txBody>
      </p:sp>
      <p:sp>
        <p:nvSpPr>
          <p:cNvPr id="178200" name="Line 24">
            <a:extLst>
              <a:ext uri="{FF2B5EF4-FFF2-40B4-BE49-F238E27FC236}">
                <a16:creationId xmlns:a16="http://schemas.microsoft.com/office/drawing/2014/main" id="{B0CEC7A0-AC2C-D87B-CD99-7D6B81BB1EAE}"/>
              </a:ext>
            </a:extLst>
          </p:cNvPr>
          <p:cNvSpPr>
            <a:spLocks noChangeShapeType="1"/>
          </p:cNvSpPr>
          <p:nvPr/>
        </p:nvSpPr>
        <p:spPr bwMode="auto">
          <a:xfrm>
            <a:off x="2859048" y="5410678"/>
            <a:ext cx="574952" cy="33789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78181"/>
                                        </p:tgtEl>
                                        <p:attrNameLst>
                                          <p:attrName>style.visibility</p:attrName>
                                        </p:attrNameLst>
                                      </p:cBhvr>
                                      <p:to>
                                        <p:strVal val="visible"/>
                                      </p:to>
                                    </p:set>
                                    <p:anim calcmode="lin" valueType="num">
                                      <p:cBhvr>
                                        <p:cTn id="7" dur="500" fill="hold"/>
                                        <p:tgtEl>
                                          <p:spTgt spid="178181"/>
                                        </p:tgtEl>
                                        <p:attrNameLst>
                                          <p:attrName>ppt_w</p:attrName>
                                        </p:attrNameLst>
                                      </p:cBhvr>
                                      <p:tavLst>
                                        <p:tav tm="0">
                                          <p:val>
                                            <p:fltVal val="0"/>
                                          </p:val>
                                        </p:tav>
                                        <p:tav tm="100000">
                                          <p:val>
                                            <p:strVal val="#ppt_w"/>
                                          </p:val>
                                        </p:tav>
                                      </p:tavLst>
                                    </p:anim>
                                    <p:anim calcmode="lin" valueType="num">
                                      <p:cBhvr>
                                        <p:cTn id="8" dur="500" fill="hold"/>
                                        <p:tgtEl>
                                          <p:spTgt spid="178181"/>
                                        </p:tgtEl>
                                        <p:attrNameLst>
                                          <p:attrName>ppt_h</p:attrName>
                                        </p:attrNameLst>
                                      </p:cBhvr>
                                      <p:tavLst>
                                        <p:tav tm="0">
                                          <p:val>
                                            <p:fltVal val="0"/>
                                          </p:val>
                                        </p:tav>
                                        <p:tav tm="100000">
                                          <p:val>
                                            <p:strVal val="#ppt_h"/>
                                          </p:val>
                                        </p:tav>
                                      </p:tavLst>
                                    </p:anim>
                                    <p:animEffect transition="in" filter="fade">
                                      <p:cBhvr>
                                        <p:cTn id="9" dur="500"/>
                                        <p:tgtEl>
                                          <p:spTgt spid="178181"/>
                                        </p:tgtEl>
                                      </p:cBhvr>
                                    </p:animEffect>
                                  </p:childTnLst>
                                </p:cTn>
                              </p:par>
                              <p:par>
                                <p:cTn id="10" presetID="10" presetClass="entr" presetSubtype="0" fill="hold" nodeType="withEffect">
                                  <p:stCondLst>
                                    <p:cond delay="0"/>
                                  </p:stCondLst>
                                  <p:childTnLst>
                                    <p:set>
                                      <p:cBhvr>
                                        <p:cTn id="11" dur="1" fill="hold">
                                          <p:stCondLst>
                                            <p:cond delay="0"/>
                                          </p:stCondLst>
                                        </p:cTn>
                                        <p:tgtEl>
                                          <p:spTgt spid="178191"/>
                                        </p:tgtEl>
                                        <p:attrNameLst>
                                          <p:attrName>style.visibility</p:attrName>
                                        </p:attrNameLst>
                                      </p:cBhvr>
                                      <p:to>
                                        <p:strVal val="visible"/>
                                      </p:to>
                                    </p:set>
                                    <p:animEffect transition="in" filter="fade">
                                      <p:cBhvr>
                                        <p:cTn id="12" dur="1000"/>
                                        <p:tgtEl>
                                          <p:spTgt spid="178191"/>
                                        </p:tgtEl>
                                      </p:cBhvr>
                                    </p:animEffect>
                                  </p:childTnLst>
                                </p:cTn>
                              </p:par>
                            </p:childTnLst>
                          </p:cTn>
                        </p:par>
                        <p:par>
                          <p:cTn id="13" fill="hold" nodeType="afterGroup">
                            <p:stCondLst>
                              <p:cond delay="1000"/>
                            </p:stCondLst>
                            <p:childTnLst>
                              <p:par>
                                <p:cTn id="14" presetID="53" presetClass="entr" presetSubtype="0" fill="hold" grpId="0" nodeType="afterEffect">
                                  <p:stCondLst>
                                    <p:cond delay="0"/>
                                  </p:stCondLst>
                                  <p:childTnLst>
                                    <p:set>
                                      <p:cBhvr>
                                        <p:cTn id="15" dur="1" fill="hold">
                                          <p:stCondLst>
                                            <p:cond delay="0"/>
                                          </p:stCondLst>
                                        </p:cTn>
                                        <p:tgtEl>
                                          <p:spTgt spid="178187"/>
                                        </p:tgtEl>
                                        <p:attrNameLst>
                                          <p:attrName>style.visibility</p:attrName>
                                        </p:attrNameLst>
                                      </p:cBhvr>
                                      <p:to>
                                        <p:strVal val="visible"/>
                                      </p:to>
                                    </p:set>
                                    <p:anim calcmode="lin" valueType="num">
                                      <p:cBhvr>
                                        <p:cTn id="16" dur="500" fill="hold"/>
                                        <p:tgtEl>
                                          <p:spTgt spid="178187"/>
                                        </p:tgtEl>
                                        <p:attrNameLst>
                                          <p:attrName>ppt_w</p:attrName>
                                        </p:attrNameLst>
                                      </p:cBhvr>
                                      <p:tavLst>
                                        <p:tav tm="0">
                                          <p:val>
                                            <p:fltVal val="0"/>
                                          </p:val>
                                        </p:tav>
                                        <p:tav tm="100000">
                                          <p:val>
                                            <p:strVal val="#ppt_w"/>
                                          </p:val>
                                        </p:tav>
                                      </p:tavLst>
                                    </p:anim>
                                    <p:anim calcmode="lin" valueType="num">
                                      <p:cBhvr>
                                        <p:cTn id="17" dur="500" fill="hold"/>
                                        <p:tgtEl>
                                          <p:spTgt spid="178187"/>
                                        </p:tgtEl>
                                        <p:attrNameLst>
                                          <p:attrName>ppt_h</p:attrName>
                                        </p:attrNameLst>
                                      </p:cBhvr>
                                      <p:tavLst>
                                        <p:tav tm="0">
                                          <p:val>
                                            <p:fltVal val="0"/>
                                          </p:val>
                                        </p:tav>
                                        <p:tav tm="100000">
                                          <p:val>
                                            <p:strVal val="#ppt_h"/>
                                          </p:val>
                                        </p:tav>
                                      </p:tavLst>
                                    </p:anim>
                                    <p:animEffect transition="in" filter="fade">
                                      <p:cBhvr>
                                        <p:cTn id="18" dur="500"/>
                                        <p:tgtEl>
                                          <p:spTgt spid="178187"/>
                                        </p:tgtEl>
                                      </p:cBhvr>
                                    </p:animEffect>
                                  </p:childTnLst>
                                </p:cTn>
                              </p:par>
                              <p:par>
                                <p:cTn id="19" presetID="10" presetClass="entr" presetSubtype="0" fill="hold" nodeType="withEffect">
                                  <p:stCondLst>
                                    <p:cond delay="0"/>
                                  </p:stCondLst>
                                  <p:childTnLst>
                                    <p:set>
                                      <p:cBhvr>
                                        <p:cTn id="20" dur="1" fill="hold">
                                          <p:stCondLst>
                                            <p:cond delay="0"/>
                                          </p:stCondLst>
                                        </p:cTn>
                                        <p:tgtEl>
                                          <p:spTgt spid="178194"/>
                                        </p:tgtEl>
                                        <p:attrNameLst>
                                          <p:attrName>style.visibility</p:attrName>
                                        </p:attrNameLst>
                                      </p:cBhvr>
                                      <p:to>
                                        <p:strVal val="visible"/>
                                      </p:to>
                                    </p:set>
                                    <p:animEffect transition="in" filter="fade">
                                      <p:cBhvr>
                                        <p:cTn id="21" dur="1000"/>
                                        <p:tgtEl>
                                          <p:spTgt spid="178194"/>
                                        </p:tgtEl>
                                      </p:cBhvr>
                                    </p:animEffect>
                                  </p:childTnLst>
                                </p:cTn>
                              </p:par>
                            </p:childTnLst>
                          </p:cTn>
                        </p:par>
                        <p:par>
                          <p:cTn id="22" fill="hold" nodeType="afterGroup">
                            <p:stCondLst>
                              <p:cond delay="2000"/>
                            </p:stCondLst>
                            <p:childTnLst>
                              <p:par>
                                <p:cTn id="23" presetID="53" presetClass="entr" presetSubtype="0" fill="hold" grpId="0" nodeType="afterEffect">
                                  <p:stCondLst>
                                    <p:cond delay="500"/>
                                  </p:stCondLst>
                                  <p:childTnLst>
                                    <p:set>
                                      <p:cBhvr>
                                        <p:cTn id="24" dur="1" fill="hold">
                                          <p:stCondLst>
                                            <p:cond delay="0"/>
                                          </p:stCondLst>
                                        </p:cTn>
                                        <p:tgtEl>
                                          <p:spTgt spid="178183"/>
                                        </p:tgtEl>
                                        <p:attrNameLst>
                                          <p:attrName>style.visibility</p:attrName>
                                        </p:attrNameLst>
                                      </p:cBhvr>
                                      <p:to>
                                        <p:strVal val="visible"/>
                                      </p:to>
                                    </p:set>
                                    <p:anim calcmode="lin" valueType="num">
                                      <p:cBhvr>
                                        <p:cTn id="25" dur="500" fill="hold"/>
                                        <p:tgtEl>
                                          <p:spTgt spid="178183"/>
                                        </p:tgtEl>
                                        <p:attrNameLst>
                                          <p:attrName>ppt_w</p:attrName>
                                        </p:attrNameLst>
                                      </p:cBhvr>
                                      <p:tavLst>
                                        <p:tav tm="0">
                                          <p:val>
                                            <p:fltVal val="0"/>
                                          </p:val>
                                        </p:tav>
                                        <p:tav tm="100000">
                                          <p:val>
                                            <p:strVal val="#ppt_w"/>
                                          </p:val>
                                        </p:tav>
                                      </p:tavLst>
                                    </p:anim>
                                    <p:anim calcmode="lin" valueType="num">
                                      <p:cBhvr>
                                        <p:cTn id="26" dur="500" fill="hold"/>
                                        <p:tgtEl>
                                          <p:spTgt spid="178183"/>
                                        </p:tgtEl>
                                        <p:attrNameLst>
                                          <p:attrName>ppt_h</p:attrName>
                                        </p:attrNameLst>
                                      </p:cBhvr>
                                      <p:tavLst>
                                        <p:tav tm="0">
                                          <p:val>
                                            <p:fltVal val="0"/>
                                          </p:val>
                                        </p:tav>
                                        <p:tav tm="100000">
                                          <p:val>
                                            <p:strVal val="#ppt_h"/>
                                          </p:val>
                                        </p:tav>
                                      </p:tavLst>
                                    </p:anim>
                                    <p:animEffect transition="in" filter="fade">
                                      <p:cBhvr>
                                        <p:cTn id="27" dur="500"/>
                                        <p:tgtEl>
                                          <p:spTgt spid="178183"/>
                                        </p:tgtEl>
                                      </p:cBhvr>
                                    </p:animEffect>
                                  </p:childTnLst>
                                </p:cTn>
                              </p:par>
                              <p:par>
                                <p:cTn id="28" presetID="10" presetClass="entr" presetSubtype="0" fill="hold" nodeType="withEffect">
                                  <p:stCondLst>
                                    <p:cond delay="0"/>
                                  </p:stCondLst>
                                  <p:childTnLst>
                                    <p:set>
                                      <p:cBhvr>
                                        <p:cTn id="29" dur="1" fill="hold">
                                          <p:stCondLst>
                                            <p:cond delay="0"/>
                                          </p:stCondLst>
                                        </p:cTn>
                                        <p:tgtEl>
                                          <p:spTgt spid="178192"/>
                                        </p:tgtEl>
                                        <p:attrNameLst>
                                          <p:attrName>style.visibility</p:attrName>
                                        </p:attrNameLst>
                                      </p:cBhvr>
                                      <p:to>
                                        <p:strVal val="visible"/>
                                      </p:to>
                                    </p:set>
                                    <p:animEffect transition="in" filter="fade">
                                      <p:cBhvr>
                                        <p:cTn id="30" dur="1000"/>
                                        <p:tgtEl>
                                          <p:spTgt spid="17819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178195"/>
                                        </p:tgtEl>
                                        <p:attrNameLst>
                                          <p:attrName>style.visibility</p:attrName>
                                        </p:attrNameLst>
                                      </p:cBhvr>
                                      <p:to>
                                        <p:strVal val="visible"/>
                                      </p:to>
                                    </p:set>
                                    <p:anim calcmode="lin" valueType="num">
                                      <p:cBhvr>
                                        <p:cTn id="35" dur="500" fill="hold"/>
                                        <p:tgtEl>
                                          <p:spTgt spid="178195"/>
                                        </p:tgtEl>
                                        <p:attrNameLst>
                                          <p:attrName>ppt_w</p:attrName>
                                        </p:attrNameLst>
                                      </p:cBhvr>
                                      <p:tavLst>
                                        <p:tav tm="0">
                                          <p:val>
                                            <p:fltVal val="0"/>
                                          </p:val>
                                        </p:tav>
                                        <p:tav tm="100000">
                                          <p:val>
                                            <p:strVal val="#ppt_w"/>
                                          </p:val>
                                        </p:tav>
                                      </p:tavLst>
                                    </p:anim>
                                    <p:anim calcmode="lin" valueType="num">
                                      <p:cBhvr>
                                        <p:cTn id="36" dur="500" fill="hold"/>
                                        <p:tgtEl>
                                          <p:spTgt spid="178195"/>
                                        </p:tgtEl>
                                        <p:attrNameLst>
                                          <p:attrName>ppt_h</p:attrName>
                                        </p:attrNameLst>
                                      </p:cBhvr>
                                      <p:tavLst>
                                        <p:tav tm="0">
                                          <p:val>
                                            <p:fltVal val="0"/>
                                          </p:val>
                                        </p:tav>
                                        <p:tav tm="100000">
                                          <p:val>
                                            <p:strVal val="#ppt_h"/>
                                          </p:val>
                                        </p:tav>
                                      </p:tavLst>
                                    </p:anim>
                                    <p:animEffect transition="in" filter="fade">
                                      <p:cBhvr>
                                        <p:cTn id="37" dur="500"/>
                                        <p:tgtEl>
                                          <p:spTgt spid="178195"/>
                                        </p:tgtEl>
                                      </p:cBhvr>
                                    </p:animEffect>
                                  </p:childTnLst>
                                </p:cTn>
                              </p:par>
                              <p:par>
                                <p:cTn id="38" presetID="10" presetClass="entr" presetSubtype="0" fill="hold" nodeType="withEffect">
                                  <p:stCondLst>
                                    <p:cond delay="0"/>
                                  </p:stCondLst>
                                  <p:childTnLst>
                                    <p:set>
                                      <p:cBhvr>
                                        <p:cTn id="39" dur="1" fill="hold">
                                          <p:stCondLst>
                                            <p:cond delay="0"/>
                                          </p:stCondLst>
                                        </p:cTn>
                                        <p:tgtEl>
                                          <p:spTgt spid="178197"/>
                                        </p:tgtEl>
                                        <p:attrNameLst>
                                          <p:attrName>style.visibility</p:attrName>
                                        </p:attrNameLst>
                                      </p:cBhvr>
                                      <p:to>
                                        <p:strVal val="visible"/>
                                      </p:to>
                                    </p:set>
                                    <p:animEffect transition="in" filter="fade">
                                      <p:cBhvr>
                                        <p:cTn id="40" dur="1000"/>
                                        <p:tgtEl>
                                          <p:spTgt spid="178197"/>
                                        </p:tgtEl>
                                      </p:cBhvr>
                                    </p:animEffect>
                                  </p:childTnLst>
                                </p:cTn>
                              </p:par>
                            </p:childTnLst>
                          </p:cTn>
                        </p:par>
                        <p:par>
                          <p:cTn id="41" fill="hold" nodeType="afterGroup">
                            <p:stCondLst>
                              <p:cond delay="1000"/>
                            </p:stCondLst>
                            <p:childTnLst>
                              <p:par>
                                <p:cTn id="42" presetID="53" presetClass="entr" presetSubtype="0" fill="hold" grpId="0" nodeType="afterEffect">
                                  <p:stCondLst>
                                    <p:cond delay="0"/>
                                  </p:stCondLst>
                                  <p:childTnLst>
                                    <p:set>
                                      <p:cBhvr>
                                        <p:cTn id="43" dur="1" fill="hold">
                                          <p:stCondLst>
                                            <p:cond delay="0"/>
                                          </p:stCondLst>
                                        </p:cTn>
                                        <p:tgtEl>
                                          <p:spTgt spid="178198"/>
                                        </p:tgtEl>
                                        <p:attrNameLst>
                                          <p:attrName>style.visibility</p:attrName>
                                        </p:attrNameLst>
                                      </p:cBhvr>
                                      <p:to>
                                        <p:strVal val="visible"/>
                                      </p:to>
                                    </p:set>
                                    <p:anim calcmode="lin" valueType="num">
                                      <p:cBhvr>
                                        <p:cTn id="44" dur="500" fill="hold"/>
                                        <p:tgtEl>
                                          <p:spTgt spid="178198"/>
                                        </p:tgtEl>
                                        <p:attrNameLst>
                                          <p:attrName>ppt_w</p:attrName>
                                        </p:attrNameLst>
                                      </p:cBhvr>
                                      <p:tavLst>
                                        <p:tav tm="0">
                                          <p:val>
                                            <p:fltVal val="0"/>
                                          </p:val>
                                        </p:tav>
                                        <p:tav tm="100000">
                                          <p:val>
                                            <p:strVal val="#ppt_w"/>
                                          </p:val>
                                        </p:tav>
                                      </p:tavLst>
                                    </p:anim>
                                    <p:anim calcmode="lin" valueType="num">
                                      <p:cBhvr>
                                        <p:cTn id="45" dur="500" fill="hold"/>
                                        <p:tgtEl>
                                          <p:spTgt spid="178198"/>
                                        </p:tgtEl>
                                        <p:attrNameLst>
                                          <p:attrName>ppt_h</p:attrName>
                                        </p:attrNameLst>
                                      </p:cBhvr>
                                      <p:tavLst>
                                        <p:tav tm="0">
                                          <p:val>
                                            <p:fltVal val="0"/>
                                          </p:val>
                                        </p:tav>
                                        <p:tav tm="100000">
                                          <p:val>
                                            <p:strVal val="#ppt_h"/>
                                          </p:val>
                                        </p:tav>
                                      </p:tavLst>
                                    </p:anim>
                                    <p:animEffect transition="in" filter="fade">
                                      <p:cBhvr>
                                        <p:cTn id="46" dur="500"/>
                                        <p:tgtEl>
                                          <p:spTgt spid="178198"/>
                                        </p:tgtEl>
                                      </p:cBhvr>
                                    </p:animEffect>
                                  </p:childTnLst>
                                </p:cTn>
                              </p:par>
                              <p:par>
                                <p:cTn id="47" presetID="10" presetClass="entr" presetSubtype="0" fill="hold" nodeType="withEffect">
                                  <p:stCondLst>
                                    <p:cond delay="0"/>
                                  </p:stCondLst>
                                  <p:childTnLst>
                                    <p:set>
                                      <p:cBhvr>
                                        <p:cTn id="48" dur="1" fill="hold">
                                          <p:stCondLst>
                                            <p:cond delay="0"/>
                                          </p:stCondLst>
                                        </p:cTn>
                                        <p:tgtEl>
                                          <p:spTgt spid="178200"/>
                                        </p:tgtEl>
                                        <p:attrNameLst>
                                          <p:attrName>style.visibility</p:attrName>
                                        </p:attrNameLst>
                                      </p:cBhvr>
                                      <p:to>
                                        <p:strVal val="visible"/>
                                      </p:to>
                                    </p:set>
                                    <p:animEffect transition="in" filter="fade">
                                      <p:cBhvr>
                                        <p:cTn id="49" dur="1000"/>
                                        <p:tgtEl>
                                          <p:spTgt spid="178200"/>
                                        </p:tgtEl>
                                      </p:cBhvr>
                                    </p:animEffect>
                                  </p:childTnLst>
                                </p:cTn>
                              </p:par>
                            </p:childTnLst>
                          </p:cTn>
                        </p:par>
                        <p:par>
                          <p:cTn id="50" fill="hold" nodeType="afterGroup">
                            <p:stCondLst>
                              <p:cond delay="2000"/>
                            </p:stCondLst>
                            <p:childTnLst>
                              <p:par>
                                <p:cTn id="51" presetID="53" presetClass="entr" presetSubtype="0" fill="hold" grpId="0" nodeType="afterEffect">
                                  <p:stCondLst>
                                    <p:cond delay="0"/>
                                  </p:stCondLst>
                                  <p:childTnLst>
                                    <p:set>
                                      <p:cBhvr>
                                        <p:cTn id="52" dur="1" fill="hold">
                                          <p:stCondLst>
                                            <p:cond delay="0"/>
                                          </p:stCondLst>
                                        </p:cTn>
                                        <p:tgtEl>
                                          <p:spTgt spid="178185"/>
                                        </p:tgtEl>
                                        <p:attrNameLst>
                                          <p:attrName>style.visibility</p:attrName>
                                        </p:attrNameLst>
                                      </p:cBhvr>
                                      <p:to>
                                        <p:strVal val="visible"/>
                                      </p:to>
                                    </p:set>
                                    <p:anim calcmode="lin" valueType="num">
                                      <p:cBhvr>
                                        <p:cTn id="53" dur="500" fill="hold"/>
                                        <p:tgtEl>
                                          <p:spTgt spid="178185"/>
                                        </p:tgtEl>
                                        <p:attrNameLst>
                                          <p:attrName>ppt_w</p:attrName>
                                        </p:attrNameLst>
                                      </p:cBhvr>
                                      <p:tavLst>
                                        <p:tav tm="0">
                                          <p:val>
                                            <p:fltVal val="0"/>
                                          </p:val>
                                        </p:tav>
                                        <p:tav tm="100000">
                                          <p:val>
                                            <p:strVal val="#ppt_w"/>
                                          </p:val>
                                        </p:tav>
                                      </p:tavLst>
                                    </p:anim>
                                    <p:anim calcmode="lin" valueType="num">
                                      <p:cBhvr>
                                        <p:cTn id="54" dur="500" fill="hold"/>
                                        <p:tgtEl>
                                          <p:spTgt spid="178185"/>
                                        </p:tgtEl>
                                        <p:attrNameLst>
                                          <p:attrName>ppt_h</p:attrName>
                                        </p:attrNameLst>
                                      </p:cBhvr>
                                      <p:tavLst>
                                        <p:tav tm="0">
                                          <p:val>
                                            <p:fltVal val="0"/>
                                          </p:val>
                                        </p:tav>
                                        <p:tav tm="100000">
                                          <p:val>
                                            <p:strVal val="#ppt_h"/>
                                          </p:val>
                                        </p:tav>
                                      </p:tavLst>
                                    </p:anim>
                                    <p:animEffect transition="in" filter="fade">
                                      <p:cBhvr>
                                        <p:cTn id="55" dur="500"/>
                                        <p:tgtEl>
                                          <p:spTgt spid="178185"/>
                                        </p:tgtEl>
                                      </p:cBhvr>
                                    </p:animEffect>
                                  </p:childTnLst>
                                </p:cTn>
                              </p:par>
                              <p:par>
                                <p:cTn id="56" presetID="10" presetClass="entr" presetSubtype="0" fill="hold" nodeType="withEffect">
                                  <p:stCondLst>
                                    <p:cond delay="0"/>
                                  </p:stCondLst>
                                  <p:childTnLst>
                                    <p:set>
                                      <p:cBhvr>
                                        <p:cTn id="57" dur="1" fill="hold">
                                          <p:stCondLst>
                                            <p:cond delay="0"/>
                                          </p:stCondLst>
                                        </p:cTn>
                                        <p:tgtEl>
                                          <p:spTgt spid="178193"/>
                                        </p:tgtEl>
                                        <p:attrNameLst>
                                          <p:attrName>style.visibility</p:attrName>
                                        </p:attrNameLst>
                                      </p:cBhvr>
                                      <p:to>
                                        <p:strVal val="visible"/>
                                      </p:to>
                                    </p:set>
                                    <p:animEffect transition="in" filter="fade">
                                      <p:cBhvr>
                                        <p:cTn id="58" dur="1000"/>
                                        <p:tgtEl>
                                          <p:spTgt spid="178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animBg="1"/>
      <p:bldP spid="178183" grpId="0" animBg="1"/>
      <p:bldP spid="178185" grpId="0" animBg="1"/>
      <p:bldP spid="178187" grpId="0" animBg="1"/>
      <p:bldP spid="178195" grpId="0" animBg="1"/>
      <p:bldP spid="178198"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Footer Placeholder 3">
            <a:extLst>
              <a:ext uri="{FF2B5EF4-FFF2-40B4-BE49-F238E27FC236}">
                <a16:creationId xmlns:a16="http://schemas.microsoft.com/office/drawing/2014/main" id="{2D678579-FEE3-BC5A-25AA-C371F58D51AD}"/>
              </a:ext>
            </a:extLst>
          </p:cNvPr>
          <p:cNvSpPr>
            <a:spLocks noGrp="1"/>
          </p:cNvSpPr>
          <p:nvPr>
            <p:ph type="ftr" sz="quarter" idx="11"/>
          </p:nvPr>
        </p:nvSpPr>
        <p:spPr>
          <a:xfrm>
            <a:off x="4038600" y="6356350"/>
            <a:ext cx="41148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Prepared by Tanvir Ahammad, Lecturer, Dept. of CSE, JnU</a:t>
            </a:r>
            <a:endParaRPr lang="en-US" altLang="en-US"/>
          </a:p>
        </p:txBody>
      </p:sp>
      <p:sp>
        <p:nvSpPr>
          <p:cNvPr id="26627" name="Slide Number Placeholder 4">
            <a:extLst>
              <a:ext uri="{FF2B5EF4-FFF2-40B4-BE49-F238E27FC236}">
                <a16:creationId xmlns:a16="http://schemas.microsoft.com/office/drawing/2014/main" id="{1053D49F-D3AD-B859-7B90-7FAEA6F20CBB}"/>
              </a:ext>
            </a:extLst>
          </p:cNvPr>
          <p:cNvSpPr>
            <a:spLocks noGrp="1"/>
          </p:cNvSpPr>
          <p:nvPr>
            <p:ph type="sldNum" sz="quarter" idx="12"/>
          </p:nvPr>
        </p:nvSpPr>
        <p:spPr>
          <a:xfrm>
            <a:off x="8610600" y="6356350"/>
            <a:ext cx="2743200" cy="3651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812E2E-809A-4FCD-8E28-B88F585A7616}" type="slidenum">
              <a:rPr lang="en-US" smtClean="0"/>
              <a:pPr/>
              <a:t>27</a:t>
            </a:fld>
            <a:endParaRPr lang="en-US" altLang="en-US"/>
          </a:p>
        </p:txBody>
      </p:sp>
      <p:sp>
        <p:nvSpPr>
          <p:cNvPr id="26628" name="Rectangle 2">
            <a:extLst>
              <a:ext uri="{FF2B5EF4-FFF2-40B4-BE49-F238E27FC236}">
                <a16:creationId xmlns:a16="http://schemas.microsoft.com/office/drawing/2014/main" id="{9B5A48CB-451A-FE5D-68B1-B33DCA38E433}"/>
              </a:ext>
            </a:extLst>
          </p:cNvPr>
          <p:cNvSpPr>
            <a:spLocks noGrp="1" noChangeArrowheads="1"/>
          </p:cNvSpPr>
          <p:nvPr>
            <p:ph type="title"/>
          </p:nvPr>
        </p:nvSpPr>
        <p:spPr>
          <a:noFill/>
        </p:spPr>
        <p:txBody>
          <a:bodyPr vert="horz" wrap="square" lIns="75962" tIns="37981" rIns="75962" bIns="37981" rtlCol="0" anchor="ctr">
            <a:normAutofit fontScale="90000"/>
          </a:bodyPr>
          <a:lstStyle/>
          <a:p>
            <a:pPr eaLnBrk="1" hangingPunct="1"/>
            <a:r>
              <a:rPr lang="en-US" altLang="en-US" sz="2970"/>
              <a:t>Data Mining: Confluence of Multiple Disciplines</a:t>
            </a:r>
            <a:r>
              <a:rPr lang="en-US" altLang="en-US" sz="3300"/>
              <a:t> </a:t>
            </a:r>
          </a:p>
        </p:txBody>
      </p:sp>
      <p:sp>
        <p:nvSpPr>
          <p:cNvPr id="26629" name="Rectangle 3">
            <a:extLst>
              <a:ext uri="{FF2B5EF4-FFF2-40B4-BE49-F238E27FC236}">
                <a16:creationId xmlns:a16="http://schemas.microsoft.com/office/drawing/2014/main" id="{E4127544-B7BE-ED69-26D1-8CE0CCB537C1}"/>
              </a:ext>
            </a:extLst>
          </p:cNvPr>
          <p:cNvSpPr>
            <a:spLocks noChangeArrowheads="1"/>
          </p:cNvSpPr>
          <p:nvPr/>
        </p:nvSpPr>
        <p:spPr bwMode="auto">
          <a:xfrm>
            <a:off x="4086225" y="3886200"/>
            <a:ext cx="1823085" cy="75438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310">
                <a:latin typeface="Tahoma" panose="020B0604030504040204" pitchFamily="34" charset="0"/>
              </a:rPr>
              <a:t>Data Mining</a:t>
            </a:r>
          </a:p>
        </p:txBody>
      </p:sp>
      <p:sp>
        <p:nvSpPr>
          <p:cNvPr id="26630" name="Rectangle 4">
            <a:extLst>
              <a:ext uri="{FF2B5EF4-FFF2-40B4-BE49-F238E27FC236}">
                <a16:creationId xmlns:a16="http://schemas.microsoft.com/office/drawing/2014/main" id="{B035684B-4166-19CB-09E8-1067FF84AD7D}"/>
              </a:ext>
            </a:extLst>
          </p:cNvPr>
          <p:cNvSpPr>
            <a:spLocks noChangeArrowheads="1"/>
          </p:cNvSpPr>
          <p:nvPr/>
        </p:nvSpPr>
        <p:spPr bwMode="auto">
          <a:xfrm>
            <a:off x="2703195" y="2628900"/>
            <a:ext cx="163449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0">
                <a:latin typeface="Tahoma" panose="020B0604030504040204" pitchFamily="34" charset="0"/>
              </a:rPr>
              <a:t>Database </a:t>
            </a:r>
          </a:p>
          <a:p>
            <a:pPr algn="ctr" eaLnBrk="1" hangingPunct="1"/>
            <a:r>
              <a:rPr lang="en-US" altLang="en-US" sz="1980">
                <a:latin typeface="Tahoma" panose="020B0604030504040204" pitchFamily="34" charset="0"/>
              </a:rPr>
              <a:t>Systems</a:t>
            </a:r>
          </a:p>
        </p:txBody>
      </p:sp>
      <p:sp>
        <p:nvSpPr>
          <p:cNvPr id="26631" name="Rectangle 5">
            <a:extLst>
              <a:ext uri="{FF2B5EF4-FFF2-40B4-BE49-F238E27FC236}">
                <a16:creationId xmlns:a16="http://schemas.microsoft.com/office/drawing/2014/main" id="{F7078942-688D-60ED-B190-699042E6F964}"/>
              </a:ext>
            </a:extLst>
          </p:cNvPr>
          <p:cNvSpPr>
            <a:spLocks noChangeArrowheads="1"/>
          </p:cNvSpPr>
          <p:nvPr/>
        </p:nvSpPr>
        <p:spPr bwMode="auto">
          <a:xfrm>
            <a:off x="5469255" y="2628900"/>
            <a:ext cx="163449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0">
                <a:latin typeface="Tahoma" panose="020B0604030504040204" pitchFamily="34" charset="0"/>
              </a:rPr>
              <a:t>Statistics</a:t>
            </a:r>
          </a:p>
        </p:txBody>
      </p:sp>
      <p:sp>
        <p:nvSpPr>
          <p:cNvPr id="26632" name="Rectangle 6">
            <a:extLst>
              <a:ext uri="{FF2B5EF4-FFF2-40B4-BE49-F238E27FC236}">
                <a16:creationId xmlns:a16="http://schemas.microsoft.com/office/drawing/2014/main" id="{3A7F04F5-49A4-A1BF-063C-A84C49D46BB9}"/>
              </a:ext>
            </a:extLst>
          </p:cNvPr>
          <p:cNvSpPr>
            <a:spLocks noChangeArrowheads="1"/>
          </p:cNvSpPr>
          <p:nvPr/>
        </p:nvSpPr>
        <p:spPr bwMode="auto">
          <a:xfrm>
            <a:off x="5909310" y="5394960"/>
            <a:ext cx="163449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0">
                <a:latin typeface="Tahoma" panose="020B0604030504040204" pitchFamily="34" charset="0"/>
              </a:rPr>
              <a:t>Other</a:t>
            </a:r>
          </a:p>
          <a:p>
            <a:pPr algn="ctr" eaLnBrk="1" hangingPunct="1"/>
            <a:r>
              <a:rPr lang="en-US" altLang="en-US" sz="1980">
                <a:latin typeface="Tahoma" panose="020B0604030504040204" pitchFamily="34" charset="0"/>
              </a:rPr>
              <a:t>Disciplines</a:t>
            </a:r>
          </a:p>
        </p:txBody>
      </p:sp>
      <p:sp>
        <p:nvSpPr>
          <p:cNvPr id="26633" name="Rectangle 7">
            <a:extLst>
              <a:ext uri="{FF2B5EF4-FFF2-40B4-BE49-F238E27FC236}">
                <a16:creationId xmlns:a16="http://schemas.microsoft.com/office/drawing/2014/main" id="{47B1CB4C-1FC5-9F74-3147-F4BB640B77FF}"/>
              </a:ext>
            </a:extLst>
          </p:cNvPr>
          <p:cNvSpPr>
            <a:spLocks noChangeArrowheads="1"/>
          </p:cNvSpPr>
          <p:nvPr/>
        </p:nvSpPr>
        <p:spPr bwMode="auto">
          <a:xfrm>
            <a:off x="2388870" y="5332095"/>
            <a:ext cx="163449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0">
                <a:latin typeface="Tahoma" panose="020B0604030504040204" pitchFamily="34" charset="0"/>
              </a:rPr>
              <a:t>Algorithm</a:t>
            </a:r>
          </a:p>
        </p:txBody>
      </p:sp>
      <p:sp>
        <p:nvSpPr>
          <p:cNvPr id="26634" name="Rectangle 8">
            <a:extLst>
              <a:ext uri="{FF2B5EF4-FFF2-40B4-BE49-F238E27FC236}">
                <a16:creationId xmlns:a16="http://schemas.microsoft.com/office/drawing/2014/main" id="{254E1975-E324-5B6E-3450-A7581DAF4B21}"/>
              </a:ext>
            </a:extLst>
          </p:cNvPr>
          <p:cNvSpPr>
            <a:spLocks noChangeArrowheads="1"/>
          </p:cNvSpPr>
          <p:nvPr/>
        </p:nvSpPr>
        <p:spPr bwMode="auto">
          <a:xfrm>
            <a:off x="1571625" y="3949065"/>
            <a:ext cx="163449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980">
                <a:latin typeface="Tahoma" panose="020B0604030504040204" pitchFamily="34" charset="0"/>
              </a:rPr>
              <a:t>Machine</a:t>
            </a:r>
          </a:p>
          <a:p>
            <a:pPr algn="ctr" eaLnBrk="1" hangingPunct="1"/>
            <a:r>
              <a:rPr lang="en-US" altLang="en-US" sz="1980">
                <a:latin typeface="Tahoma" panose="020B0604030504040204" pitchFamily="34" charset="0"/>
              </a:rPr>
              <a:t>Learning</a:t>
            </a:r>
          </a:p>
        </p:txBody>
      </p:sp>
      <p:sp>
        <p:nvSpPr>
          <p:cNvPr id="26635" name="Rectangle 9">
            <a:extLst>
              <a:ext uri="{FF2B5EF4-FFF2-40B4-BE49-F238E27FC236}">
                <a16:creationId xmlns:a16="http://schemas.microsoft.com/office/drawing/2014/main" id="{14ABC32D-A867-3A3E-7D6C-929355587121}"/>
              </a:ext>
            </a:extLst>
          </p:cNvPr>
          <p:cNvSpPr>
            <a:spLocks noChangeArrowheads="1"/>
          </p:cNvSpPr>
          <p:nvPr/>
        </p:nvSpPr>
        <p:spPr bwMode="auto">
          <a:xfrm>
            <a:off x="6852285" y="3949065"/>
            <a:ext cx="1634490"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10000"/>
              </a:lnSpc>
              <a:spcBef>
                <a:spcPct val="20000"/>
              </a:spcBef>
              <a:buClr>
                <a:schemeClr val="folHlink"/>
              </a:buClr>
              <a:buSzPct val="60000"/>
              <a:buFont typeface="Wingdings" panose="05000000000000000000" pitchFamily="2" charset="2"/>
              <a:buNone/>
            </a:pPr>
            <a:r>
              <a:rPr lang="en-US" altLang="en-US" sz="1980">
                <a:latin typeface="Tahoma" panose="020B0604030504040204" pitchFamily="34" charset="0"/>
              </a:rPr>
              <a:t>Visualization</a:t>
            </a:r>
            <a:endParaRPr lang="en-US" altLang="en-US" sz="2310">
              <a:latin typeface="Tahoma" panose="020B0604030504040204" pitchFamily="34" charset="0"/>
            </a:endParaRPr>
          </a:p>
        </p:txBody>
      </p:sp>
      <p:sp>
        <p:nvSpPr>
          <p:cNvPr id="26636" name="Line 10">
            <a:extLst>
              <a:ext uri="{FF2B5EF4-FFF2-40B4-BE49-F238E27FC236}">
                <a16:creationId xmlns:a16="http://schemas.microsoft.com/office/drawing/2014/main" id="{35DB417A-A970-FB7C-0767-79A5D6CF96D1}"/>
              </a:ext>
            </a:extLst>
          </p:cNvPr>
          <p:cNvSpPr>
            <a:spLocks noChangeShapeType="1"/>
          </p:cNvSpPr>
          <p:nvPr/>
        </p:nvSpPr>
        <p:spPr bwMode="auto">
          <a:xfrm>
            <a:off x="3206115" y="4263390"/>
            <a:ext cx="88011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485"/>
          </a:p>
        </p:txBody>
      </p:sp>
      <p:sp>
        <p:nvSpPr>
          <p:cNvPr id="26637" name="Line 11">
            <a:extLst>
              <a:ext uri="{FF2B5EF4-FFF2-40B4-BE49-F238E27FC236}">
                <a16:creationId xmlns:a16="http://schemas.microsoft.com/office/drawing/2014/main" id="{A8C44C65-C3E5-0897-D5FF-1B1353D0EFF5}"/>
              </a:ext>
            </a:extLst>
          </p:cNvPr>
          <p:cNvSpPr>
            <a:spLocks noChangeShapeType="1"/>
          </p:cNvSpPr>
          <p:nvPr/>
        </p:nvSpPr>
        <p:spPr bwMode="auto">
          <a:xfrm>
            <a:off x="3646170" y="3257550"/>
            <a:ext cx="1068705" cy="6286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485"/>
          </a:p>
        </p:txBody>
      </p:sp>
      <p:sp>
        <p:nvSpPr>
          <p:cNvPr id="26638" name="Line 12">
            <a:extLst>
              <a:ext uri="{FF2B5EF4-FFF2-40B4-BE49-F238E27FC236}">
                <a16:creationId xmlns:a16="http://schemas.microsoft.com/office/drawing/2014/main" id="{878F46EB-B68C-9BA7-379F-7DCA2DD70FF6}"/>
              </a:ext>
            </a:extLst>
          </p:cNvPr>
          <p:cNvSpPr>
            <a:spLocks noChangeShapeType="1"/>
          </p:cNvSpPr>
          <p:nvPr/>
        </p:nvSpPr>
        <p:spPr bwMode="auto">
          <a:xfrm flipH="1">
            <a:off x="5280660" y="3257550"/>
            <a:ext cx="942975" cy="6286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485"/>
          </a:p>
        </p:txBody>
      </p:sp>
      <p:sp>
        <p:nvSpPr>
          <p:cNvPr id="26639" name="Line 13">
            <a:extLst>
              <a:ext uri="{FF2B5EF4-FFF2-40B4-BE49-F238E27FC236}">
                <a16:creationId xmlns:a16="http://schemas.microsoft.com/office/drawing/2014/main" id="{F39DA5BB-25BA-B21C-E29F-D8DF571359C5}"/>
              </a:ext>
            </a:extLst>
          </p:cNvPr>
          <p:cNvSpPr>
            <a:spLocks noChangeShapeType="1"/>
          </p:cNvSpPr>
          <p:nvPr/>
        </p:nvSpPr>
        <p:spPr bwMode="auto">
          <a:xfrm flipH="1">
            <a:off x="5972175" y="4263390"/>
            <a:ext cx="88011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485"/>
          </a:p>
        </p:txBody>
      </p:sp>
      <p:sp>
        <p:nvSpPr>
          <p:cNvPr id="26640" name="Line 14">
            <a:extLst>
              <a:ext uri="{FF2B5EF4-FFF2-40B4-BE49-F238E27FC236}">
                <a16:creationId xmlns:a16="http://schemas.microsoft.com/office/drawing/2014/main" id="{8A217AC9-8973-409A-5B05-41A7FAA10428}"/>
              </a:ext>
            </a:extLst>
          </p:cNvPr>
          <p:cNvSpPr>
            <a:spLocks noChangeShapeType="1"/>
          </p:cNvSpPr>
          <p:nvPr/>
        </p:nvSpPr>
        <p:spPr bwMode="auto">
          <a:xfrm flipH="1" flipV="1">
            <a:off x="5406390" y="4703445"/>
            <a:ext cx="1257300" cy="691515"/>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485"/>
          </a:p>
        </p:txBody>
      </p:sp>
      <p:sp>
        <p:nvSpPr>
          <p:cNvPr id="26641" name="Line 15">
            <a:extLst>
              <a:ext uri="{FF2B5EF4-FFF2-40B4-BE49-F238E27FC236}">
                <a16:creationId xmlns:a16="http://schemas.microsoft.com/office/drawing/2014/main" id="{2C896FD8-377B-C4C2-CD91-93DE2ED40EA1}"/>
              </a:ext>
            </a:extLst>
          </p:cNvPr>
          <p:cNvSpPr>
            <a:spLocks noChangeShapeType="1"/>
          </p:cNvSpPr>
          <p:nvPr/>
        </p:nvSpPr>
        <p:spPr bwMode="auto">
          <a:xfrm flipV="1">
            <a:off x="3268980" y="4703445"/>
            <a:ext cx="1320165" cy="62865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485"/>
          </a:p>
        </p:txBody>
      </p:sp>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B04C0A6-1A0D-92CC-AB9D-7DF74DFECF42}"/>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a:t>
            </a:r>
          </a:p>
        </p:txBody>
      </p:sp>
      <p:sp>
        <p:nvSpPr>
          <p:cNvPr id="27651" name="Content Placeholder 2">
            <a:extLst>
              <a:ext uri="{FF2B5EF4-FFF2-40B4-BE49-F238E27FC236}">
                <a16:creationId xmlns:a16="http://schemas.microsoft.com/office/drawing/2014/main" id="{B36CCF23-0B8E-FBC8-BC04-AEB226FF31F7}"/>
              </a:ext>
            </a:extLst>
          </p:cNvPr>
          <p:cNvSpPr>
            <a:spLocks noGrp="1" noChangeArrowheads="1"/>
          </p:cNvSpPr>
          <p:nvPr>
            <p:ph idx="1"/>
          </p:nvPr>
        </p:nvSpPr>
        <p:spPr>
          <a:xfrm>
            <a:off x="838200" y="2314574"/>
            <a:ext cx="8686799" cy="3877985"/>
          </a:xfrm>
        </p:spPr>
        <p:txBody>
          <a:bodyPr/>
          <a:lstStyle/>
          <a:p>
            <a:pPr algn="just" eaLnBrk="1" hangingPunct="1"/>
            <a:r>
              <a:rPr lang="en-US" altLang="en-US" sz="2800" dirty="0"/>
              <a:t>A manifestation of best practices</a:t>
            </a:r>
          </a:p>
          <a:p>
            <a:pPr algn="just" eaLnBrk="1" hangingPunct="1"/>
            <a:r>
              <a:rPr lang="en-US" altLang="en-US" sz="2800" dirty="0"/>
              <a:t>A systematic way to conduct DM projects</a:t>
            </a:r>
          </a:p>
          <a:p>
            <a:pPr algn="just" eaLnBrk="1" hangingPunct="1"/>
            <a:r>
              <a:rPr lang="en-US" altLang="en-US" sz="2800" dirty="0"/>
              <a:t>Different groups has different versions</a:t>
            </a:r>
          </a:p>
          <a:p>
            <a:pPr algn="just" eaLnBrk="1" hangingPunct="1"/>
            <a:r>
              <a:rPr lang="en-US" altLang="en-US" sz="2800" dirty="0"/>
              <a:t>Most common standard processes:</a:t>
            </a:r>
          </a:p>
          <a:p>
            <a:pPr eaLnBrk="1" hangingPunct="1"/>
            <a:endParaRPr lang="en-US" altLang="en-US" sz="2800" dirty="0"/>
          </a:p>
          <a:p>
            <a:pPr lvl="1" eaLnBrk="1" hangingPunct="1"/>
            <a:r>
              <a:rPr lang="en-US" altLang="en-US" sz="2800" b="1" dirty="0">
                <a:solidFill>
                  <a:srgbClr val="FF0000"/>
                </a:solidFill>
              </a:rPr>
              <a:t>CRISP-DM (Cross-Industry Standard Process for Data Mining)</a:t>
            </a:r>
          </a:p>
          <a:p>
            <a:pPr lvl="1" eaLnBrk="1" hangingPunct="1"/>
            <a:r>
              <a:rPr lang="en-US" altLang="en-US" sz="2800" b="1" dirty="0">
                <a:solidFill>
                  <a:srgbClr val="FF0000"/>
                </a:solidFill>
              </a:rPr>
              <a:t>SEMMA (Sample, Explore, Modify, Model, and Assess)</a:t>
            </a:r>
          </a:p>
          <a:p>
            <a:pPr lvl="1" eaLnBrk="1" hangingPunct="1"/>
            <a:r>
              <a:rPr lang="en-US" altLang="en-US" sz="2800" b="1" dirty="0">
                <a:solidFill>
                  <a:srgbClr val="FF0000"/>
                </a:solidFill>
              </a:rPr>
              <a:t>KDD (Knowledge Discovery in Databases)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159603C-1C79-0208-6FB6-11DA679353E4}"/>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0A8240CE-3E50-AAF7-2D3D-59AB6F509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752600"/>
            <a:ext cx="5825370" cy="5299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6B069-9E3F-3DE4-908B-0547990E2B75}"/>
              </a:ext>
            </a:extLst>
          </p:cNvPr>
          <p:cNvSpPr>
            <a:spLocks noGrp="1"/>
          </p:cNvSpPr>
          <p:nvPr>
            <p:ph type="title"/>
          </p:nvPr>
        </p:nvSpPr>
        <p:spPr>
          <a:xfrm>
            <a:off x="539363" y="533400"/>
            <a:ext cx="8089900" cy="430887"/>
          </a:xfrm>
        </p:spPr>
        <p:txBody>
          <a:bodyPr/>
          <a:lstStyle/>
          <a:p>
            <a:r>
              <a:rPr lang="en-US" dirty="0"/>
              <a:t>WHAT IS DATA SCIENCE?</a:t>
            </a:r>
          </a:p>
        </p:txBody>
      </p:sp>
      <p:sp>
        <p:nvSpPr>
          <p:cNvPr id="3" name="Content Placeholder 2">
            <a:extLst>
              <a:ext uri="{FF2B5EF4-FFF2-40B4-BE49-F238E27FC236}">
                <a16:creationId xmlns:a16="http://schemas.microsoft.com/office/drawing/2014/main" id="{2ECF95B9-BB94-9F5B-A41F-14B12E5F15A0}"/>
              </a:ext>
            </a:extLst>
          </p:cNvPr>
          <p:cNvSpPr>
            <a:spLocks noGrp="1"/>
          </p:cNvSpPr>
          <p:nvPr>
            <p:ph idx="1"/>
          </p:nvPr>
        </p:nvSpPr>
        <p:spPr>
          <a:xfrm>
            <a:off x="466972" y="2165925"/>
            <a:ext cx="9362828" cy="1477328"/>
          </a:xfrm>
        </p:spPr>
        <p:txBody>
          <a:bodyPr/>
          <a:lstStyle/>
          <a:p>
            <a:pPr algn="l"/>
            <a:r>
              <a:rPr lang="en-US" sz="2400" dirty="0"/>
              <a:t>A  multi-disciplinary  field that uses </a:t>
            </a:r>
            <a:r>
              <a:rPr lang="en-US" sz="2400" dirty="0">
                <a:solidFill>
                  <a:srgbClr val="FF0000"/>
                </a:solidFill>
              </a:rPr>
              <a:t>scientific methods, processes, algorithms and systems </a:t>
            </a:r>
            <a:r>
              <a:rPr lang="en-US" sz="2400" dirty="0"/>
              <a:t>to extract   </a:t>
            </a:r>
            <a:r>
              <a:rPr lang="en-US" sz="2400" dirty="0">
                <a:solidFill>
                  <a:srgbClr val="FF0000"/>
                </a:solidFill>
              </a:rPr>
              <a:t>knowledge   and insights  </a:t>
            </a:r>
            <a:r>
              <a:rPr lang="en-US" sz="2400" dirty="0"/>
              <a:t>from  structured 	and unstructured data.</a:t>
            </a:r>
          </a:p>
          <a:p>
            <a:pPr algn="l"/>
            <a:endParaRPr lang="en-US" sz="2400" dirty="0"/>
          </a:p>
        </p:txBody>
      </p:sp>
      <p:sp>
        <p:nvSpPr>
          <p:cNvPr id="6" name="Slide Number Placeholder 5">
            <a:extLst>
              <a:ext uri="{FF2B5EF4-FFF2-40B4-BE49-F238E27FC236}">
                <a16:creationId xmlns:a16="http://schemas.microsoft.com/office/drawing/2014/main" id="{98491107-1E43-164B-8560-EC13C954D7E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2BD96E-3838-45D2-9031-D3AF67C920A5}" type="slidenum">
              <a:rPr lang="en-US" smtClean="0"/>
              <a:pPr/>
              <a:t>3</a:t>
            </a:fld>
            <a:endParaRPr lang="en-US" dirty="0"/>
          </a:p>
        </p:txBody>
      </p:sp>
      <p:pic>
        <p:nvPicPr>
          <p:cNvPr id="7" name="object 5">
            <a:extLst>
              <a:ext uri="{FF2B5EF4-FFF2-40B4-BE49-F238E27FC236}">
                <a16:creationId xmlns:a16="http://schemas.microsoft.com/office/drawing/2014/main" id="{6FA0C990-2E4C-DBB7-BF38-3083F8EA07C9}"/>
              </a:ext>
            </a:extLst>
          </p:cNvPr>
          <p:cNvPicPr/>
          <p:nvPr/>
        </p:nvPicPr>
        <p:blipFill>
          <a:blip r:embed="rId2" cstate="print"/>
          <a:stretch>
            <a:fillRect/>
          </a:stretch>
        </p:blipFill>
        <p:spPr>
          <a:xfrm>
            <a:off x="4441165" y="3697491"/>
            <a:ext cx="4162920" cy="4074909"/>
          </a:xfrm>
          <a:prstGeom prst="rect">
            <a:avLst/>
          </a:prstGeom>
        </p:spPr>
      </p:pic>
      <p:sp>
        <p:nvSpPr>
          <p:cNvPr id="8" name="object 6">
            <a:extLst>
              <a:ext uri="{FF2B5EF4-FFF2-40B4-BE49-F238E27FC236}">
                <a16:creationId xmlns:a16="http://schemas.microsoft.com/office/drawing/2014/main" id="{B5A79298-2082-AF1F-49C5-B7A9EBBECC53}"/>
              </a:ext>
            </a:extLst>
          </p:cNvPr>
          <p:cNvSpPr txBox="1"/>
          <p:nvPr/>
        </p:nvSpPr>
        <p:spPr>
          <a:xfrm>
            <a:off x="6678315" y="6111912"/>
            <a:ext cx="1663303" cy="162930"/>
          </a:xfrm>
          <a:prstGeom prst="rect">
            <a:avLst/>
          </a:prstGeom>
        </p:spPr>
        <p:txBody>
          <a:bodyPr vert="horz" wrap="square" lIns="0" tIns="10478" rIns="0" bIns="0" rtlCol="0">
            <a:spAutoFit/>
          </a:bodyPr>
          <a:lstStyle/>
          <a:p>
            <a:pPr marL="10478">
              <a:spcBef>
                <a:spcPts val="83"/>
              </a:spcBef>
            </a:pPr>
            <a:r>
              <a:rPr sz="990" dirty="0">
                <a:latin typeface="Microsoft YaHei UI Light"/>
                <a:cs typeface="Microsoft YaHei UI Light"/>
              </a:rPr>
              <a:t>Source:</a:t>
            </a:r>
            <a:r>
              <a:rPr sz="990" spc="-66" dirty="0">
                <a:latin typeface="Microsoft YaHei UI Light"/>
                <a:cs typeface="Microsoft YaHei UI Light"/>
              </a:rPr>
              <a:t> </a:t>
            </a:r>
            <a:r>
              <a:rPr sz="990" spc="-8" dirty="0">
                <a:latin typeface="Microsoft YaHei UI Light"/>
                <a:cs typeface="Microsoft YaHei UI Light"/>
              </a:rPr>
              <a:t>https://bit.ly/30dekJB</a:t>
            </a:r>
            <a:endParaRPr sz="990" dirty="0">
              <a:latin typeface="Microsoft YaHei UI Light"/>
              <a:cs typeface="Microsoft YaHei UI Light"/>
            </a:endParaRPr>
          </a:p>
        </p:txBody>
      </p:sp>
    </p:spTree>
    <p:extLst>
      <p:ext uri="{BB962C8B-B14F-4D97-AF65-F5344CB8AC3E}">
        <p14:creationId xmlns:p14="http://schemas.microsoft.com/office/powerpoint/2010/main" val="2487523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10B79-854B-8F65-B0FD-169B61A4C78B}"/>
            </a:ext>
          </a:extLst>
        </p:cNvPr>
        <p:cNvGrpSpPr/>
        <p:nvPr/>
      </p:nvGrpSpPr>
      <p:grpSpPr>
        <a:xfrm>
          <a:off x="0" y="0"/>
          <a:ext cx="0" cy="0"/>
          <a:chOff x="0" y="0"/>
          <a:chExt cx="0" cy="0"/>
        </a:xfrm>
      </p:grpSpPr>
      <p:sp>
        <p:nvSpPr>
          <p:cNvPr id="29698" name="Title 1">
            <a:extLst>
              <a:ext uri="{FF2B5EF4-FFF2-40B4-BE49-F238E27FC236}">
                <a16:creationId xmlns:a16="http://schemas.microsoft.com/office/drawing/2014/main" id="{9AEE94BC-7C68-9280-2116-66CCBF1A0182}"/>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D1CAEFAC-6F7E-73E0-AFC6-99DFEFBD2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317" y="960131"/>
            <a:ext cx="427208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818A2E4C-AB8E-3C9F-D736-7AAE0A620D33}"/>
              </a:ext>
            </a:extLst>
          </p:cNvPr>
          <p:cNvPicPr>
            <a:picLocks noChangeAspect="1"/>
          </p:cNvPicPr>
          <p:nvPr/>
        </p:nvPicPr>
        <p:blipFill>
          <a:blip r:embed="rId4"/>
          <a:stretch>
            <a:fillRect/>
          </a:stretch>
        </p:blipFill>
        <p:spPr>
          <a:xfrm>
            <a:off x="272003" y="3657601"/>
            <a:ext cx="5781675" cy="3581400"/>
          </a:xfrm>
          <a:prstGeom prst="rect">
            <a:avLst/>
          </a:prstGeom>
        </p:spPr>
      </p:pic>
    </p:spTree>
    <p:extLst>
      <p:ext uri="{BB962C8B-B14F-4D97-AF65-F5344CB8AC3E}">
        <p14:creationId xmlns:p14="http://schemas.microsoft.com/office/powerpoint/2010/main" val="3194605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E21A2-0090-2727-68A6-FEB383682338}"/>
            </a:ext>
          </a:extLst>
        </p:cNvPr>
        <p:cNvGrpSpPr/>
        <p:nvPr/>
      </p:nvGrpSpPr>
      <p:grpSpPr>
        <a:xfrm>
          <a:off x="0" y="0"/>
          <a:ext cx="0" cy="0"/>
          <a:chOff x="0" y="0"/>
          <a:chExt cx="0" cy="0"/>
        </a:xfrm>
      </p:grpSpPr>
      <p:sp>
        <p:nvSpPr>
          <p:cNvPr id="29698" name="Title 1">
            <a:extLst>
              <a:ext uri="{FF2B5EF4-FFF2-40B4-BE49-F238E27FC236}">
                <a16:creationId xmlns:a16="http://schemas.microsoft.com/office/drawing/2014/main" id="{66764AAC-30F5-7635-6046-613970786040}"/>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5C66E5DD-8210-6A58-7A77-92EB2C29C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317" y="960131"/>
            <a:ext cx="427208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75ABD584-2E7C-8E27-B7BA-3A34D7FA5E6B}"/>
              </a:ext>
            </a:extLst>
          </p:cNvPr>
          <p:cNvPicPr>
            <a:picLocks noChangeAspect="1"/>
          </p:cNvPicPr>
          <p:nvPr/>
        </p:nvPicPr>
        <p:blipFill>
          <a:blip r:embed="rId4"/>
          <a:stretch>
            <a:fillRect/>
          </a:stretch>
        </p:blipFill>
        <p:spPr>
          <a:xfrm>
            <a:off x="91028" y="3434737"/>
            <a:ext cx="6143625" cy="3676650"/>
          </a:xfrm>
          <a:prstGeom prst="rect">
            <a:avLst/>
          </a:prstGeom>
        </p:spPr>
      </p:pic>
    </p:spTree>
    <p:extLst>
      <p:ext uri="{BB962C8B-B14F-4D97-AF65-F5344CB8AC3E}">
        <p14:creationId xmlns:p14="http://schemas.microsoft.com/office/powerpoint/2010/main" val="2620040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A4380-F93D-1CB4-4D4C-9DA2BE7F9056}"/>
            </a:ext>
          </a:extLst>
        </p:cNvPr>
        <p:cNvGrpSpPr/>
        <p:nvPr/>
      </p:nvGrpSpPr>
      <p:grpSpPr>
        <a:xfrm>
          <a:off x="0" y="0"/>
          <a:ext cx="0" cy="0"/>
          <a:chOff x="0" y="0"/>
          <a:chExt cx="0" cy="0"/>
        </a:xfrm>
      </p:grpSpPr>
      <p:sp>
        <p:nvSpPr>
          <p:cNvPr id="29698" name="Title 1">
            <a:extLst>
              <a:ext uri="{FF2B5EF4-FFF2-40B4-BE49-F238E27FC236}">
                <a16:creationId xmlns:a16="http://schemas.microsoft.com/office/drawing/2014/main" id="{ABB5EF5E-AA6C-2944-1359-DA7C6C673A3B}"/>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F9679ABE-FF17-7DC1-099A-68FDF404A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317" y="960131"/>
            <a:ext cx="427208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494AA71B-EC8F-F153-A3E9-E448327C61BD}"/>
              </a:ext>
            </a:extLst>
          </p:cNvPr>
          <p:cNvPicPr>
            <a:picLocks noChangeAspect="1"/>
          </p:cNvPicPr>
          <p:nvPr/>
        </p:nvPicPr>
        <p:blipFill>
          <a:blip r:embed="rId4"/>
          <a:stretch>
            <a:fillRect/>
          </a:stretch>
        </p:blipFill>
        <p:spPr>
          <a:xfrm>
            <a:off x="191040" y="2409825"/>
            <a:ext cx="5943600" cy="4829175"/>
          </a:xfrm>
          <a:prstGeom prst="rect">
            <a:avLst/>
          </a:prstGeom>
        </p:spPr>
      </p:pic>
    </p:spTree>
    <p:extLst>
      <p:ext uri="{BB962C8B-B14F-4D97-AF65-F5344CB8AC3E}">
        <p14:creationId xmlns:p14="http://schemas.microsoft.com/office/powerpoint/2010/main" val="2027464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84537-1219-551E-F914-1ABAFD78A591}"/>
            </a:ext>
          </a:extLst>
        </p:cNvPr>
        <p:cNvGrpSpPr/>
        <p:nvPr/>
      </p:nvGrpSpPr>
      <p:grpSpPr>
        <a:xfrm>
          <a:off x="0" y="0"/>
          <a:ext cx="0" cy="0"/>
          <a:chOff x="0" y="0"/>
          <a:chExt cx="0" cy="0"/>
        </a:xfrm>
      </p:grpSpPr>
      <p:sp>
        <p:nvSpPr>
          <p:cNvPr id="29698" name="Title 1">
            <a:extLst>
              <a:ext uri="{FF2B5EF4-FFF2-40B4-BE49-F238E27FC236}">
                <a16:creationId xmlns:a16="http://schemas.microsoft.com/office/drawing/2014/main" id="{5CC734BE-6AC8-5109-D6F8-362D8EFEDF6B}"/>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DD94FD67-C051-74CB-BC00-B6BF88B79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317" y="960131"/>
            <a:ext cx="427208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E568E50B-33B9-7A16-033B-DF55F384FD18}"/>
              </a:ext>
            </a:extLst>
          </p:cNvPr>
          <p:cNvPicPr>
            <a:picLocks noChangeAspect="1"/>
          </p:cNvPicPr>
          <p:nvPr/>
        </p:nvPicPr>
        <p:blipFill>
          <a:blip r:embed="rId4"/>
          <a:stretch>
            <a:fillRect/>
          </a:stretch>
        </p:blipFill>
        <p:spPr>
          <a:xfrm>
            <a:off x="539363" y="2903231"/>
            <a:ext cx="5695950" cy="4200525"/>
          </a:xfrm>
          <a:prstGeom prst="rect">
            <a:avLst/>
          </a:prstGeom>
        </p:spPr>
      </p:pic>
    </p:spTree>
    <p:extLst>
      <p:ext uri="{BB962C8B-B14F-4D97-AF65-F5344CB8AC3E}">
        <p14:creationId xmlns:p14="http://schemas.microsoft.com/office/powerpoint/2010/main" val="29777185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15E42-2523-3283-D0F9-7003F4B3D7F1}"/>
            </a:ext>
          </a:extLst>
        </p:cNvPr>
        <p:cNvGrpSpPr/>
        <p:nvPr/>
      </p:nvGrpSpPr>
      <p:grpSpPr>
        <a:xfrm>
          <a:off x="0" y="0"/>
          <a:ext cx="0" cy="0"/>
          <a:chOff x="0" y="0"/>
          <a:chExt cx="0" cy="0"/>
        </a:xfrm>
      </p:grpSpPr>
      <p:sp>
        <p:nvSpPr>
          <p:cNvPr id="29698" name="Title 1">
            <a:extLst>
              <a:ext uri="{FF2B5EF4-FFF2-40B4-BE49-F238E27FC236}">
                <a16:creationId xmlns:a16="http://schemas.microsoft.com/office/drawing/2014/main" id="{BC2F8F63-7B4A-0BCF-954E-CBC195FAB10D}"/>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975D3835-A90C-5F16-79B5-B127079C2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317" y="960131"/>
            <a:ext cx="427208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F3654C63-A383-DB01-6A6F-135C672AF69A}"/>
              </a:ext>
            </a:extLst>
          </p:cNvPr>
          <p:cNvPicPr>
            <a:picLocks noChangeAspect="1"/>
          </p:cNvPicPr>
          <p:nvPr/>
        </p:nvPicPr>
        <p:blipFill>
          <a:blip r:embed="rId4"/>
          <a:stretch>
            <a:fillRect/>
          </a:stretch>
        </p:blipFill>
        <p:spPr>
          <a:xfrm>
            <a:off x="0" y="3200400"/>
            <a:ext cx="5981700" cy="3743325"/>
          </a:xfrm>
          <a:prstGeom prst="rect">
            <a:avLst/>
          </a:prstGeom>
        </p:spPr>
      </p:pic>
    </p:spTree>
    <p:extLst>
      <p:ext uri="{BB962C8B-B14F-4D97-AF65-F5344CB8AC3E}">
        <p14:creationId xmlns:p14="http://schemas.microsoft.com/office/powerpoint/2010/main" val="261101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1802D-42B8-6B42-D5ED-5F690A2571E9}"/>
            </a:ext>
          </a:extLst>
        </p:cNvPr>
        <p:cNvGrpSpPr/>
        <p:nvPr/>
      </p:nvGrpSpPr>
      <p:grpSpPr>
        <a:xfrm>
          <a:off x="0" y="0"/>
          <a:ext cx="0" cy="0"/>
          <a:chOff x="0" y="0"/>
          <a:chExt cx="0" cy="0"/>
        </a:xfrm>
      </p:grpSpPr>
      <p:sp>
        <p:nvSpPr>
          <p:cNvPr id="29698" name="Title 1">
            <a:extLst>
              <a:ext uri="{FF2B5EF4-FFF2-40B4-BE49-F238E27FC236}">
                <a16:creationId xmlns:a16="http://schemas.microsoft.com/office/drawing/2014/main" id="{04863367-7DCF-4213-DE64-CE11E063B2A8}"/>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pic>
        <p:nvPicPr>
          <p:cNvPr id="29699" name="Picture 3">
            <a:extLst>
              <a:ext uri="{FF2B5EF4-FFF2-40B4-BE49-F238E27FC236}">
                <a16:creationId xmlns:a16="http://schemas.microsoft.com/office/drawing/2014/main" id="{F891C423-F3B8-3EE8-F30C-075F47303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317" y="960131"/>
            <a:ext cx="427208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AE855924-368B-CF12-ADF7-77E23474A465}"/>
              </a:ext>
            </a:extLst>
          </p:cNvPr>
          <p:cNvPicPr>
            <a:picLocks noChangeAspect="1"/>
          </p:cNvPicPr>
          <p:nvPr/>
        </p:nvPicPr>
        <p:blipFill>
          <a:blip r:embed="rId4"/>
          <a:stretch>
            <a:fillRect/>
          </a:stretch>
        </p:blipFill>
        <p:spPr>
          <a:xfrm>
            <a:off x="838200" y="3991949"/>
            <a:ext cx="5514975" cy="2562225"/>
          </a:xfrm>
          <a:prstGeom prst="rect">
            <a:avLst/>
          </a:prstGeom>
        </p:spPr>
      </p:pic>
      <p:pic>
        <p:nvPicPr>
          <p:cNvPr id="6" name="Picture 5">
            <a:extLst>
              <a:ext uri="{FF2B5EF4-FFF2-40B4-BE49-F238E27FC236}">
                <a16:creationId xmlns:a16="http://schemas.microsoft.com/office/drawing/2014/main" id="{AE4F836C-D4B8-164D-CA1F-2DB81213AC82}"/>
              </a:ext>
            </a:extLst>
          </p:cNvPr>
          <p:cNvPicPr>
            <a:picLocks noChangeAspect="1"/>
          </p:cNvPicPr>
          <p:nvPr/>
        </p:nvPicPr>
        <p:blipFill>
          <a:blip r:embed="rId5"/>
          <a:stretch>
            <a:fillRect/>
          </a:stretch>
        </p:blipFill>
        <p:spPr>
          <a:xfrm>
            <a:off x="539363" y="2688918"/>
            <a:ext cx="2343150" cy="428625"/>
          </a:xfrm>
          <a:prstGeom prst="rect">
            <a:avLst/>
          </a:prstGeom>
        </p:spPr>
      </p:pic>
    </p:spTree>
    <p:extLst>
      <p:ext uri="{BB962C8B-B14F-4D97-AF65-F5344CB8AC3E}">
        <p14:creationId xmlns:p14="http://schemas.microsoft.com/office/powerpoint/2010/main" val="1439575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605D813F-64CF-8108-2EA3-D4CEA233EBD5}"/>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CRISP-DM</a:t>
            </a:r>
          </a:p>
        </p:txBody>
      </p:sp>
      <p:sp>
        <p:nvSpPr>
          <p:cNvPr id="31747" name="Content Placeholder 2">
            <a:extLst>
              <a:ext uri="{FF2B5EF4-FFF2-40B4-BE49-F238E27FC236}">
                <a16:creationId xmlns:a16="http://schemas.microsoft.com/office/drawing/2014/main" id="{D28E76F8-4BCA-C2A7-4484-E110A586F462}"/>
              </a:ext>
            </a:extLst>
          </p:cNvPr>
          <p:cNvSpPr>
            <a:spLocks noGrp="1" noChangeArrowheads="1"/>
          </p:cNvSpPr>
          <p:nvPr>
            <p:ph idx="1"/>
          </p:nvPr>
        </p:nvSpPr>
        <p:spPr>
          <a:xfrm>
            <a:off x="2233018" y="2314575"/>
            <a:ext cx="6379487" cy="2304926"/>
          </a:xfrm>
        </p:spPr>
        <p:txBody>
          <a:bodyPr/>
          <a:lstStyle/>
          <a:p>
            <a:pPr eaLnBrk="1" hangingPunct="1">
              <a:buFont typeface="Wingdings" panose="05000000000000000000" pitchFamily="2" charset="2"/>
              <a:buNone/>
            </a:pPr>
            <a:r>
              <a:rPr lang="en-US" altLang="en-US">
                <a:solidFill>
                  <a:srgbClr val="FF0000"/>
                </a:solidFill>
              </a:rPr>
              <a:t>Step 1:</a:t>
            </a:r>
            <a:r>
              <a:rPr lang="en-US" altLang="en-US"/>
              <a:t> Business Understanding</a:t>
            </a:r>
          </a:p>
          <a:p>
            <a:pPr eaLnBrk="1" hangingPunct="1">
              <a:buFont typeface="Wingdings" panose="05000000000000000000" pitchFamily="2" charset="2"/>
              <a:buNone/>
            </a:pPr>
            <a:r>
              <a:rPr lang="en-US" altLang="en-US">
                <a:solidFill>
                  <a:srgbClr val="FF0000"/>
                </a:solidFill>
              </a:rPr>
              <a:t>Step 2:</a:t>
            </a:r>
            <a:r>
              <a:rPr lang="en-US" altLang="en-US"/>
              <a:t> Data Understanding</a:t>
            </a:r>
          </a:p>
          <a:p>
            <a:pPr eaLnBrk="1" hangingPunct="1">
              <a:buFont typeface="Wingdings" panose="05000000000000000000" pitchFamily="2" charset="2"/>
              <a:buNone/>
            </a:pPr>
            <a:r>
              <a:rPr lang="en-US" altLang="en-US">
                <a:solidFill>
                  <a:srgbClr val="FF0000"/>
                </a:solidFill>
              </a:rPr>
              <a:t>Step 3:</a:t>
            </a:r>
            <a:r>
              <a:rPr lang="en-US" altLang="en-US"/>
              <a:t> Data Preparation (!)</a:t>
            </a:r>
          </a:p>
          <a:p>
            <a:pPr eaLnBrk="1" hangingPunct="1">
              <a:buFont typeface="Wingdings" panose="05000000000000000000" pitchFamily="2" charset="2"/>
              <a:buNone/>
            </a:pPr>
            <a:r>
              <a:rPr lang="en-US" altLang="en-US">
                <a:solidFill>
                  <a:srgbClr val="FF0000"/>
                </a:solidFill>
              </a:rPr>
              <a:t>Step 4:</a:t>
            </a:r>
            <a:r>
              <a:rPr lang="en-US" altLang="en-US"/>
              <a:t> Model Building</a:t>
            </a:r>
          </a:p>
          <a:p>
            <a:pPr eaLnBrk="1" hangingPunct="1">
              <a:buFont typeface="Wingdings" panose="05000000000000000000" pitchFamily="2" charset="2"/>
              <a:buNone/>
            </a:pPr>
            <a:r>
              <a:rPr lang="en-US" altLang="en-US">
                <a:solidFill>
                  <a:srgbClr val="FF0000"/>
                </a:solidFill>
              </a:rPr>
              <a:t>Step 5:</a:t>
            </a:r>
            <a:r>
              <a:rPr lang="en-US" altLang="en-US"/>
              <a:t> Testing and Evaluation</a:t>
            </a:r>
          </a:p>
          <a:p>
            <a:pPr eaLnBrk="1" hangingPunct="1">
              <a:buFont typeface="Wingdings" panose="05000000000000000000" pitchFamily="2" charset="2"/>
              <a:buNone/>
            </a:pPr>
            <a:r>
              <a:rPr lang="en-US" altLang="en-US">
                <a:solidFill>
                  <a:srgbClr val="FF0000"/>
                </a:solidFill>
              </a:rPr>
              <a:t>Step 6:</a:t>
            </a:r>
            <a:r>
              <a:rPr lang="en-US" altLang="en-US"/>
              <a:t> Deployment</a:t>
            </a:r>
          </a:p>
          <a:p>
            <a:pPr eaLnBrk="1" hangingPunct="1">
              <a:buFont typeface="Wingdings" panose="05000000000000000000" pitchFamily="2" charset="2"/>
              <a:buNone/>
            </a:pPr>
            <a:endParaRPr lang="en-US" altLang="en-US" sz="578"/>
          </a:p>
          <a:p>
            <a:pPr eaLnBrk="1" hangingPunct="1"/>
            <a:r>
              <a:rPr lang="en-US" altLang="en-US"/>
              <a:t>The process is highly repetitive and experimental (DM: art versus science?)</a:t>
            </a:r>
          </a:p>
        </p:txBody>
      </p:sp>
      <p:sp>
        <p:nvSpPr>
          <p:cNvPr id="4" name="Right Brace 3">
            <a:extLst>
              <a:ext uri="{FF2B5EF4-FFF2-40B4-BE49-F238E27FC236}">
                <a16:creationId xmlns:a16="http://schemas.microsoft.com/office/drawing/2014/main" id="{F0ADFCEC-3360-6CA4-F0AC-EF2131F949EB}"/>
              </a:ext>
            </a:extLst>
          </p:cNvPr>
          <p:cNvSpPr/>
          <p:nvPr/>
        </p:nvSpPr>
        <p:spPr bwMode="auto">
          <a:xfrm>
            <a:off x="6915150" y="2440305"/>
            <a:ext cx="314325" cy="1194435"/>
          </a:xfrm>
          <a:prstGeom prst="rightBrace">
            <a:avLst/>
          </a:prstGeom>
          <a:noFill/>
          <a:ln w="9525" cap="flat" cmpd="sng" algn="ctr">
            <a:solidFill>
              <a:srgbClr val="FF0000"/>
            </a:solidFill>
            <a:prstDash val="solid"/>
            <a:round/>
            <a:headEnd type="none" w="med" len="med"/>
            <a:tailEnd type="none" w="med" len="med"/>
          </a:ln>
          <a:effectLst/>
        </p:spPr>
        <p:txBody>
          <a:bodyPr lIns="75962" tIns="37981" rIns="75962" bIns="37981" anchor="ctr"/>
          <a:lstStyle/>
          <a:p>
            <a:pPr algn="ctr" eaLnBrk="1" hangingPunct="1">
              <a:defRPr/>
            </a:pPr>
            <a:endParaRPr lang="en-US" sz="1485" dirty="0">
              <a:effectLst>
                <a:outerShdw blurRad="38100" dist="38100" dir="2700000" algn="tl">
                  <a:srgbClr val="000000">
                    <a:alpha val="43137"/>
                  </a:srgbClr>
                </a:outerShdw>
              </a:effectLst>
            </a:endParaRPr>
          </a:p>
        </p:txBody>
      </p:sp>
      <p:sp>
        <p:nvSpPr>
          <p:cNvPr id="31749" name="TextBox 4">
            <a:extLst>
              <a:ext uri="{FF2B5EF4-FFF2-40B4-BE49-F238E27FC236}">
                <a16:creationId xmlns:a16="http://schemas.microsoft.com/office/drawing/2014/main" id="{43A9E6B6-F1C0-2567-3452-90360CFC3ABD}"/>
              </a:ext>
            </a:extLst>
          </p:cNvPr>
          <p:cNvSpPr txBox="1">
            <a:spLocks noChangeArrowheads="1"/>
          </p:cNvSpPr>
          <p:nvPr/>
        </p:nvSpPr>
        <p:spPr bwMode="auto">
          <a:xfrm>
            <a:off x="7103745" y="2518886"/>
            <a:ext cx="1697355" cy="85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50" b="1">
                <a:solidFill>
                  <a:srgbClr val="FF0000"/>
                </a:solidFill>
                <a:latin typeface="Tahoma" panose="020B0604030504040204" pitchFamily="34" charset="0"/>
                <a:cs typeface="Arial" panose="020B0604020202020204" pitchFamily="34" charset="0"/>
              </a:rPr>
              <a:t>Accounts for ~85% of total project 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2D94C68-F376-04A9-6F9A-6554FA81E280}"/>
              </a:ext>
            </a:extLst>
          </p:cNvPr>
          <p:cNvSpPr>
            <a:spLocks noGrp="1" noChangeArrowheads="1"/>
          </p:cNvSpPr>
          <p:nvPr>
            <p:ph type="title"/>
          </p:nvPr>
        </p:nvSpPr>
        <p:spPr>
          <a:xfrm>
            <a:off x="539363" y="533400"/>
            <a:ext cx="8089900" cy="430887"/>
          </a:xfrm>
        </p:spPr>
        <p:txBody>
          <a:bodyPr/>
          <a:lstStyle/>
          <a:p>
            <a:pPr eaLnBrk="1" hangingPunct="1"/>
            <a:r>
              <a:rPr lang="en-US" altLang="en-US"/>
              <a:t>Data Preparation – A Critical DM Task</a:t>
            </a:r>
          </a:p>
        </p:txBody>
      </p:sp>
      <p:pic>
        <p:nvPicPr>
          <p:cNvPr id="33795" name="Picture 3">
            <a:extLst>
              <a:ext uri="{FF2B5EF4-FFF2-40B4-BE49-F238E27FC236}">
                <a16:creationId xmlns:a16="http://schemas.microsoft.com/office/drawing/2014/main" id="{3F2C6A78-7797-43AA-6AD3-5AC67BC31B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326" y="2272665"/>
            <a:ext cx="2967752"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1933B97-D638-069B-FD8D-86A26E397283}"/>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SEMMA</a:t>
            </a:r>
          </a:p>
        </p:txBody>
      </p:sp>
      <p:pic>
        <p:nvPicPr>
          <p:cNvPr id="35843" name="Picture 3">
            <a:extLst>
              <a:ext uri="{FF2B5EF4-FFF2-40B4-BE49-F238E27FC236}">
                <a16:creationId xmlns:a16="http://schemas.microsoft.com/office/drawing/2014/main" id="{C034A0BE-ADCD-E5B3-24A7-EC0502476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209800"/>
            <a:ext cx="5029200" cy="3769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40D85-7E1A-1867-ADF1-7DDA84CCF37D}"/>
            </a:ext>
          </a:extLst>
        </p:cNvPr>
        <p:cNvGrpSpPr/>
        <p:nvPr/>
      </p:nvGrpSpPr>
      <p:grpSpPr>
        <a:xfrm>
          <a:off x="0" y="0"/>
          <a:ext cx="0" cy="0"/>
          <a:chOff x="0" y="0"/>
          <a:chExt cx="0" cy="0"/>
        </a:xfrm>
      </p:grpSpPr>
      <p:sp>
        <p:nvSpPr>
          <p:cNvPr id="35842" name="Title 1">
            <a:extLst>
              <a:ext uri="{FF2B5EF4-FFF2-40B4-BE49-F238E27FC236}">
                <a16:creationId xmlns:a16="http://schemas.microsoft.com/office/drawing/2014/main" id="{FD47AFA8-0554-41D0-B5F4-CBE32285490D}"/>
              </a:ext>
            </a:extLst>
          </p:cNvPr>
          <p:cNvSpPr>
            <a:spLocks noGrp="1" noChangeArrowheads="1"/>
          </p:cNvSpPr>
          <p:nvPr>
            <p:ph type="title"/>
          </p:nvPr>
        </p:nvSpPr>
        <p:spPr>
          <a:xfrm>
            <a:off x="539363" y="533400"/>
            <a:ext cx="8089900" cy="430887"/>
          </a:xfrm>
        </p:spPr>
        <p:txBody>
          <a:bodyPr/>
          <a:lstStyle/>
          <a:p>
            <a:pPr eaLnBrk="1" hangingPunct="1"/>
            <a:r>
              <a:rPr lang="en-US" altLang="en-US"/>
              <a:t>Data Mining Process: SEMMA</a:t>
            </a:r>
          </a:p>
        </p:txBody>
      </p:sp>
      <p:pic>
        <p:nvPicPr>
          <p:cNvPr id="2" name="Content Placeholder 3">
            <a:extLst>
              <a:ext uri="{FF2B5EF4-FFF2-40B4-BE49-F238E27FC236}">
                <a16:creationId xmlns:a16="http://schemas.microsoft.com/office/drawing/2014/main" id="{297B27D4-467B-6828-C507-43BD69B2FD33}"/>
              </a:ext>
            </a:extLst>
          </p:cNvPr>
          <p:cNvPicPr>
            <a:picLocks noChangeAspect="1"/>
          </p:cNvPicPr>
          <p:nvPr/>
        </p:nvPicPr>
        <p:blipFill>
          <a:blip r:embed="rId3"/>
          <a:stretch>
            <a:fillRect/>
          </a:stretch>
        </p:blipFill>
        <p:spPr>
          <a:xfrm>
            <a:off x="851534" y="2895600"/>
            <a:ext cx="7784656" cy="3220017"/>
          </a:xfrm>
          <a:prstGeom prst="rect">
            <a:avLst/>
          </a:prstGeom>
        </p:spPr>
      </p:pic>
    </p:spTree>
    <p:extLst>
      <p:ext uri="{BB962C8B-B14F-4D97-AF65-F5344CB8AC3E}">
        <p14:creationId xmlns:p14="http://schemas.microsoft.com/office/powerpoint/2010/main" val="4012409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384B-D494-E4BA-4706-D29546F5D5E3}"/>
              </a:ext>
            </a:extLst>
          </p:cNvPr>
          <p:cNvSpPr>
            <a:spLocks noGrp="1"/>
          </p:cNvSpPr>
          <p:nvPr>
            <p:ph type="title"/>
          </p:nvPr>
        </p:nvSpPr>
        <p:spPr>
          <a:xfrm>
            <a:off x="444974" y="1497330"/>
            <a:ext cx="6674168" cy="430887"/>
          </a:xfrm>
        </p:spPr>
        <p:txBody>
          <a:bodyPr/>
          <a:lstStyle/>
          <a:p>
            <a:r>
              <a:rPr lang="en-US" spc="-66" dirty="0"/>
              <a:t>WHAT</a:t>
            </a:r>
            <a:r>
              <a:rPr lang="en-US" spc="-103" dirty="0"/>
              <a:t> </a:t>
            </a:r>
            <a:r>
              <a:rPr lang="en-US" dirty="0"/>
              <a:t>IS</a:t>
            </a:r>
            <a:r>
              <a:rPr lang="en-US" spc="-70" dirty="0"/>
              <a:t> </a:t>
            </a:r>
            <a:r>
              <a:rPr lang="en-US" spc="-227" dirty="0"/>
              <a:t>DATA</a:t>
            </a:r>
            <a:r>
              <a:rPr lang="en-US" spc="-17" dirty="0"/>
              <a:t> </a:t>
            </a:r>
            <a:r>
              <a:rPr lang="en-US" spc="-8" dirty="0"/>
              <a:t>SCIENCE?</a:t>
            </a:r>
            <a:endParaRPr lang="en-US" dirty="0"/>
          </a:p>
        </p:txBody>
      </p:sp>
      <p:sp>
        <p:nvSpPr>
          <p:cNvPr id="3" name="Content Placeholder 2">
            <a:extLst>
              <a:ext uri="{FF2B5EF4-FFF2-40B4-BE49-F238E27FC236}">
                <a16:creationId xmlns:a16="http://schemas.microsoft.com/office/drawing/2014/main" id="{74F8CE45-400A-383F-E884-ACF7BE2BA7CD}"/>
              </a:ext>
            </a:extLst>
          </p:cNvPr>
          <p:cNvSpPr>
            <a:spLocks noGrp="1"/>
          </p:cNvSpPr>
          <p:nvPr>
            <p:ph idx="1"/>
          </p:nvPr>
        </p:nvSpPr>
        <p:spPr>
          <a:xfrm>
            <a:off x="242585" y="2154614"/>
            <a:ext cx="6676587" cy="2769989"/>
          </a:xfrm>
        </p:spPr>
        <p:txBody>
          <a:bodyPr/>
          <a:lstStyle/>
          <a:p>
            <a:pPr algn="just"/>
            <a:r>
              <a:rPr lang="en-US" dirty="0"/>
              <a:t>A  "concept  to  unify  statistics,  data  analysis,  machine learning  and  their  related  methods"  in  order  to </a:t>
            </a:r>
            <a:r>
              <a:rPr lang="en-US" dirty="0">
                <a:solidFill>
                  <a:srgbClr val="FF0000"/>
                </a:solidFill>
              </a:rPr>
              <a:t>"understand and analyze actual phenomena" </a:t>
            </a:r>
            <a:r>
              <a:rPr lang="en-US" dirty="0"/>
              <a:t>with data.</a:t>
            </a:r>
          </a:p>
          <a:p>
            <a:pPr algn="just"/>
            <a:endParaRPr lang="en-US" dirty="0"/>
          </a:p>
          <a:p>
            <a:pPr algn="just"/>
            <a:r>
              <a:rPr lang="en-US" dirty="0"/>
              <a:t>Employs   techniques   and theories  drawn  from  many fields  within  the  context  of mathematics, statistics, computer   science, and information science.</a:t>
            </a:r>
          </a:p>
          <a:p>
            <a:endParaRPr lang="en-US" dirty="0"/>
          </a:p>
        </p:txBody>
      </p:sp>
      <p:sp>
        <p:nvSpPr>
          <p:cNvPr id="6" name="Slide Number Placeholder 5">
            <a:extLst>
              <a:ext uri="{FF2B5EF4-FFF2-40B4-BE49-F238E27FC236}">
                <a16:creationId xmlns:a16="http://schemas.microsoft.com/office/drawing/2014/main" id="{FE2F84CA-60B2-F129-8170-320DD48CA4A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2BD96E-3838-45D2-9031-D3AF67C920A5}" type="slidenum">
              <a:rPr lang="en-US" smtClean="0"/>
              <a:pPr/>
              <a:t>4</a:t>
            </a:fld>
            <a:endParaRPr lang="en-US" dirty="0"/>
          </a:p>
        </p:txBody>
      </p:sp>
      <p:pic>
        <p:nvPicPr>
          <p:cNvPr id="7" name="object 5">
            <a:extLst>
              <a:ext uri="{FF2B5EF4-FFF2-40B4-BE49-F238E27FC236}">
                <a16:creationId xmlns:a16="http://schemas.microsoft.com/office/drawing/2014/main" id="{3327CB6D-13E1-A56E-42A3-6AC27FCC6A66}"/>
              </a:ext>
            </a:extLst>
          </p:cNvPr>
          <p:cNvPicPr/>
          <p:nvPr/>
        </p:nvPicPr>
        <p:blipFill>
          <a:blip r:embed="rId2" cstate="print"/>
          <a:stretch>
            <a:fillRect/>
          </a:stretch>
        </p:blipFill>
        <p:spPr>
          <a:xfrm>
            <a:off x="7000874" y="1981439"/>
            <a:ext cx="2457450" cy="2059067"/>
          </a:xfrm>
          <a:prstGeom prst="rect">
            <a:avLst/>
          </a:prstGeom>
        </p:spPr>
      </p:pic>
      <p:pic>
        <p:nvPicPr>
          <p:cNvPr id="8" name="object 7">
            <a:extLst>
              <a:ext uri="{FF2B5EF4-FFF2-40B4-BE49-F238E27FC236}">
                <a16:creationId xmlns:a16="http://schemas.microsoft.com/office/drawing/2014/main" id="{50B83D92-A2A0-5C49-9712-7BB90C1F4A83}"/>
              </a:ext>
            </a:extLst>
          </p:cNvPr>
          <p:cNvPicPr>
            <a:picLocks/>
          </p:cNvPicPr>
          <p:nvPr/>
        </p:nvPicPr>
        <p:blipFill>
          <a:blip r:embed="rId3" cstate="print"/>
          <a:stretch>
            <a:fillRect/>
          </a:stretch>
        </p:blipFill>
        <p:spPr>
          <a:xfrm>
            <a:off x="6854786" y="4232791"/>
            <a:ext cx="2761059" cy="2219087"/>
          </a:xfrm>
          <a:prstGeom prst="rect">
            <a:avLst/>
          </a:prstGeom>
        </p:spPr>
      </p:pic>
      <p:sp>
        <p:nvSpPr>
          <p:cNvPr id="9" name="Title 1">
            <a:extLst>
              <a:ext uri="{FF2B5EF4-FFF2-40B4-BE49-F238E27FC236}">
                <a16:creationId xmlns:a16="http://schemas.microsoft.com/office/drawing/2014/main" id="{65EC9CE7-7749-6482-6CA7-FFD0EE826EFA}"/>
              </a:ext>
            </a:extLst>
          </p:cNvPr>
          <p:cNvSpPr txBox="1">
            <a:spLocks/>
          </p:cNvSpPr>
          <p:nvPr/>
        </p:nvSpPr>
        <p:spPr>
          <a:xfrm>
            <a:off x="539363" y="533400"/>
            <a:ext cx="8089900" cy="430887"/>
          </a:xfrm>
          <a:prstGeom prst="rect">
            <a:avLst/>
          </a:prstGeom>
        </p:spPr>
        <p:txBody>
          <a:bodyPr wrap="square" lIns="0" tIns="0" rIns="0" bIns="0">
            <a:spAutoFit/>
          </a:bodyPr>
          <a:lstStyle>
            <a:lvl1pPr>
              <a:defRPr sz="2800" b="1" i="0">
                <a:solidFill>
                  <a:schemeClr val="bg1"/>
                </a:solidFill>
                <a:latin typeface="Century Gothic" charset="0"/>
                <a:ea typeface="Century Gothic" charset="0"/>
                <a:cs typeface="Century Gothic" charset="0"/>
              </a:defRPr>
            </a:lvl1pPr>
          </a:lstStyle>
          <a:p>
            <a:r>
              <a:rPr lang="en-US" kern="0"/>
              <a:t>WHAT IS DATA SCIENCE?</a:t>
            </a:r>
            <a:endParaRPr lang="en-US" kern="0" dirty="0"/>
          </a:p>
        </p:txBody>
      </p:sp>
    </p:spTree>
    <p:extLst>
      <p:ext uri="{BB962C8B-B14F-4D97-AF65-F5344CB8AC3E}">
        <p14:creationId xmlns:p14="http://schemas.microsoft.com/office/powerpoint/2010/main" val="3248999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5" name="Group 3">
            <a:extLst>
              <a:ext uri="{FF2B5EF4-FFF2-40B4-BE49-F238E27FC236}">
                <a16:creationId xmlns:a16="http://schemas.microsoft.com/office/drawing/2014/main" id="{39A5D3BC-C013-5C2D-CEDD-9F114C19FAAC}"/>
              </a:ext>
            </a:extLst>
          </p:cNvPr>
          <p:cNvGrpSpPr>
            <a:grpSpLocks/>
          </p:cNvGrpSpPr>
          <p:nvPr/>
        </p:nvGrpSpPr>
        <p:grpSpPr bwMode="auto">
          <a:xfrm>
            <a:off x="2400659" y="4791196"/>
            <a:ext cx="667941" cy="908923"/>
            <a:chOff x="1050" y="2937"/>
            <a:chExt cx="510" cy="694"/>
          </a:xfrm>
        </p:grpSpPr>
        <p:grpSp>
          <p:nvGrpSpPr>
            <p:cNvPr id="37940" name="Group 4">
              <a:extLst>
                <a:ext uri="{FF2B5EF4-FFF2-40B4-BE49-F238E27FC236}">
                  <a16:creationId xmlns:a16="http://schemas.microsoft.com/office/drawing/2014/main" id="{5DDD7EED-16FB-067C-35FA-24738CBC13D2}"/>
                </a:ext>
              </a:extLst>
            </p:cNvPr>
            <p:cNvGrpSpPr>
              <a:grpSpLocks/>
            </p:cNvGrpSpPr>
            <p:nvPr/>
          </p:nvGrpSpPr>
          <p:grpSpPr bwMode="auto">
            <a:xfrm>
              <a:off x="1050" y="3118"/>
              <a:ext cx="510" cy="513"/>
              <a:chOff x="1050" y="3118"/>
              <a:chExt cx="510" cy="513"/>
            </a:xfrm>
          </p:grpSpPr>
          <p:pic>
            <p:nvPicPr>
              <p:cNvPr id="37942" name="Picture 5">
                <a:extLst>
                  <a:ext uri="{FF2B5EF4-FFF2-40B4-BE49-F238E27FC236}">
                    <a16:creationId xmlns:a16="http://schemas.microsoft.com/office/drawing/2014/main" id="{B6D3656D-090B-3585-4BD8-35DECFBE87B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 y="3163"/>
                <a:ext cx="28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43" name="Picture 6">
                <a:extLst>
                  <a:ext uri="{FF2B5EF4-FFF2-40B4-BE49-F238E27FC236}">
                    <a16:creationId xmlns:a16="http://schemas.microsoft.com/office/drawing/2014/main" id="{B884F809-03C1-F99E-DD9F-35966E10D76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 y="3118"/>
                <a:ext cx="288"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44" name="Picture 7">
                <a:extLst>
                  <a:ext uri="{FF2B5EF4-FFF2-40B4-BE49-F238E27FC236}">
                    <a16:creationId xmlns:a16="http://schemas.microsoft.com/office/drawing/2014/main" id="{13A57587-67B3-95CF-6865-7A454AE6F0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 y="3341"/>
                <a:ext cx="28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7941" name="Rectangle 8">
              <a:extLst>
                <a:ext uri="{FF2B5EF4-FFF2-40B4-BE49-F238E27FC236}">
                  <a16:creationId xmlns:a16="http://schemas.microsoft.com/office/drawing/2014/main" id="{6A78BB6D-70B0-27A4-5F4B-07B77BFBC425}"/>
                </a:ext>
              </a:extLst>
            </p:cNvPr>
            <p:cNvSpPr>
              <a:spLocks noChangeArrowheads="1"/>
            </p:cNvSpPr>
            <p:nvPr/>
          </p:nvSpPr>
          <p:spPr bwMode="auto">
            <a:xfrm>
              <a:off x="1122" y="2937"/>
              <a:ext cx="3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5" b="1" dirty="0">
                  <a:solidFill>
                    <a:srgbClr val="FF0000"/>
                  </a:solidFill>
                </a:rPr>
                <a:t>Data</a:t>
              </a:r>
            </a:p>
          </p:txBody>
        </p:sp>
      </p:grpSp>
      <p:grpSp>
        <p:nvGrpSpPr>
          <p:cNvPr id="13321" name="Group 9">
            <a:extLst>
              <a:ext uri="{FF2B5EF4-FFF2-40B4-BE49-F238E27FC236}">
                <a16:creationId xmlns:a16="http://schemas.microsoft.com/office/drawing/2014/main" id="{F6F0ABB8-8546-B5CD-22CB-2490CA085753}"/>
              </a:ext>
            </a:extLst>
          </p:cNvPr>
          <p:cNvGrpSpPr>
            <a:grpSpLocks/>
          </p:cNvGrpSpPr>
          <p:nvPr/>
        </p:nvGrpSpPr>
        <p:grpSpPr bwMode="auto">
          <a:xfrm>
            <a:off x="3534846" y="4451985"/>
            <a:ext cx="601146" cy="859155"/>
            <a:chOff x="1916" y="2678"/>
            <a:chExt cx="459" cy="656"/>
          </a:xfrm>
        </p:grpSpPr>
        <p:grpSp>
          <p:nvGrpSpPr>
            <p:cNvPr id="37935" name="Group 10">
              <a:extLst>
                <a:ext uri="{FF2B5EF4-FFF2-40B4-BE49-F238E27FC236}">
                  <a16:creationId xmlns:a16="http://schemas.microsoft.com/office/drawing/2014/main" id="{480AC49E-6C95-09DE-C2CF-A4B7ADE00F75}"/>
                </a:ext>
              </a:extLst>
            </p:cNvPr>
            <p:cNvGrpSpPr>
              <a:grpSpLocks/>
            </p:cNvGrpSpPr>
            <p:nvPr/>
          </p:nvGrpSpPr>
          <p:grpSpPr bwMode="auto">
            <a:xfrm>
              <a:off x="1985" y="2678"/>
              <a:ext cx="370" cy="363"/>
              <a:chOff x="1985" y="2678"/>
              <a:chExt cx="370" cy="363"/>
            </a:xfrm>
          </p:grpSpPr>
          <p:pic>
            <p:nvPicPr>
              <p:cNvPr id="37937" name="Picture 11">
                <a:extLst>
                  <a:ext uri="{FF2B5EF4-FFF2-40B4-BE49-F238E27FC236}">
                    <a16:creationId xmlns:a16="http://schemas.microsoft.com/office/drawing/2014/main" id="{A1DDF38B-17CF-C0A5-D929-9CC8D554385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1" y="2697"/>
                <a:ext cx="16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38" name="Picture 12">
                <a:extLst>
                  <a:ext uri="{FF2B5EF4-FFF2-40B4-BE49-F238E27FC236}">
                    <a16:creationId xmlns:a16="http://schemas.microsoft.com/office/drawing/2014/main" id="{F70C980B-8923-845C-653E-E30635C8E66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 y="2678"/>
                <a:ext cx="164"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939" name="Picture 13">
                <a:extLst>
                  <a:ext uri="{FF2B5EF4-FFF2-40B4-BE49-F238E27FC236}">
                    <a16:creationId xmlns:a16="http://schemas.microsoft.com/office/drawing/2014/main" id="{F2FC01C5-B29F-36B5-EE21-A211C5C348D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 y="2875"/>
                <a:ext cx="163"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7936" name="Rectangle 14">
              <a:extLst>
                <a:ext uri="{FF2B5EF4-FFF2-40B4-BE49-F238E27FC236}">
                  <a16:creationId xmlns:a16="http://schemas.microsoft.com/office/drawing/2014/main" id="{BEDC2A66-FEAA-F611-FD84-AB0A707F237D}"/>
                </a:ext>
              </a:extLst>
            </p:cNvPr>
            <p:cNvSpPr>
              <a:spLocks noChangeArrowheads="1"/>
            </p:cNvSpPr>
            <p:nvPr/>
          </p:nvSpPr>
          <p:spPr bwMode="auto">
            <a:xfrm>
              <a:off x="1916" y="3006"/>
              <a:ext cx="4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5" b="1" dirty="0">
                  <a:solidFill>
                    <a:srgbClr val="FF0000"/>
                  </a:solidFill>
                </a:rPr>
                <a:t>Target</a:t>
              </a:r>
            </a:p>
            <a:p>
              <a:pPr algn="ctr"/>
              <a:r>
                <a:rPr lang="en-US" altLang="en-US" sz="1155" b="1" dirty="0">
                  <a:solidFill>
                    <a:srgbClr val="FF0000"/>
                  </a:solidFill>
                </a:rPr>
                <a:t>Data</a:t>
              </a:r>
            </a:p>
          </p:txBody>
        </p:sp>
      </p:grpSp>
      <p:grpSp>
        <p:nvGrpSpPr>
          <p:cNvPr id="13327" name="Group 15">
            <a:extLst>
              <a:ext uri="{FF2B5EF4-FFF2-40B4-BE49-F238E27FC236}">
                <a16:creationId xmlns:a16="http://schemas.microsoft.com/office/drawing/2014/main" id="{A2BA137B-5B61-1CD6-0FBE-3996361988E7}"/>
              </a:ext>
            </a:extLst>
          </p:cNvPr>
          <p:cNvGrpSpPr>
            <a:grpSpLocks/>
          </p:cNvGrpSpPr>
          <p:nvPr/>
        </p:nvGrpSpPr>
        <p:grpSpPr bwMode="auto">
          <a:xfrm>
            <a:off x="2563059" y="4226720"/>
            <a:ext cx="1035963" cy="899755"/>
            <a:chOff x="1174" y="2506"/>
            <a:chExt cx="791" cy="687"/>
          </a:xfrm>
        </p:grpSpPr>
        <p:sp>
          <p:nvSpPr>
            <p:cNvPr id="37931" name="Line 16">
              <a:extLst>
                <a:ext uri="{FF2B5EF4-FFF2-40B4-BE49-F238E27FC236}">
                  <a16:creationId xmlns:a16="http://schemas.microsoft.com/office/drawing/2014/main" id="{DB273DA8-C39C-6C5C-50A8-CE5FA388C007}"/>
                </a:ext>
              </a:extLst>
            </p:cNvPr>
            <p:cNvSpPr>
              <a:spLocks noChangeShapeType="1"/>
            </p:cNvSpPr>
            <p:nvPr/>
          </p:nvSpPr>
          <p:spPr bwMode="auto">
            <a:xfrm flipV="1">
              <a:off x="1634" y="2985"/>
              <a:ext cx="331" cy="208"/>
            </a:xfrm>
            <a:prstGeom prst="line">
              <a:avLst/>
            </a:prstGeom>
            <a:noFill/>
            <a:ln w="25400">
              <a:solidFill>
                <a:schemeClr val="tx1">
                  <a:lumMod val="75000"/>
                  <a:lumOff val="2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37932" name="Oval 17">
              <a:extLst>
                <a:ext uri="{FF2B5EF4-FFF2-40B4-BE49-F238E27FC236}">
                  <a16:creationId xmlns:a16="http://schemas.microsoft.com/office/drawing/2014/main" id="{E7A84E73-72B7-A558-427F-DAACD047EDD4}"/>
                </a:ext>
              </a:extLst>
            </p:cNvPr>
            <p:cNvSpPr>
              <a:spLocks noChangeArrowheads="1"/>
            </p:cNvSpPr>
            <p:nvPr/>
          </p:nvSpPr>
          <p:spPr bwMode="auto">
            <a:xfrm>
              <a:off x="1732" y="3071"/>
              <a:ext cx="80" cy="79"/>
            </a:xfrm>
            <a:prstGeom prst="ellipse">
              <a:avLst/>
            </a:prstGeom>
            <a:solidFill>
              <a:schemeClr val="accent1"/>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33" name="AutoShape 18">
              <a:extLst>
                <a:ext uri="{FF2B5EF4-FFF2-40B4-BE49-F238E27FC236}">
                  <a16:creationId xmlns:a16="http://schemas.microsoft.com/office/drawing/2014/main" id="{CC009F10-5811-011F-3039-2D8F9200969D}"/>
                </a:ext>
              </a:extLst>
            </p:cNvPr>
            <p:cNvSpPr>
              <a:spLocks noChangeArrowheads="1"/>
            </p:cNvSpPr>
            <p:nvPr/>
          </p:nvSpPr>
          <p:spPr bwMode="auto">
            <a:xfrm>
              <a:off x="1174" y="2506"/>
              <a:ext cx="629" cy="207"/>
            </a:xfrm>
            <a:prstGeom prst="roundRect">
              <a:avLst>
                <a:gd name="adj" fmla="val 12495"/>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5" b="1">
                  <a:solidFill>
                    <a:schemeClr val="hlink"/>
                  </a:solidFill>
                </a:rPr>
                <a:t>Selection</a:t>
              </a:r>
            </a:p>
          </p:txBody>
        </p:sp>
        <p:sp>
          <p:nvSpPr>
            <p:cNvPr id="37934" name="Line 19">
              <a:extLst>
                <a:ext uri="{FF2B5EF4-FFF2-40B4-BE49-F238E27FC236}">
                  <a16:creationId xmlns:a16="http://schemas.microsoft.com/office/drawing/2014/main" id="{B210282C-2D3F-A498-8FD0-43843047C637}"/>
                </a:ext>
              </a:extLst>
            </p:cNvPr>
            <p:cNvSpPr>
              <a:spLocks noChangeShapeType="1"/>
            </p:cNvSpPr>
            <p:nvPr/>
          </p:nvSpPr>
          <p:spPr bwMode="auto">
            <a:xfrm>
              <a:off x="1554" y="2740"/>
              <a:ext cx="166" cy="301"/>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grpSp>
      <p:sp>
        <p:nvSpPr>
          <p:cNvPr id="13332" name="AutoShape 20">
            <a:extLst>
              <a:ext uri="{FF2B5EF4-FFF2-40B4-BE49-F238E27FC236}">
                <a16:creationId xmlns:a16="http://schemas.microsoft.com/office/drawing/2014/main" id="{76204B3C-7D58-B357-CA93-ABBAECC6E18C}"/>
              </a:ext>
            </a:extLst>
          </p:cNvPr>
          <p:cNvSpPr>
            <a:spLocks noChangeArrowheads="1"/>
          </p:cNvSpPr>
          <p:nvPr/>
        </p:nvSpPr>
        <p:spPr bwMode="auto">
          <a:xfrm>
            <a:off x="6519626" y="2926200"/>
            <a:ext cx="1134189" cy="455771"/>
          </a:xfrm>
          <a:prstGeom prst="triangle">
            <a:avLst>
              <a:gd name="adj" fmla="val 49995"/>
            </a:avLst>
          </a:prstGeom>
          <a:solidFill>
            <a:schemeClr val="bg1"/>
          </a:solidFill>
          <a:ln w="12700">
            <a:solidFill>
              <a:schemeClr val="tx1">
                <a:lumMod val="75000"/>
                <a:lumOff val="25000"/>
              </a:schemeClr>
            </a:solidFill>
            <a:miter lim="800000"/>
            <a:headEnd/>
            <a:tailEnd/>
          </a:ln>
          <a:effectLst>
            <a:outerShdw dist="107763" dir="2700000" algn="ctr" rotWithShape="0">
              <a:schemeClr val="bg1"/>
            </a:outerShdw>
          </a:effectLst>
        </p:spPr>
        <p:txBody>
          <a:bodyPr wrap="none" lIns="74653" tIns="36671" rIns="74653" bIns="36671"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en-US" altLang="en-US" sz="990" b="1" dirty="0">
              <a:solidFill>
                <a:srgbClr val="FF0000"/>
              </a:solidFill>
            </a:endParaRPr>
          </a:p>
          <a:p>
            <a:pPr algn="ctr"/>
            <a:r>
              <a:rPr lang="en-US" altLang="en-US" sz="990" b="1" dirty="0">
                <a:solidFill>
                  <a:srgbClr val="FF0000"/>
                </a:solidFill>
              </a:rPr>
              <a:t>Knowledge</a:t>
            </a:r>
          </a:p>
        </p:txBody>
      </p:sp>
      <p:grpSp>
        <p:nvGrpSpPr>
          <p:cNvPr id="13333" name="Group 21">
            <a:extLst>
              <a:ext uri="{FF2B5EF4-FFF2-40B4-BE49-F238E27FC236}">
                <a16:creationId xmlns:a16="http://schemas.microsoft.com/office/drawing/2014/main" id="{066A5CD5-7E14-2C94-2111-8E671E55F71B}"/>
              </a:ext>
            </a:extLst>
          </p:cNvPr>
          <p:cNvGrpSpPr>
            <a:grpSpLocks/>
          </p:cNvGrpSpPr>
          <p:nvPr/>
        </p:nvGrpSpPr>
        <p:grpSpPr bwMode="auto">
          <a:xfrm>
            <a:off x="4522352" y="3760470"/>
            <a:ext cx="1125023" cy="1094899"/>
            <a:chOff x="2662" y="2159"/>
            <a:chExt cx="859" cy="836"/>
          </a:xfrm>
        </p:grpSpPr>
        <p:sp>
          <p:nvSpPr>
            <p:cNvPr id="37924" name="Rectangle 22">
              <a:extLst>
                <a:ext uri="{FF2B5EF4-FFF2-40B4-BE49-F238E27FC236}">
                  <a16:creationId xmlns:a16="http://schemas.microsoft.com/office/drawing/2014/main" id="{7CC8489E-92EC-DE0A-0F11-CE6A22AC41A8}"/>
                </a:ext>
              </a:extLst>
            </p:cNvPr>
            <p:cNvSpPr>
              <a:spLocks noChangeArrowheads="1"/>
            </p:cNvSpPr>
            <p:nvPr/>
          </p:nvSpPr>
          <p:spPr bwMode="auto">
            <a:xfrm>
              <a:off x="2662" y="2667"/>
              <a:ext cx="859"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5" b="1" dirty="0">
                  <a:solidFill>
                    <a:srgbClr val="FF0000"/>
                  </a:solidFill>
                </a:rPr>
                <a:t>Preprocessed</a:t>
              </a:r>
            </a:p>
            <a:p>
              <a:pPr algn="ctr"/>
              <a:r>
                <a:rPr lang="en-US" altLang="en-US" sz="1155" b="1" dirty="0">
                  <a:solidFill>
                    <a:srgbClr val="FF0000"/>
                  </a:solidFill>
                </a:rPr>
                <a:t>Data</a:t>
              </a:r>
            </a:p>
          </p:txBody>
        </p:sp>
        <p:grpSp>
          <p:nvGrpSpPr>
            <p:cNvPr id="37925" name="Group 23">
              <a:extLst>
                <a:ext uri="{FF2B5EF4-FFF2-40B4-BE49-F238E27FC236}">
                  <a16:creationId xmlns:a16="http://schemas.microsoft.com/office/drawing/2014/main" id="{0568C89A-9E45-3C32-189D-8FBDA63F6E9A}"/>
                </a:ext>
              </a:extLst>
            </p:cNvPr>
            <p:cNvGrpSpPr>
              <a:grpSpLocks/>
            </p:cNvGrpSpPr>
            <p:nvPr/>
          </p:nvGrpSpPr>
          <p:grpSpPr bwMode="auto">
            <a:xfrm>
              <a:off x="2836" y="2159"/>
              <a:ext cx="142" cy="514"/>
              <a:chOff x="2836" y="2159"/>
              <a:chExt cx="142" cy="514"/>
            </a:xfrm>
          </p:grpSpPr>
          <p:sp>
            <p:nvSpPr>
              <p:cNvPr id="37926" name="Rectangle 24">
                <a:extLst>
                  <a:ext uri="{FF2B5EF4-FFF2-40B4-BE49-F238E27FC236}">
                    <a16:creationId xmlns:a16="http://schemas.microsoft.com/office/drawing/2014/main" id="{94F1BD9F-CADD-166B-CB3B-31C54CABBAD5}"/>
                  </a:ext>
                </a:extLst>
              </p:cNvPr>
              <p:cNvSpPr>
                <a:spLocks noChangeArrowheads="1"/>
              </p:cNvSpPr>
              <p:nvPr/>
            </p:nvSpPr>
            <p:spPr bwMode="auto">
              <a:xfrm>
                <a:off x="2836" y="2159"/>
                <a:ext cx="25" cy="340"/>
              </a:xfrm>
              <a:prstGeom prst="rect">
                <a:avLst/>
              </a:prstGeom>
              <a:solidFill>
                <a:schemeClr va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27" name="Rectangle 25">
                <a:extLst>
                  <a:ext uri="{FF2B5EF4-FFF2-40B4-BE49-F238E27FC236}">
                    <a16:creationId xmlns:a16="http://schemas.microsoft.com/office/drawing/2014/main" id="{3BEC8FAB-3626-0284-8237-6F2B9C58D9C3}"/>
                  </a:ext>
                </a:extLst>
              </p:cNvPr>
              <p:cNvSpPr>
                <a:spLocks noChangeArrowheads="1"/>
              </p:cNvSpPr>
              <p:nvPr/>
            </p:nvSpPr>
            <p:spPr bwMode="auto">
              <a:xfrm>
                <a:off x="2861" y="2198"/>
                <a:ext cx="25" cy="340"/>
              </a:xfrm>
              <a:prstGeom prst="rect">
                <a:avLst/>
              </a:prstGeom>
              <a:solidFill>
                <a:schemeClr va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28" name="Rectangle 26">
                <a:extLst>
                  <a:ext uri="{FF2B5EF4-FFF2-40B4-BE49-F238E27FC236}">
                    <a16:creationId xmlns:a16="http://schemas.microsoft.com/office/drawing/2014/main" id="{AFC2E52F-5403-9F61-1004-D8C4A443E8D4}"/>
                  </a:ext>
                </a:extLst>
              </p:cNvPr>
              <p:cNvSpPr>
                <a:spLocks noChangeArrowheads="1"/>
              </p:cNvSpPr>
              <p:nvPr/>
            </p:nvSpPr>
            <p:spPr bwMode="auto">
              <a:xfrm>
                <a:off x="2894" y="2238"/>
                <a:ext cx="26" cy="340"/>
              </a:xfrm>
              <a:prstGeom prst="rect">
                <a:avLst/>
              </a:prstGeom>
              <a:solidFill>
                <a:schemeClr va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29" name="Rectangle 27">
                <a:extLst>
                  <a:ext uri="{FF2B5EF4-FFF2-40B4-BE49-F238E27FC236}">
                    <a16:creationId xmlns:a16="http://schemas.microsoft.com/office/drawing/2014/main" id="{0D57289F-F772-9B5D-FAC5-22DE76D63B53}"/>
                  </a:ext>
                </a:extLst>
              </p:cNvPr>
              <p:cNvSpPr>
                <a:spLocks noChangeArrowheads="1"/>
              </p:cNvSpPr>
              <p:nvPr/>
            </p:nvSpPr>
            <p:spPr bwMode="auto">
              <a:xfrm>
                <a:off x="2928" y="2277"/>
                <a:ext cx="25" cy="341"/>
              </a:xfrm>
              <a:prstGeom prst="rect">
                <a:avLst/>
              </a:prstGeom>
              <a:solidFill>
                <a:schemeClr va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30" name="Rectangle 28">
                <a:extLst>
                  <a:ext uri="{FF2B5EF4-FFF2-40B4-BE49-F238E27FC236}">
                    <a16:creationId xmlns:a16="http://schemas.microsoft.com/office/drawing/2014/main" id="{56A1B246-B90C-64AD-6405-E033558DC60A}"/>
                  </a:ext>
                </a:extLst>
              </p:cNvPr>
              <p:cNvSpPr>
                <a:spLocks noChangeArrowheads="1"/>
              </p:cNvSpPr>
              <p:nvPr/>
            </p:nvSpPr>
            <p:spPr bwMode="auto">
              <a:xfrm>
                <a:off x="2953" y="2333"/>
                <a:ext cx="25" cy="340"/>
              </a:xfrm>
              <a:prstGeom prst="rect">
                <a:avLst/>
              </a:prstGeom>
              <a:solidFill>
                <a:schemeClr val="hlink"/>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grpSp>
      </p:grpSp>
      <p:grpSp>
        <p:nvGrpSpPr>
          <p:cNvPr id="13341" name="Group 29">
            <a:extLst>
              <a:ext uri="{FF2B5EF4-FFF2-40B4-BE49-F238E27FC236}">
                <a16:creationId xmlns:a16="http://schemas.microsoft.com/office/drawing/2014/main" id="{9F1AFB53-08B6-121E-4781-37CD2CCC07F3}"/>
              </a:ext>
            </a:extLst>
          </p:cNvPr>
          <p:cNvGrpSpPr>
            <a:grpSpLocks/>
          </p:cNvGrpSpPr>
          <p:nvPr/>
        </p:nvGrpSpPr>
        <p:grpSpPr bwMode="auto">
          <a:xfrm>
            <a:off x="5432590" y="3288982"/>
            <a:ext cx="742594" cy="755690"/>
            <a:chOff x="3365" y="1790"/>
            <a:chExt cx="567" cy="577"/>
          </a:xfrm>
        </p:grpSpPr>
        <p:grpSp>
          <p:nvGrpSpPr>
            <p:cNvPr id="37918" name="Group 30">
              <a:extLst>
                <a:ext uri="{FF2B5EF4-FFF2-40B4-BE49-F238E27FC236}">
                  <a16:creationId xmlns:a16="http://schemas.microsoft.com/office/drawing/2014/main" id="{368CFC5E-2652-BB9F-1B26-EF22E947FCE7}"/>
                </a:ext>
              </a:extLst>
            </p:cNvPr>
            <p:cNvGrpSpPr>
              <a:grpSpLocks/>
            </p:cNvGrpSpPr>
            <p:nvPr/>
          </p:nvGrpSpPr>
          <p:grpSpPr bwMode="auto">
            <a:xfrm>
              <a:off x="3471" y="1790"/>
              <a:ext cx="408" cy="340"/>
              <a:chOff x="3471" y="1790"/>
              <a:chExt cx="408" cy="340"/>
            </a:xfrm>
          </p:grpSpPr>
          <p:sp>
            <p:nvSpPr>
              <p:cNvPr id="37920" name="Rectangle 31">
                <a:extLst>
                  <a:ext uri="{FF2B5EF4-FFF2-40B4-BE49-F238E27FC236}">
                    <a16:creationId xmlns:a16="http://schemas.microsoft.com/office/drawing/2014/main" id="{42DD6AEE-A0CD-A2F6-429D-5B121758E75A}"/>
                  </a:ext>
                </a:extLst>
              </p:cNvPr>
              <p:cNvSpPr>
                <a:spLocks noChangeArrowheads="1"/>
              </p:cNvSpPr>
              <p:nvPr/>
            </p:nvSpPr>
            <p:spPr bwMode="auto">
              <a:xfrm>
                <a:off x="3471" y="1790"/>
                <a:ext cx="59" cy="340"/>
              </a:xfrm>
              <a:prstGeom prst="rect">
                <a:avLst/>
              </a:prstGeom>
              <a:gradFill rotWithShape="0">
                <a:gsLst>
                  <a:gs pos="0">
                    <a:srgbClr val="184776"/>
                  </a:gs>
                  <a:gs pos="50000">
                    <a:srgbClr val="3399FF"/>
                  </a:gs>
                  <a:gs pos="100000">
                    <a:srgbClr val="184776"/>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21" name="Rectangle 32">
                <a:extLst>
                  <a:ext uri="{FF2B5EF4-FFF2-40B4-BE49-F238E27FC236}">
                    <a16:creationId xmlns:a16="http://schemas.microsoft.com/office/drawing/2014/main" id="{4D68BCA2-5D8E-4238-6F07-217EAE1AE3F1}"/>
                  </a:ext>
                </a:extLst>
              </p:cNvPr>
              <p:cNvSpPr>
                <a:spLocks noChangeArrowheads="1"/>
              </p:cNvSpPr>
              <p:nvPr/>
            </p:nvSpPr>
            <p:spPr bwMode="auto">
              <a:xfrm>
                <a:off x="3555" y="1885"/>
                <a:ext cx="75" cy="245"/>
              </a:xfrm>
              <a:prstGeom prst="rect">
                <a:avLst/>
              </a:prstGeom>
              <a:gradFill rotWithShape="0">
                <a:gsLst>
                  <a:gs pos="0">
                    <a:srgbClr val="2F7618"/>
                  </a:gs>
                  <a:gs pos="50000">
                    <a:srgbClr val="66FF33"/>
                  </a:gs>
                  <a:gs pos="100000">
                    <a:srgbClr val="2F7618"/>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22" name="Rectangle 33">
                <a:extLst>
                  <a:ext uri="{FF2B5EF4-FFF2-40B4-BE49-F238E27FC236}">
                    <a16:creationId xmlns:a16="http://schemas.microsoft.com/office/drawing/2014/main" id="{3B42C879-5059-DCF2-8032-715F2556B1AA}"/>
                  </a:ext>
                </a:extLst>
              </p:cNvPr>
              <p:cNvSpPr>
                <a:spLocks noChangeArrowheads="1"/>
              </p:cNvSpPr>
              <p:nvPr/>
            </p:nvSpPr>
            <p:spPr bwMode="auto">
              <a:xfrm>
                <a:off x="3654" y="1821"/>
                <a:ext cx="91" cy="309"/>
              </a:xfrm>
              <a:prstGeom prst="rect">
                <a:avLst/>
              </a:prstGeom>
              <a:gradFill rotWithShape="0">
                <a:gsLst>
                  <a:gs pos="0">
                    <a:srgbClr val="5E0076"/>
                  </a:gs>
                  <a:gs pos="50000">
                    <a:srgbClr val="CC00FF"/>
                  </a:gs>
                  <a:gs pos="100000">
                    <a:srgbClr val="5E0076"/>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23" name="Rectangle 34">
                <a:extLst>
                  <a:ext uri="{FF2B5EF4-FFF2-40B4-BE49-F238E27FC236}">
                    <a16:creationId xmlns:a16="http://schemas.microsoft.com/office/drawing/2014/main" id="{14BDBD77-58FE-F134-C3EF-1A6D7D005631}"/>
                  </a:ext>
                </a:extLst>
              </p:cNvPr>
              <p:cNvSpPr>
                <a:spLocks noChangeArrowheads="1"/>
              </p:cNvSpPr>
              <p:nvPr/>
            </p:nvSpPr>
            <p:spPr bwMode="auto">
              <a:xfrm>
                <a:off x="3771" y="2003"/>
                <a:ext cx="108" cy="127"/>
              </a:xfrm>
              <a:prstGeom prst="rect">
                <a:avLst/>
              </a:prstGeom>
              <a:gradFill rotWithShape="0">
                <a:gsLst>
                  <a:gs pos="0">
                    <a:srgbClr val="762F00"/>
                  </a:gs>
                  <a:gs pos="50000">
                    <a:srgbClr val="FF6600"/>
                  </a:gs>
                  <a:gs pos="100000">
                    <a:srgbClr val="762F00"/>
                  </a:gs>
                </a:gsLst>
                <a:lin ang="5400000" scaled="1"/>
              </a:gra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grpSp>
        <p:sp>
          <p:nvSpPr>
            <p:cNvPr id="37919" name="Rectangle 35">
              <a:extLst>
                <a:ext uri="{FF2B5EF4-FFF2-40B4-BE49-F238E27FC236}">
                  <a16:creationId xmlns:a16="http://schemas.microsoft.com/office/drawing/2014/main" id="{CEEEEE88-B9BA-5924-5310-AFB382F5F5E2}"/>
                </a:ext>
              </a:extLst>
            </p:cNvPr>
            <p:cNvSpPr>
              <a:spLocks noChangeArrowheads="1"/>
            </p:cNvSpPr>
            <p:nvPr/>
          </p:nvSpPr>
          <p:spPr bwMode="auto">
            <a:xfrm>
              <a:off x="3365" y="2175"/>
              <a:ext cx="56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155" b="1" dirty="0">
                  <a:solidFill>
                    <a:srgbClr val="FF0000"/>
                  </a:solidFill>
                </a:rPr>
                <a:t>Patterns</a:t>
              </a:r>
            </a:p>
          </p:txBody>
        </p:sp>
      </p:grpSp>
      <p:grpSp>
        <p:nvGrpSpPr>
          <p:cNvPr id="13348" name="Group 36">
            <a:extLst>
              <a:ext uri="{FF2B5EF4-FFF2-40B4-BE49-F238E27FC236}">
                <a16:creationId xmlns:a16="http://schemas.microsoft.com/office/drawing/2014/main" id="{A8AD2D1A-9939-DBA5-FD6A-6F397FC15A11}"/>
              </a:ext>
            </a:extLst>
          </p:cNvPr>
          <p:cNvGrpSpPr>
            <a:grpSpLocks/>
          </p:cNvGrpSpPr>
          <p:nvPr/>
        </p:nvGrpSpPr>
        <p:grpSpPr bwMode="auto">
          <a:xfrm>
            <a:off x="4001097" y="3049312"/>
            <a:ext cx="1478637" cy="980956"/>
            <a:chOff x="2272" y="1607"/>
            <a:chExt cx="1129" cy="749"/>
          </a:xfrm>
        </p:grpSpPr>
        <p:sp>
          <p:nvSpPr>
            <p:cNvPr id="37914" name="Line 37">
              <a:extLst>
                <a:ext uri="{FF2B5EF4-FFF2-40B4-BE49-F238E27FC236}">
                  <a16:creationId xmlns:a16="http://schemas.microsoft.com/office/drawing/2014/main" id="{711BB27A-E15F-154C-DF52-7C235BCBC901}"/>
                </a:ext>
              </a:extLst>
            </p:cNvPr>
            <p:cNvSpPr>
              <a:spLocks noChangeShapeType="1"/>
            </p:cNvSpPr>
            <p:nvPr/>
          </p:nvSpPr>
          <p:spPr bwMode="auto">
            <a:xfrm flipV="1">
              <a:off x="3092" y="2165"/>
              <a:ext cx="309" cy="191"/>
            </a:xfrm>
            <a:prstGeom prst="line">
              <a:avLst/>
            </a:prstGeom>
            <a:noFill/>
            <a:ln w="25400">
              <a:solidFill>
                <a:schemeClr val="tx1">
                  <a:lumMod val="75000"/>
                  <a:lumOff val="2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37915" name="Oval 38">
              <a:extLst>
                <a:ext uri="{FF2B5EF4-FFF2-40B4-BE49-F238E27FC236}">
                  <a16:creationId xmlns:a16="http://schemas.microsoft.com/office/drawing/2014/main" id="{B3750483-0D67-0895-8835-ADA762079F7D}"/>
                </a:ext>
              </a:extLst>
            </p:cNvPr>
            <p:cNvSpPr>
              <a:spLocks noChangeArrowheads="1"/>
            </p:cNvSpPr>
            <p:nvPr/>
          </p:nvSpPr>
          <p:spPr bwMode="auto">
            <a:xfrm>
              <a:off x="3184" y="2237"/>
              <a:ext cx="76" cy="71"/>
            </a:xfrm>
            <a:prstGeom prst="ellipse">
              <a:avLst/>
            </a:prstGeom>
            <a:solidFill>
              <a:schemeClr val="accent1"/>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16" name="AutoShape 39">
              <a:extLst>
                <a:ext uri="{FF2B5EF4-FFF2-40B4-BE49-F238E27FC236}">
                  <a16:creationId xmlns:a16="http://schemas.microsoft.com/office/drawing/2014/main" id="{6F760E39-C546-8350-09F6-1FA1467B3E7F}"/>
                </a:ext>
              </a:extLst>
            </p:cNvPr>
            <p:cNvSpPr>
              <a:spLocks noChangeArrowheads="1"/>
            </p:cNvSpPr>
            <p:nvPr/>
          </p:nvSpPr>
          <p:spPr bwMode="auto">
            <a:xfrm>
              <a:off x="2272" y="1607"/>
              <a:ext cx="1109" cy="270"/>
            </a:xfrm>
            <a:prstGeom prst="roundRect">
              <a:avLst>
                <a:gd name="adj" fmla="val 12495"/>
              </a:avLst>
            </a:prstGeom>
            <a:solidFill>
              <a:schemeClr val="accent1"/>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4653" tIns="36671" rIns="74653" bIns="3667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650" b="1" i="1">
                  <a:solidFill>
                    <a:schemeClr val="folHlink"/>
                  </a:solidFill>
                </a:rPr>
                <a:t>Data Mining</a:t>
              </a:r>
            </a:p>
          </p:txBody>
        </p:sp>
        <p:sp>
          <p:nvSpPr>
            <p:cNvPr id="37917" name="Line 40">
              <a:extLst>
                <a:ext uri="{FF2B5EF4-FFF2-40B4-BE49-F238E27FC236}">
                  <a16:creationId xmlns:a16="http://schemas.microsoft.com/office/drawing/2014/main" id="{FBCC312E-1501-A7E8-2168-12DB9BFEFA1D}"/>
                </a:ext>
              </a:extLst>
            </p:cNvPr>
            <p:cNvSpPr>
              <a:spLocks noChangeShapeType="1"/>
            </p:cNvSpPr>
            <p:nvPr/>
          </p:nvSpPr>
          <p:spPr bwMode="auto">
            <a:xfrm>
              <a:off x="3026" y="1889"/>
              <a:ext cx="175" cy="34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grpSp>
      <p:grpSp>
        <p:nvGrpSpPr>
          <p:cNvPr id="13353" name="Group 41">
            <a:extLst>
              <a:ext uri="{FF2B5EF4-FFF2-40B4-BE49-F238E27FC236}">
                <a16:creationId xmlns:a16="http://schemas.microsoft.com/office/drawing/2014/main" id="{41B0D8FE-F8C0-70B6-2F9F-A45283132D20}"/>
              </a:ext>
            </a:extLst>
          </p:cNvPr>
          <p:cNvGrpSpPr>
            <a:grpSpLocks/>
          </p:cNvGrpSpPr>
          <p:nvPr/>
        </p:nvGrpSpPr>
        <p:grpSpPr bwMode="auto">
          <a:xfrm>
            <a:off x="5571415" y="2566035"/>
            <a:ext cx="1177410" cy="882730"/>
            <a:chOff x="3471" y="1238"/>
            <a:chExt cx="899" cy="674"/>
          </a:xfrm>
        </p:grpSpPr>
        <p:sp>
          <p:nvSpPr>
            <p:cNvPr id="37910" name="Line 42">
              <a:extLst>
                <a:ext uri="{FF2B5EF4-FFF2-40B4-BE49-F238E27FC236}">
                  <a16:creationId xmlns:a16="http://schemas.microsoft.com/office/drawing/2014/main" id="{81D65A2C-CFD8-87A5-CD10-3E334B0E7111}"/>
                </a:ext>
              </a:extLst>
            </p:cNvPr>
            <p:cNvSpPr>
              <a:spLocks noChangeShapeType="1"/>
            </p:cNvSpPr>
            <p:nvPr/>
          </p:nvSpPr>
          <p:spPr bwMode="auto">
            <a:xfrm flipV="1">
              <a:off x="3925" y="1722"/>
              <a:ext cx="308" cy="190"/>
            </a:xfrm>
            <a:prstGeom prst="line">
              <a:avLst/>
            </a:prstGeom>
            <a:noFill/>
            <a:ln w="25400">
              <a:solidFill>
                <a:schemeClr val="tx1">
                  <a:lumMod val="75000"/>
                  <a:lumOff val="2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37911" name="Oval 43">
              <a:extLst>
                <a:ext uri="{FF2B5EF4-FFF2-40B4-BE49-F238E27FC236}">
                  <a16:creationId xmlns:a16="http://schemas.microsoft.com/office/drawing/2014/main" id="{F7C659DD-B221-34B5-D2C6-27D2CD3FCD2E}"/>
                </a:ext>
              </a:extLst>
            </p:cNvPr>
            <p:cNvSpPr>
              <a:spLocks noChangeArrowheads="1"/>
            </p:cNvSpPr>
            <p:nvPr/>
          </p:nvSpPr>
          <p:spPr bwMode="auto">
            <a:xfrm>
              <a:off x="4007" y="1802"/>
              <a:ext cx="77" cy="71"/>
            </a:xfrm>
            <a:prstGeom prst="ellipse">
              <a:avLst/>
            </a:prstGeom>
            <a:solidFill>
              <a:schemeClr val="accent1"/>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sp>
          <p:nvSpPr>
            <p:cNvPr id="37912" name="AutoShape 44">
              <a:extLst>
                <a:ext uri="{FF2B5EF4-FFF2-40B4-BE49-F238E27FC236}">
                  <a16:creationId xmlns:a16="http://schemas.microsoft.com/office/drawing/2014/main" id="{C70D0140-2333-FAD9-BD68-F5C4E5E38D85}"/>
                </a:ext>
              </a:extLst>
            </p:cNvPr>
            <p:cNvSpPr>
              <a:spLocks noChangeArrowheads="1"/>
            </p:cNvSpPr>
            <p:nvPr/>
          </p:nvSpPr>
          <p:spPr bwMode="auto">
            <a:xfrm>
              <a:off x="3471" y="1238"/>
              <a:ext cx="899" cy="353"/>
            </a:xfrm>
            <a:prstGeom prst="roundRect">
              <a:avLst>
                <a:gd name="adj" fmla="val 12495"/>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5" b="1">
                  <a:solidFill>
                    <a:schemeClr val="hlink"/>
                  </a:solidFill>
                </a:rPr>
                <a:t>Interpretation/</a:t>
              </a:r>
            </a:p>
            <a:p>
              <a:pPr algn="ctr"/>
              <a:r>
                <a:rPr lang="en-US" altLang="en-US" sz="1155" b="1">
                  <a:solidFill>
                    <a:schemeClr val="hlink"/>
                  </a:solidFill>
                </a:rPr>
                <a:t>Evaluation</a:t>
              </a:r>
            </a:p>
          </p:txBody>
        </p:sp>
        <p:sp>
          <p:nvSpPr>
            <p:cNvPr id="37913" name="Line 45">
              <a:extLst>
                <a:ext uri="{FF2B5EF4-FFF2-40B4-BE49-F238E27FC236}">
                  <a16:creationId xmlns:a16="http://schemas.microsoft.com/office/drawing/2014/main" id="{2FE47A45-91FA-02FC-766E-F60A3865672A}"/>
                </a:ext>
              </a:extLst>
            </p:cNvPr>
            <p:cNvSpPr>
              <a:spLocks noChangeShapeType="1"/>
            </p:cNvSpPr>
            <p:nvPr/>
          </p:nvSpPr>
          <p:spPr bwMode="auto">
            <a:xfrm>
              <a:off x="3950" y="1612"/>
              <a:ext cx="41" cy="110"/>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grpSp>
      <p:grpSp>
        <p:nvGrpSpPr>
          <p:cNvPr id="13358" name="Group 46">
            <a:extLst>
              <a:ext uri="{FF2B5EF4-FFF2-40B4-BE49-F238E27FC236}">
                <a16:creationId xmlns:a16="http://schemas.microsoft.com/office/drawing/2014/main" id="{D7984A4B-BAAE-9CBD-85DB-705E29C64A6A}"/>
              </a:ext>
            </a:extLst>
          </p:cNvPr>
          <p:cNvGrpSpPr>
            <a:grpSpLocks/>
          </p:cNvGrpSpPr>
          <p:nvPr/>
        </p:nvGrpSpPr>
        <p:grpSpPr bwMode="auto">
          <a:xfrm>
            <a:off x="3320059" y="3621645"/>
            <a:ext cx="3631763" cy="1804749"/>
            <a:chOff x="1752" y="2044"/>
            <a:chExt cx="2773" cy="1378"/>
          </a:xfrm>
        </p:grpSpPr>
        <p:sp>
          <p:nvSpPr>
            <p:cNvPr id="37908" name="Freeform 47">
              <a:extLst>
                <a:ext uri="{FF2B5EF4-FFF2-40B4-BE49-F238E27FC236}">
                  <a16:creationId xmlns:a16="http://schemas.microsoft.com/office/drawing/2014/main" id="{234DEC88-BF36-85F6-83D6-B5FE424DDAD6}"/>
                </a:ext>
              </a:extLst>
            </p:cNvPr>
            <p:cNvSpPr>
              <a:spLocks/>
            </p:cNvSpPr>
            <p:nvPr/>
          </p:nvSpPr>
          <p:spPr bwMode="auto">
            <a:xfrm>
              <a:off x="1752" y="2044"/>
              <a:ext cx="2773" cy="1378"/>
            </a:xfrm>
            <a:custGeom>
              <a:avLst/>
              <a:gdLst>
                <a:gd name="T0" fmla="*/ 2773 w 2773"/>
                <a:gd name="T1" fmla="*/ 0 h 1378"/>
                <a:gd name="T2" fmla="*/ 1897 w 2773"/>
                <a:gd name="T3" fmla="*/ 1038 h 1378"/>
                <a:gd name="T4" fmla="*/ 0 w 2773"/>
                <a:gd name="T5" fmla="*/ 1378 h 1378"/>
                <a:gd name="T6" fmla="*/ 0 60000 65536"/>
                <a:gd name="T7" fmla="*/ 0 60000 65536"/>
                <a:gd name="T8" fmla="*/ 0 60000 65536"/>
              </a:gdLst>
              <a:ahLst/>
              <a:cxnLst>
                <a:cxn ang="T6">
                  <a:pos x="T0" y="T1"/>
                </a:cxn>
                <a:cxn ang="T7">
                  <a:pos x="T2" y="T3"/>
                </a:cxn>
                <a:cxn ang="T8">
                  <a:pos x="T4" y="T5"/>
                </a:cxn>
              </a:cxnLst>
              <a:rect l="0" t="0" r="r" b="b"/>
              <a:pathLst>
                <a:path w="2773" h="1378">
                  <a:moveTo>
                    <a:pt x="2773" y="0"/>
                  </a:moveTo>
                  <a:cubicBezTo>
                    <a:pt x="2566" y="404"/>
                    <a:pt x="2359" y="808"/>
                    <a:pt x="1897" y="1038"/>
                  </a:cubicBezTo>
                  <a:cubicBezTo>
                    <a:pt x="1435" y="1268"/>
                    <a:pt x="717" y="1323"/>
                    <a:pt x="0" y="1378"/>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37909" name="Freeform 48">
              <a:extLst>
                <a:ext uri="{FF2B5EF4-FFF2-40B4-BE49-F238E27FC236}">
                  <a16:creationId xmlns:a16="http://schemas.microsoft.com/office/drawing/2014/main" id="{A39492F5-E510-06DD-DC34-0DC497F3118F}"/>
                </a:ext>
              </a:extLst>
            </p:cNvPr>
            <p:cNvSpPr>
              <a:spLocks/>
            </p:cNvSpPr>
            <p:nvPr/>
          </p:nvSpPr>
          <p:spPr bwMode="auto">
            <a:xfrm>
              <a:off x="2514" y="2401"/>
              <a:ext cx="1281" cy="730"/>
            </a:xfrm>
            <a:custGeom>
              <a:avLst/>
              <a:gdLst>
                <a:gd name="T0" fmla="*/ 1281 w 1281"/>
                <a:gd name="T1" fmla="*/ 0 h 730"/>
                <a:gd name="T2" fmla="*/ 859 w 1281"/>
                <a:gd name="T3" fmla="*/ 502 h 730"/>
                <a:gd name="T4" fmla="*/ 0 w 1281"/>
                <a:gd name="T5" fmla="*/ 730 h 730"/>
                <a:gd name="T6" fmla="*/ 0 60000 65536"/>
                <a:gd name="T7" fmla="*/ 0 60000 65536"/>
                <a:gd name="T8" fmla="*/ 0 60000 65536"/>
              </a:gdLst>
              <a:ahLst/>
              <a:cxnLst>
                <a:cxn ang="T6">
                  <a:pos x="T0" y="T1"/>
                </a:cxn>
                <a:cxn ang="T7">
                  <a:pos x="T2" y="T3"/>
                </a:cxn>
                <a:cxn ang="T8">
                  <a:pos x="T4" y="T5"/>
                </a:cxn>
              </a:cxnLst>
              <a:rect l="0" t="0" r="r" b="b"/>
              <a:pathLst>
                <a:path w="1281" h="730">
                  <a:moveTo>
                    <a:pt x="1281" y="0"/>
                  </a:moveTo>
                  <a:cubicBezTo>
                    <a:pt x="1176" y="190"/>
                    <a:pt x="1072" y="380"/>
                    <a:pt x="859" y="502"/>
                  </a:cubicBezTo>
                  <a:cubicBezTo>
                    <a:pt x="646" y="624"/>
                    <a:pt x="323" y="677"/>
                    <a:pt x="0" y="73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grpSp>
      <p:sp>
        <p:nvSpPr>
          <p:cNvPr id="37902" name="Rectangle 49">
            <a:extLst>
              <a:ext uri="{FF2B5EF4-FFF2-40B4-BE49-F238E27FC236}">
                <a16:creationId xmlns:a16="http://schemas.microsoft.com/office/drawing/2014/main" id="{201D1198-540E-25EA-4716-CAEEFB508D0B}"/>
              </a:ext>
            </a:extLst>
          </p:cNvPr>
          <p:cNvSpPr>
            <a:spLocks noGrp="1" noChangeArrowheads="1"/>
          </p:cNvSpPr>
          <p:nvPr>
            <p:ph type="title"/>
          </p:nvPr>
        </p:nvSpPr>
        <p:spPr/>
        <p:txBody>
          <a:bodyPr/>
          <a:lstStyle/>
          <a:p>
            <a:pPr eaLnBrk="1" hangingPunct="1"/>
            <a:r>
              <a:rPr lang="en-US" altLang="en-US"/>
              <a:t>Knowledge Discovery in Databases:  Process</a:t>
            </a:r>
          </a:p>
        </p:txBody>
      </p:sp>
      <p:grpSp>
        <p:nvGrpSpPr>
          <p:cNvPr id="13363" name="Group 51">
            <a:extLst>
              <a:ext uri="{FF2B5EF4-FFF2-40B4-BE49-F238E27FC236}">
                <a16:creationId xmlns:a16="http://schemas.microsoft.com/office/drawing/2014/main" id="{958A0832-51F7-B7BA-E1C7-BA589D613EBA}"/>
              </a:ext>
            </a:extLst>
          </p:cNvPr>
          <p:cNvGrpSpPr>
            <a:grpSpLocks/>
          </p:cNvGrpSpPr>
          <p:nvPr/>
        </p:nvGrpSpPr>
        <p:grpSpPr bwMode="auto">
          <a:xfrm>
            <a:off x="3337085" y="3633431"/>
            <a:ext cx="1271706" cy="944285"/>
            <a:chOff x="1588" y="1967"/>
            <a:chExt cx="971" cy="721"/>
          </a:xfrm>
        </p:grpSpPr>
        <p:sp>
          <p:nvSpPr>
            <p:cNvPr id="37904" name="Line 52">
              <a:extLst>
                <a:ext uri="{FF2B5EF4-FFF2-40B4-BE49-F238E27FC236}">
                  <a16:creationId xmlns:a16="http://schemas.microsoft.com/office/drawing/2014/main" id="{77A782A9-BF46-AB16-7414-E32D8C0B40B9}"/>
                </a:ext>
              </a:extLst>
            </p:cNvPr>
            <p:cNvSpPr>
              <a:spLocks noChangeShapeType="1"/>
            </p:cNvSpPr>
            <p:nvPr/>
          </p:nvSpPr>
          <p:spPr bwMode="auto">
            <a:xfrm flipV="1">
              <a:off x="2229" y="2481"/>
              <a:ext cx="330" cy="207"/>
            </a:xfrm>
            <a:prstGeom prst="line">
              <a:avLst/>
            </a:prstGeom>
            <a:noFill/>
            <a:ln w="25400">
              <a:solidFill>
                <a:schemeClr val="tx1">
                  <a:lumMod val="75000"/>
                  <a:lumOff val="2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37905" name="AutoShape 53">
              <a:extLst>
                <a:ext uri="{FF2B5EF4-FFF2-40B4-BE49-F238E27FC236}">
                  <a16:creationId xmlns:a16="http://schemas.microsoft.com/office/drawing/2014/main" id="{66B0341C-9A38-61B2-8D88-143EB4943F03}"/>
                </a:ext>
              </a:extLst>
            </p:cNvPr>
            <p:cNvSpPr>
              <a:spLocks noChangeArrowheads="1"/>
            </p:cNvSpPr>
            <p:nvPr/>
          </p:nvSpPr>
          <p:spPr bwMode="auto">
            <a:xfrm>
              <a:off x="1588" y="1967"/>
              <a:ext cx="906" cy="207"/>
            </a:xfrm>
            <a:prstGeom prst="roundRect">
              <a:avLst>
                <a:gd name="adj" fmla="val 12495"/>
              </a:avLst>
            </a:prstGeom>
            <a:solidFill>
              <a:schemeClr val="accent1"/>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4653" tIns="36671" rIns="74653" bIns="36671"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155" b="1">
                  <a:solidFill>
                    <a:schemeClr val="hlink"/>
                  </a:solidFill>
                </a:rPr>
                <a:t>Preprocessing</a:t>
              </a:r>
            </a:p>
          </p:txBody>
        </p:sp>
        <p:sp>
          <p:nvSpPr>
            <p:cNvPr id="37906" name="Line 54">
              <a:extLst>
                <a:ext uri="{FF2B5EF4-FFF2-40B4-BE49-F238E27FC236}">
                  <a16:creationId xmlns:a16="http://schemas.microsoft.com/office/drawing/2014/main" id="{36E5C57B-A325-E4B1-B676-A71FFDAF1675}"/>
                </a:ext>
              </a:extLst>
            </p:cNvPr>
            <p:cNvSpPr>
              <a:spLocks noChangeShapeType="1"/>
            </p:cNvSpPr>
            <p:nvPr/>
          </p:nvSpPr>
          <p:spPr bwMode="auto">
            <a:xfrm>
              <a:off x="2079" y="2200"/>
              <a:ext cx="248" cy="367"/>
            </a:xfrm>
            <a:prstGeom prst="line">
              <a:avLst/>
            </a:prstGeom>
            <a:noFill/>
            <a:ln w="254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85"/>
            </a:p>
          </p:txBody>
        </p:sp>
        <p:sp>
          <p:nvSpPr>
            <p:cNvPr id="37907" name="Oval 55">
              <a:extLst>
                <a:ext uri="{FF2B5EF4-FFF2-40B4-BE49-F238E27FC236}">
                  <a16:creationId xmlns:a16="http://schemas.microsoft.com/office/drawing/2014/main" id="{C0432C91-3114-B98A-4908-2B57498BC94B}"/>
                </a:ext>
              </a:extLst>
            </p:cNvPr>
            <p:cNvSpPr>
              <a:spLocks noChangeArrowheads="1"/>
            </p:cNvSpPr>
            <p:nvPr/>
          </p:nvSpPr>
          <p:spPr bwMode="auto">
            <a:xfrm>
              <a:off x="2295" y="2562"/>
              <a:ext cx="82" cy="80"/>
            </a:xfrm>
            <a:prstGeom prst="ellipse">
              <a:avLst/>
            </a:prstGeom>
            <a:solidFill>
              <a:schemeClr val="accent1"/>
            </a:solidFill>
            <a:ln w="254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485"/>
            </a:p>
          </p:txBody>
        </p:sp>
      </p:gr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left)">
                                      <p:cBhvr>
                                        <p:cTn id="7" dur="500"/>
                                        <p:tgtEl>
                                          <p:spTgt spid="1331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327"/>
                                        </p:tgtEl>
                                        <p:attrNameLst>
                                          <p:attrName>style.visibility</p:attrName>
                                        </p:attrNameLst>
                                      </p:cBhvr>
                                      <p:to>
                                        <p:strVal val="visible"/>
                                      </p:to>
                                    </p:set>
                                    <p:animEffect transition="in" filter="wipe(left)">
                                      <p:cBhvr>
                                        <p:cTn id="11" dur="500"/>
                                        <p:tgtEl>
                                          <p:spTgt spid="13327"/>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321"/>
                                        </p:tgtEl>
                                        <p:attrNameLst>
                                          <p:attrName>style.visibility</p:attrName>
                                        </p:attrNameLst>
                                      </p:cBhvr>
                                      <p:to>
                                        <p:strVal val="visible"/>
                                      </p:to>
                                    </p:set>
                                    <p:animEffect transition="in" filter="wipe(left)">
                                      <p:cBhvr>
                                        <p:cTn id="15" dur="500"/>
                                        <p:tgtEl>
                                          <p:spTgt spid="13321"/>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363"/>
                                        </p:tgtEl>
                                        <p:attrNameLst>
                                          <p:attrName>style.visibility</p:attrName>
                                        </p:attrNameLst>
                                      </p:cBhvr>
                                      <p:to>
                                        <p:strVal val="visible"/>
                                      </p:to>
                                    </p:set>
                                    <p:animEffect transition="in" filter="wipe(left)">
                                      <p:cBhvr>
                                        <p:cTn id="19" dur="500"/>
                                        <p:tgtEl>
                                          <p:spTgt spid="13363"/>
                                        </p:tgtEl>
                                      </p:cBhvr>
                                    </p:animEffect>
                                  </p:childTnLst>
                                </p:cTn>
                              </p:par>
                            </p:childTnLst>
                          </p:cTn>
                        </p:par>
                        <p:par>
                          <p:cTn id="20" fill="hold" nodeType="afterGroup">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333"/>
                                        </p:tgtEl>
                                        <p:attrNameLst>
                                          <p:attrName>style.visibility</p:attrName>
                                        </p:attrNameLst>
                                      </p:cBhvr>
                                      <p:to>
                                        <p:strVal val="visible"/>
                                      </p:to>
                                    </p:set>
                                    <p:animEffect transition="in" filter="wipe(left)">
                                      <p:cBhvr>
                                        <p:cTn id="23" dur="500"/>
                                        <p:tgtEl>
                                          <p:spTgt spid="13333"/>
                                        </p:tgtEl>
                                      </p:cBhvr>
                                    </p:animEffect>
                                  </p:childTnLst>
                                </p:cTn>
                              </p:par>
                            </p:childTnLst>
                          </p:cTn>
                        </p:par>
                        <p:par>
                          <p:cTn id="24" fill="hold" nodeType="afterGroup">
                            <p:stCondLst>
                              <p:cond delay="2500"/>
                            </p:stCondLst>
                            <p:childTnLst>
                              <p:par>
                                <p:cTn id="25" presetID="22" presetClass="entr" presetSubtype="8" fill="hold" nodeType="afterEffect">
                                  <p:stCondLst>
                                    <p:cond delay="0"/>
                                  </p:stCondLst>
                                  <p:childTnLst>
                                    <p:set>
                                      <p:cBhvr>
                                        <p:cTn id="26" dur="1" fill="hold">
                                          <p:stCondLst>
                                            <p:cond delay="0"/>
                                          </p:stCondLst>
                                        </p:cTn>
                                        <p:tgtEl>
                                          <p:spTgt spid="13348"/>
                                        </p:tgtEl>
                                        <p:attrNameLst>
                                          <p:attrName>style.visibility</p:attrName>
                                        </p:attrNameLst>
                                      </p:cBhvr>
                                      <p:to>
                                        <p:strVal val="visible"/>
                                      </p:to>
                                    </p:set>
                                    <p:animEffect transition="in" filter="wipe(left)">
                                      <p:cBhvr>
                                        <p:cTn id="27" dur="500"/>
                                        <p:tgtEl>
                                          <p:spTgt spid="13348"/>
                                        </p:tgtEl>
                                      </p:cBhvr>
                                    </p:animEffect>
                                  </p:childTnLst>
                                </p:cTn>
                              </p:par>
                            </p:childTnLst>
                          </p:cTn>
                        </p:par>
                        <p:par>
                          <p:cTn id="28" fill="hold" nodeType="afterGroup">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341"/>
                                        </p:tgtEl>
                                        <p:attrNameLst>
                                          <p:attrName>style.visibility</p:attrName>
                                        </p:attrNameLst>
                                      </p:cBhvr>
                                      <p:to>
                                        <p:strVal val="visible"/>
                                      </p:to>
                                    </p:set>
                                    <p:animEffect transition="in" filter="wipe(left)">
                                      <p:cBhvr>
                                        <p:cTn id="31" dur="500"/>
                                        <p:tgtEl>
                                          <p:spTgt spid="13341"/>
                                        </p:tgtEl>
                                      </p:cBhvr>
                                    </p:animEffect>
                                  </p:childTnLst>
                                </p:cTn>
                              </p:par>
                            </p:childTnLst>
                          </p:cTn>
                        </p:par>
                        <p:par>
                          <p:cTn id="32" fill="hold" nodeType="afterGroup">
                            <p:stCondLst>
                              <p:cond delay="3500"/>
                            </p:stCondLst>
                            <p:childTnLst>
                              <p:par>
                                <p:cTn id="33" presetID="22" presetClass="entr" presetSubtype="8" fill="hold" nodeType="afterEffect">
                                  <p:stCondLst>
                                    <p:cond delay="0"/>
                                  </p:stCondLst>
                                  <p:childTnLst>
                                    <p:set>
                                      <p:cBhvr>
                                        <p:cTn id="34" dur="1" fill="hold">
                                          <p:stCondLst>
                                            <p:cond delay="0"/>
                                          </p:stCondLst>
                                        </p:cTn>
                                        <p:tgtEl>
                                          <p:spTgt spid="13353"/>
                                        </p:tgtEl>
                                        <p:attrNameLst>
                                          <p:attrName>style.visibility</p:attrName>
                                        </p:attrNameLst>
                                      </p:cBhvr>
                                      <p:to>
                                        <p:strVal val="visible"/>
                                      </p:to>
                                    </p:set>
                                    <p:animEffect transition="in" filter="wipe(left)">
                                      <p:cBhvr>
                                        <p:cTn id="35" dur="500"/>
                                        <p:tgtEl>
                                          <p:spTgt spid="13353"/>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3332"/>
                                        </p:tgtEl>
                                        <p:attrNameLst>
                                          <p:attrName>style.visibility</p:attrName>
                                        </p:attrNameLst>
                                      </p:cBhvr>
                                      <p:to>
                                        <p:strVal val="visible"/>
                                      </p:to>
                                    </p:set>
                                    <p:animEffect transition="in" filter="wipe(left)">
                                      <p:cBhvr>
                                        <p:cTn id="39" dur="500"/>
                                        <p:tgtEl>
                                          <p:spTgt spid="1333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2" fill="hold" nodeType="clickEffect">
                                  <p:stCondLst>
                                    <p:cond delay="0"/>
                                  </p:stCondLst>
                                  <p:childTnLst>
                                    <p:set>
                                      <p:cBhvr>
                                        <p:cTn id="43" dur="1" fill="hold">
                                          <p:stCondLst>
                                            <p:cond delay="0"/>
                                          </p:stCondLst>
                                        </p:cTn>
                                        <p:tgtEl>
                                          <p:spTgt spid="13358"/>
                                        </p:tgtEl>
                                        <p:attrNameLst>
                                          <p:attrName>style.visibility</p:attrName>
                                        </p:attrNameLst>
                                      </p:cBhvr>
                                      <p:to>
                                        <p:strVal val="visible"/>
                                      </p:to>
                                    </p:set>
                                    <p:animEffect transition="in" filter="wipe(right)">
                                      <p:cBhvr>
                                        <p:cTn id="44" dur="500"/>
                                        <p:tgtEl>
                                          <p:spTgt spid="13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2"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9852-3409-5453-FC09-A2EA98997DD2}"/>
              </a:ext>
            </a:extLst>
          </p:cNvPr>
          <p:cNvSpPr>
            <a:spLocks noGrp="1"/>
          </p:cNvSpPr>
          <p:nvPr>
            <p:ph type="title"/>
          </p:nvPr>
        </p:nvSpPr>
        <p:spPr>
          <a:xfrm>
            <a:off x="1295400" y="4191000"/>
            <a:ext cx="7950200" cy="430887"/>
          </a:xfrm>
        </p:spPr>
        <p:txBody>
          <a:bodyPr/>
          <a:lstStyle/>
          <a:p>
            <a:pPr algn="ctr"/>
            <a:r>
              <a:rPr lang="en-US" dirty="0">
                <a:solidFill>
                  <a:srgbClr val="FF0000"/>
                </a:solidFill>
              </a:rPr>
              <a:t>Thanks</a:t>
            </a:r>
          </a:p>
        </p:txBody>
      </p:sp>
      <p:sp>
        <p:nvSpPr>
          <p:cNvPr id="3" name="Slide Number Placeholder 2">
            <a:extLst>
              <a:ext uri="{FF2B5EF4-FFF2-40B4-BE49-F238E27FC236}">
                <a16:creationId xmlns:a16="http://schemas.microsoft.com/office/drawing/2014/main" id="{D51E73CB-2AF9-ECB7-FDE1-9CFCCAC4A4F0}"/>
              </a:ext>
            </a:extLst>
          </p:cNvPr>
          <p:cNvSpPr>
            <a:spLocks noGrp="1"/>
          </p:cNvSpPr>
          <p:nvPr>
            <p:ph type="sldNum" sz="quarter" idx="7"/>
          </p:nvPr>
        </p:nvSpPr>
        <p:spPr/>
        <p:txBody>
          <a:bodyPr/>
          <a:lstStyle/>
          <a:p>
            <a:fld id="{B6F15528-21DE-4FAA-801E-634DDDAF4B2B}" type="slidenum">
              <a:rPr lang="en-US" smtClean="0"/>
              <a:t>41</a:t>
            </a:fld>
            <a:endParaRPr lang="en-US"/>
          </a:p>
        </p:txBody>
      </p:sp>
    </p:spTree>
    <p:extLst>
      <p:ext uri="{BB962C8B-B14F-4D97-AF65-F5344CB8AC3E}">
        <p14:creationId xmlns:p14="http://schemas.microsoft.com/office/powerpoint/2010/main" val="3571874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2CC2-5538-E016-EE6B-B25B24797A3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C437E450-B182-FA61-550B-17F809E700BC}"/>
              </a:ext>
            </a:extLst>
          </p:cNvPr>
          <p:cNvSpPr>
            <a:spLocks noGrp="1"/>
          </p:cNvSpPr>
          <p:nvPr>
            <p:ph type="sldNum" sz="quarter" idx="7"/>
          </p:nvPr>
        </p:nvSpPr>
        <p:spPr/>
        <p:txBody>
          <a:bodyPr/>
          <a:lstStyle/>
          <a:p>
            <a:fld id="{B6F15528-21DE-4FAA-801E-634DDDAF4B2B}" type="slidenum">
              <a:rPr lang="en-US" smtClean="0"/>
              <a:t>5</a:t>
            </a:fld>
            <a:endParaRPr lang="en-US"/>
          </a:p>
        </p:txBody>
      </p:sp>
      <p:pic>
        <p:nvPicPr>
          <p:cNvPr id="6" name="Picture 5">
            <a:extLst>
              <a:ext uri="{FF2B5EF4-FFF2-40B4-BE49-F238E27FC236}">
                <a16:creationId xmlns:a16="http://schemas.microsoft.com/office/drawing/2014/main" id="{9A5BC5E7-AD54-4647-3722-2F248646FBC4}"/>
              </a:ext>
            </a:extLst>
          </p:cNvPr>
          <p:cNvPicPr>
            <a:picLocks noChangeAspect="1"/>
          </p:cNvPicPr>
          <p:nvPr/>
        </p:nvPicPr>
        <p:blipFill>
          <a:blip r:embed="rId2"/>
          <a:stretch>
            <a:fillRect/>
          </a:stretch>
        </p:blipFill>
        <p:spPr>
          <a:xfrm>
            <a:off x="539363" y="499533"/>
            <a:ext cx="9220200" cy="6376280"/>
          </a:xfrm>
          <a:prstGeom prst="rect">
            <a:avLst/>
          </a:prstGeom>
        </p:spPr>
      </p:pic>
    </p:spTree>
    <p:extLst>
      <p:ext uri="{BB962C8B-B14F-4D97-AF65-F5344CB8AC3E}">
        <p14:creationId xmlns:p14="http://schemas.microsoft.com/office/powerpoint/2010/main" val="154643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37E450-B182-FA61-550B-17F809E700BC}"/>
              </a:ext>
            </a:extLst>
          </p:cNvPr>
          <p:cNvSpPr>
            <a:spLocks noGrp="1"/>
          </p:cNvSpPr>
          <p:nvPr>
            <p:ph type="sldNum" sz="quarter" idx="7"/>
          </p:nvPr>
        </p:nvSpPr>
        <p:spPr/>
        <p:txBody>
          <a:bodyPr/>
          <a:lstStyle/>
          <a:p>
            <a:fld id="{B6F15528-21DE-4FAA-801E-634DDDAF4B2B}" type="slidenum">
              <a:rPr lang="en-US" smtClean="0"/>
              <a:t>6</a:t>
            </a:fld>
            <a:endParaRPr lang="en-US"/>
          </a:p>
        </p:txBody>
      </p:sp>
      <p:pic>
        <p:nvPicPr>
          <p:cNvPr id="5" name="Picture 4">
            <a:extLst>
              <a:ext uri="{FF2B5EF4-FFF2-40B4-BE49-F238E27FC236}">
                <a16:creationId xmlns:a16="http://schemas.microsoft.com/office/drawing/2014/main" id="{77F511EA-B96E-51CA-E6EB-CB9201DA5666}"/>
              </a:ext>
            </a:extLst>
          </p:cNvPr>
          <p:cNvPicPr>
            <a:picLocks noChangeAspect="1"/>
          </p:cNvPicPr>
          <p:nvPr/>
        </p:nvPicPr>
        <p:blipFill>
          <a:blip r:embed="rId2"/>
          <a:stretch>
            <a:fillRect/>
          </a:stretch>
        </p:blipFill>
        <p:spPr>
          <a:xfrm>
            <a:off x="742950" y="852487"/>
            <a:ext cx="8572500" cy="6067425"/>
          </a:xfrm>
          <a:prstGeom prst="rect">
            <a:avLst/>
          </a:prstGeom>
        </p:spPr>
      </p:pic>
    </p:spTree>
    <p:extLst>
      <p:ext uri="{BB962C8B-B14F-4D97-AF65-F5344CB8AC3E}">
        <p14:creationId xmlns:p14="http://schemas.microsoft.com/office/powerpoint/2010/main" val="388599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2948AB-1861-B2B2-E7B3-C056AA00E3CC}"/>
              </a:ext>
            </a:extLst>
          </p:cNvPr>
          <p:cNvSpPr>
            <a:spLocks noGrp="1"/>
          </p:cNvSpPr>
          <p:nvPr>
            <p:ph type="sldNum" sz="quarter" idx="7"/>
          </p:nvPr>
        </p:nvSpPr>
        <p:spPr/>
        <p:txBody>
          <a:bodyPr/>
          <a:lstStyle/>
          <a:p>
            <a:fld id="{B6F15528-21DE-4FAA-801E-634DDDAF4B2B}" type="slidenum">
              <a:rPr lang="en-US" smtClean="0"/>
              <a:t>7</a:t>
            </a:fld>
            <a:endParaRPr lang="en-US"/>
          </a:p>
        </p:txBody>
      </p:sp>
      <p:pic>
        <p:nvPicPr>
          <p:cNvPr id="6" name="Picture 5">
            <a:extLst>
              <a:ext uri="{FF2B5EF4-FFF2-40B4-BE49-F238E27FC236}">
                <a16:creationId xmlns:a16="http://schemas.microsoft.com/office/drawing/2014/main" id="{26628D11-E7A6-F294-80C7-A7C5C91DB547}"/>
              </a:ext>
            </a:extLst>
          </p:cNvPr>
          <p:cNvPicPr>
            <a:picLocks noChangeAspect="1"/>
          </p:cNvPicPr>
          <p:nvPr/>
        </p:nvPicPr>
        <p:blipFill>
          <a:blip r:embed="rId2"/>
          <a:stretch>
            <a:fillRect/>
          </a:stretch>
        </p:blipFill>
        <p:spPr>
          <a:xfrm>
            <a:off x="609600" y="609600"/>
            <a:ext cx="8602726" cy="6248400"/>
          </a:xfrm>
          <a:prstGeom prst="rect">
            <a:avLst/>
          </a:prstGeom>
        </p:spPr>
      </p:pic>
    </p:spTree>
    <p:extLst>
      <p:ext uri="{BB962C8B-B14F-4D97-AF65-F5344CB8AC3E}">
        <p14:creationId xmlns:p14="http://schemas.microsoft.com/office/powerpoint/2010/main" val="275186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2948AB-1861-B2B2-E7B3-C056AA00E3CC}"/>
              </a:ext>
            </a:extLst>
          </p:cNvPr>
          <p:cNvSpPr>
            <a:spLocks noGrp="1"/>
          </p:cNvSpPr>
          <p:nvPr>
            <p:ph type="sldNum" sz="quarter" idx="7"/>
          </p:nvPr>
        </p:nvSpPr>
        <p:spPr/>
        <p:txBody>
          <a:bodyPr/>
          <a:lstStyle/>
          <a:p>
            <a:fld id="{B6F15528-21DE-4FAA-801E-634DDDAF4B2B}" type="slidenum">
              <a:rPr lang="en-US" smtClean="0"/>
              <a:t>8</a:t>
            </a:fld>
            <a:endParaRPr lang="en-US"/>
          </a:p>
        </p:txBody>
      </p:sp>
      <p:pic>
        <p:nvPicPr>
          <p:cNvPr id="3" name="Picture 2">
            <a:extLst>
              <a:ext uri="{FF2B5EF4-FFF2-40B4-BE49-F238E27FC236}">
                <a16:creationId xmlns:a16="http://schemas.microsoft.com/office/drawing/2014/main" id="{9427A6C7-F89A-687A-58BE-7869D6D07CD2}"/>
              </a:ext>
            </a:extLst>
          </p:cNvPr>
          <p:cNvPicPr>
            <a:picLocks noChangeAspect="1"/>
          </p:cNvPicPr>
          <p:nvPr/>
        </p:nvPicPr>
        <p:blipFill>
          <a:blip r:embed="rId2"/>
          <a:stretch>
            <a:fillRect/>
          </a:stretch>
        </p:blipFill>
        <p:spPr>
          <a:xfrm>
            <a:off x="538162" y="871537"/>
            <a:ext cx="8982075" cy="6029325"/>
          </a:xfrm>
          <a:prstGeom prst="rect">
            <a:avLst/>
          </a:prstGeom>
        </p:spPr>
      </p:pic>
    </p:spTree>
    <p:extLst>
      <p:ext uri="{BB962C8B-B14F-4D97-AF65-F5344CB8AC3E}">
        <p14:creationId xmlns:p14="http://schemas.microsoft.com/office/powerpoint/2010/main" val="332807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8D1A53-6101-17FD-8D0A-44541377920E}"/>
              </a:ext>
            </a:extLst>
          </p:cNvPr>
          <p:cNvSpPr>
            <a:spLocks noGrp="1"/>
          </p:cNvSpPr>
          <p:nvPr>
            <p:ph type="sldNum" sz="quarter" idx="7"/>
          </p:nvPr>
        </p:nvSpPr>
        <p:spPr/>
        <p:txBody>
          <a:bodyPr/>
          <a:lstStyle/>
          <a:p>
            <a:fld id="{B6F15528-21DE-4FAA-801E-634DDDAF4B2B}" type="slidenum">
              <a:rPr lang="en-US" smtClean="0"/>
              <a:t>9</a:t>
            </a:fld>
            <a:endParaRPr lang="en-US"/>
          </a:p>
        </p:txBody>
      </p:sp>
      <p:pic>
        <p:nvPicPr>
          <p:cNvPr id="6" name="Picture 5">
            <a:extLst>
              <a:ext uri="{FF2B5EF4-FFF2-40B4-BE49-F238E27FC236}">
                <a16:creationId xmlns:a16="http://schemas.microsoft.com/office/drawing/2014/main" id="{9C78161E-4C18-9FBD-C869-9D61C6B3061E}"/>
              </a:ext>
            </a:extLst>
          </p:cNvPr>
          <p:cNvPicPr>
            <a:picLocks noChangeAspect="1"/>
          </p:cNvPicPr>
          <p:nvPr/>
        </p:nvPicPr>
        <p:blipFill>
          <a:blip r:embed="rId2"/>
          <a:stretch>
            <a:fillRect/>
          </a:stretch>
        </p:blipFill>
        <p:spPr>
          <a:xfrm>
            <a:off x="0" y="1604042"/>
            <a:ext cx="10058400" cy="4564316"/>
          </a:xfrm>
          <a:prstGeom prst="rect">
            <a:avLst/>
          </a:prstGeom>
        </p:spPr>
      </p:pic>
    </p:spTree>
    <p:extLst>
      <p:ext uri="{BB962C8B-B14F-4D97-AF65-F5344CB8AC3E}">
        <p14:creationId xmlns:p14="http://schemas.microsoft.com/office/powerpoint/2010/main" val="2880335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E18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83303621329D4DAFC578165ED47C26" ma:contentTypeVersion="0" ma:contentTypeDescription="Create a new document." ma:contentTypeScope="" ma:versionID="e9c678eae885f8b7595ed37087805c11">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BBD70E-EBED-4641-B344-43F37F97FA8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6D1BAF0-6138-4CDE-B3A7-D4DBDFA618EE}">
  <ds:schemaRef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719BEF8C-5D27-493F-9E03-29BBA9D2528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13090</TotalTime>
  <Words>2243</Words>
  <Application>Microsoft Office PowerPoint</Application>
  <PresentationFormat>Custom</PresentationFormat>
  <Paragraphs>254</Paragraphs>
  <Slides>41</Slides>
  <Notes>18</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41</vt:i4>
      </vt:variant>
    </vt:vector>
  </HeadingPairs>
  <TitlesOfParts>
    <vt:vector size="53" baseType="lpstr">
      <vt:lpstr>Microsoft YaHei UI Light</vt:lpstr>
      <vt:lpstr>Arial</vt:lpstr>
      <vt:lpstr>Bahnschrift Condensed</vt:lpstr>
      <vt:lpstr>Calibri</vt:lpstr>
      <vt:lpstr>Century Gothic</vt:lpstr>
      <vt:lpstr>Futura LT Pro Book</vt:lpstr>
      <vt:lpstr>Tahoma</vt:lpstr>
      <vt:lpstr>Times New Roman</vt:lpstr>
      <vt:lpstr>Wingdings</vt:lpstr>
      <vt:lpstr>Office Theme</vt:lpstr>
      <vt:lpstr>Clip</vt:lpstr>
      <vt:lpstr>Chart</vt:lpstr>
      <vt:lpstr>Data Science</vt:lpstr>
      <vt:lpstr>WHAT IS DATA SCIENCE?</vt:lpstr>
      <vt:lpstr>WHAT IS DATA SCIENCE?</vt:lpstr>
      <vt:lpstr>WHAT IS DATA SCIENCE?</vt:lpstr>
      <vt:lpstr>PowerPoint Presentation</vt:lpstr>
      <vt:lpstr>PowerPoint Presentation</vt:lpstr>
      <vt:lpstr>PowerPoint Presentation</vt:lpstr>
      <vt:lpstr>PowerPoint Presentation</vt:lpstr>
      <vt:lpstr>PowerPoint Presentation</vt:lpstr>
      <vt:lpstr>Data Analysis</vt:lpstr>
      <vt:lpstr>Data Analysis</vt:lpstr>
      <vt:lpstr>Answering Program Questions</vt:lpstr>
      <vt:lpstr>How to use data?</vt:lpstr>
      <vt:lpstr>Data science applications</vt:lpstr>
      <vt:lpstr>Data science applications</vt:lpstr>
      <vt:lpstr>Data Science Life cycle</vt:lpstr>
      <vt:lpstr>PowerPoint Presentation</vt:lpstr>
      <vt:lpstr>PowerPoint Presentation</vt:lpstr>
      <vt:lpstr>PowerPoint Presentation</vt:lpstr>
      <vt:lpstr>PowerPoint Presentation</vt:lpstr>
      <vt:lpstr>PowerPoint Presentation</vt:lpstr>
      <vt:lpstr>PowerPoint Presentation</vt:lpstr>
      <vt:lpstr>What Is Data Mining?</vt:lpstr>
      <vt:lpstr>What is Data Mining? Real Example from the NBA</vt:lpstr>
      <vt:lpstr>Data Mining—What’s in a Name?</vt:lpstr>
      <vt:lpstr>Integration of Multiple Technologies</vt:lpstr>
      <vt:lpstr>Data Mining: Confluence of Multiple Disciplines </vt:lpstr>
      <vt:lpstr>Data Mining Process</vt:lpstr>
      <vt:lpstr>Data Mining Process: CRISP-DM</vt:lpstr>
      <vt:lpstr>Data Mining Process: CRISP-DM</vt:lpstr>
      <vt:lpstr>Data Mining Process: CRISP-DM</vt:lpstr>
      <vt:lpstr>Data Mining Process: CRISP-DM</vt:lpstr>
      <vt:lpstr>Data Mining Process: CRISP-DM</vt:lpstr>
      <vt:lpstr>Data Mining Process: CRISP-DM</vt:lpstr>
      <vt:lpstr>Data Mining Process: CRISP-DM</vt:lpstr>
      <vt:lpstr>Data Mining Process: CRISP-DM</vt:lpstr>
      <vt:lpstr>Data Preparation – A Critical DM Task</vt:lpstr>
      <vt:lpstr>Data Mining Process: SEMMA</vt:lpstr>
      <vt:lpstr>Data Mining Process: SEMMA</vt:lpstr>
      <vt:lpstr>Knowledge Discovery in Databases:  Process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Robinson, Beth</dc:creator>
  <cp:lastModifiedBy>HP</cp:lastModifiedBy>
  <cp:revision>306</cp:revision>
  <dcterms:created xsi:type="dcterms:W3CDTF">2015-03-02T15:42:03Z</dcterms:created>
  <dcterms:modified xsi:type="dcterms:W3CDTF">2024-12-10T05:00:57Z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2015-03-02T00:00:00Z</vt:filetime>
  </property>
  <property fmtid="{D5CDD505-2E9C-101B-9397-08002B2CF9AE}" pid="3" name="LastSaved">
    <vt:filetime>2015-03-02T00:00:00Z</vt:filetime>
  </property>
  <property fmtid="{D5CDD505-2E9C-101B-9397-08002B2CF9AE}" pid="4" name="ContentTypeId">
    <vt:lpwstr>0x010100BC83303621329D4DAFC578165ED47C26</vt:lpwstr>
  </property>
</Properties>
</file>