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1B9EA-A6C2-4AE3-AA86-40EA99E27B3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3B17-D968-427F-AFFB-4DA75EC4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: we place one people to another, then another and so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3B17-D968-427F-AFFB-4DA75EC42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95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65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142A-2BC6-4C6E-9AFA-E70E1B33CFD7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7B21A-27BE-4F8A-9689-1E788A7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B68I4mkb8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Special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17" y="278982"/>
            <a:ext cx="8911687" cy="1280890"/>
          </a:xfrm>
        </p:spPr>
        <p:txBody>
          <a:bodyPr/>
          <a:lstStyle/>
          <a:p>
            <a:r>
              <a:rPr lang="en-US" dirty="0" err="1"/>
              <a:t>Stirling</a:t>
            </a:r>
            <a:r>
              <a:rPr lang="en-US" dirty="0"/>
              <a:t> numbers of the first kind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87" y="5007046"/>
            <a:ext cx="8229600" cy="154359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893" y="1034240"/>
            <a:ext cx="6675120" cy="39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60" y="1672988"/>
            <a:ext cx="7406640" cy="47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81" y="1508125"/>
            <a:ext cx="8458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81" y="2879725"/>
            <a:ext cx="8372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71" y="1437564"/>
            <a:ext cx="886199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Stirling's</a:t>
            </a:r>
            <a:r>
              <a:rPr lang="en-US" dirty="0"/>
              <a:t> triangle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65" y="1904999"/>
            <a:ext cx="9509760" cy="40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ulerian </a:t>
            </a:r>
            <a:r>
              <a:rPr lang="en-US" dirty="0"/>
              <a:t>N</a:t>
            </a:r>
            <a:r>
              <a:rPr lang="en-US" dirty="0" smtClean="0"/>
              <a:t>umbers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37" y="1905000"/>
            <a:ext cx="9654139" cy="155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78" y="3866271"/>
            <a:ext cx="850064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</a:t>
            </a:r>
            <a:r>
              <a:rPr lang="en-US" dirty="0" smtClean="0"/>
              <a:t>triangle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43" y="2215961"/>
            <a:ext cx="722678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97" y="1905000"/>
            <a:ext cx="7863840" cy="33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www.youtube.com/watch?v=LB68I4mkb8Y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Stirling</a:t>
            </a:r>
            <a:r>
              <a:rPr lang="en-US" sz="3200" dirty="0">
                <a:solidFill>
                  <a:srgbClr val="00B050"/>
                </a:solidFill>
              </a:rPr>
              <a:t> Numbers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Eulerian Numbers</a:t>
            </a:r>
          </a:p>
          <a:p>
            <a:r>
              <a:rPr lang="en-US" sz="3200" dirty="0"/>
              <a:t>Harmonic Numbers</a:t>
            </a:r>
          </a:p>
          <a:p>
            <a:r>
              <a:rPr lang="en-US" sz="3200" dirty="0"/>
              <a:t>Harmonic Summation</a:t>
            </a:r>
          </a:p>
          <a:p>
            <a:r>
              <a:rPr lang="en-US" sz="3200" dirty="0"/>
              <a:t>Bernoulli Numbers</a:t>
            </a:r>
          </a:p>
          <a:p>
            <a:r>
              <a:rPr lang="en-US" sz="3200" dirty="0"/>
              <a:t>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4788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Striling</a:t>
            </a:r>
            <a:r>
              <a:rPr lang="en-US" dirty="0" smtClean="0"/>
              <a:t>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We begin with some close relatives of the binomial </a:t>
                </a:r>
                <a:r>
                  <a:rPr lang="en-US" sz="2000" dirty="0" err="1" smtClean="0"/>
                  <a:t>coeffcients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Stirling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numbers, named after James </a:t>
                </a:r>
                <a:r>
                  <a:rPr lang="en-US" sz="2000" dirty="0" err="1"/>
                  <a:t>Stirling</a:t>
                </a:r>
                <a:r>
                  <a:rPr lang="en-US" sz="2000" dirty="0"/>
                  <a:t> (</a:t>
                </a:r>
                <a:r>
                  <a:rPr lang="en-US" sz="2000" dirty="0" smtClean="0"/>
                  <a:t>1692-1770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 smtClean="0"/>
                  <a:t>Come </a:t>
                </a:r>
                <a:r>
                  <a:rPr lang="en-US" sz="2000" dirty="0"/>
                  <a:t>in two </a:t>
                </a:r>
                <a:r>
                  <a:rPr lang="en-US" sz="2000" dirty="0" smtClean="0"/>
                  <a:t>favors </a:t>
                </a:r>
                <a:r>
                  <a:rPr lang="en-US" sz="2000" dirty="0" err="1" smtClean="0"/>
                  <a:t>Stirling</a:t>
                </a:r>
                <a:r>
                  <a:rPr lang="en-US" sz="2000" dirty="0" smtClean="0"/>
                  <a:t> numbers of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first </a:t>
                </a:r>
                <a:r>
                  <a:rPr lang="en-US" sz="2000" dirty="0"/>
                  <a:t>and second </a:t>
                </a:r>
                <a:r>
                  <a:rPr lang="en-US" sz="2000" dirty="0" smtClean="0"/>
                  <a:t>kind</a:t>
                </a:r>
              </a:p>
              <a:p>
                <a:r>
                  <a:rPr lang="en-US" sz="2000" dirty="0"/>
                  <a:t>Following </a:t>
                </a:r>
                <a:r>
                  <a:rPr lang="en-US" sz="2000" dirty="0" smtClean="0"/>
                  <a:t>Jovan </a:t>
                </a:r>
                <a:r>
                  <a:rPr lang="en-US" sz="2000" dirty="0" err="1" smtClean="0"/>
                  <a:t>Karamata</a:t>
                </a:r>
                <a:r>
                  <a:rPr lang="en-US" sz="2000" dirty="0" smtClean="0"/>
                  <a:t> notation we write two numbers by</a:t>
                </a:r>
              </a:p>
              <a:p>
                <a:pPr lvl="1"/>
                <a:r>
                  <a:rPr lang="en-US" sz="2000" dirty="0" err="1"/>
                  <a:t>Stirling</a:t>
                </a:r>
                <a:r>
                  <a:rPr lang="en-US" sz="2000" dirty="0"/>
                  <a:t> numbers of the second </a:t>
                </a:r>
                <a:r>
                  <a:rPr lang="en-US" sz="2000" dirty="0" smtClean="0"/>
                  <a:t>kind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  <a:p>
                <a:pPr lvl="1"/>
                <a:r>
                  <a:rPr lang="en-US" sz="2000" dirty="0" err="1"/>
                  <a:t>Stirling</a:t>
                </a:r>
                <a:r>
                  <a:rPr lang="en-US" sz="2000" dirty="0"/>
                  <a:t> numbers of the </a:t>
                </a:r>
                <a:r>
                  <a:rPr lang="en-US" sz="2000" dirty="0" smtClean="0"/>
                  <a:t>first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kind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\textstyle \lbrace{n\atop k}\rbr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Stirling</a:t>
            </a:r>
            <a:r>
              <a:rPr lang="en-US" dirty="0"/>
              <a:t> numbers of the second kind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60" y="1538923"/>
            <a:ext cx="78581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85" y="4695825"/>
            <a:ext cx="8039100" cy="216217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858085" y="2902031"/>
            <a:ext cx="964652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For example, </a:t>
            </a:r>
            <a:r>
              <a:rPr lang="en-US" sz="2000" dirty="0" smtClean="0"/>
              <a:t>The set {1,2,3} can be partitioned into </a:t>
            </a:r>
          </a:p>
          <a:p>
            <a:pPr lvl="1"/>
            <a:r>
              <a:rPr lang="en-US" dirty="0" smtClean="0"/>
              <a:t>three </a:t>
            </a:r>
            <a:r>
              <a:rPr lang="en-US" sz="2000" dirty="0" smtClean="0"/>
              <a:t>subsets in one way: {{1},{2},{3}}; </a:t>
            </a:r>
          </a:p>
          <a:p>
            <a:pPr lvl="1"/>
            <a:r>
              <a:rPr lang="en-US" sz="2000" dirty="0" smtClean="0"/>
              <a:t>into two subsets in three ways: {{1,2},{3}}, {{1,3},{2}}, and {{1},{2,3}}; and </a:t>
            </a:r>
          </a:p>
          <a:p>
            <a:pPr lvl="1"/>
            <a:r>
              <a:rPr lang="en-US" sz="2000" dirty="0" smtClean="0"/>
              <a:t>into one subset in one way: {{1,2,3}}.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0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443" y="1754875"/>
            <a:ext cx="9235440" cy="41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888" y="1437564"/>
            <a:ext cx="9144000" cy="40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339" y="1599240"/>
            <a:ext cx="9819576" cy="37776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sz="2000" dirty="0"/>
              <a:t>always we need initial conditions to halt the recursion. This </a:t>
            </a:r>
            <a:r>
              <a:rPr lang="en-US" sz="2000" dirty="0" smtClean="0"/>
              <a:t>gives us </a:t>
            </a:r>
            <a:r>
              <a:rPr lang="en-US" sz="2000" dirty="0"/>
              <a:t>the full recursion: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16" y="1960043"/>
            <a:ext cx="2926080" cy="2503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8" y="3488051"/>
            <a:ext cx="7040880" cy="31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061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Stirling’s</a:t>
            </a:r>
            <a:r>
              <a:rPr lang="en-US" sz="2000" dirty="0" smtClean="0"/>
              <a:t> triangle for subsets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61" y="2559239"/>
            <a:ext cx="9020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the </a:t>
                </a:r>
                <a:r>
                  <a:rPr lang="en-US" dirty="0" err="1" smtClean="0"/>
                  <a:t>Striling</a:t>
                </a:r>
                <a:r>
                  <a:rPr lang="en-US" dirty="0" smtClean="0"/>
                  <a:t> number of second kind for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211</Words>
  <Application>Microsoft Office PowerPoint</Application>
  <PresentationFormat>Widescreen</PresentationFormat>
  <Paragraphs>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Wisp</vt:lpstr>
      <vt:lpstr> Special Numbers</vt:lpstr>
      <vt:lpstr>Contents</vt:lpstr>
      <vt:lpstr>Striling Numbers</vt:lpstr>
      <vt:lpstr>Stirling numbers of the second kind</vt:lpstr>
      <vt:lpstr>Cont.…..</vt:lpstr>
      <vt:lpstr>Cont.…</vt:lpstr>
      <vt:lpstr>Cont.… </vt:lpstr>
      <vt:lpstr>Cant….</vt:lpstr>
      <vt:lpstr>Exercise </vt:lpstr>
      <vt:lpstr>Stirling numbers of the first kind</vt:lpstr>
      <vt:lpstr>Cont.…</vt:lpstr>
      <vt:lpstr>Cont.….</vt:lpstr>
      <vt:lpstr>Cant….</vt:lpstr>
      <vt:lpstr>Stirling's triangle for circles</vt:lpstr>
      <vt:lpstr>Eulerian Numbers</vt:lpstr>
      <vt:lpstr>Euler's triangle</vt:lpstr>
      <vt:lpstr>Cont.…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Special Numbers</dc:title>
  <dc:creator>Tanvir</dc:creator>
  <cp:lastModifiedBy>Tanvir</cp:lastModifiedBy>
  <cp:revision>26</cp:revision>
  <dcterms:created xsi:type="dcterms:W3CDTF">2018-07-13T14:46:56Z</dcterms:created>
  <dcterms:modified xsi:type="dcterms:W3CDTF">2018-07-17T16:55:11Z</dcterms:modified>
</cp:coreProperties>
</file>