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9" r:id="rId13"/>
    <p:sldId id="280" r:id="rId14"/>
    <p:sldId id="281" r:id="rId15"/>
    <p:sldId id="282" r:id="rId16"/>
    <p:sldId id="283" r:id="rId17"/>
    <p:sldId id="275" r:id="rId18"/>
    <p:sldId id="277" r:id="rId19"/>
    <p:sldId id="278" r:id="rId20"/>
    <p:sldId id="262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88" autoAdjust="0"/>
    <p:restoredTop sz="94660"/>
  </p:normalViewPr>
  <p:slideViewPr>
    <p:cSldViewPr>
      <p:cViewPr varScale="1">
        <p:scale>
          <a:sx n="74" d="100"/>
          <a:sy n="74" d="100"/>
        </p:scale>
        <p:origin x="136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DE809-E3C7-42C1-940B-2BABA4667458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715C5-0697-49D1-B30D-F7D58CFC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715C5-0697-49D1-B30D-F7D58CFCFC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48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715C5-0697-49D1-B30D-F7D58CFCFC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9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7403A88-EBFC-4FB9-B874-38C78554FC70}" type="datetime1">
              <a:rPr lang="en-US" smtClean="0"/>
              <a:t>7/24/2018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6277CC-78D6-49D5-B06D-BE0B492D0AA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7465-3FE3-4CF2-B3CD-72C0BA25E86F}" type="datetime1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EC07-B06D-431A-B276-83E67A183286}" type="datetime1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A33530F-389B-4914-8D71-B03B0A536957}" type="datetime1">
              <a:rPr lang="en-US" smtClean="0"/>
              <a:t>7/24/2018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6277CC-78D6-49D5-B06D-BE0B492D0AA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4BBECCE-F9E7-43D8-BC2A-E48A4B07E624}" type="datetime1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6277CC-78D6-49D5-B06D-BE0B492D0AA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05AC-84D5-4DC5-8588-E41981E3295B}" type="datetime1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95CA-C988-497B-815A-D35B4C05A844}" type="datetime1">
              <a:rPr lang="en-US" smtClean="0"/>
              <a:t>7/24/2018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561E7F0-5FC2-4B70-AC51-B9F39E524AEE}" type="datetime1">
              <a:rPr lang="en-US" smtClean="0"/>
              <a:t>7/24/2018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6277CC-78D6-49D5-B06D-BE0B492D0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645F-B07D-4706-A97F-48A445CA7289}" type="datetime1">
              <a:rPr lang="en-US" smtClean="0"/>
              <a:t>7/24/2018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330BA2A-E367-485E-8373-DDADF7E2835D}" type="datetime1">
              <a:rPr lang="en-US" smtClean="0"/>
              <a:t>7/24/2018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6277CC-78D6-49D5-B06D-BE0B492D0AA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4F14346-AFC3-4CFB-9D4B-413E93C68A45}" type="datetime1">
              <a:rPr lang="en-US" smtClean="0"/>
              <a:t>7/24/2018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6277CC-78D6-49D5-B06D-BE0B492D0AA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D6ED835-C3C8-4C05-AD98-10CE03703AB0}" type="datetime1">
              <a:rPr lang="en-US" smtClean="0"/>
              <a:t>7/24/2018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6277CC-78D6-49D5-B06D-BE0B492D0AA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youtube.com/watch?v=pUCIW1V0HI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3.png"/><Relationship Id="rId4" Type="http://schemas.openxmlformats.org/officeDocument/2006/relationships/image" Target="../media/image3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rkov_chain" TargetMode="External"/><Relationship Id="rId2" Type="http://schemas.openxmlformats.org/officeDocument/2006/relationships/hyperlink" Target="https://en.wikipedia.org/wiki/Examples_of_Markov_chai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14-15: </a:t>
            </a:r>
            <a:r>
              <a:rPr lang="en-US" dirty="0" smtClean="0"/>
              <a:t>Markov </a:t>
            </a:r>
            <a:r>
              <a:rPr lang="en-US" dirty="0"/>
              <a:t>chain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7780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of </a:t>
            </a:r>
            <a:r>
              <a:rPr lang="en-US" dirty="0"/>
              <a:t>Markov </a:t>
            </a:r>
            <a:r>
              <a:rPr lang="en-US" dirty="0" smtClean="0"/>
              <a:t>chain (cont.…)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7467600" cy="4873752"/>
          </a:xfrm>
        </p:spPr>
        <p:txBody>
          <a:bodyPr/>
          <a:lstStyle/>
          <a:p>
            <a:r>
              <a:rPr lang="en-US" dirty="0" smtClean="0"/>
              <a:t>How many self-care (%), intermediate care </a:t>
            </a:r>
            <a:r>
              <a:rPr lang="en-US" dirty="0"/>
              <a:t>(%)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smtClean="0"/>
              <a:t> intensive care (%)?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345" y="2852936"/>
            <a:ext cx="3885309" cy="27432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9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7780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of </a:t>
            </a:r>
            <a:r>
              <a:rPr lang="en-US" dirty="0"/>
              <a:t>Markov </a:t>
            </a:r>
            <a:r>
              <a:rPr lang="en-US" dirty="0" smtClean="0"/>
              <a:t>chain (cont.…)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20902"/>
            <a:ext cx="7467600" cy="533243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transition count matrices were estimated for various seasons and </a:t>
            </a:r>
            <a:r>
              <a:rPr lang="en-US" dirty="0" smtClean="0"/>
              <a:t>are given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Thus, we can write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Calculate the likelihood of M. 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568118"/>
            <a:ext cx="2295525" cy="117157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844824"/>
            <a:ext cx="3770923" cy="228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650" y="2852936"/>
            <a:ext cx="1881051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dirty="0"/>
              <a:t>: A simple weather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probabilities of weather conditions (modeled as either rainy or sunny), given the weather on the </a:t>
            </a:r>
            <a:r>
              <a:rPr lang="en-US" dirty="0" smtClean="0"/>
              <a:t>preceding </a:t>
            </a:r>
            <a:r>
              <a:rPr lang="en-US" dirty="0"/>
              <a:t>day, can be represented by </a:t>
            </a:r>
            <a:r>
              <a:rPr lang="en-US" dirty="0" smtClean="0"/>
              <a:t>diagram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Transition matrix is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2960751"/>
            <a:ext cx="3962400" cy="1076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424" y="4802292"/>
            <a:ext cx="2103120" cy="89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4456"/>
            <a:ext cx="7467600" cy="4873752"/>
          </a:xfrm>
        </p:spPr>
        <p:txBody>
          <a:bodyPr/>
          <a:lstStyle/>
          <a:p>
            <a:r>
              <a:rPr lang="en-US" dirty="0" smtClean="0"/>
              <a:t>Predicting the weather</a:t>
            </a:r>
          </a:p>
          <a:p>
            <a:pPr lvl="1"/>
            <a:r>
              <a:rPr lang="en-US" dirty="0" smtClean="0"/>
              <a:t>Suppose the </a:t>
            </a:r>
            <a:r>
              <a:rPr lang="en-US" dirty="0"/>
              <a:t>weather on day </a:t>
            </a:r>
            <a:r>
              <a:rPr lang="en-US" dirty="0" smtClean="0"/>
              <a:t>0 </a:t>
            </a:r>
            <a:r>
              <a:rPr lang="en-US" dirty="0"/>
              <a:t>is known to be sunny. This is represented by a vector in which the "sunny" entry is 100%, and the "rainy" entry is 0</a:t>
            </a:r>
            <a:r>
              <a:rPr lang="en-US" dirty="0" smtClean="0"/>
              <a:t>%:</a:t>
            </a:r>
          </a:p>
          <a:p>
            <a:pPr marL="365760" lvl="1" indent="0">
              <a:buNone/>
            </a:pPr>
            <a:endParaRPr lang="en-US" dirty="0" smtClean="0"/>
          </a:p>
          <a:p>
            <a:pPr lvl="1"/>
            <a:r>
              <a:rPr lang="en-US" dirty="0"/>
              <a:t>The weather on day </a:t>
            </a:r>
            <a:r>
              <a:rPr lang="en-US" dirty="0" smtClean="0"/>
              <a:t>1 can be </a:t>
            </a:r>
            <a:r>
              <a:rPr lang="en-US" dirty="0"/>
              <a:t>predicted </a:t>
            </a:r>
            <a:r>
              <a:rPr lang="en-US" dirty="0" smtClean="0"/>
              <a:t>by: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weather on day </a:t>
            </a:r>
            <a:r>
              <a:rPr lang="en-US" dirty="0" smtClean="0"/>
              <a:t>2 can </a:t>
            </a:r>
            <a:r>
              <a:rPr lang="en-US" dirty="0"/>
              <a:t>be predicted in the same way: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2708920"/>
            <a:ext cx="1828800" cy="5103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489" y="3650475"/>
            <a:ext cx="4141694" cy="548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856" y="4828594"/>
            <a:ext cx="5394960" cy="149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8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What about weather for long run/all days?</a:t>
            </a:r>
          </a:p>
          <a:p>
            <a:r>
              <a:rPr lang="en-US" dirty="0" smtClean="0"/>
              <a:t>In this case ,the prediction is independent on the initial condition, i.e.</a:t>
            </a:r>
          </a:p>
          <a:p>
            <a:pPr lvl="1"/>
            <a:r>
              <a:rPr lang="en-US" dirty="0"/>
              <a:t>predictions for the weather on more distant days are increasingly inaccurate and tend towards a </a:t>
            </a:r>
            <a:r>
              <a:rPr lang="en-US" b="1" dirty="0"/>
              <a:t>steady state </a:t>
            </a:r>
            <a:r>
              <a:rPr lang="en-US" b="1" dirty="0" smtClean="0"/>
              <a:t>vector, </a:t>
            </a:r>
            <a:r>
              <a:rPr lang="en-US" dirty="0" smtClean="0"/>
              <a:t>defined as</a:t>
            </a:r>
          </a:p>
          <a:p>
            <a:pPr marL="365760" lvl="1" indent="0">
              <a:buNone/>
            </a:pPr>
            <a:endParaRPr lang="en-US" dirty="0" smtClean="0"/>
          </a:p>
          <a:p>
            <a:pPr lvl="2"/>
            <a:r>
              <a:rPr lang="en-US" dirty="0"/>
              <a:t>The steady state vector x satisfies the equation </a:t>
            </a:r>
            <a:r>
              <a:rPr lang="en-US" dirty="0" err="1" smtClean="0"/>
              <a:t>xP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x</a:t>
            </a:r>
          </a:p>
          <a:p>
            <a:pPr lvl="2"/>
            <a:r>
              <a:rPr lang="en-US" dirty="0"/>
              <a:t>That is, it is an eigenvector for the eigenvalue λ = 1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P</a:t>
            </a:r>
            <a:r>
              <a:rPr lang="en-US" dirty="0" smtClean="0"/>
              <a:t> is a stochastic matrix then a steady state vector for </a:t>
            </a:r>
            <a:r>
              <a:rPr lang="en-US" i="1" dirty="0" smtClean="0"/>
              <a:t>P</a:t>
            </a:r>
            <a:r>
              <a:rPr lang="en-US" dirty="0" smtClean="0"/>
              <a:t> is a probability vector </a:t>
            </a:r>
            <a:r>
              <a:rPr lang="en-US" i="1" dirty="0" smtClean="0"/>
              <a:t>q</a:t>
            </a:r>
            <a:r>
              <a:rPr lang="en-US" dirty="0" smtClean="0"/>
              <a:t> such that </a:t>
            </a:r>
          </a:p>
          <a:p>
            <a:pPr marL="2286000" lvl="8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q</a:t>
            </a:r>
            <a:r>
              <a:rPr lang="en-US" sz="2400" i="1" dirty="0" err="1" smtClean="0"/>
              <a:t>P</a:t>
            </a:r>
            <a:r>
              <a:rPr lang="en-US" sz="2400" i="1" dirty="0" smtClean="0"/>
              <a:t>=q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762756"/>
            <a:ext cx="153108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6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11283"/>
          </a:xfrm>
        </p:spPr>
        <p:txBody>
          <a:bodyPr/>
          <a:lstStyle/>
          <a:p>
            <a:r>
              <a:rPr lang="en-US" dirty="0" smtClean="0"/>
              <a:t>Cont.…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32086" y="1152722"/>
                <a:ext cx="7884330" cy="570527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Now,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 So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−0.1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0.5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0.1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0.5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;</a:t>
                </a:r>
                <a:r>
                  <a:rPr lang="en-US" dirty="0"/>
                  <a:t> </a:t>
                </a:r>
                <a:r>
                  <a:rPr lang="en-US" dirty="0" smtClean="0"/>
                  <a:t>since </a:t>
                </a:r>
                <a:r>
                  <a:rPr lang="en-US" dirty="0" smtClean="0"/>
                  <a:t>they are a probability vector we know that </a:t>
                </a:r>
              </a:p>
              <a:p>
                <a:r>
                  <a:rPr lang="en-US" dirty="0" smtClean="0"/>
                  <a:t>Solving this pair of simultaneous: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In conclusion, in the long term, about 83.3% of days are sunny.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32086" y="1152722"/>
                <a:ext cx="7884330" cy="5705278"/>
              </a:xfrm>
              <a:blipFill rotWithShape="0">
                <a:blip r:embed="rId2"/>
                <a:stretch>
                  <a:fillRect l="-387" t="-1496" r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97" y="1502667"/>
            <a:ext cx="8229600" cy="2489879"/>
          </a:xfrm>
          <a:prstGeom prst="rect">
            <a:avLst/>
          </a:prstGeom>
        </p:spPr>
      </p:pic>
      <p:sp>
        <p:nvSpPr>
          <p:cNvPr id="8" name="AutoShape 2" descr="-0.1q_{1}+0.5q_{2}=0"/>
          <p:cNvSpPr>
            <a:spLocks noChangeAspect="1" noChangeArrowheads="1"/>
          </p:cNvSpPr>
          <p:nvPr/>
        </p:nvSpPr>
        <p:spPr bwMode="auto">
          <a:xfrm>
            <a:off x="3159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_{1}+q_{2}=1."/>
          <p:cNvSpPr>
            <a:spLocks noChangeAspect="1" noChangeArrowheads="1"/>
          </p:cNvSpPr>
          <p:nvPr/>
        </p:nvSpPr>
        <p:spPr bwMode="auto">
          <a:xfrm>
            <a:off x="33845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593" y="4708860"/>
            <a:ext cx="1293223" cy="2743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5856" y="5200953"/>
            <a:ext cx="3291840" cy="45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0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603" y="72914"/>
            <a:ext cx="7467600" cy="922114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Find </a:t>
            </a:r>
            <a:r>
              <a:rPr lang="en-US" dirty="0" smtClean="0"/>
              <a:t>the weather state for long run/for more days.</a:t>
            </a:r>
          </a:p>
          <a:p>
            <a:r>
              <a:rPr lang="en-US" dirty="0" smtClean="0"/>
              <a:t>Source: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www.youtube.com/watch?v=pUCIW1V0HIE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268760"/>
            <a:ext cx="7589520" cy="350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9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stock market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Consider </a:t>
            </a:r>
            <a:r>
              <a:rPr lang="en-US" dirty="0"/>
              <a:t>a transition </a:t>
            </a:r>
            <a:r>
              <a:rPr lang="en-US" dirty="0" smtClean="0"/>
              <a:t>diagram that represents </a:t>
            </a:r>
            <a:r>
              <a:rPr lang="en-US" dirty="0"/>
              <a:t>whether a hypothetical stock market is exhibiting a </a:t>
            </a:r>
            <a:r>
              <a:rPr lang="en-US" b="1" dirty="0"/>
              <a:t>bull market</a:t>
            </a:r>
            <a:r>
              <a:rPr lang="en-US" dirty="0"/>
              <a:t>, </a:t>
            </a:r>
            <a:r>
              <a:rPr lang="en-US" b="1" dirty="0"/>
              <a:t>bear market</a:t>
            </a:r>
            <a:r>
              <a:rPr lang="en-US" dirty="0"/>
              <a:t>, or </a:t>
            </a:r>
            <a:r>
              <a:rPr lang="en-US" b="1" dirty="0"/>
              <a:t>stagnant market </a:t>
            </a:r>
            <a:r>
              <a:rPr lang="en-US" dirty="0"/>
              <a:t>trend during a given 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17</a:t>
            </a:fld>
            <a:endParaRPr lang="en-US"/>
          </a:p>
        </p:txBody>
      </p:sp>
      <p:pic>
        <p:nvPicPr>
          <p:cNvPr id="20482" name="Picture 2" descr="Finance Markov chain example state spac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356544"/>
            <a:ext cx="4201297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23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Transition matrix is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distribution over states can be written </a:t>
            </a:r>
            <a:r>
              <a:rPr lang="en-US" dirty="0" smtClean="0"/>
              <a:t>as a</a:t>
            </a:r>
            <a:r>
              <a:rPr lang="en-US" dirty="0"/>
              <a:t> stochastic row </a:t>
            </a:r>
            <a:r>
              <a:rPr lang="en-US" dirty="0" smtClean="0"/>
              <a:t>vector</a:t>
            </a:r>
            <a:r>
              <a:rPr lang="en-US" dirty="0"/>
              <a:t> </a:t>
            </a:r>
            <a:r>
              <a:rPr lang="en-US" i="1" dirty="0"/>
              <a:t>x</a:t>
            </a:r>
            <a:r>
              <a:rPr lang="en-US" dirty="0"/>
              <a:t> with </a:t>
            </a:r>
            <a:r>
              <a:rPr lang="en-US" dirty="0" smtClean="0"/>
              <a:t>the relation</a:t>
            </a:r>
            <a:r>
              <a:rPr lang="en-US" dirty="0"/>
              <a:t> </a:t>
            </a:r>
            <a:r>
              <a:rPr lang="en-US" i="1" dirty="0" smtClean="0"/>
              <a:t>x</a:t>
            </a:r>
            <a:r>
              <a:rPr lang="en-US" baseline="30000" dirty="0" smtClean="0"/>
              <a:t>(</a:t>
            </a:r>
            <a:r>
              <a:rPr lang="en-US" i="1" baseline="30000" dirty="0" smtClean="0"/>
              <a:t>n</a:t>
            </a:r>
            <a:r>
              <a:rPr lang="en-US" baseline="30000" dirty="0"/>
              <a:t> + 1)</a:t>
            </a:r>
            <a:r>
              <a:rPr lang="en-US" dirty="0"/>
              <a:t> = </a:t>
            </a:r>
            <a:r>
              <a:rPr lang="en-US" i="1" dirty="0"/>
              <a:t>x</a:t>
            </a:r>
            <a:r>
              <a:rPr lang="en-US" baseline="30000" dirty="0"/>
              <a:t>(</a:t>
            </a:r>
            <a:r>
              <a:rPr lang="en-US" i="1" baseline="30000" dirty="0"/>
              <a:t>n</a:t>
            </a:r>
            <a:r>
              <a:rPr lang="en-US" baseline="30000" dirty="0"/>
              <a:t>)</a:t>
            </a:r>
            <a:r>
              <a:rPr lang="en-US" i="1" dirty="0"/>
              <a:t>P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at time </a:t>
            </a:r>
            <a:r>
              <a:rPr lang="en-US" i="1" dirty="0"/>
              <a:t>n</a:t>
            </a:r>
            <a:r>
              <a:rPr lang="en-US" dirty="0"/>
              <a:t> the system is in state </a:t>
            </a:r>
            <a:r>
              <a:rPr lang="en-US" i="1" dirty="0"/>
              <a:t>x</a:t>
            </a:r>
            <a:r>
              <a:rPr lang="en-US" baseline="30000" dirty="0"/>
              <a:t>(</a:t>
            </a:r>
            <a:r>
              <a:rPr lang="en-US" i="1" baseline="30000" dirty="0"/>
              <a:t>n</a:t>
            </a:r>
            <a:r>
              <a:rPr lang="en-US" baseline="30000" dirty="0"/>
              <a:t>)</a:t>
            </a:r>
            <a:r>
              <a:rPr lang="en-US" dirty="0"/>
              <a:t>, then three time periods later, at time </a:t>
            </a:r>
            <a:r>
              <a:rPr lang="en-US" i="1" dirty="0"/>
              <a:t>n</a:t>
            </a:r>
            <a:r>
              <a:rPr lang="en-US" dirty="0"/>
              <a:t> + 3 the distribution is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18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204864"/>
            <a:ext cx="3305732" cy="1280160"/>
          </a:xfrm>
          <a:prstGeom prst="rect">
            <a:avLst/>
          </a:prstGeom>
        </p:spPr>
      </p:pic>
      <p:pic>
        <p:nvPicPr>
          <p:cNvPr id="14" name="Picture 2" descr="Finance Markov chain example state spac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425" y="45720"/>
            <a:ext cx="4201297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42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In particular, if at time </a:t>
            </a:r>
            <a:r>
              <a:rPr lang="en-US" i="1" dirty="0"/>
              <a:t>n</a:t>
            </a:r>
            <a:r>
              <a:rPr lang="en-US" dirty="0"/>
              <a:t> the system is in state 2 (bear), then at time </a:t>
            </a:r>
            <a:r>
              <a:rPr lang="en-US" i="1" dirty="0"/>
              <a:t>n + 3 </a:t>
            </a:r>
            <a:r>
              <a:rPr lang="en-US" dirty="0"/>
              <a:t>the distribution </a:t>
            </a:r>
            <a:r>
              <a:rPr lang="en-US" dirty="0" smtClean="0"/>
              <a:t>is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600200"/>
            <a:ext cx="3665116" cy="1737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2" y="4502658"/>
            <a:ext cx="4652009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1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Baskerville Old Face" pitchFamily="18" charset="0"/>
              </a:rPr>
              <a:t>A </a:t>
            </a:r>
            <a:r>
              <a:rPr lang="en-US" b="1" dirty="0">
                <a:latin typeface="Baskerville Old Face" pitchFamily="18" charset="0"/>
              </a:rPr>
              <a:t>Markov chain</a:t>
            </a:r>
            <a:r>
              <a:rPr lang="en-US" dirty="0">
                <a:latin typeface="Baskerville Old Face" pitchFamily="18" charset="0"/>
              </a:rPr>
              <a:t>, named after </a:t>
            </a:r>
            <a:r>
              <a:rPr lang="en-US" b="1" dirty="0">
                <a:latin typeface="Baskerville Old Face" pitchFamily="18" charset="0"/>
              </a:rPr>
              <a:t>Andrey Markov</a:t>
            </a:r>
            <a:r>
              <a:rPr lang="en-US" dirty="0">
                <a:latin typeface="Baskerville Old Face" pitchFamily="18" charset="0"/>
              </a:rPr>
              <a:t>, is a mathematical system that undergoes transitions from one state to another, between a finite or countable number of possible states. </a:t>
            </a:r>
            <a:endParaRPr lang="en-US" dirty="0" smtClean="0">
              <a:latin typeface="Baskerville Old Face" pitchFamily="18" charset="0"/>
            </a:endParaRPr>
          </a:p>
          <a:p>
            <a:pPr algn="just"/>
            <a:r>
              <a:rPr lang="en-US" dirty="0" smtClean="0">
                <a:latin typeface="Baskerville Old Face" pitchFamily="18" charset="0"/>
              </a:rPr>
              <a:t>It </a:t>
            </a:r>
            <a:r>
              <a:rPr lang="en-US" dirty="0">
                <a:latin typeface="Baskerville Old Face" pitchFamily="18" charset="0"/>
              </a:rPr>
              <a:t>is a </a:t>
            </a:r>
            <a:r>
              <a:rPr lang="en-US" b="1" dirty="0">
                <a:latin typeface="Baskerville Old Face" pitchFamily="18" charset="0"/>
              </a:rPr>
              <a:t>random process</a:t>
            </a:r>
            <a:r>
              <a:rPr lang="en-US" dirty="0">
                <a:latin typeface="Baskerville Old Face" pitchFamily="18" charset="0"/>
              </a:rPr>
              <a:t> usually characterized as </a:t>
            </a:r>
            <a:r>
              <a:rPr lang="en-US" b="1" dirty="0">
                <a:latin typeface="Baskerville Old Face" pitchFamily="18" charset="0"/>
              </a:rPr>
              <a:t>memoryless</a:t>
            </a:r>
            <a:r>
              <a:rPr lang="en-US" dirty="0">
                <a:latin typeface="Baskerville Old Face" pitchFamily="18" charset="0"/>
              </a:rPr>
              <a:t>: the next state depends only on the current state and not on the sequence of events that preceded it. This specific kind of "</a:t>
            </a:r>
            <a:r>
              <a:rPr lang="en-US" dirty="0" err="1">
                <a:latin typeface="Baskerville Old Face" pitchFamily="18" charset="0"/>
              </a:rPr>
              <a:t>memorylessness</a:t>
            </a:r>
            <a:r>
              <a:rPr lang="en-US" dirty="0">
                <a:latin typeface="Baskerville Old Face" pitchFamily="18" charset="0"/>
              </a:rPr>
              <a:t>" is called the </a:t>
            </a:r>
            <a:r>
              <a:rPr lang="en-US" b="1" dirty="0">
                <a:latin typeface="Baskerville Old Face" pitchFamily="18" charset="0"/>
              </a:rPr>
              <a:t>Markov property</a:t>
            </a:r>
            <a:endParaRPr lang="en-US" dirty="0">
              <a:latin typeface="Baskerville Old Fac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en-US" dirty="0" smtClean="0"/>
              <a:t>Markov Process</a:t>
            </a:r>
            <a:endParaRPr lang="en-US" dirty="0"/>
          </a:p>
        </p:txBody>
      </p:sp>
      <p:graphicFrame>
        <p:nvGraphicFramePr>
          <p:cNvPr id="18434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428728" y="2357430"/>
          <a:ext cx="4918604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9" name="Equation" r:id="rId3" imgW="2476440" imgH="457200" progId="Equation.3">
                  <p:embed/>
                </p:oleObj>
              </mc:Choice>
              <mc:Fallback>
                <p:oleObj name="Equation" r:id="rId3" imgW="247644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2357430"/>
                        <a:ext cx="4918604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2910" y="1285860"/>
            <a:ext cx="7643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continuous time stochastic process {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t</a:t>
            </a:r>
            <a:r>
              <a:rPr lang="en-US" sz="2400" dirty="0" smtClean="0"/>
              <a:t>, </a:t>
            </a:r>
            <a:r>
              <a:rPr lang="en-US" sz="2400" i="1" dirty="0" smtClean="0"/>
              <a:t>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 0}</a:t>
            </a:r>
            <a:r>
              <a:rPr lang="en-US" sz="2400" dirty="0" smtClean="0"/>
              <a:t>            with state space </a:t>
            </a:r>
            <a:r>
              <a:rPr lang="en-US" sz="2400" i="1" dirty="0" smtClean="0"/>
              <a:t>E</a:t>
            </a:r>
            <a:r>
              <a:rPr lang="en-US" sz="2400" dirty="0" smtClean="0"/>
              <a:t> is called a </a:t>
            </a:r>
            <a:r>
              <a:rPr lang="en-US" sz="2400" i="1" dirty="0" smtClean="0"/>
              <a:t>Markov process</a:t>
            </a:r>
            <a:r>
              <a:rPr lang="en-US" sz="2400" dirty="0" smtClean="0"/>
              <a:t> provided that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3857628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skerville Old Face" pitchFamily="18" charset="0"/>
              </a:rPr>
              <a:t>for all states </a:t>
            </a:r>
            <a:r>
              <a:rPr lang="en-US" sz="2400" i="1" dirty="0" err="1" smtClean="0">
                <a:latin typeface="Baskerville Old Face" pitchFamily="18" charset="0"/>
              </a:rPr>
              <a:t>i</a:t>
            </a:r>
            <a:r>
              <a:rPr lang="en-US" sz="2400" dirty="0" smtClean="0">
                <a:latin typeface="Baskerville Old Face" pitchFamily="18" charset="0"/>
              </a:rPr>
              <a:t>,  </a:t>
            </a:r>
            <a:r>
              <a:rPr lang="en-US" sz="2400" i="1" dirty="0" smtClean="0">
                <a:latin typeface="Baskerville Old Face" pitchFamily="18" charset="0"/>
              </a:rPr>
              <a:t>j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dirty="0" smtClean="0">
                <a:latin typeface="Baskerville Old Face" pitchFamily="18" charset="0"/>
                <a:sym typeface="Symbol" pitchFamily="18" charset="2"/>
              </a:rPr>
              <a:t> </a:t>
            </a:r>
            <a:r>
              <a:rPr lang="en-US" sz="2400" i="1" dirty="0" smtClean="0">
                <a:latin typeface="Baskerville Old Face" pitchFamily="18" charset="0"/>
                <a:sym typeface="Symbol" pitchFamily="18" charset="2"/>
              </a:rPr>
              <a:t>E</a:t>
            </a:r>
            <a:r>
              <a:rPr lang="en-US" sz="2400" dirty="0" smtClean="0">
                <a:latin typeface="Baskerville Old Face" pitchFamily="18" charset="0"/>
                <a:sym typeface="Symbol" pitchFamily="18" charset="2"/>
              </a:rPr>
              <a:t>  and all </a:t>
            </a:r>
            <a:r>
              <a:rPr lang="en-US" sz="2400" i="1" dirty="0" smtClean="0">
                <a:latin typeface="Baskerville Old Face" pitchFamily="18" charset="0"/>
                <a:sym typeface="Symbol" pitchFamily="18" charset="2"/>
              </a:rPr>
              <a:t>s</a:t>
            </a:r>
            <a:r>
              <a:rPr lang="en-US" sz="2400" dirty="0" smtClean="0">
                <a:latin typeface="Baskerville Old Face" pitchFamily="18" charset="0"/>
                <a:sym typeface="Symbol" pitchFamily="18" charset="2"/>
              </a:rPr>
              <a:t>, </a:t>
            </a:r>
            <a:r>
              <a:rPr lang="en-US" sz="2400" i="1" dirty="0" smtClean="0">
                <a:latin typeface="Baskerville Old Face" pitchFamily="18" charset="0"/>
                <a:sym typeface="Symbol" pitchFamily="18" charset="2"/>
              </a:rPr>
              <a:t>t</a:t>
            </a:r>
            <a:r>
              <a:rPr lang="en-US" sz="2400" dirty="0" smtClean="0">
                <a:latin typeface="Baskerville Old Face" pitchFamily="18" charset="0"/>
                <a:sym typeface="Symbol" pitchFamily="18" charset="2"/>
              </a:rPr>
              <a:t> </a:t>
            </a:r>
            <a:r>
              <a:rPr lang="en-US" sz="2400" dirty="0" smtClean="0">
                <a:latin typeface="Baskerville Old Face" pitchFamily="18" charset="0"/>
              </a:rPr>
              <a:t> 0.            </a:t>
            </a:r>
          </a:p>
          <a:p>
            <a:endParaRPr lang="en-US" sz="2400" dirty="0">
              <a:latin typeface="Baskerville Old Face" pitchFamily="18" charset="0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00" y="4643446"/>
            <a:ext cx="6357982" cy="1166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Neural Networks </a:t>
            </a:r>
            <a:r>
              <a:rPr lang="en-US" dirty="0" smtClean="0"/>
              <a:t>and Learning Machines</a:t>
            </a:r>
            <a:r>
              <a:rPr lang="en-US" dirty="0"/>
              <a:t>, Simon </a:t>
            </a:r>
            <a:r>
              <a:rPr lang="en-US" dirty="0" err="1" smtClean="0"/>
              <a:t>Haykin</a:t>
            </a:r>
            <a:r>
              <a:rPr lang="en-US" dirty="0" smtClean="0"/>
              <a:t>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  <a:p>
            <a:r>
              <a:rPr lang="en-US" dirty="0"/>
              <a:t>Jain, </a:t>
            </a:r>
            <a:r>
              <a:rPr lang="en-US" dirty="0" err="1"/>
              <a:t>Sudha</a:t>
            </a:r>
            <a:r>
              <a:rPr lang="en-US" dirty="0"/>
              <a:t>. "Markov chain model and its application." </a:t>
            </a:r>
            <a:r>
              <a:rPr lang="en-US" i="1" dirty="0"/>
              <a:t>Computers and biomedical research</a:t>
            </a:r>
            <a:r>
              <a:rPr lang="en-US" dirty="0"/>
              <a:t> 19.4 (1986): 374-378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en.wikipedia.org/wiki/Examples_of_Markov_chains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en.wikipedia.org/wiki/Markov_chain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30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Consider a system whose evolution is described by a stochastic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r>
                  <a:rPr lang="en-US" dirty="0" smtClean="0"/>
                  <a:t>}consisting </a:t>
                </a:r>
                <a:r>
                  <a:rPr lang="en-US" dirty="0"/>
                  <a:t>of a </a:t>
                </a:r>
                <a:r>
                  <a:rPr lang="en-US" dirty="0" smtClean="0"/>
                  <a:t>family </a:t>
                </a:r>
                <a:r>
                  <a:rPr lang="en-US" dirty="0"/>
                  <a:t>of random </a:t>
                </a:r>
                <a:r>
                  <a:rPr lang="en-US" dirty="0" smtClean="0"/>
                  <a:t>variables </a:t>
                </a:r>
              </a:p>
              <a:p>
                <a:endParaRPr lang="en-US" dirty="0" smtClean="0"/>
              </a:p>
              <a:p>
                <a:pPr lvl="1"/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assumed by the random </a:t>
                </a:r>
                <a:r>
                  <a:rPr lang="en-US" dirty="0" smtClean="0"/>
                  <a:t>variable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at </a:t>
                </a:r>
                <a:r>
                  <a:rPr lang="en-US" dirty="0"/>
                  <a:t>discrete time </a:t>
                </a:r>
                <a:r>
                  <a:rPr lang="en-US" i="1" dirty="0"/>
                  <a:t>n</a:t>
                </a:r>
                <a:r>
                  <a:rPr lang="en-US" dirty="0"/>
                  <a:t>, is called the state of the system at that time </a:t>
                </a:r>
                <a:r>
                  <a:rPr lang="en-US" dirty="0" smtClean="0"/>
                  <a:t>instant</a:t>
                </a:r>
              </a:p>
              <a:p>
                <a:pPr lvl="1"/>
                <a:endParaRPr lang="en-US" dirty="0"/>
              </a:p>
              <a:p>
                <a:pPr algn="just"/>
                <a:r>
                  <a:rPr lang="en-US" dirty="0"/>
                  <a:t>If the structure of the stochastic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r>
                  <a:rPr lang="en-US" dirty="0"/>
                  <a:t>} is such that </a:t>
                </a:r>
                <a:r>
                  <a:rPr lang="en-US" dirty="0" smtClean="0"/>
                  <a:t>the dependence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</m:oMath>
                </a14:m>
                <a:r>
                  <a:rPr lang="en-US" dirty="0" smtClean="0"/>
                  <a:t>on </a:t>
                </a:r>
                <a:r>
                  <a:rPr lang="en-US" dirty="0"/>
                  <a:t>the entire past is completely captured by the dependence on </a:t>
                </a:r>
                <a:r>
                  <a:rPr lang="en-US" dirty="0" smtClean="0"/>
                  <a:t>the last </a:t>
                </a:r>
                <a:r>
                  <a:rPr lang="en-US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we say that the process is a Markov </a:t>
                </a:r>
                <a:r>
                  <a:rPr lang="en-US" dirty="0" smtClean="0"/>
                  <a:t>chain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327" t="-1752" r="-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7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More precisely</a:t>
                </a:r>
                <a:r>
                  <a:rPr lang="en-US" dirty="0"/>
                  <a:t>, we </a:t>
                </a:r>
                <a:r>
                  <a:rPr lang="en-US" dirty="0" smtClean="0"/>
                  <a:t>have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</a:t>
                </a:r>
                <a:r>
                  <a:rPr lang="en-US" dirty="0"/>
                  <a:t>which </a:t>
                </a:r>
                <a:r>
                  <a:rPr lang="en-US" dirty="0" smtClean="0"/>
                  <a:t>is </a:t>
                </a:r>
                <a:r>
                  <a:rPr lang="en-US" dirty="0"/>
                  <a:t>called the Markov </a:t>
                </a:r>
                <a:r>
                  <a:rPr lang="en-US" dirty="0" smtClean="0"/>
                  <a:t>property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We conclude the definition as: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a </a:t>
                </a:r>
                <a:r>
                  <a:rPr lang="en-US" dirty="0">
                    <a:solidFill>
                      <a:srgbClr val="7030A0"/>
                    </a:solidFill>
                  </a:rPr>
                  <a:t>sequence of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…. ,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forms </a:t>
                </a:r>
                <a:r>
                  <a:rPr lang="en-US" dirty="0">
                    <a:solidFill>
                      <a:srgbClr val="7030A0"/>
                    </a:solidFill>
                  </a:rPr>
                  <a:t>a Markov chain, if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the probability </a:t>
                </a:r>
                <a:r>
                  <a:rPr lang="en-US" dirty="0">
                    <a:solidFill>
                      <a:srgbClr val="7030A0"/>
                    </a:solidFill>
                  </a:rPr>
                  <a:t>that the system is in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, </a:t>
                </a:r>
                <a:r>
                  <a:rPr lang="en-US" dirty="0">
                    <a:solidFill>
                      <a:srgbClr val="7030A0"/>
                    </a:solidFill>
                  </a:rPr>
                  <a:t>given the sequence of past states it has gone through, is exclusively determined by the state of the system at time </a:t>
                </a:r>
                <a:r>
                  <a:rPr lang="en-US" i="1" dirty="0" smtClean="0">
                    <a:solidFill>
                      <a:srgbClr val="7030A0"/>
                    </a:solidFill>
                  </a:rPr>
                  <a:t>n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. </a:t>
                </a:r>
                <a:endParaRPr lang="en-US" dirty="0">
                  <a:solidFill>
                    <a:srgbClr val="7030A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327" t="-1001" r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3" y="2204863"/>
            <a:ext cx="6746482" cy="457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6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probabilities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</a:t>
                </a:r>
                <a:r>
                  <a:rPr lang="en-US" dirty="0"/>
                  <a:t>a Markov chain, the transition from one state to another is probabilistic, but </a:t>
                </a:r>
                <a:r>
                  <a:rPr lang="en-US" dirty="0" smtClean="0"/>
                  <a:t>the production </a:t>
                </a:r>
                <a:r>
                  <a:rPr lang="en-US" dirty="0"/>
                  <a:t>of an output symbol is </a:t>
                </a:r>
                <a:r>
                  <a:rPr lang="en-US" dirty="0" smtClean="0"/>
                  <a:t>deterministic. Let</a:t>
                </a:r>
              </a:p>
              <a:p>
                <a:endParaRPr lang="en-US" dirty="0"/>
              </a:p>
              <a:p>
                <a:pPr marL="365760" lvl="1" indent="0">
                  <a:buNone/>
                </a:pPr>
                <a:r>
                  <a:rPr lang="en-US" dirty="0" smtClean="0"/>
                  <a:t>denote </a:t>
                </a:r>
                <a:r>
                  <a:rPr lang="en-US" dirty="0"/>
                  <a:t>the transition </a:t>
                </a:r>
                <a:r>
                  <a:rPr lang="en-US" dirty="0" smtClean="0"/>
                  <a:t>probability </a:t>
                </a:r>
                <a:r>
                  <a:rPr lang="en-US" dirty="0"/>
                  <a:t>from state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at </a:t>
                </a:r>
                <a:r>
                  <a:rPr lang="en-US" dirty="0" smtClean="0"/>
                  <a:t>        time </a:t>
                </a:r>
                <a:r>
                  <a:rPr lang="en-US" i="1" dirty="0"/>
                  <a:t>n</a:t>
                </a:r>
                <a:r>
                  <a:rPr lang="en-US" dirty="0"/>
                  <a:t> to state </a:t>
                </a:r>
                <a:r>
                  <a:rPr lang="en-US" i="1" dirty="0"/>
                  <a:t>j</a:t>
                </a:r>
                <a:r>
                  <a:rPr lang="en-US" dirty="0"/>
                  <a:t> at time </a:t>
                </a:r>
                <a:r>
                  <a:rPr lang="en-US" i="1" dirty="0" smtClean="0"/>
                  <a:t>n+1</a:t>
                </a:r>
                <a:r>
                  <a:rPr lang="en-US" dirty="0" smtClean="0"/>
                  <a:t>. </a:t>
                </a:r>
              </a:p>
              <a:p>
                <a:r>
                  <a:rPr lang="en-US" dirty="0"/>
                  <a:t>Since </a:t>
                </a:r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are conditional probabilities, all transition probabilities must satisfy two conditions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852936"/>
            <a:ext cx="3368843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084" y="5157191"/>
            <a:ext cx="2280976" cy="9144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2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the case of a system with a finite number of possible states K, for example, </a:t>
            </a:r>
            <a:r>
              <a:rPr lang="en-US" dirty="0" smtClean="0"/>
              <a:t>the transition </a:t>
            </a:r>
            <a:r>
              <a:rPr lang="en-US" dirty="0"/>
              <a:t>probabilities constitute the K-by-K </a:t>
            </a:r>
            <a:r>
              <a:rPr lang="en-US" dirty="0" smtClean="0"/>
              <a:t>matrix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matrix of this type </a:t>
            </a:r>
            <a:r>
              <a:rPr lang="en-US" dirty="0" smtClean="0"/>
              <a:t>is called </a:t>
            </a:r>
            <a:r>
              <a:rPr lang="en-US" dirty="0"/>
              <a:t>a </a:t>
            </a:r>
            <a:r>
              <a:rPr lang="en-US" b="1" dirty="0"/>
              <a:t>stochastic matrix</a:t>
            </a:r>
            <a:r>
              <a:rPr lang="en-US" dirty="0"/>
              <a:t>. Any stochastic matrix can serve as a matrix of </a:t>
            </a:r>
            <a:r>
              <a:rPr lang="en-US" dirty="0" smtClean="0"/>
              <a:t>transition probabilities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852936"/>
            <a:ext cx="3950208" cy="164592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0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transition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a Markov chain whose state-transition diagram is depicted </a:t>
            </a:r>
            <a:r>
              <a:rPr lang="en-US" dirty="0" smtClean="0"/>
              <a:t>in the figure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stochastic matrix of the chain 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104" y="4531614"/>
            <a:ext cx="1631853" cy="146304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564904"/>
            <a:ext cx="4663440" cy="191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8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dirty="0"/>
              <a:t>Example: transition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4873752"/>
          </a:xfrm>
        </p:spPr>
        <p:txBody>
          <a:bodyPr/>
          <a:lstStyle/>
          <a:p>
            <a:r>
              <a:rPr lang="en-US" dirty="0"/>
              <a:t>Consider a Markov chain with a stochastic matrix, some of whose elements are zero, </a:t>
            </a:r>
            <a:r>
              <a:rPr lang="en-US" dirty="0" smtClean="0"/>
              <a:t>as shown by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state transition diagram of the </a:t>
            </a:r>
            <a:r>
              <a:rPr lang="en-US" dirty="0" smtClean="0"/>
              <a:t>chain?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571" y="1916832"/>
            <a:ext cx="2194560" cy="18434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4077072"/>
            <a:ext cx="4297680" cy="259094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6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778098"/>
          </a:xfrm>
        </p:spPr>
        <p:txBody>
          <a:bodyPr/>
          <a:lstStyle/>
          <a:p>
            <a:r>
              <a:rPr lang="en-US" dirty="0" smtClean="0"/>
              <a:t>Application of </a:t>
            </a:r>
            <a:r>
              <a:rPr lang="en-US" dirty="0"/>
              <a:t>Markov </a:t>
            </a:r>
            <a:r>
              <a:rPr lang="en-US" dirty="0" smtClean="0"/>
              <a:t>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1255" y="1052736"/>
            <a:ext cx="7467600" cy="4873752"/>
          </a:xfrm>
        </p:spPr>
        <p:txBody>
          <a:bodyPr/>
          <a:lstStyle/>
          <a:p>
            <a:pPr algn="just"/>
            <a:r>
              <a:rPr lang="en-US" dirty="0"/>
              <a:t>Consider that the condition of an asthmatic patient is modeled by a </a:t>
            </a:r>
            <a:r>
              <a:rPr lang="en-US" dirty="0" smtClean="0"/>
              <a:t>three state </a:t>
            </a:r>
            <a:r>
              <a:rPr lang="en-US" dirty="0"/>
              <a:t>Markov chain: </a:t>
            </a:r>
            <a:endParaRPr lang="en-US" dirty="0" smtClean="0"/>
          </a:p>
          <a:p>
            <a:pPr lvl="1" algn="just"/>
            <a:r>
              <a:rPr lang="en-US" dirty="0" smtClean="0"/>
              <a:t>a </a:t>
            </a:r>
            <a:r>
              <a:rPr lang="en-US" dirty="0"/>
              <a:t>patient in </a:t>
            </a:r>
            <a:r>
              <a:rPr lang="en-US" dirty="0" smtClean="0"/>
              <a:t>State </a:t>
            </a:r>
            <a:r>
              <a:rPr lang="en-US" dirty="0"/>
              <a:t>1 under self-care, </a:t>
            </a:r>
            <a:endParaRPr lang="en-US" dirty="0" smtClean="0"/>
          </a:p>
          <a:p>
            <a:pPr lvl="1" algn="just"/>
            <a:r>
              <a:rPr lang="en-US" dirty="0" smtClean="0"/>
              <a:t>in </a:t>
            </a:r>
            <a:r>
              <a:rPr lang="en-US" dirty="0"/>
              <a:t>State 2 </a:t>
            </a:r>
            <a:r>
              <a:rPr lang="en-US" dirty="0" smtClean="0"/>
              <a:t>under intermediate </a:t>
            </a:r>
            <a:r>
              <a:rPr lang="en-US" dirty="0"/>
              <a:t>care, and </a:t>
            </a:r>
            <a:endParaRPr lang="en-US" dirty="0" smtClean="0"/>
          </a:p>
          <a:p>
            <a:pPr lvl="1" algn="just"/>
            <a:r>
              <a:rPr lang="en-US" dirty="0" smtClean="0"/>
              <a:t>in </a:t>
            </a:r>
            <a:r>
              <a:rPr lang="en-US" dirty="0"/>
              <a:t>State 3 under intensive care.</a:t>
            </a:r>
          </a:p>
          <a:p>
            <a:r>
              <a:rPr lang="en-US" dirty="0"/>
              <a:t>The </a:t>
            </a:r>
            <a:r>
              <a:rPr lang="en-US" dirty="0" smtClean="0"/>
              <a:t>patients’ states is </a:t>
            </a:r>
            <a:r>
              <a:rPr lang="en-US" dirty="0"/>
              <a:t>described by the </a:t>
            </a:r>
            <a:r>
              <a:rPr lang="en-US" dirty="0" smtClean="0"/>
              <a:t>following matrix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470065"/>
            <a:ext cx="3885309" cy="2743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1442" y="6237312"/>
            <a:ext cx="8101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Seasons are determined on basis </a:t>
            </a:r>
            <a:r>
              <a:rPr lang="en-US" dirty="0"/>
              <a:t>of daily </a:t>
            </a:r>
            <a:r>
              <a:rPr lang="en-US" dirty="0" smtClean="0"/>
              <a:t>airborne allergenic </a:t>
            </a:r>
            <a:r>
              <a:rPr lang="en-US" dirty="0"/>
              <a:t>pollen </a:t>
            </a:r>
            <a:r>
              <a:rPr lang="en-US" dirty="0" smtClean="0"/>
              <a:t>counts.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4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369</TotalTime>
  <Words>761</Words>
  <Application>Microsoft Office PowerPoint</Application>
  <PresentationFormat>On-screen Show (4:3)</PresentationFormat>
  <Paragraphs>165</Paragraphs>
  <Slides>21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Baskerville Old Face</vt:lpstr>
      <vt:lpstr>Calibri</vt:lpstr>
      <vt:lpstr>Cambria Math</vt:lpstr>
      <vt:lpstr>Century Schoolbook</vt:lpstr>
      <vt:lpstr>Symbol</vt:lpstr>
      <vt:lpstr>Wingdings</vt:lpstr>
      <vt:lpstr>Wingdings 2</vt:lpstr>
      <vt:lpstr>Oriel</vt:lpstr>
      <vt:lpstr>Equation</vt:lpstr>
      <vt:lpstr>Lecture 14-15: Markov chain </vt:lpstr>
      <vt:lpstr>PowerPoint Presentation</vt:lpstr>
      <vt:lpstr>Cont.…</vt:lpstr>
      <vt:lpstr>Cont.</vt:lpstr>
      <vt:lpstr>transition probabilities </vt:lpstr>
      <vt:lpstr>Cont.…</vt:lpstr>
      <vt:lpstr>Example: transition probability</vt:lpstr>
      <vt:lpstr>Example: transition probability</vt:lpstr>
      <vt:lpstr>Application of Markov chain</vt:lpstr>
      <vt:lpstr>Application of Markov chain (cont.…)</vt:lpstr>
      <vt:lpstr>Application of Markov chain (cont.…)</vt:lpstr>
      <vt:lpstr>Example: A simple weather model</vt:lpstr>
      <vt:lpstr>Cont.</vt:lpstr>
      <vt:lpstr>Cont.…</vt:lpstr>
      <vt:lpstr>Cont.…</vt:lpstr>
      <vt:lpstr>Exercise</vt:lpstr>
      <vt:lpstr>Example: stock market prediction</vt:lpstr>
      <vt:lpstr>Cont.…</vt:lpstr>
      <vt:lpstr>Cont.…</vt:lpstr>
      <vt:lpstr>Markov Process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chain</dc:title>
  <dc:creator>mehnaz</dc:creator>
  <cp:lastModifiedBy>Tanvir</cp:lastModifiedBy>
  <cp:revision>75</cp:revision>
  <dcterms:created xsi:type="dcterms:W3CDTF">2013-01-22T04:44:03Z</dcterms:created>
  <dcterms:modified xsi:type="dcterms:W3CDTF">2018-07-24T15:53:36Z</dcterms:modified>
</cp:coreProperties>
</file>