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iMGaxQFIg+F4oksDYwnHincb7r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88" name="Google Shape;88;p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786</a:t>
            </a:r>
            <a:endParaRPr/>
          </a:p>
        </p:txBody>
      </p:sp>
      <p:sp>
        <p:nvSpPr>
          <p:cNvPr id="89" name="Google Shape;89;p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Md. Tarek Habib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9"/>
          <p:cNvSpPr/>
          <p:nvPr>
            <p:ph idx="2" type="pic"/>
          </p:nvPr>
        </p:nvSpPr>
        <p:spPr>
          <a:xfrm>
            <a:off x="1792288" y="612775"/>
            <a:ext cx="5486400" cy="4114800"/>
          </a:xfrm>
          <a:prstGeom prst="rect">
            <a:avLst/>
          </a:prstGeom>
          <a:noFill/>
          <a:ln>
            <a:noFill/>
          </a:ln>
        </p:spPr>
      </p:sp>
      <p:sp>
        <p:nvSpPr>
          <p:cNvPr id="42" name="Google Shape;4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0" y="1371600"/>
            <a:ext cx="9144000" cy="1295400"/>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rgbClr val="FF0000"/>
              </a:buClr>
              <a:buSzPts val="4800"/>
              <a:buFont typeface="Calibri"/>
              <a:buNone/>
            </a:pPr>
            <a:r>
              <a:rPr b="1" i="0" lang="en-US" sz="4800" u="none">
                <a:solidFill>
                  <a:srgbClr val="FF0000"/>
                </a:solidFill>
                <a:latin typeface="Calibri"/>
                <a:ea typeface="Calibri"/>
                <a:cs typeface="Calibri"/>
                <a:sym typeface="Calibri"/>
              </a:rPr>
              <a:t>CSE 231 (Microprocessor and Assembly Language)</a:t>
            </a:r>
            <a:endParaRPr/>
          </a:p>
        </p:txBody>
      </p:sp>
      <p:sp>
        <p:nvSpPr>
          <p:cNvPr id="92" name="Google Shape;92;p1"/>
          <p:cNvSpPr txBox="1"/>
          <p:nvPr/>
        </p:nvSpPr>
        <p:spPr>
          <a:xfrm>
            <a:off x="990600" y="152400"/>
            <a:ext cx="71628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50021"/>
              </a:buClr>
              <a:buSzPts val="4400"/>
              <a:buFont typeface="Calibri"/>
              <a:buNone/>
            </a:pPr>
            <a:r>
              <a:rPr b="1" i="0" lang="en-US" sz="4400" u="none" cap="none" strike="noStrike">
                <a:solidFill>
                  <a:srgbClr val="A50021"/>
                </a:solidFill>
                <a:latin typeface="Calibri"/>
                <a:ea typeface="Calibri"/>
                <a:cs typeface="Calibri"/>
                <a:sym typeface="Calibri"/>
              </a:rPr>
              <a:t>Fall 2015</a:t>
            </a:r>
            <a:endParaRPr/>
          </a:p>
        </p:txBody>
      </p:sp>
      <p:sp>
        <p:nvSpPr>
          <p:cNvPr id="93" name="Google Shape;93;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solidFill>
                <a:srgbClr val="88888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Unsigned Overflow</a:t>
            </a:r>
            <a:endParaRPr/>
          </a:p>
        </p:txBody>
      </p:sp>
      <p:sp>
        <p:nvSpPr>
          <p:cNvPr id="154" name="Google Shape;154;p11"/>
          <p:cNvSpPr txBox="1"/>
          <p:nvPr>
            <p:ph idx="1" type="body"/>
          </p:nvPr>
        </p:nvSpPr>
        <p:spPr>
          <a:xfrm>
            <a:off x="228600" y="1600200"/>
            <a:ext cx="8686800" cy="48768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C00000"/>
              </a:buClr>
              <a:buSzPts val="2700"/>
              <a:buFont typeface="Arial"/>
              <a:buChar char="•"/>
            </a:pPr>
            <a:r>
              <a:rPr b="0" i="0" lang="en-US" sz="2700" u="none">
                <a:solidFill>
                  <a:schemeClr val="dk1"/>
                </a:solidFill>
                <a:latin typeface="Calibri"/>
                <a:ea typeface="Calibri"/>
                <a:cs typeface="Calibri"/>
                <a:sym typeface="Calibri"/>
              </a:rPr>
              <a:t>As an example of unsigned overflow but not signed overflow, suppose AX contains FFFFh, BX contains 0001 h, and ADD AX,BX is executed. The binary result is-</a:t>
            </a:r>
            <a:endParaRPr/>
          </a:p>
          <a:p>
            <a:pPr indent="-171450" lvl="0" marL="342900" marR="0" rtl="0" algn="just">
              <a:lnSpc>
                <a:spcPct val="90000"/>
              </a:lnSpc>
              <a:spcBef>
                <a:spcPts val="540"/>
              </a:spcBef>
              <a:spcAft>
                <a:spcPts val="0"/>
              </a:spcAft>
              <a:buClr>
                <a:srgbClr val="C00000"/>
              </a:buClr>
              <a:buSzPts val="2700"/>
              <a:buFont typeface="Arial"/>
              <a:buNone/>
            </a:pPr>
            <a:r>
              <a:t/>
            </a:r>
            <a:endParaRPr b="0" i="0" sz="2700" u="none">
              <a:solidFill>
                <a:schemeClr val="dk1"/>
              </a:solidFill>
              <a:latin typeface="Calibri"/>
              <a:ea typeface="Calibri"/>
              <a:cs typeface="Calibri"/>
              <a:sym typeface="Calibri"/>
            </a:endParaRPr>
          </a:p>
          <a:p>
            <a:pPr indent="-171450" lvl="0" marL="342900" marR="0" rtl="0" algn="just">
              <a:lnSpc>
                <a:spcPct val="90000"/>
              </a:lnSpc>
              <a:spcBef>
                <a:spcPts val="540"/>
              </a:spcBef>
              <a:spcAft>
                <a:spcPts val="0"/>
              </a:spcAft>
              <a:buClr>
                <a:srgbClr val="C00000"/>
              </a:buClr>
              <a:buSzPts val="2700"/>
              <a:buFont typeface="Arial"/>
              <a:buNone/>
            </a:pPr>
            <a:r>
              <a:t/>
            </a:r>
            <a:endParaRPr b="0" i="0" sz="2700" u="none">
              <a:solidFill>
                <a:schemeClr val="dk1"/>
              </a:solidFill>
              <a:latin typeface="Calibri"/>
              <a:ea typeface="Calibri"/>
              <a:cs typeface="Calibri"/>
              <a:sym typeface="Calibri"/>
            </a:endParaRPr>
          </a:p>
          <a:p>
            <a:pPr indent="-342900" lvl="0" marL="342900" marR="0" rtl="0" algn="just">
              <a:lnSpc>
                <a:spcPct val="90000"/>
              </a:lnSpc>
              <a:spcBef>
                <a:spcPts val="540"/>
              </a:spcBef>
              <a:spcAft>
                <a:spcPts val="0"/>
              </a:spcAft>
              <a:buClr>
                <a:srgbClr val="C00000"/>
              </a:buClr>
              <a:buSzPts val="2700"/>
              <a:buFont typeface="Arial"/>
              <a:buChar char="•"/>
            </a:pPr>
            <a:r>
              <a:rPr b="0" i="0" lang="en-US" sz="2700" u="none">
                <a:solidFill>
                  <a:schemeClr val="dk1"/>
                </a:solidFill>
                <a:latin typeface="Calibri"/>
                <a:ea typeface="Calibri"/>
                <a:cs typeface="Calibri"/>
                <a:sym typeface="Calibri"/>
              </a:rPr>
              <a:t>If we are giving an unsigned interpretation, the correct answer is 1OOOOh = 65536, but this is out of range for a word operation. A 1 is carried out of the msb and the answer stored in AX, OOOOh, is wrong, so unsigned overflow occurred. But the stored answer is correct as a signed number, for FFFFh = -1. OOO1h = 1, and FFFFh + OOO1h </a:t>
            </a:r>
            <a:r>
              <a:rPr b="0" i="1" lang="en-US" sz="2700" u="none">
                <a:solidFill>
                  <a:schemeClr val="dk1"/>
                </a:solidFill>
                <a:latin typeface="Calibri"/>
                <a:ea typeface="Calibri"/>
                <a:cs typeface="Calibri"/>
                <a:sym typeface="Calibri"/>
              </a:rPr>
              <a:t>= -1 + 1 = 0, so signed overflow </a:t>
            </a:r>
            <a:r>
              <a:rPr b="0" i="0" lang="en-US" sz="2700" u="none">
                <a:solidFill>
                  <a:schemeClr val="dk1"/>
                </a:solidFill>
                <a:latin typeface="Calibri"/>
                <a:ea typeface="Calibri"/>
                <a:cs typeface="Calibri"/>
                <a:sym typeface="Calibri"/>
              </a:rPr>
              <a:t>did not occur.</a:t>
            </a:r>
            <a:endParaRPr/>
          </a:p>
        </p:txBody>
      </p:sp>
      <p:pic>
        <p:nvPicPr>
          <p:cNvPr id="155" name="Google Shape;155;p11"/>
          <p:cNvPicPr preferRelativeResize="0"/>
          <p:nvPr/>
        </p:nvPicPr>
        <p:blipFill rotWithShape="1">
          <a:blip r:embed="rId3">
            <a:alphaModFix/>
          </a:blip>
          <a:srcRect b="0" l="0" r="0" t="0"/>
          <a:stretch/>
        </p:blipFill>
        <p:spPr>
          <a:xfrm>
            <a:off x="2133600" y="2740025"/>
            <a:ext cx="5334000" cy="1031875"/>
          </a:xfrm>
          <a:prstGeom prst="rect">
            <a:avLst/>
          </a:prstGeom>
          <a:noFill/>
          <a:ln>
            <a:noFill/>
          </a:ln>
        </p:spPr>
      </p:pic>
      <p:sp>
        <p:nvSpPr>
          <p:cNvPr id="156" name="Google Shape;156;p11"/>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Signed Overflow</a:t>
            </a:r>
            <a:endParaRPr/>
          </a:p>
        </p:txBody>
      </p:sp>
      <p:sp>
        <p:nvSpPr>
          <p:cNvPr id="162" name="Google Shape;162;p12"/>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C00000"/>
              </a:buClr>
              <a:buSzPts val="2700"/>
              <a:buFont typeface="Arial"/>
              <a:buChar char="•"/>
            </a:pPr>
            <a:r>
              <a:rPr b="0" i="0" lang="en-US" sz="2700" u="none">
                <a:solidFill>
                  <a:schemeClr val="dk1"/>
                </a:solidFill>
                <a:latin typeface="Calibri"/>
                <a:ea typeface="Calibri"/>
                <a:cs typeface="Calibri"/>
                <a:sym typeface="Calibri"/>
              </a:rPr>
              <a:t>As an example of signed but not unsigned overflow, suppose AX and BX both contain 7FFFh, </a:t>
            </a:r>
            <a:r>
              <a:rPr b="0" i="1" lang="en-US" sz="2700" u="none">
                <a:solidFill>
                  <a:schemeClr val="dk1"/>
                </a:solidFill>
                <a:latin typeface="Calibri"/>
                <a:ea typeface="Calibri"/>
                <a:cs typeface="Calibri"/>
                <a:sym typeface="Calibri"/>
              </a:rPr>
              <a:t>and we execute ADD AX,BX. The binary result is </a:t>
            </a:r>
            <a:endParaRPr/>
          </a:p>
          <a:p>
            <a:pPr indent="-171450" lvl="0" marL="342900" marR="0" rtl="0" algn="just">
              <a:lnSpc>
                <a:spcPct val="80000"/>
              </a:lnSpc>
              <a:spcBef>
                <a:spcPts val="540"/>
              </a:spcBef>
              <a:spcAft>
                <a:spcPts val="0"/>
              </a:spcAft>
              <a:buClr>
                <a:srgbClr val="C00000"/>
              </a:buClr>
              <a:buSzPts val="2700"/>
              <a:buFont typeface="Arial"/>
              <a:buNone/>
            </a:pPr>
            <a:r>
              <a:t/>
            </a:r>
            <a:endParaRPr b="0" i="1" sz="2700" u="none">
              <a:solidFill>
                <a:schemeClr val="dk1"/>
              </a:solidFill>
              <a:latin typeface="Calibri"/>
              <a:ea typeface="Calibri"/>
              <a:cs typeface="Calibri"/>
              <a:sym typeface="Calibri"/>
            </a:endParaRPr>
          </a:p>
          <a:p>
            <a:pPr indent="-171450" lvl="0" marL="342900" marR="0" rtl="0" algn="just">
              <a:lnSpc>
                <a:spcPct val="80000"/>
              </a:lnSpc>
              <a:spcBef>
                <a:spcPts val="540"/>
              </a:spcBef>
              <a:spcAft>
                <a:spcPts val="0"/>
              </a:spcAft>
              <a:buClr>
                <a:srgbClr val="C00000"/>
              </a:buClr>
              <a:buSzPts val="2700"/>
              <a:buFont typeface="Arial"/>
              <a:buNone/>
            </a:pPr>
            <a:r>
              <a:t/>
            </a:r>
            <a:endParaRPr b="0" i="1" sz="2700" u="none">
              <a:solidFill>
                <a:schemeClr val="dk1"/>
              </a:solidFill>
              <a:latin typeface="Calibri"/>
              <a:ea typeface="Calibri"/>
              <a:cs typeface="Calibri"/>
              <a:sym typeface="Calibri"/>
            </a:endParaRPr>
          </a:p>
          <a:p>
            <a:pPr indent="-342900" lvl="0" marL="342900" marR="0" rtl="0" algn="just">
              <a:lnSpc>
                <a:spcPct val="80000"/>
              </a:lnSpc>
              <a:spcBef>
                <a:spcPts val="540"/>
              </a:spcBef>
              <a:spcAft>
                <a:spcPts val="0"/>
              </a:spcAft>
              <a:buClr>
                <a:srgbClr val="C00000"/>
              </a:buClr>
              <a:buSzPts val="2700"/>
              <a:buFont typeface="Arial"/>
              <a:buChar char="•"/>
            </a:pPr>
            <a:r>
              <a:rPr b="0" i="0" lang="en-US" sz="2700" u="none">
                <a:solidFill>
                  <a:schemeClr val="dk1"/>
                </a:solidFill>
                <a:latin typeface="Calibri"/>
                <a:ea typeface="Calibri"/>
                <a:cs typeface="Calibri"/>
                <a:sym typeface="Calibri"/>
              </a:rPr>
              <a:t>The signed and unsigned decimal interpretation of 7FFFh is 32767. Thus for both signed and unsigned addition, 7FFFh + 7FFFh = 32767 + 32767 = 65534.</a:t>
            </a:r>
            <a:endParaRPr/>
          </a:p>
          <a:p>
            <a:pPr indent="-342900" lvl="0" marL="342900" marR="0" rtl="0" algn="just">
              <a:lnSpc>
                <a:spcPct val="80000"/>
              </a:lnSpc>
              <a:spcBef>
                <a:spcPts val="540"/>
              </a:spcBef>
              <a:spcAft>
                <a:spcPts val="0"/>
              </a:spcAft>
              <a:buClr>
                <a:srgbClr val="C00000"/>
              </a:buClr>
              <a:buSzPts val="2700"/>
              <a:buFont typeface="Arial"/>
              <a:buChar char="•"/>
            </a:pPr>
            <a:r>
              <a:rPr b="0" i="0" lang="en-US" sz="2700" u="none">
                <a:solidFill>
                  <a:schemeClr val="dk1"/>
                </a:solidFill>
                <a:latin typeface="Calibri"/>
                <a:ea typeface="Calibri"/>
                <a:cs typeface="Calibri"/>
                <a:sym typeface="Calibri"/>
              </a:rPr>
              <a:t>This is out of range for signed numbers; the signed interpretation of the stored answer FFFEh is 2. so signed overflow occurred. However, the unsigned interpretation of FFFEh is 65534, which is the right answer, so there no unsigned overflow.</a:t>
            </a:r>
            <a:endParaRPr/>
          </a:p>
        </p:txBody>
      </p:sp>
      <p:pic>
        <p:nvPicPr>
          <p:cNvPr id="163" name="Google Shape;163;p12"/>
          <p:cNvPicPr preferRelativeResize="0"/>
          <p:nvPr/>
        </p:nvPicPr>
        <p:blipFill rotWithShape="1">
          <a:blip r:embed="rId3">
            <a:alphaModFix/>
          </a:blip>
          <a:srcRect b="0" l="0" r="0" t="0"/>
          <a:stretch/>
        </p:blipFill>
        <p:spPr>
          <a:xfrm>
            <a:off x="2133600" y="2667000"/>
            <a:ext cx="4648200" cy="762000"/>
          </a:xfrm>
          <a:prstGeom prst="rect">
            <a:avLst/>
          </a:prstGeom>
          <a:noFill/>
          <a:ln>
            <a:noFill/>
          </a:ln>
        </p:spPr>
      </p:pic>
      <p:sp>
        <p:nvSpPr>
          <p:cNvPr id="164" name="Google Shape;164;p12"/>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Unsigned Overflow</a:t>
            </a:r>
            <a:endParaRPr/>
          </a:p>
        </p:txBody>
      </p:sp>
      <p:sp>
        <p:nvSpPr>
          <p:cNvPr id="170" name="Google Shape;170;p13"/>
          <p:cNvSpPr txBox="1"/>
          <p:nvPr>
            <p:ph idx="1" type="body"/>
          </p:nvPr>
        </p:nvSpPr>
        <p:spPr>
          <a:xfrm>
            <a:off x="304800" y="1600200"/>
            <a:ext cx="8610600" cy="4525962"/>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20000"/>
              </a:lnSpc>
              <a:spcBef>
                <a:spcPts val="0"/>
              </a:spcBef>
              <a:spcAft>
                <a:spcPts val="0"/>
              </a:spcAft>
              <a:buClr>
                <a:srgbClr val="C00000"/>
              </a:buClr>
              <a:buSzPts val="2828"/>
              <a:buFont typeface="Arial"/>
              <a:buChar char="•"/>
            </a:pPr>
            <a:r>
              <a:rPr b="0" i="0" lang="en-US" sz="2800" u="none" cap="none" strike="noStrike">
                <a:solidFill>
                  <a:schemeClr val="dk1"/>
                </a:solidFill>
                <a:latin typeface="Calibri"/>
                <a:ea typeface="Calibri"/>
                <a:cs typeface="Calibri"/>
                <a:sym typeface="Calibri"/>
              </a:rPr>
              <a:t>On addition, unsigned overflow occurs when there Is a carry out of the msb. This means that the correct answer is larger than the biggest unsigned number; that is, FFFFh for a word and FFh for a byte . </a:t>
            </a:r>
            <a:endParaRPr/>
          </a:p>
          <a:p>
            <a:pPr indent="-285750" lvl="1" marL="742950" marR="0" rtl="0" algn="just">
              <a:lnSpc>
                <a:spcPct val="120000"/>
              </a:lnSpc>
              <a:spcBef>
                <a:spcPts val="560"/>
              </a:spcBef>
              <a:spcAft>
                <a:spcPts val="0"/>
              </a:spcAft>
              <a:buClr>
                <a:srgbClr val="C00000"/>
              </a:buClr>
              <a:buSzPts val="2828"/>
              <a:buFont typeface="Arial"/>
              <a:buChar char="•"/>
            </a:pPr>
            <a:r>
              <a:rPr b="0" i="0" lang="en-US" sz="2800" u="none" cap="none" strike="noStrike">
                <a:solidFill>
                  <a:schemeClr val="dk1"/>
                </a:solidFill>
                <a:latin typeface="Calibri"/>
                <a:ea typeface="Calibri"/>
                <a:cs typeface="Calibri"/>
                <a:sym typeface="Calibri"/>
              </a:rPr>
              <a:t>On subtraction, unsigned overflow occurs when there is a borrow into the msb. This means that the correct answer is smaller than 0.</a:t>
            </a:r>
            <a:endParaRPr/>
          </a:p>
        </p:txBody>
      </p:sp>
      <p:sp>
        <p:nvSpPr>
          <p:cNvPr id="171" name="Google Shape;171;p13"/>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Signed Overflow</a:t>
            </a:r>
            <a:endParaRPr/>
          </a:p>
        </p:txBody>
      </p:sp>
      <p:sp>
        <p:nvSpPr>
          <p:cNvPr id="177" name="Google Shape;177;p14"/>
          <p:cNvSpPr txBox="1"/>
          <p:nvPr>
            <p:ph idx="1" type="body"/>
          </p:nvPr>
        </p:nvSpPr>
        <p:spPr>
          <a:xfrm>
            <a:off x="457200" y="1219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00000"/>
              </a:buClr>
              <a:buSzPts val="2800"/>
              <a:buFont typeface="Arial"/>
              <a:buChar char="•"/>
            </a:pPr>
            <a:r>
              <a:rPr b="0" i="0" lang="en-US" sz="2800" u="none">
                <a:solidFill>
                  <a:schemeClr val="dk1"/>
                </a:solidFill>
                <a:latin typeface="Calibri"/>
                <a:ea typeface="Calibri"/>
                <a:cs typeface="Calibri"/>
                <a:sym typeface="Calibri"/>
              </a:rPr>
              <a:t>On addition of numbers with the same sign, signed overflow occurs when the sum has a different sign. This happened in the preceding example when we were adding 7FFFh. and 7FFFh (two positive numbers), but got FFFEh (a negative result).</a:t>
            </a:r>
            <a:endParaRPr/>
          </a:p>
          <a:p>
            <a:pPr indent="-342900" lvl="0" marL="342900" marR="0" rtl="0" algn="just">
              <a:lnSpc>
                <a:spcPct val="100000"/>
              </a:lnSpc>
              <a:spcBef>
                <a:spcPts val="560"/>
              </a:spcBef>
              <a:spcAft>
                <a:spcPts val="0"/>
              </a:spcAft>
              <a:buClr>
                <a:srgbClr val="C00000"/>
              </a:buClr>
              <a:buSzPts val="2800"/>
              <a:buFont typeface="Arial"/>
              <a:buChar char="•"/>
            </a:pPr>
            <a:r>
              <a:rPr b="0" i="0" lang="en-US" sz="2800" u="none">
                <a:solidFill>
                  <a:schemeClr val="dk1"/>
                </a:solidFill>
                <a:latin typeface="Calibri"/>
                <a:ea typeface="Calibri"/>
                <a:cs typeface="Calibri"/>
                <a:sym typeface="Calibri"/>
              </a:rPr>
              <a:t>Subtraction of numbers with different signs is like adding numbers of the same sign. For example,         A -(-B) = A + B and -A -(+B) = -A + -B. Signed overflow occurs if the result has a different sign than expected. </a:t>
            </a:r>
            <a:endParaRPr/>
          </a:p>
        </p:txBody>
      </p:sp>
      <p:sp>
        <p:nvSpPr>
          <p:cNvPr id="178" name="Google Shape;178;p14"/>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Signed Overflow</a:t>
            </a:r>
            <a:endParaRPr/>
          </a:p>
        </p:txBody>
      </p:sp>
      <p:sp>
        <p:nvSpPr>
          <p:cNvPr id="184" name="Google Shape;184;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C00000"/>
              </a:buClr>
              <a:buSzPts val="2700"/>
              <a:buFont typeface="Arial"/>
              <a:buChar char="•"/>
            </a:pPr>
            <a:r>
              <a:rPr b="0" i="0" lang="en-US" sz="2700" u="none">
                <a:solidFill>
                  <a:schemeClr val="dk1"/>
                </a:solidFill>
                <a:latin typeface="Calibri"/>
                <a:ea typeface="Calibri"/>
                <a:cs typeface="Calibri"/>
                <a:sym typeface="Calibri"/>
              </a:rPr>
              <a:t>In addition of numbers with different signs, overflow is impossible, because a sum like A + ( -B) is really A - B, and because A and B are small enough to fit in the destination, so is A - B. For exactly the same reason, subtraction of numbers with the' same sign cannot give overflow.</a:t>
            </a:r>
            <a:endParaRPr/>
          </a:p>
          <a:p>
            <a:pPr indent="-342900" lvl="0" marL="342900" marR="0" rtl="0" algn="just">
              <a:lnSpc>
                <a:spcPct val="90000"/>
              </a:lnSpc>
              <a:spcBef>
                <a:spcPts val="540"/>
              </a:spcBef>
              <a:spcAft>
                <a:spcPts val="0"/>
              </a:spcAft>
              <a:buClr>
                <a:srgbClr val="C00000"/>
              </a:buClr>
              <a:buSzPts val="2700"/>
              <a:buFont typeface="Arial"/>
              <a:buChar char="•"/>
            </a:pPr>
            <a:r>
              <a:rPr b="0" i="0" lang="en-US" sz="2700" u="none">
                <a:solidFill>
                  <a:schemeClr val="dk1"/>
                </a:solidFill>
                <a:latin typeface="Calibri"/>
                <a:ea typeface="Calibri"/>
                <a:cs typeface="Calibri"/>
                <a:sym typeface="Calibri"/>
              </a:rPr>
              <a:t>Actually, the processor. uses the following method to set the OF: If the carries into and out of the msb don't match-that is, there </a:t>
            </a:r>
            <a:r>
              <a:rPr b="0" i="1" lang="en-US" sz="2700" u="none">
                <a:solidFill>
                  <a:schemeClr val="dk1"/>
                </a:solidFill>
                <a:latin typeface="Calibri"/>
                <a:ea typeface="Calibri"/>
                <a:cs typeface="Calibri"/>
                <a:sym typeface="Calibri"/>
              </a:rPr>
              <a:t>is a carry into </a:t>
            </a:r>
            <a:r>
              <a:rPr b="0" i="0" lang="en-US" sz="2700" u="none">
                <a:solidFill>
                  <a:schemeClr val="dk1"/>
                </a:solidFill>
                <a:latin typeface="Calibri"/>
                <a:ea typeface="Calibri"/>
                <a:cs typeface="Calibri"/>
                <a:sym typeface="Calibri"/>
              </a:rPr>
              <a:t>the msb but no carry out, ·or if there is a carry out but no </a:t>
            </a:r>
            <a:r>
              <a:rPr b="0" i="1" lang="en-US" sz="2700" u="none">
                <a:solidFill>
                  <a:schemeClr val="dk1"/>
                </a:solidFill>
                <a:latin typeface="Calibri"/>
                <a:ea typeface="Calibri"/>
                <a:cs typeface="Calibri"/>
                <a:sym typeface="Calibri"/>
              </a:rPr>
              <a:t>carry in-then </a:t>
            </a:r>
            <a:r>
              <a:rPr b="0" i="0" lang="en-US" sz="2700" u="none">
                <a:solidFill>
                  <a:schemeClr val="dk1"/>
                </a:solidFill>
                <a:latin typeface="Calibri"/>
                <a:ea typeface="Calibri"/>
                <a:cs typeface="Calibri"/>
                <a:sym typeface="Calibri"/>
              </a:rPr>
              <a:t>signed overflow has occurred, and OF is set to 1.</a:t>
            </a:r>
            <a:endParaRPr/>
          </a:p>
        </p:txBody>
      </p:sp>
      <p:sp>
        <p:nvSpPr>
          <p:cNvPr id="185" name="Google Shape;185;p15"/>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Signed Overflow</a:t>
            </a:r>
            <a:endParaRPr/>
          </a:p>
        </p:txBody>
      </p:sp>
      <p:sp>
        <p:nvSpPr>
          <p:cNvPr id="191" name="Google Shape;191;p16"/>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pic>
        <p:nvPicPr>
          <p:cNvPr id="192" name="Google Shape;192;p16"/>
          <p:cNvPicPr preferRelativeResize="0"/>
          <p:nvPr/>
        </p:nvPicPr>
        <p:blipFill rotWithShape="1">
          <a:blip r:embed="rId3">
            <a:alphaModFix/>
          </a:blip>
          <a:srcRect b="0" l="0" r="0" t="0"/>
          <a:stretch/>
        </p:blipFill>
        <p:spPr>
          <a:xfrm>
            <a:off x="122237" y="4038600"/>
            <a:ext cx="8869362" cy="2514600"/>
          </a:xfrm>
          <a:prstGeom prst="rect">
            <a:avLst/>
          </a:prstGeom>
          <a:noFill/>
          <a:ln>
            <a:noFill/>
          </a:ln>
        </p:spPr>
      </p:pic>
      <p:sp>
        <p:nvSpPr>
          <p:cNvPr id="193" name="Google Shape;193;p16"/>
          <p:cNvSpPr txBox="1"/>
          <p:nvPr/>
        </p:nvSpPr>
        <p:spPr>
          <a:xfrm>
            <a:off x="0" y="3581400"/>
            <a:ext cx="9144000" cy="533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Signed overflow conditions for addition and subtraction:</a:t>
            </a:r>
            <a:endParaRPr/>
          </a:p>
        </p:txBody>
      </p:sp>
      <p:sp>
        <p:nvSpPr>
          <p:cNvPr id="194" name="Google Shape;194;p16"/>
          <p:cNvSpPr txBox="1"/>
          <p:nvPr/>
        </p:nvSpPr>
        <p:spPr>
          <a:xfrm>
            <a:off x="0" y="990600"/>
            <a:ext cx="9144000" cy="533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Unsigned overflow conditions for addition and subtraction:</a:t>
            </a:r>
            <a:endParaRPr/>
          </a:p>
        </p:txBody>
      </p:sp>
      <p:pic>
        <p:nvPicPr>
          <p:cNvPr id="195" name="Google Shape;195;p16"/>
          <p:cNvPicPr preferRelativeResize="0"/>
          <p:nvPr/>
        </p:nvPicPr>
        <p:blipFill rotWithShape="1">
          <a:blip r:embed="rId4">
            <a:alphaModFix/>
          </a:blip>
          <a:srcRect b="0" l="0" r="0" t="0"/>
          <a:stretch/>
        </p:blipFill>
        <p:spPr>
          <a:xfrm>
            <a:off x="990600" y="1524000"/>
            <a:ext cx="7156450" cy="186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How Instructions Effect the Flags</a:t>
            </a:r>
            <a:endParaRPr/>
          </a:p>
        </p:txBody>
      </p:sp>
      <p:pic>
        <p:nvPicPr>
          <p:cNvPr id="201" name="Google Shape;201;p17"/>
          <p:cNvPicPr preferRelativeResize="0"/>
          <p:nvPr>
            <p:ph idx="1" type="body"/>
          </p:nvPr>
        </p:nvPicPr>
        <p:blipFill rotWithShape="1">
          <a:blip r:embed="rId3">
            <a:alphaModFix/>
          </a:blip>
          <a:srcRect b="0" l="0" r="0" t="0"/>
          <a:stretch/>
        </p:blipFill>
        <p:spPr>
          <a:xfrm>
            <a:off x="457200" y="1905000"/>
            <a:ext cx="8001000" cy="3962400"/>
          </a:xfrm>
          <a:prstGeom prst="rect">
            <a:avLst/>
          </a:prstGeom>
          <a:noFill/>
          <a:ln>
            <a:noFill/>
          </a:ln>
        </p:spPr>
      </p:pic>
      <p:sp>
        <p:nvSpPr>
          <p:cNvPr id="202" name="Google Shape;202;p17"/>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Examples</a:t>
            </a:r>
            <a:endParaRPr/>
          </a:p>
        </p:txBody>
      </p:sp>
      <p:pic>
        <p:nvPicPr>
          <p:cNvPr id="208" name="Google Shape;208;p18"/>
          <p:cNvPicPr preferRelativeResize="0"/>
          <p:nvPr>
            <p:ph idx="1" type="body"/>
          </p:nvPr>
        </p:nvPicPr>
        <p:blipFill rotWithShape="1">
          <a:blip r:embed="rId3">
            <a:alphaModFix/>
          </a:blip>
          <a:srcRect b="0" l="0" r="0" t="0"/>
          <a:stretch/>
        </p:blipFill>
        <p:spPr>
          <a:xfrm>
            <a:off x="533400" y="1371600"/>
            <a:ext cx="7924800" cy="4876800"/>
          </a:xfrm>
          <a:prstGeom prst="rect">
            <a:avLst/>
          </a:prstGeom>
          <a:noFill/>
          <a:ln>
            <a:noFill/>
          </a:ln>
        </p:spPr>
      </p:pic>
      <p:sp>
        <p:nvSpPr>
          <p:cNvPr id="209" name="Google Shape;209;p18"/>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Examples</a:t>
            </a:r>
            <a:endParaRPr/>
          </a:p>
        </p:txBody>
      </p:sp>
      <p:pic>
        <p:nvPicPr>
          <p:cNvPr id="215" name="Google Shape;215;p19"/>
          <p:cNvPicPr preferRelativeResize="0"/>
          <p:nvPr>
            <p:ph idx="1" type="body"/>
          </p:nvPr>
        </p:nvPicPr>
        <p:blipFill rotWithShape="1">
          <a:blip r:embed="rId3">
            <a:alphaModFix/>
          </a:blip>
          <a:srcRect b="0" l="0" r="0" t="0"/>
          <a:stretch/>
        </p:blipFill>
        <p:spPr>
          <a:xfrm>
            <a:off x="381000" y="1828800"/>
            <a:ext cx="8077200" cy="1600200"/>
          </a:xfrm>
          <a:prstGeom prst="rect">
            <a:avLst/>
          </a:prstGeom>
          <a:noFill/>
          <a:ln>
            <a:noFill/>
          </a:ln>
        </p:spPr>
      </p:pic>
      <p:pic>
        <p:nvPicPr>
          <p:cNvPr id="216" name="Google Shape;216;p19"/>
          <p:cNvPicPr preferRelativeResize="0"/>
          <p:nvPr/>
        </p:nvPicPr>
        <p:blipFill rotWithShape="1">
          <a:blip r:embed="rId4">
            <a:alphaModFix/>
          </a:blip>
          <a:srcRect b="0" l="0" r="0" t="0"/>
          <a:stretch/>
        </p:blipFill>
        <p:spPr>
          <a:xfrm>
            <a:off x="609600" y="3505200"/>
            <a:ext cx="7924800" cy="3048000"/>
          </a:xfrm>
          <a:prstGeom prst="rect">
            <a:avLst/>
          </a:prstGeom>
          <a:noFill/>
          <a:ln>
            <a:noFill/>
          </a:ln>
        </p:spPr>
      </p:pic>
      <p:sp>
        <p:nvSpPr>
          <p:cNvPr id="217" name="Google Shape;217;p19"/>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Examples</a:t>
            </a:r>
            <a:endParaRPr/>
          </a:p>
        </p:txBody>
      </p:sp>
      <p:pic>
        <p:nvPicPr>
          <p:cNvPr id="223" name="Google Shape;223;p20"/>
          <p:cNvPicPr preferRelativeResize="0"/>
          <p:nvPr>
            <p:ph idx="1" type="body"/>
          </p:nvPr>
        </p:nvPicPr>
        <p:blipFill rotWithShape="1">
          <a:blip r:embed="rId3">
            <a:alphaModFix/>
          </a:blip>
          <a:srcRect b="0" l="0" r="0" t="0"/>
          <a:stretch/>
        </p:blipFill>
        <p:spPr>
          <a:xfrm>
            <a:off x="533400" y="1722437"/>
            <a:ext cx="8077200" cy="4718050"/>
          </a:xfrm>
          <a:prstGeom prst="rect">
            <a:avLst/>
          </a:prstGeom>
          <a:noFill/>
          <a:ln>
            <a:noFill/>
          </a:ln>
        </p:spPr>
      </p:pic>
      <p:sp>
        <p:nvSpPr>
          <p:cNvPr id="224" name="Google Shape;224;p20"/>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503237" y="76200"/>
            <a:ext cx="8183562" cy="1052512"/>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C00000"/>
              </a:buClr>
              <a:buSzPts val="4500"/>
              <a:buFont typeface="Arial"/>
              <a:buNone/>
            </a:pPr>
            <a:r>
              <a:rPr b="1" i="0" lang="en-US" sz="4500" u="none" cap="none" strike="noStrike">
                <a:solidFill>
                  <a:srgbClr val="C00000"/>
                </a:solidFill>
                <a:latin typeface="Arial"/>
                <a:ea typeface="Arial"/>
                <a:cs typeface="Arial"/>
                <a:sym typeface="Arial"/>
              </a:rPr>
              <a:t>Topic Contents</a:t>
            </a:r>
            <a:endParaRPr/>
          </a:p>
        </p:txBody>
      </p:sp>
      <p:sp>
        <p:nvSpPr>
          <p:cNvPr id="99" name="Google Shape;99;p3"/>
          <p:cNvSpPr txBox="1"/>
          <p:nvPr/>
        </p:nvSpPr>
        <p:spPr>
          <a:xfrm>
            <a:off x="228600" y="1628775"/>
            <a:ext cx="8640762" cy="4187825"/>
          </a:xfrm>
          <a:prstGeom prst="rect">
            <a:avLst/>
          </a:prstGeom>
          <a:noFill/>
          <a:ln>
            <a:noFill/>
          </a:ln>
        </p:spPr>
        <p:txBody>
          <a:bodyPr anchorCtr="0" anchor="t" bIns="45700" lIns="182875" spcFirstLastPara="1" rIns="91425" wrap="square" tIns="0">
            <a:noAutofit/>
          </a:bodyPr>
          <a:lstStyle/>
          <a:p>
            <a:pPr indent="-342898" lvl="0" marL="379412" marR="0" rtl="0" algn="l">
              <a:lnSpc>
                <a:spcPct val="175000"/>
              </a:lnSpc>
              <a:spcBef>
                <a:spcPts val="0"/>
              </a:spcBef>
              <a:spcAft>
                <a:spcPts val="0"/>
              </a:spcAft>
              <a:buClr>
                <a:srgbClr val="FF00FF"/>
              </a:buClr>
              <a:buSzPts val="2880"/>
              <a:buFont typeface="Noto Sans Symbols"/>
              <a:buChar char="⮚"/>
            </a:pPr>
            <a:r>
              <a:rPr b="1" i="0" lang="en-US" sz="3600" u="none" cap="none" strike="noStrike">
                <a:solidFill>
                  <a:srgbClr val="00FF00"/>
                </a:solidFill>
                <a:latin typeface="Arial"/>
                <a:ea typeface="Arial"/>
                <a:cs typeface="Arial"/>
                <a:sym typeface="Arial"/>
              </a:rPr>
              <a:t>The FLAGS Register</a:t>
            </a:r>
            <a:endParaRPr/>
          </a:p>
          <a:p>
            <a:pPr indent="-342898" lvl="0" marL="379412" marR="0" rtl="0" algn="l">
              <a:lnSpc>
                <a:spcPct val="175000"/>
              </a:lnSpc>
              <a:spcBef>
                <a:spcPts val="0"/>
              </a:spcBef>
              <a:spcAft>
                <a:spcPts val="0"/>
              </a:spcAft>
              <a:buClr>
                <a:srgbClr val="FF00FF"/>
              </a:buClr>
              <a:buSzPts val="2880"/>
              <a:buFont typeface="Noto Sans Symbols"/>
              <a:buChar char="⮚"/>
            </a:pPr>
            <a:r>
              <a:rPr b="1" i="0" lang="en-US" sz="3600" u="none" cap="none" strike="noStrike">
                <a:solidFill>
                  <a:srgbClr val="00FF00"/>
                </a:solidFill>
                <a:latin typeface="Arial"/>
                <a:ea typeface="Arial"/>
                <a:cs typeface="Arial"/>
                <a:sym typeface="Arial"/>
              </a:rPr>
              <a:t>Overflow</a:t>
            </a:r>
            <a:endParaRPr/>
          </a:p>
          <a:p>
            <a:pPr indent="-342898" lvl="0" marL="379412" marR="0" rtl="0" algn="l">
              <a:lnSpc>
                <a:spcPct val="175000"/>
              </a:lnSpc>
              <a:spcBef>
                <a:spcPts val="0"/>
              </a:spcBef>
              <a:spcAft>
                <a:spcPts val="0"/>
              </a:spcAft>
              <a:buClr>
                <a:srgbClr val="FF00FF"/>
              </a:buClr>
              <a:buSzPts val="2880"/>
              <a:buFont typeface="Noto Sans Symbols"/>
              <a:buChar char="⮚"/>
            </a:pPr>
            <a:r>
              <a:rPr b="1" i="0" lang="en-US" sz="3600" u="none" cap="none" strike="noStrike">
                <a:solidFill>
                  <a:srgbClr val="00FF00"/>
                </a:solidFill>
                <a:latin typeface="Arial"/>
                <a:ea typeface="Arial"/>
                <a:cs typeface="Arial"/>
                <a:sym typeface="Arial"/>
              </a:rPr>
              <a:t>How Instructions Affect the Flags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Examples</a:t>
            </a:r>
            <a:endParaRPr/>
          </a:p>
        </p:txBody>
      </p:sp>
      <p:pic>
        <p:nvPicPr>
          <p:cNvPr id="230" name="Google Shape;230;p21"/>
          <p:cNvPicPr preferRelativeResize="0"/>
          <p:nvPr>
            <p:ph idx="1" type="body"/>
          </p:nvPr>
        </p:nvPicPr>
        <p:blipFill rotWithShape="1">
          <a:blip r:embed="rId3">
            <a:alphaModFix/>
          </a:blip>
          <a:srcRect b="0" l="0" r="0" t="0"/>
          <a:stretch/>
        </p:blipFill>
        <p:spPr>
          <a:xfrm>
            <a:off x="381000" y="1600200"/>
            <a:ext cx="8382000" cy="4876800"/>
          </a:xfrm>
          <a:prstGeom prst="rect">
            <a:avLst/>
          </a:prstGeom>
          <a:noFill/>
          <a:ln>
            <a:noFill/>
          </a:ln>
        </p:spPr>
      </p:pic>
      <p:sp>
        <p:nvSpPr>
          <p:cNvPr id="231" name="Google Shape;231;p21"/>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10253F"/>
              </a:buClr>
              <a:buSzPts val="4400"/>
              <a:buFont typeface="Calibri"/>
              <a:buNone/>
            </a:pPr>
            <a:r>
              <a:rPr b="1" i="1" lang="en-US" sz="4400" u="none">
                <a:solidFill>
                  <a:srgbClr val="10253F"/>
                </a:solidFill>
                <a:latin typeface="Calibri"/>
                <a:ea typeface="Calibri"/>
                <a:cs typeface="Calibri"/>
                <a:sym typeface="Calibri"/>
              </a:rPr>
              <a:t>The Processor Status</a:t>
            </a:r>
            <a:br>
              <a:rPr b="1" i="1" lang="en-US" sz="4400" u="none">
                <a:solidFill>
                  <a:srgbClr val="10253F"/>
                </a:solidFill>
                <a:latin typeface="Calibri"/>
                <a:ea typeface="Calibri"/>
                <a:cs typeface="Calibri"/>
                <a:sym typeface="Calibri"/>
              </a:rPr>
            </a:br>
            <a:r>
              <a:rPr b="1" i="1" lang="en-US" sz="4400" u="none">
                <a:solidFill>
                  <a:srgbClr val="10253F"/>
                </a:solidFill>
                <a:latin typeface="Calibri"/>
                <a:ea typeface="Calibri"/>
                <a:cs typeface="Calibri"/>
                <a:sym typeface="Calibri"/>
              </a:rPr>
              <a:t>and the FLAGS Register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The FLAGS Register</a:t>
            </a:r>
            <a:endParaRPr/>
          </a:p>
        </p:txBody>
      </p:sp>
      <p:sp>
        <p:nvSpPr>
          <p:cNvPr id="110" name="Google Shape;110;p5"/>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
        <p:nvSpPr>
          <p:cNvPr id="111" name="Google Shape;111;p5"/>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5000"/>
              </a:lnSpc>
              <a:spcBef>
                <a:spcPts val="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The flags are placed in the FLAGS register and they arc classified as either status flags or control flags.</a:t>
            </a:r>
            <a:endParaRPr/>
          </a:p>
          <a:p>
            <a:pPr indent="-342900" lvl="0" marL="342900" marR="0" rtl="0" algn="just">
              <a:lnSpc>
                <a:spcPct val="125000"/>
              </a:lnSpc>
              <a:spcBef>
                <a:spcPts val="56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The status flags reflect the result of a computation.</a:t>
            </a:r>
            <a:endParaRPr/>
          </a:p>
          <a:p>
            <a:pPr indent="-342900" lvl="0" marL="342900" marR="0" rtl="0" algn="just">
              <a:lnSpc>
                <a:spcPct val="125000"/>
              </a:lnSpc>
              <a:spcBef>
                <a:spcPts val="56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They are affected by the machine instructions.</a:t>
            </a:r>
            <a:endParaRPr/>
          </a:p>
          <a:p>
            <a:pPr indent="-342900" lvl="0" marL="342900" marR="0" rtl="0" algn="just">
              <a:lnSpc>
                <a:spcPct val="125000"/>
              </a:lnSpc>
              <a:spcBef>
                <a:spcPts val="56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They are used to implement jump instructions that allow programs to have multiple branches and loops.</a:t>
            </a:r>
            <a:endParaRPr/>
          </a:p>
          <a:p>
            <a:pPr indent="-342900" lvl="0" marL="342900" marR="0" rtl="0" algn="just">
              <a:lnSpc>
                <a:spcPct val="125000"/>
              </a:lnSpc>
              <a:spcBef>
                <a:spcPts val="56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The control flags are used to enable or disable certain operations of the processor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The FLAGS Register</a:t>
            </a:r>
            <a:endParaRPr/>
          </a:p>
        </p:txBody>
      </p:sp>
      <p:sp>
        <p:nvSpPr>
          <p:cNvPr id="117" name="Google Shape;117;p6"/>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
        <p:nvSpPr>
          <p:cNvPr id="118" name="Google Shape;118;p6"/>
          <p:cNvSpPr txBox="1"/>
          <p:nvPr>
            <p:ph idx="1" type="body"/>
          </p:nvPr>
        </p:nvSpPr>
        <p:spPr>
          <a:xfrm>
            <a:off x="0" y="3657600"/>
            <a:ext cx="9144000" cy="3124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5000"/>
              </a:lnSpc>
              <a:spcBef>
                <a:spcPts val="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Figure 5.1 shows the FLAGS register. </a:t>
            </a:r>
            <a:endParaRPr/>
          </a:p>
          <a:p>
            <a:pPr indent="-342900" lvl="0" marL="342900" marR="0" rtl="0" algn="just">
              <a:lnSpc>
                <a:spcPct val="125000"/>
              </a:lnSpc>
              <a:spcBef>
                <a:spcPts val="56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The status flags are located in bits 0, 2, 4, 6, 7, and 11 and the control flags are located in bits 8, 9, and 10.</a:t>
            </a:r>
            <a:endParaRPr/>
          </a:p>
          <a:p>
            <a:pPr indent="-342900" lvl="0" marL="342900" marR="0" rtl="0" algn="just">
              <a:lnSpc>
                <a:spcPct val="125000"/>
              </a:lnSpc>
              <a:spcBef>
                <a:spcPts val="56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The other bits have no significance.</a:t>
            </a:r>
            <a:endParaRPr/>
          </a:p>
          <a:p>
            <a:pPr indent="-342900" lvl="0" marL="342900" marR="0" rtl="0" algn="just">
              <a:lnSpc>
                <a:spcPct val="125000"/>
              </a:lnSpc>
              <a:spcBef>
                <a:spcPts val="560"/>
              </a:spcBef>
              <a:spcAft>
                <a:spcPts val="0"/>
              </a:spcAft>
              <a:buClr>
                <a:srgbClr val="C00000"/>
              </a:buClr>
              <a:buSzPts val="2800"/>
              <a:buFont typeface="Arial"/>
              <a:buChar char="•"/>
            </a:pPr>
            <a:r>
              <a:rPr b="0" i="0" lang="en-US" sz="2800" u="none" cap="none" strike="noStrike">
                <a:solidFill>
                  <a:schemeClr val="dk1"/>
                </a:solidFill>
                <a:latin typeface="Calibri"/>
                <a:ea typeface="Calibri"/>
                <a:cs typeface="Calibri"/>
                <a:sym typeface="Calibri"/>
              </a:rPr>
              <a:t>In this topic, we concentrate on the status flags.</a:t>
            </a:r>
            <a:endParaRPr/>
          </a:p>
        </p:txBody>
      </p:sp>
      <p:pic>
        <p:nvPicPr>
          <p:cNvPr id="119" name="Google Shape;119;p6"/>
          <p:cNvPicPr preferRelativeResize="0"/>
          <p:nvPr/>
        </p:nvPicPr>
        <p:blipFill rotWithShape="1">
          <a:blip r:embed="rId3">
            <a:alphaModFix/>
          </a:blip>
          <a:srcRect b="0" l="0" r="0" t="0"/>
          <a:stretch/>
        </p:blipFill>
        <p:spPr>
          <a:xfrm>
            <a:off x="0" y="990600"/>
            <a:ext cx="9147175" cy="26463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The FLAGS Register</a:t>
            </a:r>
            <a:endParaRPr/>
          </a:p>
        </p:txBody>
      </p:sp>
      <p:sp>
        <p:nvSpPr>
          <p:cNvPr id="125" name="Google Shape;125;p7"/>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
        <p:nvSpPr>
          <p:cNvPr id="126" name="Google Shape;126;p7"/>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5000"/>
              </a:lnSpc>
              <a:spcBef>
                <a:spcPts val="0"/>
              </a:spcBef>
              <a:spcAft>
                <a:spcPts val="0"/>
              </a:spcAft>
              <a:buClr>
                <a:srgbClr val="C00000"/>
              </a:buClr>
              <a:buSzPts val="2800"/>
              <a:buFont typeface="Arial"/>
              <a:buChar char="•"/>
            </a:pPr>
            <a:r>
              <a:rPr b="1" i="0" lang="en-US" sz="2800" u="none" cap="none" strike="noStrike">
                <a:solidFill>
                  <a:schemeClr val="dk1"/>
                </a:solidFill>
                <a:latin typeface="Calibri"/>
                <a:ea typeface="Calibri"/>
                <a:cs typeface="Calibri"/>
                <a:sym typeface="Calibri"/>
              </a:rPr>
              <a:t>msb</a:t>
            </a:r>
            <a:r>
              <a:rPr b="0" i="0" lang="en-US" sz="2800" u="none" cap="none" strike="noStrike">
                <a:solidFill>
                  <a:schemeClr val="dk1"/>
                </a:solidFill>
                <a:latin typeface="Calibri"/>
                <a:ea typeface="Calibri"/>
                <a:cs typeface="Calibri"/>
                <a:sym typeface="Calibri"/>
              </a:rPr>
              <a:t>: The </a:t>
            </a:r>
            <a:r>
              <a:rPr b="1" i="0" lang="en-US" sz="2800" u="none" cap="none" strike="noStrike">
                <a:solidFill>
                  <a:schemeClr val="dk1"/>
                </a:solidFill>
                <a:latin typeface="Calibri"/>
                <a:ea typeface="Calibri"/>
                <a:cs typeface="Calibri"/>
                <a:sym typeface="Calibri"/>
              </a:rPr>
              <a:t>most significant bit</a:t>
            </a:r>
            <a:r>
              <a:rPr b="0" i="0" lang="en-US" sz="2800" u="none" cap="none" strike="noStrike">
                <a:solidFill>
                  <a:schemeClr val="dk1"/>
                </a:solidFill>
                <a:latin typeface="Calibri"/>
                <a:ea typeface="Calibri"/>
                <a:cs typeface="Calibri"/>
                <a:sym typeface="Calibri"/>
              </a:rPr>
              <a:t>, or </a:t>
            </a:r>
            <a:r>
              <a:rPr b="1" i="0" lang="en-US" sz="2800" u="none" cap="none" strike="noStrike">
                <a:solidFill>
                  <a:schemeClr val="dk1"/>
                </a:solidFill>
                <a:latin typeface="Calibri"/>
                <a:ea typeface="Calibri"/>
                <a:cs typeface="Calibri"/>
                <a:sym typeface="Calibri"/>
              </a:rPr>
              <a:t>msb</a:t>
            </a:r>
            <a:r>
              <a:rPr b="0" i="0" lang="en-US" sz="2800" u="none" cap="none" strike="noStrike">
                <a:solidFill>
                  <a:schemeClr val="dk1"/>
                </a:solidFill>
                <a:latin typeface="Calibri"/>
                <a:ea typeface="Calibri"/>
                <a:cs typeface="Calibri"/>
                <a:sym typeface="Calibri"/>
              </a:rPr>
              <a:t>, is the leftmost bit in an 8-bit byte or a 16-bit word. In a word, the msb is bit 15; in a byte, it is bit 7.</a:t>
            </a:r>
            <a:endParaRPr/>
          </a:p>
          <a:p>
            <a:pPr indent="-342900" lvl="0" marL="342900" marR="0" rtl="0" algn="just">
              <a:lnSpc>
                <a:spcPct val="125000"/>
              </a:lnSpc>
              <a:spcBef>
                <a:spcPts val="560"/>
              </a:spcBef>
              <a:spcAft>
                <a:spcPts val="0"/>
              </a:spcAft>
              <a:buClr>
                <a:srgbClr val="C00000"/>
              </a:buClr>
              <a:buSzPts val="2800"/>
              <a:buFont typeface="Arial"/>
              <a:buChar char="•"/>
            </a:pPr>
            <a:r>
              <a:rPr b="1" i="0" lang="en-US" sz="2800" u="none" cap="none" strike="noStrike">
                <a:solidFill>
                  <a:schemeClr val="dk1"/>
                </a:solidFill>
                <a:latin typeface="Calibri"/>
                <a:ea typeface="Calibri"/>
                <a:cs typeface="Calibri"/>
                <a:sym typeface="Calibri"/>
              </a:rPr>
              <a:t>lsb</a:t>
            </a:r>
            <a:r>
              <a:rPr b="0" i="0" lang="en-US" sz="2800" u="none" cap="none" strike="noStrike">
                <a:solidFill>
                  <a:schemeClr val="dk1"/>
                </a:solidFill>
                <a:latin typeface="Calibri"/>
                <a:ea typeface="Calibri"/>
                <a:cs typeface="Calibri"/>
                <a:sym typeface="Calibri"/>
              </a:rPr>
              <a:t>: The </a:t>
            </a:r>
            <a:r>
              <a:rPr b="1" i="0" lang="en-US" sz="2800" u="none" cap="none" strike="noStrike">
                <a:solidFill>
                  <a:schemeClr val="dk1"/>
                </a:solidFill>
                <a:latin typeface="Calibri"/>
                <a:ea typeface="Calibri"/>
                <a:cs typeface="Calibri"/>
                <a:sym typeface="Calibri"/>
              </a:rPr>
              <a:t>least</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significant bit</a:t>
            </a:r>
            <a:r>
              <a:rPr b="0" i="0" lang="en-US" sz="2800" u="none" cap="none" strike="noStrike">
                <a:solidFill>
                  <a:schemeClr val="dk1"/>
                </a:solidFill>
                <a:latin typeface="Calibri"/>
                <a:ea typeface="Calibri"/>
                <a:cs typeface="Calibri"/>
                <a:sym typeface="Calibri"/>
              </a:rPr>
              <a:t>, or </a:t>
            </a:r>
            <a:r>
              <a:rPr b="1" i="0" lang="en-US" sz="2800" u="none" cap="none" strike="noStrike">
                <a:solidFill>
                  <a:schemeClr val="dk1"/>
                </a:solidFill>
                <a:latin typeface="Calibri"/>
                <a:ea typeface="Calibri"/>
                <a:cs typeface="Calibri"/>
                <a:sym typeface="Calibri"/>
              </a:rPr>
              <a:t>lsb</a:t>
            </a:r>
            <a:r>
              <a:rPr b="0" i="0" lang="en-US" sz="2800" u="none" cap="none" strike="noStrike">
                <a:solidFill>
                  <a:schemeClr val="dk1"/>
                </a:solidFill>
                <a:latin typeface="Calibri"/>
                <a:ea typeface="Calibri"/>
                <a:cs typeface="Calibri"/>
                <a:sym typeface="Calibri"/>
              </a:rPr>
              <a:t>, is the rightmost bit in an 8-bit byte or a 16-bit word. In a byte or word, the lsb is bit 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The FLAGS Register</a:t>
            </a:r>
            <a:endParaRPr/>
          </a:p>
        </p:txBody>
      </p:sp>
      <p:sp>
        <p:nvSpPr>
          <p:cNvPr id="132" name="Google Shape;132;p8"/>
          <p:cNvSpPr txBox="1"/>
          <p:nvPr>
            <p:ph idx="1" type="body"/>
          </p:nvPr>
        </p:nvSpPr>
        <p:spPr>
          <a:xfrm>
            <a:off x="304800" y="1600200"/>
            <a:ext cx="8610600" cy="480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5000"/>
              </a:lnSpc>
              <a:spcBef>
                <a:spcPts val="0"/>
              </a:spcBef>
              <a:spcAft>
                <a:spcPts val="0"/>
              </a:spcAft>
              <a:buClr>
                <a:srgbClr val="C00000"/>
              </a:buClr>
              <a:buSzPts val="2400"/>
              <a:buFont typeface="Arial"/>
              <a:buChar char="•"/>
            </a:pPr>
            <a:r>
              <a:rPr b="1" i="1" lang="en-US" sz="2400" u="none" cap="none" strike="noStrike">
                <a:solidFill>
                  <a:schemeClr val="dk1"/>
                </a:solidFill>
                <a:latin typeface="Calibri"/>
                <a:ea typeface="Calibri"/>
                <a:cs typeface="Calibri"/>
                <a:sym typeface="Calibri"/>
              </a:rPr>
              <a:t>Carry Flag (CF) </a:t>
            </a:r>
            <a:r>
              <a:rPr b="0"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CF = 1 if there is a carry out from the most significant bit (msb) on addition, or there Is a borrow into the msb on subtraction; otherwise, it is 0. CF is also affected by shift and rotate Instructions.</a:t>
            </a:r>
            <a:endParaRPr/>
          </a:p>
          <a:p>
            <a:pPr indent="-342900" lvl="0" marL="342900" marR="0" rtl="0" algn="just">
              <a:lnSpc>
                <a:spcPct val="125000"/>
              </a:lnSpc>
              <a:spcBef>
                <a:spcPts val="480"/>
              </a:spcBef>
              <a:spcAft>
                <a:spcPts val="0"/>
              </a:spcAft>
              <a:buClr>
                <a:srgbClr val="C00000"/>
              </a:buClr>
              <a:buSzPts val="2400"/>
              <a:buFont typeface="Arial"/>
              <a:buChar char="•"/>
            </a:pPr>
            <a:r>
              <a:rPr b="1" i="1" lang="en-US" sz="2400" u="none" cap="none" strike="noStrike">
                <a:solidFill>
                  <a:schemeClr val="dk1"/>
                </a:solidFill>
                <a:latin typeface="Calibri"/>
                <a:ea typeface="Calibri"/>
                <a:cs typeface="Calibri"/>
                <a:sym typeface="Calibri"/>
              </a:rPr>
              <a:t>Parity Flag (PF) </a:t>
            </a:r>
            <a:r>
              <a:rPr b="0"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PF = 1 if the low byte of a result has an even number of one bits (even parity). It is O if the low byte has, odd parity. For example, if the result of a word addition is FFFEh, then the low byte contains 7 one bits, so PF=0.</a:t>
            </a:r>
            <a:endParaRPr/>
          </a:p>
          <a:p>
            <a:pPr indent="-342900" lvl="0" marL="342900" marR="0" rtl="0" algn="just">
              <a:lnSpc>
                <a:spcPct val="125000"/>
              </a:lnSpc>
              <a:spcBef>
                <a:spcPts val="480"/>
              </a:spcBef>
              <a:spcAft>
                <a:spcPts val="0"/>
              </a:spcAft>
              <a:buClr>
                <a:srgbClr val="C00000"/>
              </a:buClr>
              <a:buSzPts val="2400"/>
              <a:buFont typeface="Arial"/>
              <a:buChar char="•"/>
            </a:pPr>
            <a:r>
              <a:rPr b="1" i="1" lang="en-US" sz="2400" u="none" cap="none" strike="noStrike">
                <a:solidFill>
                  <a:schemeClr val="dk1"/>
                </a:solidFill>
                <a:latin typeface="Calibri"/>
                <a:ea typeface="Calibri"/>
                <a:cs typeface="Calibri"/>
                <a:sym typeface="Calibri"/>
              </a:rPr>
              <a:t>Auxiliary Carry Flag (AF)</a:t>
            </a:r>
            <a:r>
              <a:rPr b="0" i="0" lang="en-US" sz="2400" u="none" cap="none" strike="noStrike">
                <a:solidFill>
                  <a:schemeClr val="dk1"/>
                </a:solidFill>
                <a:latin typeface="Calibri"/>
                <a:ea typeface="Calibri"/>
                <a:cs typeface="Calibri"/>
                <a:sym typeface="Calibri"/>
              </a:rPr>
              <a:t> : AF = 1 if there is a carry out from bit 3 on addition, or a borrow into bit 3 on subtraction.</a:t>
            </a:r>
            <a:endParaRPr/>
          </a:p>
        </p:txBody>
      </p:sp>
      <p:sp>
        <p:nvSpPr>
          <p:cNvPr id="133" name="Google Shape;133;p8"/>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The FLAGS Register</a:t>
            </a:r>
            <a:endParaRPr/>
          </a:p>
        </p:txBody>
      </p:sp>
      <p:sp>
        <p:nvSpPr>
          <p:cNvPr id="139" name="Google Shape;139;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00000"/>
              </a:buClr>
              <a:buSzPts val="3200"/>
              <a:buFont typeface="Arial"/>
              <a:buChar char="•"/>
            </a:pPr>
            <a:r>
              <a:rPr b="1" i="1" lang="en-US" sz="3200" u="none" cap="none" strike="noStrike">
                <a:solidFill>
                  <a:schemeClr val="dk1"/>
                </a:solidFill>
                <a:latin typeface="Calibri"/>
                <a:ea typeface="Calibri"/>
                <a:cs typeface="Calibri"/>
                <a:sym typeface="Calibri"/>
              </a:rPr>
              <a:t>Sign Flag (SF) : </a:t>
            </a:r>
            <a:r>
              <a:rPr b="0" i="0" lang="en-US" sz="3200" u="none" cap="none" strike="noStrike">
                <a:solidFill>
                  <a:schemeClr val="dk1"/>
                </a:solidFill>
                <a:latin typeface="Calibri"/>
                <a:ea typeface="Calibri"/>
                <a:cs typeface="Calibri"/>
                <a:sym typeface="Calibri"/>
              </a:rPr>
              <a:t>SF = 1 if the msb of a result is 1; it means the result is negative if you are giving a signed interpretation. SF = 0 if the msb is 0 .</a:t>
            </a:r>
            <a:endParaRPr/>
          </a:p>
          <a:p>
            <a:pPr indent="-342900" lvl="0" marL="342900" marR="0" rtl="0" algn="just">
              <a:lnSpc>
                <a:spcPct val="100000"/>
              </a:lnSpc>
              <a:spcBef>
                <a:spcPts val="640"/>
              </a:spcBef>
              <a:spcAft>
                <a:spcPts val="0"/>
              </a:spcAft>
              <a:buClr>
                <a:srgbClr val="C00000"/>
              </a:buClr>
              <a:buSzPts val="3200"/>
              <a:buFont typeface="Arial"/>
              <a:buChar char="•"/>
            </a:pPr>
            <a:r>
              <a:rPr b="1" i="1" lang="en-US" sz="3200" u="none" cap="none" strike="noStrike">
                <a:solidFill>
                  <a:schemeClr val="dk1"/>
                </a:solidFill>
                <a:latin typeface="Calibri"/>
                <a:ea typeface="Calibri"/>
                <a:cs typeface="Calibri"/>
                <a:sym typeface="Calibri"/>
              </a:rPr>
              <a:t>Overflow Flag (OF) : </a:t>
            </a:r>
            <a:r>
              <a:rPr b="0" i="0" lang="en-US" sz="3200" u="none" cap="none" strike="noStrike">
                <a:solidFill>
                  <a:schemeClr val="dk1"/>
                </a:solidFill>
                <a:latin typeface="Calibri"/>
                <a:ea typeface="Calibri"/>
                <a:cs typeface="Calibri"/>
                <a:sym typeface="Calibri"/>
              </a:rPr>
              <a:t>OF = 1 if signed overflow occurred, otherwise it is 0.</a:t>
            </a:r>
            <a:endParaRPr/>
          </a:p>
          <a:p>
            <a:pPr indent="-342900" lvl="0" marL="342900" marR="0" rtl="0" algn="just">
              <a:lnSpc>
                <a:spcPct val="100000"/>
              </a:lnSpc>
              <a:spcBef>
                <a:spcPts val="640"/>
              </a:spcBef>
              <a:spcAft>
                <a:spcPts val="0"/>
              </a:spcAft>
              <a:buClr>
                <a:srgbClr val="C00000"/>
              </a:buClr>
              <a:buSzPts val="3200"/>
              <a:buFont typeface="Arial"/>
              <a:buChar char="•"/>
            </a:pPr>
            <a:r>
              <a:rPr b="1" i="1" lang="en-US" sz="3200" u="none" cap="none" strike="noStrike">
                <a:solidFill>
                  <a:schemeClr val="dk1"/>
                </a:solidFill>
                <a:latin typeface="Calibri"/>
                <a:ea typeface="Calibri"/>
                <a:cs typeface="Calibri"/>
                <a:sym typeface="Calibri"/>
              </a:rPr>
              <a:t>Zero Flag (ZF) </a:t>
            </a:r>
            <a:r>
              <a:rPr b="0" i="1" lang="en-US" sz="3200" u="none" cap="none" strike="noStrike">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ZF = 1 for a zero result, and    ZF = 0 for a nonzero result.</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40" name="Google Shape;140;p9"/>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
        <p:nvSpPr>
          <p:cNvPr id="141" name="Google Shape;141;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Overflow</a:t>
            </a:r>
            <a:endParaRPr/>
          </a:p>
        </p:txBody>
      </p:sp>
      <p:sp>
        <p:nvSpPr>
          <p:cNvPr id="147" name="Google Shape;147;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0"/>
              </a:spcBef>
              <a:spcAft>
                <a:spcPts val="0"/>
              </a:spcAft>
              <a:buClr>
                <a:srgbClr val="C00000"/>
              </a:buClr>
              <a:buSzPts val="3200"/>
              <a:buFont typeface="Arial"/>
              <a:buChar char="•"/>
            </a:pPr>
            <a:r>
              <a:rPr b="0" i="0" lang="en-US" sz="3200" u="none">
                <a:solidFill>
                  <a:schemeClr val="dk1"/>
                </a:solidFill>
                <a:latin typeface="Calibri"/>
                <a:ea typeface="Calibri"/>
                <a:cs typeface="Calibri"/>
                <a:sym typeface="Calibri"/>
              </a:rPr>
              <a:t>Signed and unsigned overflows are independent phenomena. When we perform an arithmetic operation such as addition, there are four possible outcomes: </a:t>
            </a:r>
            <a:endParaRPr b="0" i="0" sz="32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rgbClr val="C00000"/>
              </a:buClr>
              <a:buSzPts val="3200"/>
              <a:buFont typeface="Arial"/>
              <a:buNone/>
            </a:pPr>
            <a:r>
              <a:rPr b="0" i="0" lang="en-US" sz="3200" u="none">
                <a:solidFill>
                  <a:srgbClr val="C00000"/>
                </a:solidFill>
                <a:latin typeface="Calibri"/>
                <a:ea typeface="Calibri"/>
                <a:cs typeface="Calibri"/>
                <a:sym typeface="Calibri"/>
              </a:rPr>
              <a:t>(1)</a:t>
            </a:r>
            <a:r>
              <a:rPr b="0" i="0" lang="en-US" sz="3200" u="none">
                <a:solidFill>
                  <a:schemeClr val="dk1"/>
                </a:solidFill>
                <a:latin typeface="Calibri"/>
                <a:ea typeface="Calibri"/>
                <a:cs typeface="Calibri"/>
                <a:sym typeface="Calibri"/>
              </a:rPr>
              <a:t> no overflow, </a:t>
            </a:r>
            <a:endParaRPr b="0" i="0" sz="32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rgbClr val="C00000"/>
              </a:buClr>
              <a:buSzPts val="3200"/>
              <a:buFont typeface="Arial"/>
              <a:buNone/>
            </a:pPr>
            <a:r>
              <a:rPr b="0" i="0" lang="en-US" sz="3200" u="none">
                <a:solidFill>
                  <a:srgbClr val="C00000"/>
                </a:solidFill>
                <a:latin typeface="Calibri"/>
                <a:ea typeface="Calibri"/>
                <a:cs typeface="Calibri"/>
                <a:sym typeface="Calibri"/>
              </a:rPr>
              <a:t>(2)</a:t>
            </a:r>
            <a:r>
              <a:rPr b="0" i="0" lang="en-US" sz="3200" u="none">
                <a:solidFill>
                  <a:schemeClr val="dk1"/>
                </a:solidFill>
                <a:latin typeface="Calibri"/>
                <a:ea typeface="Calibri"/>
                <a:cs typeface="Calibri"/>
                <a:sym typeface="Calibri"/>
              </a:rPr>
              <a:t> signed overflow only, </a:t>
            </a:r>
            <a:endParaRPr b="0" i="0" sz="32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rgbClr val="C00000"/>
              </a:buClr>
              <a:buSzPts val="3200"/>
              <a:buFont typeface="Arial"/>
              <a:buNone/>
            </a:pPr>
            <a:r>
              <a:rPr b="0" i="0" lang="en-US" sz="3200" u="none">
                <a:solidFill>
                  <a:srgbClr val="C00000"/>
                </a:solidFill>
                <a:latin typeface="Calibri"/>
                <a:ea typeface="Calibri"/>
                <a:cs typeface="Calibri"/>
                <a:sym typeface="Calibri"/>
              </a:rPr>
              <a:t>(3)</a:t>
            </a:r>
            <a:r>
              <a:rPr b="0" i="0" lang="en-US" sz="3200" u="none">
                <a:solidFill>
                  <a:schemeClr val="dk1"/>
                </a:solidFill>
                <a:latin typeface="Calibri"/>
                <a:ea typeface="Calibri"/>
                <a:cs typeface="Calibri"/>
                <a:sym typeface="Calibri"/>
              </a:rPr>
              <a:t> unsigned overflow only, and </a:t>
            </a:r>
            <a:endParaRPr b="0" i="0" sz="32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rgbClr val="C00000"/>
              </a:buClr>
              <a:buSzPts val="3200"/>
              <a:buFont typeface="Arial"/>
              <a:buNone/>
            </a:pPr>
            <a:r>
              <a:rPr b="0" i="0" lang="en-US" sz="3200" u="none">
                <a:solidFill>
                  <a:srgbClr val="C00000"/>
                </a:solidFill>
                <a:latin typeface="Calibri"/>
                <a:ea typeface="Calibri"/>
                <a:cs typeface="Calibri"/>
                <a:sym typeface="Calibri"/>
              </a:rPr>
              <a:t>(4)</a:t>
            </a:r>
            <a:r>
              <a:rPr b="0" i="0" lang="en-US" sz="3200" u="none">
                <a:solidFill>
                  <a:schemeClr val="dk1"/>
                </a:solidFill>
                <a:latin typeface="Calibri"/>
                <a:ea typeface="Calibri"/>
                <a:cs typeface="Calibri"/>
                <a:sym typeface="Calibri"/>
              </a:rPr>
              <a:t> both signed and unsigned overflows. </a:t>
            </a:r>
            <a:endParaRPr/>
          </a:p>
        </p:txBody>
      </p:sp>
      <p:sp>
        <p:nvSpPr>
          <p:cNvPr id="148" name="Google Shape;148;p10"/>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C00000"/>
              </a:buClr>
              <a:buSzPts val="1400"/>
              <a:buFont typeface="Calibri"/>
              <a:buNone/>
            </a:pPr>
            <a:fld id="{00000000-1234-1234-1234-123412341234}" type="slidenum">
              <a:rPr b="1" i="0" lang="en-US" sz="1400" u="none" cap="none" strike="noStrike">
                <a:solidFill>
                  <a:srgbClr val="C00000"/>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2015-01-28T06:35:43Z</dcterms:created>
  <dc:creator>Riazur Rahman</dc:creator>
</cp:coreProperties>
</file>