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1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5DB4C-7B01-4C24-BC47-DAF187A33412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3C6D4-48FA-4DC9-B4C5-98B33FB1E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400800" cy="762000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chemeClr val="tx1"/>
                </a:solidFill>
              </a:rPr>
              <a:t>Branching </a:t>
            </a:r>
            <a:r>
              <a:rPr lang="en-US" sz="3500" dirty="0" smtClean="0">
                <a:solidFill>
                  <a:schemeClr val="tx1"/>
                </a:solidFill>
              </a:rPr>
              <a:t>Structure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828800" y="2362200"/>
            <a:ext cx="6934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Chapter </a:t>
            </a:r>
            <a:r>
              <a:rPr lang="en-US" sz="6600" dirty="0" smtClean="0">
                <a:solidFill>
                  <a:srgbClr val="FF0000"/>
                </a:solidFill>
              </a:rPr>
              <a:t>6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0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Pseudocode</a:t>
            </a:r>
            <a:r>
              <a:rPr kumimoji="0" lang="en-US" sz="3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AX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0:put -1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0:put 0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0:put 1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05200" y="0"/>
            <a:ext cx="5638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 AX,0			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test AX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JL    NEG			</a:t>
            </a:r>
            <a:r>
              <a:rPr lang="en-US" sz="1900" dirty="0" smtClean="0"/>
              <a:t>; AX&lt;0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JE    ZERO			</a:t>
            </a:r>
            <a:r>
              <a:rPr lang="en-US" sz="1900" dirty="0" smtClean="0"/>
              <a:t>;AX=0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JG    POS			</a:t>
            </a:r>
            <a:r>
              <a:rPr lang="en-US" sz="1900" dirty="0" smtClean="0"/>
              <a:t>;AX&gt;0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NEG: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BX,-1		</a:t>
            </a:r>
            <a:r>
              <a:rPr lang="en-US" sz="1900" dirty="0" smtClean="0"/>
              <a:t>; put -1 in BX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JMP END_CASE	</a:t>
            </a:r>
            <a:r>
              <a:rPr lang="en-US" sz="1900" dirty="0" smtClean="0"/>
              <a:t>; and exit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ZERO:  MOV BX,0 		</a:t>
            </a:r>
            <a:r>
              <a:rPr lang="en-US" sz="1900" dirty="0" smtClean="0"/>
              <a:t> ; put 0 in BX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             JMP END_CASE	</a:t>
            </a:r>
            <a:r>
              <a:rPr lang="en-US" sz="1900" dirty="0" smtClean="0"/>
              <a:t> ; and exit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POS: MOV BX,1		</a:t>
            </a:r>
            <a:r>
              <a:rPr lang="en-US" sz="1900" dirty="0" smtClean="0"/>
              <a:t> ; put -1 in BX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END_CASE: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388" y="5445125"/>
            <a:ext cx="8594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</a:rPr>
              <a:t>: </a:t>
            </a:r>
            <a:r>
              <a:rPr lang="en-US" sz="2200" i="1" dirty="0" smtClean="0"/>
              <a:t>only</a:t>
            </a:r>
            <a:r>
              <a:rPr lang="en-US" sz="2200" dirty="0" smtClean="0"/>
              <a:t> </a:t>
            </a:r>
            <a:r>
              <a:rPr lang="en-US" sz="2200" dirty="0"/>
              <a:t>one CMP is needed, because jump instructions do not affect the flags.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1DB0B40-D826-4847-903B-7C39AB1C0E6B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Branches with compound conditions</a:t>
            </a:r>
            <a:endParaRPr lang="en-GB" sz="4000" b="1" dirty="0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Sometimes the branching condition in an IF or CASE takes the forms</a:t>
            </a:r>
          </a:p>
          <a:p>
            <a:pPr eaLnBrk="1" hangingPunct="1">
              <a:buNone/>
            </a:pPr>
            <a:r>
              <a:rPr lang="en-US" sz="3000" dirty="0" smtClean="0">
                <a:sym typeface="Wingdings" pitchFamily="2" charset="2"/>
              </a:rPr>
              <a:t>    </a:t>
            </a:r>
            <a:r>
              <a:rPr lang="en-US" sz="3000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sz="3000" dirty="0" smtClean="0">
                <a:solidFill>
                  <a:schemeClr val="accent1"/>
                </a:solidFill>
              </a:rPr>
              <a:t>Condition_1 and condition_2</a:t>
            </a:r>
          </a:p>
          <a:p>
            <a:pPr eaLnBrk="1" hangingPunct="1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    </a:t>
            </a:r>
            <a:r>
              <a:rPr lang="en-US" sz="3000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sz="3000" dirty="0" smtClean="0">
                <a:solidFill>
                  <a:schemeClr val="accent1"/>
                </a:solidFill>
              </a:rPr>
              <a:t>Condition_1 or condition_2</a:t>
            </a:r>
          </a:p>
          <a:p>
            <a:pPr eaLnBrk="1" hangingPunct="1"/>
            <a:endParaRPr lang="en-GB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4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6DFA688-2C50-453C-B1C5-85E28819C5A7}" type="datetime1">
              <a:rPr lang="en-GB"/>
              <a:pPr/>
              <a:t>29/09/2014</a:t>
            </a:fld>
            <a:endParaRPr lang="en-GB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 smtClean="0">
                <a:solidFill>
                  <a:schemeClr val="tx1"/>
                </a:solidFill>
              </a:rPr>
              <a:t>AND conditions</a:t>
            </a:r>
            <a:endParaRPr lang="en-GB" sz="4000" b="1" dirty="0" smtClean="0">
              <a:solidFill>
                <a:schemeClr val="tx1"/>
              </a:solidFill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500" dirty="0" smtClean="0"/>
              <a:t>An AND condition is true if and only if condition_1 and condition_2 are both true.</a:t>
            </a:r>
          </a:p>
          <a:p>
            <a:pPr eaLnBrk="1" hangingPunct="1"/>
            <a:r>
              <a:rPr lang="en-US" sz="2500" dirty="0" smtClean="0"/>
              <a:t>If any condition is false, then the whole thing is false.</a:t>
            </a:r>
            <a:endParaRPr lang="en-GB" sz="2500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743200" y="2743200"/>
            <a:ext cx="1873250" cy="9350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Con1 &amp; Con2</a:t>
            </a:r>
            <a:endParaRPr lang="en-GB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657600" y="22098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268788" y="31400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29150" y="32131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69013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1676400" y="32131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676400" y="32131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069013" y="43656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676400" y="5373688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276600" y="30480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08650" y="38608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51450" y="3708400"/>
            <a:ext cx="1439862" cy="6492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803650" y="53848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1050" y="2870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46650" y="2794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GB" dirty="0" smtClean="0"/>
          </a:p>
        </p:txBody>
      </p:sp>
      <p:sp>
        <p:nvSpPr>
          <p:cNvPr id="22" name="Oval 21"/>
          <p:cNvSpPr/>
          <p:nvPr/>
        </p:nvSpPr>
        <p:spPr>
          <a:xfrm>
            <a:off x="3352800" y="6248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10600" y="6553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680181-CC49-4E15-8A98-2422884A7918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353425" cy="4897437"/>
          </a:xfrm>
        </p:spPr>
        <p:txBody>
          <a:bodyPr/>
          <a:lstStyle/>
          <a:p>
            <a:pPr eaLnBrk="1" hangingPunct="1">
              <a:buNone/>
            </a:pPr>
            <a:r>
              <a:rPr lang="en-US" sz="2500" dirty="0" smtClean="0"/>
              <a:t>Read a character and if it’s an uppercase letter, display it. </a:t>
            </a:r>
          </a:p>
          <a:p>
            <a:pPr eaLnBrk="1" hangingPunct="1">
              <a:buNone/>
            </a:pPr>
            <a:r>
              <a:rPr lang="en-US" sz="2500" b="1" u="sng" dirty="0" err="1" smtClean="0">
                <a:solidFill>
                  <a:srgbClr val="FF0000"/>
                </a:solidFill>
              </a:rPr>
              <a:t>Pseudocode</a:t>
            </a:r>
            <a:endParaRPr lang="en-US" sz="2500" b="1" u="sng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500" dirty="0" smtClean="0"/>
              <a:t>If (‘A’ &gt;= character) and (character &lt;=‘Z’)</a:t>
            </a:r>
          </a:p>
          <a:p>
            <a:pPr eaLnBrk="1" hangingPunct="1">
              <a:buFontTx/>
              <a:buNone/>
            </a:pPr>
            <a:r>
              <a:rPr lang="en-US" sz="25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2500" dirty="0" smtClean="0"/>
              <a:t>Display character</a:t>
            </a:r>
          </a:p>
          <a:p>
            <a:pPr eaLnBrk="1" hangingPunct="1">
              <a:buFontTx/>
              <a:buNone/>
            </a:pPr>
            <a:r>
              <a:rPr lang="en-US" sz="2500" dirty="0" err="1" smtClean="0"/>
              <a:t>End_if</a:t>
            </a:r>
            <a:endParaRPr lang="en-US" sz="2500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4800" y="228600"/>
            <a:ext cx="1707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3505200" y="2332037"/>
            <a:ext cx="20574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5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AH,1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 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 AL,’A’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 </a:t>
            </a:r>
            <a:r>
              <a:rPr lang="en-US" sz="2500" dirty="0" smtClean="0"/>
              <a:t>END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_IF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 AL,’Z’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JG END_IF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5791200" y="2895600"/>
            <a:ext cx="2133600" cy="32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DL,AL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AH,2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END_IF: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82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AF57C3-4C7A-408E-BFC2-8F284BEC0931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 smtClean="0">
                <a:solidFill>
                  <a:schemeClr val="tx1"/>
                </a:solidFill>
              </a:rPr>
              <a:t>OR conditions</a:t>
            </a:r>
            <a:endParaRPr lang="en-GB" sz="4000" b="1" dirty="0" smtClean="0">
              <a:solidFill>
                <a:schemeClr val="tx1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1"/>
            <a:ext cx="8229600" cy="129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500" dirty="0" smtClean="0"/>
              <a:t>If condition_1 OR condition_2 is true then an OR conditions is true.</a:t>
            </a:r>
          </a:p>
          <a:p>
            <a:pPr eaLnBrk="1" hangingPunct="1"/>
            <a:r>
              <a:rPr lang="en-US" sz="2500" dirty="0" smtClean="0"/>
              <a:t>if both conditions are false, then the whole thing is false.</a:t>
            </a:r>
            <a:endParaRPr lang="en-GB" sz="2500" dirty="0" smtClean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743200" y="2743200"/>
            <a:ext cx="1873250" cy="9350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Con1 OR Con2</a:t>
            </a:r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268788" y="31400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629150" y="32131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69013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1676400" y="32131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676400" y="32131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069013" y="43656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676400" y="5373688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30480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708650" y="38608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251450" y="3708400"/>
            <a:ext cx="1439862" cy="6492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803650" y="53848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050" y="28702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46650" y="2794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GB" dirty="0" smtClean="0"/>
          </a:p>
        </p:txBody>
      </p:sp>
      <p:sp>
        <p:nvSpPr>
          <p:cNvPr id="21" name="Oval 20"/>
          <p:cNvSpPr/>
          <p:nvPr/>
        </p:nvSpPr>
        <p:spPr>
          <a:xfrm>
            <a:off x="3352800" y="6248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3657600" y="22098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610600" y="647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8A6165E-D7BA-4CC4-9158-8B7A087323CB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683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 smtClean="0"/>
              <a:t>Example</a:t>
            </a:r>
            <a:endParaRPr lang="en-GB" sz="4000" b="1" dirty="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500" dirty="0" smtClean="0"/>
              <a:t>Read a character. If it’s “y” or “Y”, display it; otherwise, terminate the program.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500" u="sng" dirty="0" err="1" smtClean="0">
                <a:solidFill>
                  <a:srgbClr val="FF0000"/>
                </a:solidFill>
              </a:rPr>
              <a:t>Pseudocode</a:t>
            </a:r>
            <a:r>
              <a:rPr lang="en-US" sz="2500" u="sng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500" dirty="0" smtClean="0"/>
              <a:t>if (character = “y”  or character= “Y”)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 smtClean="0"/>
              <a:t>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 smtClean="0"/>
              <a:t>Display character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 smtClean="0"/>
              <a:t>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 smtClean="0"/>
              <a:t>Terminate the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500" dirty="0" err="1" smtClean="0"/>
              <a:t>End_if</a:t>
            </a:r>
            <a:endParaRPr lang="en-US" sz="2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029200" y="2209800"/>
            <a:ext cx="2133600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500" b="1" u="sng" dirty="0" smtClean="0">
                <a:solidFill>
                  <a:srgbClr val="FF0000"/>
                </a:solidFill>
              </a:rPr>
              <a:t>Code: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  AH,1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 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AL, ’y’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THEN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AL,’Y’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THEN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JMP ELSE_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7086600" y="2743200"/>
            <a:ext cx="24384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 AH,2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 DL,AL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JMP END_IF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ELSE_: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END_IF:</a:t>
            </a: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440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5105400" cy="1470025"/>
          </a:xfrm>
        </p:spPr>
        <p:txBody>
          <a:bodyPr>
            <a:normAutofit/>
          </a:bodyPr>
          <a:lstStyle/>
          <a:p>
            <a:pPr algn="l"/>
            <a:r>
              <a:rPr lang="en-US" sz="4500" b="1" dirty="0" smtClean="0"/>
              <a:t>Branching Structure</a:t>
            </a:r>
            <a:endParaRPr lang="en-US" sz="4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077200" cy="1600200"/>
          </a:xfrm>
        </p:spPr>
        <p:txBody>
          <a:bodyPr>
            <a:noAutofit/>
          </a:bodyPr>
          <a:lstStyle/>
          <a:p>
            <a:pPr algn="l"/>
            <a:r>
              <a:rPr lang="en-US" sz="3500" spc="-150" dirty="0" smtClean="0">
                <a:solidFill>
                  <a:schemeClr val="tx1"/>
                </a:solidFill>
              </a:rPr>
              <a:t>Branching structure enables a program to take different paths, depending on conditions.</a:t>
            </a:r>
          </a:p>
          <a:p>
            <a:pPr algn="l"/>
            <a:endParaRPr lang="en-US" sz="35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276600"/>
            <a:ext cx="67709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Three types of branching structures:</a:t>
            </a:r>
          </a:p>
          <a:p>
            <a:r>
              <a:rPr lang="en-US" sz="3500" dirty="0" smtClean="0">
                <a:latin typeface="Arial"/>
                <a:cs typeface="Arial"/>
              </a:rPr>
              <a:t>● IF-THEN</a:t>
            </a:r>
          </a:p>
          <a:p>
            <a:r>
              <a:rPr lang="en-US" sz="3500" dirty="0" smtClean="0">
                <a:latin typeface="Arial"/>
                <a:cs typeface="Arial"/>
              </a:rPr>
              <a:t>● IF-THRN-ELSE</a:t>
            </a:r>
          </a:p>
          <a:p>
            <a:r>
              <a:rPr lang="en-US" sz="3500" dirty="0" smtClean="0">
                <a:latin typeface="Arial"/>
                <a:cs typeface="Arial"/>
              </a:rPr>
              <a:t>● Case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Branching Structure: IF-THEN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572000" cy="4525963"/>
          </a:xfrm>
        </p:spPr>
        <p:txBody>
          <a:bodyPr/>
          <a:lstStyle/>
          <a:p>
            <a:r>
              <a:rPr lang="en-US" b="1" i="1" dirty="0" err="1" smtClean="0"/>
              <a:t>Pseudocode</a:t>
            </a:r>
            <a:r>
              <a:rPr lang="en-US" b="1" i="1" dirty="0" smtClean="0"/>
              <a:t> in HLL:</a:t>
            </a:r>
          </a:p>
          <a:p>
            <a:pPr>
              <a:buNone/>
            </a:pPr>
            <a:r>
              <a:rPr lang="en-US" sz="2500" dirty="0" smtClean="0"/>
              <a:t>IF condition is true</a:t>
            </a:r>
          </a:p>
          <a:p>
            <a:pPr>
              <a:buNone/>
            </a:pPr>
            <a:r>
              <a:rPr lang="en-US" sz="2500" dirty="0" smtClean="0"/>
              <a:t>THEN</a:t>
            </a:r>
          </a:p>
          <a:p>
            <a:pPr>
              <a:buNone/>
            </a:pPr>
            <a:r>
              <a:rPr lang="en-US" sz="2500" dirty="0" smtClean="0"/>
              <a:t>execute true-branch statements</a:t>
            </a:r>
          </a:p>
          <a:p>
            <a:pPr>
              <a:buNone/>
            </a:pPr>
            <a:r>
              <a:rPr lang="en-US" sz="2500" dirty="0" err="1" smtClean="0"/>
              <a:t>End_if</a:t>
            </a:r>
            <a:endParaRPr lang="en-GB" sz="2500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181600" y="2971800"/>
            <a:ext cx="1873250" cy="9350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condition</a:t>
            </a:r>
            <a:endParaRPr lang="en-GB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0" y="24384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721476" y="33686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81838" y="34417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521701" y="34417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4129088" y="34417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129088" y="34417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8521701" y="45942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4129088" y="5602288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857876" y="31527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161338" y="40894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704138" y="3937000"/>
            <a:ext cx="1439862" cy="6492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True branch</a:t>
            </a:r>
          </a:p>
          <a:p>
            <a:pPr algn="ctr"/>
            <a:r>
              <a:rPr lang="en-US" dirty="0"/>
              <a:t>statements</a:t>
            </a:r>
            <a:endParaRPr lang="en-GB" dirty="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256338" y="56134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03738" y="30988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9338" y="30226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GB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6106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BDDD5DE-3C77-4D31-8BDA-4460412CB2CC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  <a:endParaRPr lang="en-GB" b="1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Replace the number in AX by its absolute value.</a:t>
            </a:r>
          </a:p>
          <a:p>
            <a:pPr>
              <a:buNone/>
            </a:pPr>
            <a:r>
              <a:rPr lang="en-US" b="1" u="sng" dirty="0" err="1" smtClean="0">
                <a:solidFill>
                  <a:srgbClr val="FF0000"/>
                </a:solidFill>
              </a:rPr>
              <a:t>Pseudocode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b="1" u="sng" dirty="0" smtClean="0">
                <a:solidFill>
                  <a:srgbClr val="FF0000"/>
                </a:solidFill>
              </a:rPr>
              <a:t>Code</a:t>
            </a:r>
          </a:p>
          <a:p>
            <a:pPr>
              <a:buNone/>
            </a:pPr>
            <a:r>
              <a:rPr lang="en-US" sz="2500" dirty="0" smtClean="0"/>
              <a:t>IF AX &lt;0                                                      CMP AX,0            </a:t>
            </a:r>
          </a:p>
          <a:p>
            <a:pPr>
              <a:buNone/>
            </a:pPr>
            <a:r>
              <a:rPr lang="en-US" sz="2500" dirty="0" smtClean="0"/>
              <a:t>Then                                                            JNL  END_IF</a:t>
            </a:r>
          </a:p>
          <a:p>
            <a:pPr>
              <a:buNone/>
            </a:pPr>
            <a:r>
              <a:rPr lang="en-US" sz="2500" dirty="0" smtClean="0"/>
              <a:t>replace AX by –AX                                    NEG AX</a:t>
            </a:r>
          </a:p>
          <a:p>
            <a:pPr>
              <a:buNone/>
            </a:pPr>
            <a:r>
              <a:rPr lang="en-US" sz="2500" dirty="0" smtClean="0"/>
              <a:t>END_IF                                                  </a:t>
            </a:r>
            <a:r>
              <a:rPr lang="en-US" sz="2500" dirty="0" err="1" smtClean="0"/>
              <a:t>END_IF</a:t>
            </a:r>
            <a:r>
              <a:rPr lang="en-US" sz="2500" dirty="0" smtClean="0"/>
              <a:t>:</a:t>
            </a:r>
            <a:endParaRPr lang="en-GB" sz="2500" dirty="0" smtClean="0"/>
          </a:p>
          <a:p>
            <a:pPr eaLnBrk="1" hangingPunct="1">
              <a:buFontTx/>
              <a:buNone/>
            </a:pPr>
            <a:endParaRPr lang="en-US" sz="2500" dirty="0" smtClean="0"/>
          </a:p>
          <a:p>
            <a:pPr eaLnBrk="1" hangingPunct="1">
              <a:buNone/>
            </a:pP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106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Branching Structure: IF-THEN-ELSE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419600" cy="4525963"/>
          </a:xfrm>
        </p:spPr>
        <p:txBody>
          <a:bodyPr/>
          <a:lstStyle/>
          <a:p>
            <a:r>
              <a:rPr lang="en-US" b="1" i="1" dirty="0" err="1" smtClean="0"/>
              <a:t>Pseudocode</a:t>
            </a:r>
            <a:r>
              <a:rPr lang="en-US" b="1" i="1" dirty="0" smtClean="0"/>
              <a:t> in HLL:</a:t>
            </a:r>
          </a:p>
          <a:p>
            <a:pPr>
              <a:buNone/>
            </a:pPr>
            <a:r>
              <a:rPr lang="en-US" sz="2500" dirty="0" smtClean="0"/>
              <a:t>IF condition is true</a:t>
            </a:r>
          </a:p>
          <a:p>
            <a:pPr>
              <a:buNone/>
            </a:pPr>
            <a:r>
              <a:rPr lang="en-US" sz="2500" dirty="0" smtClean="0"/>
              <a:t>THEN</a:t>
            </a:r>
          </a:p>
          <a:p>
            <a:pPr>
              <a:buNone/>
            </a:pPr>
            <a:r>
              <a:rPr lang="en-US" sz="2500" dirty="0" smtClean="0"/>
              <a:t>execute true-branch statements</a:t>
            </a:r>
          </a:p>
          <a:p>
            <a:pPr>
              <a:buNone/>
            </a:pPr>
            <a:r>
              <a:rPr lang="en-US" sz="2500" dirty="0" smtClean="0"/>
              <a:t>ELSE </a:t>
            </a:r>
          </a:p>
          <a:p>
            <a:pPr>
              <a:buNone/>
            </a:pPr>
            <a:r>
              <a:rPr lang="en-US" sz="2500" dirty="0" smtClean="0"/>
              <a:t>execute false-branch statements</a:t>
            </a:r>
          </a:p>
          <a:p>
            <a:pPr>
              <a:buNone/>
            </a:pPr>
            <a:r>
              <a:rPr lang="en-US" sz="2500" dirty="0" err="1" smtClean="0"/>
              <a:t>End_IF</a:t>
            </a:r>
            <a:endParaRPr lang="en-GB" sz="2500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184775" y="3254375"/>
            <a:ext cx="2016125" cy="11509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CONDITION</a:t>
            </a:r>
            <a:endParaRPr lang="en-GB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239000" y="4724400"/>
            <a:ext cx="1728787" cy="71913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TRUE BRANCH</a:t>
            </a:r>
          </a:p>
          <a:p>
            <a:pPr algn="ctr"/>
            <a:r>
              <a:rPr lang="en-US" dirty="0"/>
              <a:t>STATEMENTS</a:t>
            </a:r>
            <a:endParaRPr lang="en-GB" dirty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581400" y="4648200"/>
            <a:ext cx="1800225" cy="7207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FALSE BRANCH</a:t>
            </a:r>
          </a:p>
          <a:p>
            <a:pPr algn="ctr"/>
            <a:r>
              <a:rPr lang="en-US" dirty="0"/>
              <a:t>STATEMENTS</a:t>
            </a:r>
            <a:endParaRPr lang="en-GB" dirty="0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419600" y="3824288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077200" y="3824288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495800" y="534828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153400" y="5424488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192838" y="62055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616575" y="354171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311525" y="2614612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7848600" y="261461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22" name="Straight Connector 21"/>
          <p:cNvCxnSpPr>
            <a:stCxn id="11" idx="0"/>
            <a:endCxn id="5" idx="1"/>
          </p:cNvCxnSpPr>
          <p:nvPr/>
        </p:nvCxnSpPr>
        <p:spPr>
          <a:xfrm rot="16200000" flipH="1">
            <a:off x="4799409" y="3444478"/>
            <a:ext cx="5556" cy="76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3"/>
            <a:endCxn id="12" idx="0"/>
          </p:cNvCxnSpPr>
          <p:nvPr/>
        </p:nvCxnSpPr>
        <p:spPr>
          <a:xfrm flipV="1">
            <a:off x="7200900" y="3824288"/>
            <a:ext cx="876300" cy="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1"/>
            <a:endCxn id="14" idx="1"/>
          </p:cNvCxnSpPr>
          <p:nvPr/>
        </p:nvCxnSpPr>
        <p:spPr>
          <a:xfrm rot="16200000" flipH="1">
            <a:off x="6322218" y="4385469"/>
            <a:ext cx="4763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0"/>
          </p:cNvCxnSpPr>
          <p:nvPr/>
        </p:nvCxnSpPr>
        <p:spPr>
          <a:xfrm rot="16200000" flipH="1">
            <a:off x="5622134" y="2683670"/>
            <a:ext cx="1120773" cy="2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82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15200" y="33528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19600" y="342900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106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A01E75-0421-4D2D-8580-721109E2DFB7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  <a:endParaRPr lang="en-GB" b="1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2700" dirty="0" smtClean="0"/>
              <a:t>Suppose AL and BL contains extended ASCII characters. Display the one that comes first in the character sequence.</a:t>
            </a:r>
          </a:p>
          <a:p>
            <a:pPr>
              <a:buNone/>
            </a:pPr>
            <a:r>
              <a:rPr lang="en-US" sz="2700" b="1" u="sng" dirty="0" err="1" smtClean="0">
                <a:solidFill>
                  <a:srgbClr val="FF0000"/>
                </a:solidFill>
              </a:rPr>
              <a:t>Pseudocode</a:t>
            </a:r>
            <a:r>
              <a:rPr lang="en-US" sz="2700" b="1" u="sng" dirty="0" smtClean="0">
                <a:solidFill>
                  <a:srgbClr val="FF0000"/>
                </a:solidFill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</a:rPr>
              <a:t>                                   </a:t>
            </a:r>
            <a:r>
              <a:rPr lang="en-US" sz="2700" b="1" u="sng" dirty="0" smtClean="0">
                <a:solidFill>
                  <a:srgbClr val="FF0000"/>
                </a:solidFill>
              </a:rPr>
              <a:t>Code:</a:t>
            </a:r>
          </a:p>
          <a:p>
            <a:pPr>
              <a:buNone/>
            </a:pPr>
            <a:r>
              <a:rPr lang="en-US" sz="2700" dirty="0" smtClean="0"/>
              <a:t>IF AL &lt; BL                                        MOV AH,2  	</a:t>
            </a:r>
            <a:r>
              <a:rPr lang="en-US" sz="2000" dirty="0" smtClean="0"/>
              <a:t>; prepare to display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THEN                                               CMP AL,BL	</a:t>
            </a:r>
            <a:r>
              <a:rPr lang="en-US" sz="2000" dirty="0" smtClean="0"/>
              <a:t>; AL&lt;=BL?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display the char in AL                   JNBE ELSE_ 	</a:t>
            </a:r>
            <a:r>
              <a:rPr lang="en-US" sz="2000" dirty="0" smtClean="0"/>
              <a:t>;no, display char in BL</a:t>
            </a:r>
          </a:p>
          <a:p>
            <a:pPr>
              <a:buNone/>
            </a:pPr>
            <a:r>
              <a:rPr lang="en-US" sz="2700" dirty="0" smtClean="0"/>
              <a:t>ELSE                                                MOV DL,AL 	</a:t>
            </a:r>
            <a:r>
              <a:rPr lang="en-US" sz="2100" dirty="0" smtClean="0"/>
              <a:t>; move char to be displayed</a:t>
            </a:r>
          </a:p>
          <a:p>
            <a:pPr>
              <a:buNone/>
            </a:pPr>
            <a:r>
              <a:rPr lang="en-US" sz="2700" dirty="0" smtClean="0"/>
              <a:t>display the char in BL                  JMP DISPLAY	</a:t>
            </a:r>
            <a:r>
              <a:rPr lang="en-US" sz="2100" dirty="0" smtClean="0"/>
              <a:t>; go to display</a:t>
            </a:r>
          </a:p>
          <a:p>
            <a:pPr>
              <a:buNone/>
            </a:pPr>
            <a:r>
              <a:rPr lang="en-US" sz="2700" dirty="0" smtClean="0"/>
              <a:t>END_IF                                     ELSE_:    		</a:t>
            </a:r>
            <a:r>
              <a:rPr lang="en-US" sz="2100" dirty="0" smtClean="0"/>
              <a:t>; BL&lt;AL</a:t>
            </a:r>
          </a:p>
          <a:p>
            <a:pPr>
              <a:buNone/>
            </a:pPr>
            <a:r>
              <a:rPr lang="en-US" sz="2700" dirty="0" smtClean="0"/>
              <a:t>					     MOV DL,BL</a:t>
            </a:r>
          </a:p>
          <a:p>
            <a:pPr>
              <a:buNone/>
            </a:pPr>
            <a:r>
              <a:rPr lang="en-GB" sz="2700" dirty="0" smtClean="0"/>
              <a:t>                                                  </a:t>
            </a:r>
            <a:r>
              <a:rPr lang="en-US" sz="2700" dirty="0" smtClean="0"/>
              <a:t>DISPLAY: </a:t>
            </a:r>
          </a:p>
          <a:p>
            <a:pPr>
              <a:buNone/>
            </a:pPr>
            <a:r>
              <a:rPr lang="en-US" sz="2700" dirty="0" smtClean="0"/>
              <a:t>					    INT 21H	</a:t>
            </a:r>
            <a:r>
              <a:rPr lang="en-US" sz="2100" dirty="0" smtClean="0"/>
              <a:t>; display it</a:t>
            </a:r>
          </a:p>
          <a:p>
            <a:pPr>
              <a:buNone/>
            </a:pPr>
            <a:r>
              <a:rPr lang="en-GB" sz="2700" dirty="0" smtClean="0"/>
              <a:t>                                                  </a:t>
            </a:r>
            <a:r>
              <a:rPr lang="en-US" sz="2700" dirty="0" smtClean="0"/>
              <a:t>END_IF:</a:t>
            </a:r>
            <a:endParaRPr lang="en-GB" sz="2700" dirty="0" smtClean="0"/>
          </a:p>
          <a:p>
            <a:pPr>
              <a:buNone/>
            </a:pPr>
            <a:endParaRPr lang="en-GB" sz="2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86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3302491-4410-4843-8B9D-32F7789C4EFF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algn="l"/>
            <a:r>
              <a:rPr lang="en-US" b="1" dirty="0" smtClean="0"/>
              <a:t>Branching Structure: CASE</a:t>
            </a:r>
            <a:endParaRPr lang="en-GB" b="1" dirty="0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97438"/>
          </a:xfrm>
        </p:spPr>
        <p:txBody>
          <a:bodyPr>
            <a:normAutofit lnSpcReduction="10000"/>
          </a:bodyPr>
          <a:lstStyle/>
          <a:p>
            <a:pPr algn="just" eaLnBrk="1" hangingPunct="1">
              <a:buNone/>
            </a:pPr>
            <a:r>
              <a:rPr lang="en-US" dirty="0" smtClean="0"/>
              <a:t>   A case is a </a:t>
            </a:r>
            <a:r>
              <a:rPr lang="en-US" dirty="0" err="1" smtClean="0"/>
              <a:t>multiway</a:t>
            </a:r>
            <a:r>
              <a:rPr lang="en-US" dirty="0" smtClean="0"/>
              <a:t> </a:t>
            </a:r>
            <a:r>
              <a:rPr lang="en-US" spc="-150" dirty="0" smtClean="0"/>
              <a:t>branch structure that tests a register, variable, or expression for particular values or range of </a:t>
            </a:r>
            <a:r>
              <a:rPr lang="en-US" dirty="0" smtClean="0"/>
              <a:t>values. The general form is as follows: 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Case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values_1: statements_1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values_2: statements_2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…………..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values_n</a:t>
            </a:r>
            <a:r>
              <a:rPr lang="en-US" dirty="0" smtClean="0"/>
              <a:t>: </a:t>
            </a:r>
            <a:r>
              <a:rPr lang="en-US" dirty="0" err="1" smtClean="0"/>
              <a:t>statements_n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END_CASE</a:t>
            </a:r>
          </a:p>
          <a:p>
            <a:pPr eaLnBrk="1" hangingPunct="1">
              <a:buFontTx/>
              <a:buNone/>
            </a:pPr>
            <a:endParaRPr lang="en-GB" dirty="0" smtClean="0"/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8680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1"/>
            <a:ext cx="3276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/>
              <a:t>Case Expression: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 smtClean="0"/>
              <a:t>values_1: statements_1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 smtClean="0"/>
              <a:t>values_2: statements_2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 smtClean="0"/>
              <a:t>…………..</a:t>
            </a:r>
          </a:p>
          <a:p>
            <a:pPr>
              <a:lnSpc>
                <a:spcPct val="90000"/>
              </a:lnSpc>
              <a:buNone/>
            </a:pPr>
            <a:r>
              <a:rPr lang="en-US" sz="2500" dirty="0" err="1" smtClean="0"/>
              <a:t>values_n</a:t>
            </a:r>
            <a:r>
              <a:rPr lang="en-US" sz="2500" dirty="0" smtClean="0"/>
              <a:t>: </a:t>
            </a:r>
            <a:r>
              <a:rPr lang="en-US" sz="2500" dirty="0" err="1" smtClean="0"/>
              <a:t>statements_n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END_CASE</a:t>
            </a:r>
          </a:p>
          <a:p>
            <a:pPr>
              <a:buNone/>
            </a:pPr>
            <a:endParaRPr lang="en-US" sz="25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572000" y="14478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908175" y="263683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95963" y="26368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908175" y="26368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572000" y="29972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380288" y="26368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635375" y="4005263"/>
            <a:ext cx="18732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STATEMENTS_2</a:t>
            </a:r>
            <a:endParaRPr lang="en-GB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300788" y="4005263"/>
            <a:ext cx="19431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STATEMENTS_N</a:t>
            </a:r>
            <a:endParaRPr lang="en-GB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708400" y="25654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331913" y="4149725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268538" y="335756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VALUE_1</a:t>
            </a:r>
            <a:endParaRPr lang="en-GB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859338" y="342900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VALUE_2</a:t>
            </a:r>
            <a:endParaRPr lang="en-GB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7524750" y="335756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VALUE_N</a:t>
            </a:r>
            <a:endParaRPr lang="en-GB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443663" y="3429000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…….</a:t>
            </a:r>
            <a:endParaRPr lang="en-GB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971550" y="4005263"/>
            <a:ext cx="18716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STATEMENTS_1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352800" y="2209800"/>
            <a:ext cx="2590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3810000" y="2514600"/>
            <a:ext cx="1511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905000" y="5638800"/>
            <a:ext cx="548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4953000" y="56388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4495800" y="46482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59" name="Straight Connector 58"/>
          <p:cNvCxnSpPr>
            <a:stCxn id="34" idx="2"/>
          </p:cNvCxnSpPr>
          <p:nvPr/>
        </p:nvCxnSpPr>
        <p:spPr>
          <a:xfrm rot="5400000">
            <a:off x="1413273" y="5144690"/>
            <a:ext cx="985837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6899673" y="5139928"/>
            <a:ext cx="985837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344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D7AB9FF-A3AC-4C07-8534-49B523A3F7DA}" type="datetime1">
              <a:rPr lang="en-GB"/>
              <a:pPr/>
              <a:t>29/09/2014</a:t>
            </a:fld>
            <a:endParaRPr lang="en-GB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  <a:endParaRPr lang="en-GB" b="1" dirty="0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   IF AX contains a negative number, put -1 in BX; if AX contains 0, put 0 in BX; if AX contains a positive number, put 1 in BX.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86800" y="647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612</Words>
  <Application>Microsoft Office PowerPoint</Application>
  <PresentationFormat>On-screen Show (4:3)</PresentationFormat>
  <Paragraphs>204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Oriel</vt:lpstr>
      <vt:lpstr>Slide 1</vt:lpstr>
      <vt:lpstr>Branching Structure</vt:lpstr>
      <vt:lpstr>Branching Structure: IF-THEN  </vt:lpstr>
      <vt:lpstr>Example</vt:lpstr>
      <vt:lpstr>Branching Structure: IF-THEN-ELSE  </vt:lpstr>
      <vt:lpstr>EXAMPLE</vt:lpstr>
      <vt:lpstr>Branching Structure: CASE</vt:lpstr>
      <vt:lpstr>Slide 8</vt:lpstr>
      <vt:lpstr>EXAMPLE</vt:lpstr>
      <vt:lpstr>Slide 10</vt:lpstr>
      <vt:lpstr>Branches with compound conditions</vt:lpstr>
      <vt:lpstr>AND conditions</vt:lpstr>
      <vt:lpstr>Slide 13</vt:lpstr>
      <vt:lpstr>OR conditions</vt:lpstr>
      <vt:lpstr>Example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 Structure</dc:title>
  <dc:creator/>
  <cp:lastModifiedBy>DIU</cp:lastModifiedBy>
  <cp:revision>80</cp:revision>
  <dcterms:created xsi:type="dcterms:W3CDTF">2006-08-16T00:00:00Z</dcterms:created>
  <dcterms:modified xsi:type="dcterms:W3CDTF">2014-09-29T08:06:58Z</dcterms:modified>
</cp:coreProperties>
</file>