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notesMasterIdLst>
    <p:notesMasterId r:id="rId28"/>
  </p:notesMasterIdLst>
  <p:sldIdLst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3" r:id="rId15"/>
    <p:sldId id="278" r:id="rId16"/>
    <p:sldId id="264" r:id="rId17"/>
    <p:sldId id="267" r:id="rId18"/>
    <p:sldId id="276" r:id="rId19"/>
    <p:sldId id="268" r:id="rId20"/>
    <p:sldId id="275" r:id="rId21"/>
    <p:sldId id="269" r:id="rId22"/>
    <p:sldId id="273" r:id="rId23"/>
    <p:sldId id="270" r:id="rId24"/>
    <p:sldId id="274" r:id="rId25"/>
    <p:sldId id="277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BEFAF-C5BE-46B9-8CF5-6B45E71A9338}" type="doc">
      <dgm:prSet loTypeId="urn:microsoft.com/office/officeart/2008/layout/HorizontalMultiLevelHierarchy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C87EC-D20B-4484-B785-E096E0CC4D8E}">
      <dgm:prSet phldrT="[Text]" custT="1"/>
      <dgm:spPr/>
      <dgm:t>
        <a:bodyPr/>
        <a:lstStyle/>
        <a:p>
          <a:r>
            <a:rPr lang="en-US" sz="4800" dirty="0" smtClean="0"/>
            <a:t>Rotation</a:t>
          </a:r>
          <a:endParaRPr lang="en-US" sz="6500" dirty="0"/>
        </a:p>
      </dgm:t>
    </dgm:pt>
    <dgm:pt modelId="{180A05C1-C5BE-45FF-B50B-3C16971F0B61}" type="parTrans" cxnId="{7AA2BD5B-56A2-4D33-A318-C4D735778425}">
      <dgm:prSet/>
      <dgm:spPr/>
      <dgm:t>
        <a:bodyPr/>
        <a:lstStyle/>
        <a:p>
          <a:endParaRPr lang="en-US"/>
        </a:p>
      </dgm:t>
    </dgm:pt>
    <dgm:pt modelId="{9162F556-EA76-4737-A154-18A7E5279377}" type="sibTrans" cxnId="{7AA2BD5B-56A2-4D33-A318-C4D735778425}">
      <dgm:prSet/>
      <dgm:spPr/>
      <dgm:t>
        <a:bodyPr/>
        <a:lstStyle/>
        <a:p>
          <a:endParaRPr lang="en-US"/>
        </a:p>
      </dgm:t>
    </dgm:pt>
    <dgm:pt modelId="{0E801268-789D-48A6-9383-08753F49E898}">
      <dgm:prSet phldrT="[Text]" custT="1"/>
      <dgm:spPr/>
      <dgm:t>
        <a:bodyPr/>
        <a:lstStyle/>
        <a:p>
          <a:r>
            <a:rPr lang="en-US" sz="4800" dirty="0" smtClean="0"/>
            <a:t>ROL</a:t>
          </a:r>
          <a:endParaRPr lang="en-US" sz="4800" dirty="0"/>
        </a:p>
      </dgm:t>
    </dgm:pt>
    <dgm:pt modelId="{EA344311-0E0A-4B06-8B4A-7DE2ADD7282B}" type="parTrans" cxnId="{97FB929A-4EA8-4EC7-A1FA-CF40701E7410}">
      <dgm:prSet/>
      <dgm:spPr/>
      <dgm:t>
        <a:bodyPr/>
        <a:lstStyle/>
        <a:p>
          <a:endParaRPr lang="en-US"/>
        </a:p>
      </dgm:t>
    </dgm:pt>
    <dgm:pt modelId="{3D91A7B7-F975-4E82-BA79-6E7E9424B0CA}" type="sibTrans" cxnId="{97FB929A-4EA8-4EC7-A1FA-CF40701E7410}">
      <dgm:prSet/>
      <dgm:spPr/>
      <dgm:t>
        <a:bodyPr/>
        <a:lstStyle/>
        <a:p>
          <a:endParaRPr lang="en-US"/>
        </a:p>
      </dgm:t>
    </dgm:pt>
    <dgm:pt modelId="{6947264C-AED6-40C2-BC1A-711723B00F2D}">
      <dgm:prSet phldrT="[Text]" custT="1"/>
      <dgm:spPr/>
      <dgm:t>
        <a:bodyPr/>
        <a:lstStyle/>
        <a:p>
          <a:r>
            <a:rPr lang="en-US" sz="4800" dirty="0" smtClean="0"/>
            <a:t>ROR</a:t>
          </a:r>
          <a:endParaRPr lang="en-US" sz="4800" dirty="0"/>
        </a:p>
      </dgm:t>
    </dgm:pt>
    <dgm:pt modelId="{5BF96B64-47D4-4160-8434-2A58E5B91DD9}" type="parTrans" cxnId="{D3EEABD3-725C-4602-8570-055574582878}">
      <dgm:prSet/>
      <dgm:spPr/>
      <dgm:t>
        <a:bodyPr/>
        <a:lstStyle/>
        <a:p>
          <a:endParaRPr lang="en-US"/>
        </a:p>
      </dgm:t>
    </dgm:pt>
    <dgm:pt modelId="{CB34C4A6-066B-4642-9355-786D0CB65B23}" type="sibTrans" cxnId="{D3EEABD3-725C-4602-8570-055574582878}">
      <dgm:prSet/>
      <dgm:spPr/>
      <dgm:t>
        <a:bodyPr/>
        <a:lstStyle/>
        <a:p>
          <a:endParaRPr lang="en-US"/>
        </a:p>
      </dgm:t>
    </dgm:pt>
    <dgm:pt modelId="{2888DB76-6AEE-43F8-AE05-9D120815B205}">
      <dgm:prSet phldrT="[Text]" custT="1"/>
      <dgm:spPr/>
      <dgm:t>
        <a:bodyPr/>
        <a:lstStyle/>
        <a:p>
          <a:r>
            <a:rPr lang="en-US" sz="4800" dirty="0" smtClean="0"/>
            <a:t>RCL</a:t>
          </a:r>
          <a:endParaRPr lang="en-US" sz="4800" dirty="0"/>
        </a:p>
      </dgm:t>
    </dgm:pt>
    <dgm:pt modelId="{FA7D30FB-C0C7-4242-9C0F-7732A8B0E34F}" type="parTrans" cxnId="{4A894657-245D-40CA-BA61-E6E1672C10A2}">
      <dgm:prSet/>
      <dgm:spPr/>
      <dgm:t>
        <a:bodyPr/>
        <a:lstStyle/>
        <a:p>
          <a:endParaRPr lang="en-US"/>
        </a:p>
      </dgm:t>
    </dgm:pt>
    <dgm:pt modelId="{5E4A3146-93AD-40E2-957A-AF72871ACD53}" type="sibTrans" cxnId="{4A894657-245D-40CA-BA61-E6E1672C10A2}">
      <dgm:prSet/>
      <dgm:spPr/>
      <dgm:t>
        <a:bodyPr/>
        <a:lstStyle/>
        <a:p>
          <a:endParaRPr lang="en-US"/>
        </a:p>
      </dgm:t>
    </dgm:pt>
    <dgm:pt modelId="{7DDD0B9F-BF69-4098-BFA3-78D8DF0B14C9}">
      <dgm:prSet custT="1"/>
      <dgm:spPr/>
      <dgm:t>
        <a:bodyPr/>
        <a:lstStyle/>
        <a:p>
          <a:r>
            <a:rPr lang="en-GB" sz="4800" dirty="0" smtClean="0"/>
            <a:t>RCR</a:t>
          </a:r>
          <a:endParaRPr lang="en-GB" sz="6500" dirty="0"/>
        </a:p>
      </dgm:t>
    </dgm:pt>
    <dgm:pt modelId="{F3A79802-3C52-4AF0-BA4A-71E52477DF06}" type="parTrans" cxnId="{9093B921-1417-4AF6-8D1C-10759D663798}">
      <dgm:prSet/>
      <dgm:spPr/>
      <dgm:t>
        <a:bodyPr/>
        <a:lstStyle/>
        <a:p>
          <a:endParaRPr lang="en-GB"/>
        </a:p>
      </dgm:t>
    </dgm:pt>
    <dgm:pt modelId="{0213FAF2-B250-4A3B-A5D0-5BA7971F181C}" type="sibTrans" cxnId="{9093B921-1417-4AF6-8D1C-10759D663798}">
      <dgm:prSet/>
      <dgm:spPr/>
      <dgm:t>
        <a:bodyPr/>
        <a:lstStyle/>
        <a:p>
          <a:endParaRPr lang="en-GB"/>
        </a:p>
      </dgm:t>
    </dgm:pt>
    <dgm:pt modelId="{AAD83168-47AC-4757-B262-753BDBFEBF8D}" type="pres">
      <dgm:prSet presAssocID="{B35BEFAF-C5BE-46B9-8CF5-6B45E71A93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679B08-DB51-4A79-90A5-26D100CCF54A}" type="pres">
      <dgm:prSet presAssocID="{E9BC87EC-D20B-4484-B785-E096E0CC4D8E}" presName="root1" presStyleCnt="0"/>
      <dgm:spPr/>
      <dgm:t>
        <a:bodyPr/>
        <a:lstStyle/>
        <a:p>
          <a:endParaRPr lang="en-GB"/>
        </a:p>
      </dgm:t>
    </dgm:pt>
    <dgm:pt modelId="{517B2D09-A770-4896-AF55-32B03D626AA5}" type="pres">
      <dgm:prSet presAssocID="{E9BC87EC-D20B-4484-B785-E096E0CC4D8E}" presName="LevelOneTextNode" presStyleLbl="node0" presStyleIdx="0" presStyleCnt="1" custLinFactNeighborX="-31788" custLinFactNeighborY="-276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124BDD-4FFB-415B-BC55-323A4FABDEA6}" type="pres">
      <dgm:prSet presAssocID="{E9BC87EC-D20B-4484-B785-E096E0CC4D8E}" presName="level2hierChild" presStyleCnt="0"/>
      <dgm:spPr/>
      <dgm:t>
        <a:bodyPr/>
        <a:lstStyle/>
        <a:p>
          <a:endParaRPr lang="en-GB"/>
        </a:p>
      </dgm:t>
    </dgm:pt>
    <dgm:pt modelId="{F61CE2B9-2C0D-46A5-A12A-4DF8D9571E47}" type="pres">
      <dgm:prSet presAssocID="{EA344311-0E0A-4B06-8B4A-7DE2ADD7282B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FDA8BABF-8CC8-43D9-95C1-FBD7AE946388}" type="pres">
      <dgm:prSet presAssocID="{EA344311-0E0A-4B06-8B4A-7DE2ADD7282B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C0AA5B1-1123-41BE-BB95-FBDDEA993F74}" type="pres">
      <dgm:prSet presAssocID="{0E801268-789D-48A6-9383-08753F49E898}" presName="root2" presStyleCnt="0"/>
      <dgm:spPr/>
      <dgm:t>
        <a:bodyPr/>
        <a:lstStyle/>
        <a:p>
          <a:endParaRPr lang="en-GB"/>
        </a:p>
      </dgm:t>
    </dgm:pt>
    <dgm:pt modelId="{7D63907B-4334-496A-B663-1B06D0DCF84F}" type="pres">
      <dgm:prSet presAssocID="{0E801268-789D-48A6-9383-08753F49E898}" presName="LevelTwoTextNode" presStyleLbl="node2" presStyleIdx="0" presStyleCnt="4" custLinFactY="-19207" custLinFactNeighborX="1373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61E1C-EDF9-45CB-B95A-5CF8242C162C}" type="pres">
      <dgm:prSet presAssocID="{0E801268-789D-48A6-9383-08753F49E898}" presName="level3hierChild" presStyleCnt="0"/>
      <dgm:spPr/>
      <dgm:t>
        <a:bodyPr/>
        <a:lstStyle/>
        <a:p>
          <a:endParaRPr lang="en-GB"/>
        </a:p>
      </dgm:t>
    </dgm:pt>
    <dgm:pt modelId="{CC24FBC0-6A4A-45E1-A0A6-255C3EDEAD10}" type="pres">
      <dgm:prSet presAssocID="{5BF96B64-47D4-4160-8434-2A58E5B91DD9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FD8108C-AD76-4113-8E0E-9D5AF1E74E50}" type="pres">
      <dgm:prSet presAssocID="{5BF96B64-47D4-4160-8434-2A58E5B91DD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89ECCE3-B77B-4AB2-92F7-2EA33F0F129D}" type="pres">
      <dgm:prSet presAssocID="{6947264C-AED6-40C2-BC1A-711723B00F2D}" presName="root2" presStyleCnt="0"/>
      <dgm:spPr/>
      <dgm:t>
        <a:bodyPr/>
        <a:lstStyle/>
        <a:p>
          <a:endParaRPr lang="en-GB"/>
        </a:p>
      </dgm:t>
    </dgm:pt>
    <dgm:pt modelId="{53C2851A-72CB-4C5F-B15A-A442352802EF}" type="pres">
      <dgm:prSet presAssocID="{6947264C-AED6-40C2-BC1A-711723B00F2D}" presName="LevelTwoTextNode" presStyleLbl="node2" presStyleIdx="1" presStyleCnt="4" custLinFactNeighborX="14095" custLinFactNeighborY="-257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D3221-B211-486E-ABE6-DFFC99E8DC0C}" type="pres">
      <dgm:prSet presAssocID="{6947264C-AED6-40C2-BC1A-711723B00F2D}" presName="level3hierChild" presStyleCnt="0"/>
      <dgm:spPr/>
      <dgm:t>
        <a:bodyPr/>
        <a:lstStyle/>
        <a:p>
          <a:endParaRPr lang="en-GB"/>
        </a:p>
      </dgm:t>
    </dgm:pt>
    <dgm:pt modelId="{1D4BBB4D-90A2-4542-8491-BFFE5E2751D4}" type="pres">
      <dgm:prSet presAssocID="{F3A79802-3C52-4AF0-BA4A-71E52477DF06}" presName="conn2-1" presStyleLbl="parChTrans1D2" presStyleIdx="2" presStyleCnt="4"/>
      <dgm:spPr/>
      <dgm:t>
        <a:bodyPr/>
        <a:lstStyle/>
        <a:p>
          <a:endParaRPr lang="en-GB"/>
        </a:p>
      </dgm:t>
    </dgm:pt>
    <dgm:pt modelId="{0B945DBD-5170-45AD-937C-AEF54F11F961}" type="pres">
      <dgm:prSet presAssocID="{F3A79802-3C52-4AF0-BA4A-71E52477DF06}" presName="connTx" presStyleLbl="parChTrans1D2" presStyleIdx="2" presStyleCnt="4"/>
      <dgm:spPr/>
      <dgm:t>
        <a:bodyPr/>
        <a:lstStyle/>
        <a:p>
          <a:endParaRPr lang="en-GB"/>
        </a:p>
      </dgm:t>
    </dgm:pt>
    <dgm:pt modelId="{0BBDCB49-8D82-4166-B259-24190F9D97F1}" type="pres">
      <dgm:prSet presAssocID="{7DDD0B9F-BF69-4098-BFA3-78D8DF0B14C9}" presName="root2" presStyleCnt="0"/>
      <dgm:spPr/>
      <dgm:t>
        <a:bodyPr/>
        <a:lstStyle/>
        <a:p>
          <a:endParaRPr lang="en-GB"/>
        </a:p>
      </dgm:t>
    </dgm:pt>
    <dgm:pt modelId="{7429F171-82CA-4972-870F-C2D96CC4EF15}" type="pres">
      <dgm:prSet presAssocID="{7DDD0B9F-BF69-4098-BFA3-78D8DF0B14C9}" presName="LevelTwoTextNode" presStyleLbl="node2" presStyleIdx="2" presStyleCnt="4" custLinFactNeighborX="13516" custLinFactNeighborY="8388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C6DBDDE-0CC6-4420-9009-17EFA7220BBB}" type="pres">
      <dgm:prSet presAssocID="{7DDD0B9F-BF69-4098-BFA3-78D8DF0B14C9}" presName="level3hierChild" presStyleCnt="0"/>
      <dgm:spPr/>
      <dgm:t>
        <a:bodyPr/>
        <a:lstStyle/>
        <a:p>
          <a:endParaRPr lang="en-GB"/>
        </a:p>
      </dgm:t>
    </dgm:pt>
    <dgm:pt modelId="{0A2E55A5-4807-4982-B1EB-E57E88BB1216}" type="pres">
      <dgm:prSet presAssocID="{FA7D30FB-C0C7-4242-9C0F-7732A8B0E34F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B5CE345-C0C9-4789-9275-A148EC99AD91}" type="pres">
      <dgm:prSet presAssocID="{FA7D30FB-C0C7-4242-9C0F-7732A8B0E34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7C753444-649E-4D1D-9BB7-09270C3D6013}" type="pres">
      <dgm:prSet presAssocID="{2888DB76-6AEE-43F8-AE05-9D120815B205}" presName="root2" presStyleCnt="0"/>
      <dgm:spPr/>
      <dgm:t>
        <a:bodyPr/>
        <a:lstStyle/>
        <a:p>
          <a:endParaRPr lang="en-GB"/>
        </a:p>
      </dgm:t>
    </dgm:pt>
    <dgm:pt modelId="{F99AE753-C5C8-4DE5-8EBE-2CE21D0259A6}" type="pres">
      <dgm:prSet presAssocID="{2888DB76-6AEE-43F8-AE05-9D120815B205}" presName="LevelTwoTextNode" presStyleLbl="node2" presStyleIdx="3" presStyleCnt="4" custLinFactY="-68311" custLinFactNeighborX="1288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20800-D6C7-4704-BB11-FFD9B4EF1C3E}" type="pres">
      <dgm:prSet presAssocID="{2888DB76-6AEE-43F8-AE05-9D120815B205}" presName="level3hierChild" presStyleCnt="0"/>
      <dgm:spPr/>
      <dgm:t>
        <a:bodyPr/>
        <a:lstStyle/>
        <a:p>
          <a:endParaRPr lang="en-GB"/>
        </a:p>
      </dgm:t>
    </dgm:pt>
  </dgm:ptLst>
  <dgm:cxnLst>
    <dgm:cxn modelId="{7AA2BD5B-56A2-4D33-A318-C4D735778425}" srcId="{B35BEFAF-C5BE-46B9-8CF5-6B45E71A9338}" destId="{E9BC87EC-D20B-4484-B785-E096E0CC4D8E}" srcOrd="0" destOrd="0" parTransId="{180A05C1-C5BE-45FF-B50B-3C16971F0B61}" sibTransId="{9162F556-EA76-4737-A154-18A7E5279377}"/>
    <dgm:cxn modelId="{19DA86CB-212F-43A3-ABF6-A42C06CF350F}" type="presOf" srcId="{6947264C-AED6-40C2-BC1A-711723B00F2D}" destId="{53C2851A-72CB-4C5F-B15A-A442352802EF}" srcOrd="0" destOrd="0" presId="urn:microsoft.com/office/officeart/2008/layout/HorizontalMultiLevelHierarchy"/>
    <dgm:cxn modelId="{A054779F-9B3E-4545-A9B6-1E8C8801B4BB}" type="presOf" srcId="{B35BEFAF-C5BE-46B9-8CF5-6B45E71A9338}" destId="{AAD83168-47AC-4757-B262-753BDBFEBF8D}" srcOrd="0" destOrd="0" presId="urn:microsoft.com/office/officeart/2008/layout/HorizontalMultiLevelHierarchy"/>
    <dgm:cxn modelId="{4A894657-245D-40CA-BA61-E6E1672C10A2}" srcId="{E9BC87EC-D20B-4484-B785-E096E0CC4D8E}" destId="{2888DB76-6AEE-43F8-AE05-9D120815B205}" srcOrd="3" destOrd="0" parTransId="{FA7D30FB-C0C7-4242-9C0F-7732A8B0E34F}" sibTransId="{5E4A3146-93AD-40E2-957A-AF72871ACD53}"/>
    <dgm:cxn modelId="{B1D9BE69-5B48-4DA4-8E94-88A9ECA0BD6E}" type="presOf" srcId="{F3A79802-3C52-4AF0-BA4A-71E52477DF06}" destId="{1D4BBB4D-90A2-4542-8491-BFFE5E2751D4}" srcOrd="0" destOrd="0" presId="urn:microsoft.com/office/officeart/2008/layout/HorizontalMultiLevelHierarchy"/>
    <dgm:cxn modelId="{B3A33B13-3048-43A7-98C1-1F81D0A0D449}" type="presOf" srcId="{5BF96B64-47D4-4160-8434-2A58E5B91DD9}" destId="{CFD8108C-AD76-4113-8E0E-9D5AF1E74E50}" srcOrd="1" destOrd="0" presId="urn:microsoft.com/office/officeart/2008/layout/HorizontalMultiLevelHierarchy"/>
    <dgm:cxn modelId="{20D8450A-CA74-46CA-8C5B-FB5B0432B3AF}" type="presOf" srcId="{5BF96B64-47D4-4160-8434-2A58E5B91DD9}" destId="{CC24FBC0-6A4A-45E1-A0A6-255C3EDEAD10}" srcOrd="0" destOrd="0" presId="urn:microsoft.com/office/officeart/2008/layout/HorizontalMultiLevelHierarchy"/>
    <dgm:cxn modelId="{65CD64E5-5BFA-4DD6-8C37-861B61A16662}" type="presOf" srcId="{2888DB76-6AEE-43F8-AE05-9D120815B205}" destId="{F99AE753-C5C8-4DE5-8EBE-2CE21D0259A6}" srcOrd="0" destOrd="0" presId="urn:microsoft.com/office/officeart/2008/layout/HorizontalMultiLevelHierarchy"/>
    <dgm:cxn modelId="{7FD92FFE-9DFB-4FE0-AC8D-CD484454C9C7}" type="presOf" srcId="{FA7D30FB-C0C7-4242-9C0F-7732A8B0E34F}" destId="{0A2E55A5-4807-4982-B1EB-E57E88BB1216}" srcOrd="0" destOrd="0" presId="urn:microsoft.com/office/officeart/2008/layout/HorizontalMultiLevelHierarchy"/>
    <dgm:cxn modelId="{97FB929A-4EA8-4EC7-A1FA-CF40701E7410}" srcId="{E9BC87EC-D20B-4484-B785-E096E0CC4D8E}" destId="{0E801268-789D-48A6-9383-08753F49E898}" srcOrd="0" destOrd="0" parTransId="{EA344311-0E0A-4B06-8B4A-7DE2ADD7282B}" sibTransId="{3D91A7B7-F975-4E82-BA79-6E7E9424B0CA}"/>
    <dgm:cxn modelId="{57841700-3FF5-4376-AEE1-AB8314911879}" type="presOf" srcId="{FA7D30FB-C0C7-4242-9C0F-7732A8B0E34F}" destId="{3B5CE345-C0C9-4789-9275-A148EC99AD91}" srcOrd="1" destOrd="0" presId="urn:microsoft.com/office/officeart/2008/layout/HorizontalMultiLevelHierarchy"/>
    <dgm:cxn modelId="{8796BA43-9713-4302-9CE5-94AE845734C7}" type="presOf" srcId="{EA344311-0E0A-4B06-8B4A-7DE2ADD7282B}" destId="{F61CE2B9-2C0D-46A5-A12A-4DF8D9571E47}" srcOrd="0" destOrd="0" presId="urn:microsoft.com/office/officeart/2008/layout/HorizontalMultiLevelHierarchy"/>
    <dgm:cxn modelId="{B69CD92F-DFB1-416A-9EE3-134EB485E086}" type="presOf" srcId="{E9BC87EC-D20B-4484-B785-E096E0CC4D8E}" destId="{517B2D09-A770-4896-AF55-32B03D626AA5}" srcOrd="0" destOrd="0" presId="urn:microsoft.com/office/officeart/2008/layout/HorizontalMultiLevelHierarchy"/>
    <dgm:cxn modelId="{9093B921-1417-4AF6-8D1C-10759D663798}" srcId="{E9BC87EC-D20B-4484-B785-E096E0CC4D8E}" destId="{7DDD0B9F-BF69-4098-BFA3-78D8DF0B14C9}" srcOrd="2" destOrd="0" parTransId="{F3A79802-3C52-4AF0-BA4A-71E52477DF06}" sibTransId="{0213FAF2-B250-4A3B-A5D0-5BA7971F181C}"/>
    <dgm:cxn modelId="{D3EEABD3-725C-4602-8570-055574582878}" srcId="{E9BC87EC-D20B-4484-B785-E096E0CC4D8E}" destId="{6947264C-AED6-40C2-BC1A-711723B00F2D}" srcOrd="1" destOrd="0" parTransId="{5BF96B64-47D4-4160-8434-2A58E5B91DD9}" sibTransId="{CB34C4A6-066B-4642-9355-786D0CB65B23}"/>
    <dgm:cxn modelId="{CAE553D3-D756-4D34-93B1-F45451BC2B03}" type="presOf" srcId="{7DDD0B9F-BF69-4098-BFA3-78D8DF0B14C9}" destId="{7429F171-82CA-4972-870F-C2D96CC4EF15}" srcOrd="0" destOrd="0" presId="urn:microsoft.com/office/officeart/2008/layout/HorizontalMultiLevelHierarchy"/>
    <dgm:cxn modelId="{FFC1BB26-8CD4-43DE-A1D2-33B95ABE9F6A}" type="presOf" srcId="{0E801268-789D-48A6-9383-08753F49E898}" destId="{7D63907B-4334-496A-B663-1B06D0DCF84F}" srcOrd="0" destOrd="0" presId="urn:microsoft.com/office/officeart/2008/layout/HorizontalMultiLevelHierarchy"/>
    <dgm:cxn modelId="{FD7D894D-DF7F-45D2-A444-DCF551086AD1}" type="presOf" srcId="{F3A79802-3C52-4AF0-BA4A-71E52477DF06}" destId="{0B945DBD-5170-45AD-937C-AEF54F11F961}" srcOrd="1" destOrd="0" presId="urn:microsoft.com/office/officeart/2008/layout/HorizontalMultiLevelHierarchy"/>
    <dgm:cxn modelId="{C1A054CA-F61D-4121-8BB1-8266A4A9AFE1}" type="presOf" srcId="{EA344311-0E0A-4B06-8B4A-7DE2ADD7282B}" destId="{FDA8BABF-8CC8-43D9-95C1-FBD7AE946388}" srcOrd="1" destOrd="0" presId="urn:microsoft.com/office/officeart/2008/layout/HorizontalMultiLevelHierarchy"/>
    <dgm:cxn modelId="{453516A4-8A71-49FB-9310-72ED6B6954FF}" type="presParOf" srcId="{AAD83168-47AC-4757-B262-753BDBFEBF8D}" destId="{88679B08-DB51-4A79-90A5-26D100CCF54A}" srcOrd="0" destOrd="0" presId="urn:microsoft.com/office/officeart/2008/layout/HorizontalMultiLevelHierarchy"/>
    <dgm:cxn modelId="{9C193AF0-1F1A-4CD8-B34D-9B20E9AC37EB}" type="presParOf" srcId="{88679B08-DB51-4A79-90A5-26D100CCF54A}" destId="{517B2D09-A770-4896-AF55-32B03D626AA5}" srcOrd="0" destOrd="0" presId="urn:microsoft.com/office/officeart/2008/layout/HorizontalMultiLevelHierarchy"/>
    <dgm:cxn modelId="{94CC0470-89FB-4EB1-A2F6-3DADBF392FDB}" type="presParOf" srcId="{88679B08-DB51-4A79-90A5-26D100CCF54A}" destId="{21124BDD-4FFB-415B-BC55-323A4FABDEA6}" srcOrd="1" destOrd="0" presId="urn:microsoft.com/office/officeart/2008/layout/HorizontalMultiLevelHierarchy"/>
    <dgm:cxn modelId="{B726A8D8-C606-43BD-9AA5-BDAD50F94821}" type="presParOf" srcId="{21124BDD-4FFB-415B-BC55-323A4FABDEA6}" destId="{F61CE2B9-2C0D-46A5-A12A-4DF8D9571E47}" srcOrd="0" destOrd="0" presId="urn:microsoft.com/office/officeart/2008/layout/HorizontalMultiLevelHierarchy"/>
    <dgm:cxn modelId="{5B41C3AB-9AAB-46AE-9913-D4D46C0B82AD}" type="presParOf" srcId="{F61CE2B9-2C0D-46A5-A12A-4DF8D9571E47}" destId="{FDA8BABF-8CC8-43D9-95C1-FBD7AE946388}" srcOrd="0" destOrd="0" presId="urn:microsoft.com/office/officeart/2008/layout/HorizontalMultiLevelHierarchy"/>
    <dgm:cxn modelId="{CBC6FBA3-EFFD-4E41-A1E3-807FDE936D34}" type="presParOf" srcId="{21124BDD-4FFB-415B-BC55-323A4FABDEA6}" destId="{5C0AA5B1-1123-41BE-BB95-FBDDEA993F74}" srcOrd="1" destOrd="0" presId="urn:microsoft.com/office/officeart/2008/layout/HorizontalMultiLevelHierarchy"/>
    <dgm:cxn modelId="{7523F06B-FBC3-489C-8587-5EBC226798BA}" type="presParOf" srcId="{5C0AA5B1-1123-41BE-BB95-FBDDEA993F74}" destId="{7D63907B-4334-496A-B663-1B06D0DCF84F}" srcOrd="0" destOrd="0" presId="urn:microsoft.com/office/officeart/2008/layout/HorizontalMultiLevelHierarchy"/>
    <dgm:cxn modelId="{85166773-0C05-40E3-B99C-0028AD9774A2}" type="presParOf" srcId="{5C0AA5B1-1123-41BE-BB95-FBDDEA993F74}" destId="{D6461E1C-EDF9-45CB-B95A-5CF8242C162C}" srcOrd="1" destOrd="0" presId="urn:microsoft.com/office/officeart/2008/layout/HorizontalMultiLevelHierarchy"/>
    <dgm:cxn modelId="{50D61871-2004-43DD-85D8-5FD99589A4CF}" type="presParOf" srcId="{21124BDD-4FFB-415B-BC55-323A4FABDEA6}" destId="{CC24FBC0-6A4A-45E1-A0A6-255C3EDEAD10}" srcOrd="2" destOrd="0" presId="urn:microsoft.com/office/officeart/2008/layout/HorizontalMultiLevelHierarchy"/>
    <dgm:cxn modelId="{6A611E71-0BB0-4E7C-85B5-A36601B7ACBF}" type="presParOf" srcId="{CC24FBC0-6A4A-45E1-A0A6-255C3EDEAD10}" destId="{CFD8108C-AD76-4113-8E0E-9D5AF1E74E50}" srcOrd="0" destOrd="0" presId="urn:microsoft.com/office/officeart/2008/layout/HorizontalMultiLevelHierarchy"/>
    <dgm:cxn modelId="{EF32E64C-A818-469B-8AD3-4357E326DC49}" type="presParOf" srcId="{21124BDD-4FFB-415B-BC55-323A4FABDEA6}" destId="{589ECCE3-B77B-4AB2-92F7-2EA33F0F129D}" srcOrd="3" destOrd="0" presId="urn:microsoft.com/office/officeart/2008/layout/HorizontalMultiLevelHierarchy"/>
    <dgm:cxn modelId="{5DA8362D-E384-4039-8A75-598345FC2389}" type="presParOf" srcId="{589ECCE3-B77B-4AB2-92F7-2EA33F0F129D}" destId="{53C2851A-72CB-4C5F-B15A-A442352802EF}" srcOrd="0" destOrd="0" presId="urn:microsoft.com/office/officeart/2008/layout/HorizontalMultiLevelHierarchy"/>
    <dgm:cxn modelId="{9FAD858C-71C1-4397-A7B8-CFD9A6996433}" type="presParOf" srcId="{589ECCE3-B77B-4AB2-92F7-2EA33F0F129D}" destId="{883D3221-B211-486E-ABE6-DFFC99E8DC0C}" srcOrd="1" destOrd="0" presId="urn:microsoft.com/office/officeart/2008/layout/HorizontalMultiLevelHierarchy"/>
    <dgm:cxn modelId="{B3F6858E-F5C3-44D5-8DC5-6DCBCD758C08}" type="presParOf" srcId="{21124BDD-4FFB-415B-BC55-323A4FABDEA6}" destId="{1D4BBB4D-90A2-4542-8491-BFFE5E2751D4}" srcOrd="4" destOrd="0" presId="urn:microsoft.com/office/officeart/2008/layout/HorizontalMultiLevelHierarchy"/>
    <dgm:cxn modelId="{16B6A972-F4B0-4431-9AEA-2849BAC23EC6}" type="presParOf" srcId="{1D4BBB4D-90A2-4542-8491-BFFE5E2751D4}" destId="{0B945DBD-5170-45AD-937C-AEF54F11F961}" srcOrd="0" destOrd="0" presId="urn:microsoft.com/office/officeart/2008/layout/HorizontalMultiLevelHierarchy"/>
    <dgm:cxn modelId="{A11D6B60-A089-4FDC-AB0E-6A0DA960E170}" type="presParOf" srcId="{21124BDD-4FFB-415B-BC55-323A4FABDEA6}" destId="{0BBDCB49-8D82-4166-B259-24190F9D97F1}" srcOrd="5" destOrd="0" presId="urn:microsoft.com/office/officeart/2008/layout/HorizontalMultiLevelHierarchy"/>
    <dgm:cxn modelId="{D78D2B35-11A4-4A29-B58D-1764A4BF3ED2}" type="presParOf" srcId="{0BBDCB49-8D82-4166-B259-24190F9D97F1}" destId="{7429F171-82CA-4972-870F-C2D96CC4EF15}" srcOrd="0" destOrd="0" presId="urn:microsoft.com/office/officeart/2008/layout/HorizontalMultiLevelHierarchy"/>
    <dgm:cxn modelId="{A9D87A33-F0A5-4E48-B3D2-4E05D853B4E5}" type="presParOf" srcId="{0BBDCB49-8D82-4166-B259-24190F9D97F1}" destId="{AC6DBDDE-0CC6-4420-9009-17EFA7220BBB}" srcOrd="1" destOrd="0" presId="urn:microsoft.com/office/officeart/2008/layout/HorizontalMultiLevelHierarchy"/>
    <dgm:cxn modelId="{3052A1B1-708B-48FE-9FF2-909E7746751A}" type="presParOf" srcId="{21124BDD-4FFB-415B-BC55-323A4FABDEA6}" destId="{0A2E55A5-4807-4982-B1EB-E57E88BB1216}" srcOrd="6" destOrd="0" presId="urn:microsoft.com/office/officeart/2008/layout/HorizontalMultiLevelHierarchy"/>
    <dgm:cxn modelId="{9E975AE9-D6E2-4458-A9EC-B2ABFADB3C96}" type="presParOf" srcId="{0A2E55A5-4807-4982-B1EB-E57E88BB1216}" destId="{3B5CE345-C0C9-4789-9275-A148EC99AD91}" srcOrd="0" destOrd="0" presId="urn:microsoft.com/office/officeart/2008/layout/HorizontalMultiLevelHierarchy"/>
    <dgm:cxn modelId="{72B1132E-DB69-4D15-A757-DD1AD109C3DC}" type="presParOf" srcId="{21124BDD-4FFB-415B-BC55-323A4FABDEA6}" destId="{7C753444-649E-4D1D-9BB7-09270C3D6013}" srcOrd="7" destOrd="0" presId="urn:microsoft.com/office/officeart/2008/layout/HorizontalMultiLevelHierarchy"/>
    <dgm:cxn modelId="{CF7B909C-9425-4E35-8704-CE71D93E9D56}" type="presParOf" srcId="{7C753444-649E-4D1D-9BB7-09270C3D6013}" destId="{F99AE753-C5C8-4DE5-8EBE-2CE21D0259A6}" srcOrd="0" destOrd="0" presId="urn:microsoft.com/office/officeart/2008/layout/HorizontalMultiLevelHierarchy"/>
    <dgm:cxn modelId="{970E6574-96CF-41BD-9D7B-EDBB040A0D88}" type="presParOf" srcId="{7C753444-649E-4D1D-9BB7-09270C3D6013}" destId="{1B120800-D6C7-4704-BB11-FFD9B4EF1C3E}" srcOrd="1" destOrd="0" presId="urn:microsoft.com/office/officeart/2008/layout/HorizontalMultiLevelHierarchy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E55A5-4807-4982-B1EB-E57E88BB1216}">
      <dsp:nvSpPr>
        <dsp:cNvPr id="0" name=""/>
        <dsp:cNvSpPr/>
      </dsp:nvSpPr>
      <dsp:spPr>
        <a:xfrm>
          <a:off x="2750475" y="2828468"/>
          <a:ext cx="1500991" cy="206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0495" y="0"/>
              </a:lnTo>
              <a:lnTo>
                <a:pt x="750495" y="206246"/>
              </a:lnTo>
              <a:lnTo>
                <a:pt x="1500991" y="206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63094" y="2893714"/>
        <a:ext cx="75754" cy="75754"/>
      </dsp:txXfrm>
    </dsp:sp>
    <dsp:sp modelId="{1D4BBB4D-90A2-4542-8491-BFFE5E2751D4}">
      <dsp:nvSpPr>
        <dsp:cNvPr id="0" name=""/>
        <dsp:cNvSpPr/>
      </dsp:nvSpPr>
      <dsp:spPr>
        <a:xfrm>
          <a:off x="2750475" y="2828468"/>
          <a:ext cx="1523237" cy="1573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618" y="0"/>
              </a:lnTo>
              <a:lnTo>
                <a:pt x="761618" y="1573372"/>
              </a:lnTo>
              <a:lnTo>
                <a:pt x="1523237" y="15733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3457346" y="3560406"/>
        <a:ext cx="109496" cy="109496"/>
      </dsp:txXfrm>
    </dsp:sp>
    <dsp:sp modelId="{CC24FBC0-6A4A-45E1-A0A6-255C3EDEAD10}">
      <dsp:nvSpPr>
        <dsp:cNvPr id="0" name=""/>
        <dsp:cNvSpPr/>
      </dsp:nvSpPr>
      <dsp:spPr>
        <a:xfrm>
          <a:off x="2750475" y="1879994"/>
          <a:ext cx="1543649" cy="948473"/>
        </a:xfrm>
        <a:custGeom>
          <a:avLst/>
          <a:gdLst/>
          <a:ahLst/>
          <a:cxnLst/>
          <a:rect l="0" t="0" r="0" b="0"/>
          <a:pathLst>
            <a:path>
              <a:moveTo>
                <a:pt x="0" y="948473"/>
              </a:moveTo>
              <a:lnTo>
                <a:pt x="771824" y="948473"/>
              </a:lnTo>
              <a:lnTo>
                <a:pt x="771824" y="0"/>
              </a:lnTo>
              <a:lnTo>
                <a:pt x="154364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77006" y="2308937"/>
        <a:ext cx="90587" cy="90587"/>
      </dsp:txXfrm>
    </dsp:sp>
    <dsp:sp modelId="{F61CE2B9-2C0D-46A5-A12A-4DF8D9571E47}">
      <dsp:nvSpPr>
        <dsp:cNvPr id="0" name=""/>
        <dsp:cNvSpPr/>
      </dsp:nvSpPr>
      <dsp:spPr>
        <a:xfrm>
          <a:off x="2750475" y="537408"/>
          <a:ext cx="1530781" cy="2291059"/>
        </a:xfrm>
        <a:custGeom>
          <a:avLst/>
          <a:gdLst/>
          <a:ahLst/>
          <a:cxnLst/>
          <a:rect l="0" t="0" r="0" b="0"/>
          <a:pathLst>
            <a:path>
              <a:moveTo>
                <a:pt x="0" y="2291059"/>
              </a:moveTo>
              <a:lnTo>
                <a:pt x="765390" y="2291059"/>
              </a:lnTo>
              <a:lnTo>
                <a:pt x="765390" y="0"/>
              </a:lnTo>
              <a:lnTo>
                <a:pt x="153078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46981" y="1614053"/>
        <a:ext cx="137770" cy="137770"/>
      </dsp:txXfrm>
    </dsp:sp>
    <dsp:sp modelId="{517B2D09-A770-4896-AF55-32B03D626AA5}">
      <dsp:nvSpPr>
        <dsp:cNvPr id="0" name=""/>
        <dsp:cNvSpPr/>
      </dsp:nvSpPr>
      <dsp:spPr>
        <a:xfrm rot="16200000">
          <a:off x="-615401" y="2291059"/>
          <a:ext cx="5656936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Rotation</a:t>
          </a:r>
          <a:endParaRPr lang="en-US" sz="6500" kern="1200" dirty="0"/>
        </a:p>
      </dsp:txBody>
      <dsp:txXfrm>
        <a:off x="-615401" y="2291059"/>
        <a:ext cx="5656936" cy="1074817"/>
      </dsp:txXfrm>
    </dsp:sp>
    <dsp:sp modelId="{7D63907B-4334-496A-B663-1B06D0DCF84F}">
      <dsp:nvSpPr>
        <dsp:cNvPr id="0" name=""/>
        <dsp:cNvSpPr/>
      </dsp:nvSpPr>
      <dsp:spPr>
        <a:xfrm>
          <a:off x="4281257" y="0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ROL</a:t>
          </a:r>
          <a:endParaRPr lang="en-US" sz="4800" kern="1200" dirty="0"/>
        </a:p>
      </dsp:txBody>
      <dsp:txXfrm>
        <a:off x="4281257" y="0"/>
        <a:ext cx="3525402" cy="1074817"/>
      </dsp:txXfrm>
    </dsp:sp>
    <dsp:sp modelId="{53C2851A-72CB-4C5F-B15A-A442352802EF}">
      <dsp:nvSpPr>
        <dsp:cNvPr id="0" name=""/>
        <dsp:cNvSpPr/>
      </dsp:nvSpPr>
      <dsp:spPr>
        <a:xfrm>
          <a:off x="4294124" y="1342586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ROR</a:t>
          </a:r>
          <a:endParaRPr lang="en-US" sz="4800" kern="1200" dirty="0"/>
        </a:p>
      </dsp:txBody>
      <dsp:txXfrm>
        <a:off x="4294124" y="1342586"/>
        <a:ext cx="3525402" cy="1074817"/>
      </dsp:txXfrm>
    </dsp:sp>
    <dsp:sp modelId="{7429F171-82CA-4972-870F-C2D96CC4EF15}">
      <dsp:nvSpPr>
        <dsp:cNvPr id="0" name=""/>
        <dsp:cNvSpPr/>
      </dsp:nvSpPr>
      <dsp:spPr>
        <a:xfrm>
          <a:off x="4273712" y="3864431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 smtClean="0"/>
            <a:t>RCR</a:t>
          </a:r>
          <a:endParaRPr lang="en-GB" sz="6500" kern="1200" dirty="0"/>
        </a:p>
      </dsp:txBody>
      <dsp:txXfrm>
        <a:off x="4273712" y="3864431"/>
        <a:ext cx="3525402" cy="1074817"/>
      </dsp:txXfrm>
    </dsp:sp>
    <dsp:sp modelId="{F99AE753-C5C8-4DE5-8EBE-2CE21D0259A6}">
      <dsp:nvSpPr>
        <dsp:cNvPr id="0" name=""/>
        <dsp:cNvSpPr/>
      </dsp:nvSpPr>
      <dsp:spPr>
        <a:xfrm>
          <a:off x="4251467" y="2497305"/>
          <a:ext cx="3525402" cy="1074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RCL</a:t>
          </a:r>
          <a:endParaRPr lang="en-US" sz="4800" kern="1200" dirty="0"/>
        </a:p>
      </dsp:txBody>
      <dsp:txXfrm>
        <a:off x="4251467" y="2497305"/>
        <a:ext cx="3525402" cy="1074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B8C39-F1CC-44E6-809D-10161E86BCFB}" type="datetimeFigureOut">
              <a:rPr lang="en-GB" smtClean="0"/>
              <a:pPr/>
              <a:t>29/09/2014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B7B9C-C4E4-4F70-9547-75D64141950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8890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E44CE4-D2B4-4F5F-A675-D1616846F3F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93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1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90C226">
                  <a:lumMod val="60000"/>
                  <a:lumOff val="40000"/>
                </a:srgb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90C226">
                    <a:lumMod val="60000"/>
                    <a:lumOff val="40000"/>
                  </a:srgbClr>
                </a:solidFill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59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63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90C226">
                  <a:lumMod val="60000"/>
                  <a:lumOff val="40000"/>
                </a:srgb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90C226">
                    <a:lumMod val="60000"/>
                    <a:lumOff val="40000"/>
                  </a:srgbClr>
                </a:solidFill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3109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4738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448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20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512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7511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68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1030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1752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8792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4522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4184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2763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6713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3574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A53010"/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A53010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A53010"/>
                </a:solidFill>
              </a:rPr>
              <a:t>”</a:t>
            </a:r>
            <a:endParaRPr lang="en-US" dirty="0">
              <a:solidFill>
                <a:srgbClr val="A5301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7638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8988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A53010"/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A53010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A53010"/>
                </a:solidFill>
              </a:rPr>
              <a:t>”</a:t>
            </a:r>
            <a:endParaRPr lang="en-US" dirty="0">
              <a:solidFill>
                <a:srgbClr val="A53010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4385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3831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03593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9246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291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3418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53454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5535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1675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5301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582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796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5" y="2160590"/>
            <a:ext cx="418512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49516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9636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3802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7724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353535"/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353535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353535"/>
                </a:solidFill>
              </a:rPr>
              <a:t>”</a:t>
            </a:r>
            <a:endParaRPr lang="en-US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2350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90327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srgbClr val="353535"/>
                </a:solidFill>
                <a:effectLst/>
                <a:latin typeface="Arial"/>
              </a:rPr>
              <a:t>“</a:t>
            </a:r>
            <a:endParaRPr lang="en-US" sz="8000" dirty="0">
              <a:solidFill>
                <a:srgbClr val="353535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353535"/>
                </a:solidFill>
              </a:rPr>
              <a:t>”</a:t>
            </a:r>
            <a:endParaRPr lang="en-US" dirty="0">
              <a:solidFill>
                <a:srgbClr val="353535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473061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052565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440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40199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8" y="0"/>
            <a:ext cx="12234346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" r="22511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" r="22511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100" y="1871132"/>
            <a:ext cx="6817444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100" y="3657597"/>
            <a:ext cx="681744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5312" y="5037663"/>
            <a:ext cx="897701" cy="279400"/>
          </a:xfrm>
        </p:spPr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3099" y="5037663"/>
            <a:ext cx="5215993" cy="279400"/>
          </a:xfr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9233" y="5037663"/>
            <a:ext cx="551311" cy="279400"/>
          </a:xfrm>
        </p:spPr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3101" y="3522131"/>
            <a:ext cx="68174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8032" y="-524933"/>
            <a:ext cx="18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281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423" y="2160983"/>
            <a:ext cx="38302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4623" y="2160983"/>
            <a:ext cx="38317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86589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10114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594" y="1752606"/>
            <a:ext cx="8160813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592" y="3846052"/>
            <a:ext cx="816081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3248" y="3710585"/>
            <a:ext cx="816550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53172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738" y="2556931"/>
            <a:ext cx="4724042" cy="331893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80" y="2556932"/>
            <a:ext cx="4717158" cy="331893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278285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81" y="2658533"/>
            <a:ext cx="443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738" y="3243263"/>
            <a:ext cx="4724042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873" y="2667000"/>
            <a:ext cx="444456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281" y="3243263"/>
            <a:ext cx="4717158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51988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3" name="Picture 12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08147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1" name="Picture 10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97488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48" y="1388534"/>
            <a:ext cx="371942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079" y="982132"/>
            <a:ext cx="5470891" cy="489373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4148" y="3031065"/>
            <a:ext cx="3719424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533" y="2912533"/>
            <a:ext cx="351541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60316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6" y="1883832"/>
            <a:ext cx="624344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736" y="3255432"/>
            <a:ext cx="624344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096940" y="1041400"/>
            <a:ext cx="3064145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1638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9" y="4815415"/>
            <a:ext cx="961216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1699" y="1041400"/>
            <a:ext cx="10108604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739" y="5382153"/>
            <a:ext cx="9612169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42545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08" y="982132"/>
            <a:ext cx="9595231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208" y="4343400"/>
            <a:ext cx="9595231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533" y="4140199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072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48368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89" y="982132"/>
            <a:ext cx="929882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343400"/>
            <a:ext cx="961216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5249" y="3352800"/>
            <a:ext cx="8841504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237" y="8799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prstClr val="black"/>
                </a:solidFill>
                <a:effectLst/>
              </a:rPr>
              <a:t>“</a:t>
            </a:r>
            <a:endParaRPr lang="en-US" sz="8000" dirty="0">
              <a:solidFill>
                <a:prstClr val="black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3028" y="2827870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 smtClean="0">
                <a:solidFill>
                  <a:prstClr val="black"/>
                </a:solidFill>
                <a:effectLst/>
              </a:rPr>
              <a:t>”</a:t>
            </a:r>
            <a:endParaRPr lang="en-US" sz="8000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533" y="4140199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4362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3" name="Picture 12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Picture 14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40" y="3308581"/>
            <a:ext cx="961217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777381"/>
            <a:ext cx="96121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88626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589" y="982132"/>
            <a:ext cx="9298820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9" y="4529667"/>
            <a:ext cx="961217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740" y="3640667"/>
            <a:ext cx="961217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237" y="8799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 smtClean="0">
                <a:solidFill>
                  <a:prstClr val="black"/>
                </a:solidFill>
                <a:effectLst/>
              </a:rPr>
              <a:t>“</a:t>
            </a:r>
            <a:endParaRPr lang="en-US" sz="8000" dirty="0">
              <a:solidFill>
                <a:prstClr val="black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3028" y="259926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 smtClean="0">
                <a:solidFill>
                  <a:prstClr val="black"/>
                </a:solidFill>
                <a:effectLst/>
              </a:rPr>
              <a:t>”</a:t>
            </a:r>
            <a:endParaRPr lang="en-US" sz="8000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533" y="3429000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004744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6" name="Picture 15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739" y="982132"/>
            <a:ext cx="9612169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8" y="4470400"/>
            <a:ext cx="9612173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739" y="3632200"/>
            <a:ext cx="961217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533" y="3429000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330541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533" y="2421466"/>
            <a:ext cx="94097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643349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40" y="0"/>
            <a:ext cx="12233148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01700" y="982132"/>
            <a:ext cx="1891388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736" y="982132"/>
            <a:ext cx="7434961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6199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376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248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2" y="514925"/>
            <a:ext cx="4514716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70"/>
            <a:ext cx="3855532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397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194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FD994E-06DE-4209-ACD0-EC10815FCD80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294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74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111B-ADE7-4D9F-8949-C84F1FAAA3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FD994E-06DE-4209-ACD0-EC10815FC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43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739" y="982133"/>
            <a:ext cx="96036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738" y="2556932"/>
            <a:ext cx="9603697" cy="331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9761" y="5969000"/>
            <a:ext cx="160061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C872D5-9F13-41C6-8CD6-CFAFA1C7D9B6}" type="datetimeFigureOut">
              <a:rPr lang="en-GB" smtClean="0">
                <a:solidFill>
                  <a:prstClr val="black"/>
                </a:solidFill>
              </a:rPr>
              <a:pPr/>
              <a:t>29/09/2014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738" y="5969000"/>
            <a:ext cx="730780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6599" y="5969000"/>
            <a:ext cx="542838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AA1F71-D870-4E7C-AED9-A6D8B73CAD8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54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599"/>
            <a:ext cx="8598907" cy="3146475"/>
          </a:xfrm>
        </p:spPr>
        <p:txBody>
          <a:bodyPr>
            <a:normAutofit/>
          </a:bodyPr>
          <a:lstStyle/>
          <a:p>
            <a:r>
              <a:rPr lang="en-US" dirty="0" smtClean="0"/>
              <a:t>Logic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Shift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Rotation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188720" y="4071424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u="sng" dirty="0" smtClean="0">
                <a:solidFill>
                  <a:srgbClr val="FF0000"/>
                </a:solidFill>
              </a:rPr>
              <a:t>Reference</a:t>
            </a:r>
            <a:r>
              <a:rPr lang="en-US" sz="6600" dirty="0" smtClean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 smtClean="0">
                <a:solidFill>
                  <a:srgbClr val="FF0000"/>
                </a:solidFill>
              </a:rPr>
              <a:t>Marut</a:t>
            </a:r>
            <a:r>
              <a:rPr lang="en-US" sz="6600" dirty="0" smtClean="0">
                <a:solidFill>
                  <a:srgbClr val="FF0000"/>
                </a:solidFill>
              </a:rPr>
              <a:t> – Chapter </a:t>
            </a:r>
            <a:r>
              <a:rPr lang="en-US" sz="6600" dirty="0" smtClean="0">
                <a:solidFill>
                  <a:srgbClr val="FF0000"/>
                </a:solidFill>
              </a:rPr>
              <a:t>7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89" y="0"/>
            <a:ext cx="10566400" cy="1143000"/>
          </a:xfrm>
        </p:spPr>
        <p:txBody>
          <a:bodyPr/>
          <a:lstStyle/>
          <a:p>
            <a:pPr algn="ctr">
              <a:defRPr/>
            </a:pPr>
            <a:r>
              <a:rPr lang="en-US" sz="3600" dirty="0" smtClean="0">
                <a:solidFill>
                  <a:srgbClr val="A68702"/>
                </a:solidFill>
              </a:rPr>
              <a:t>Shift Arithmetic Right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2800" y="762000"/>
            <a:ext cx="105664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800" dirty="0" smtClean="0"/>
              <a:t>A shift arithmetic right  of one position moves each bit to the right by one. The high-order bit MSB is replaced by sign bit and the low-order bit LSB move to CF (Carry Flag)</a:t>
            </a:r>
          </a:p>
          <a:p>
            <a:pPr>
              <a:defRPr/>
            </a:pPr>
            <a:r>
              <a:rPr lang="en-US" sz="1800" dirty="0" smtClean="0"/>
              <a:t>A shift arithmetic right is equivalent to integer division by two.</a:t>
            </a:r>
          </a:p>
          <a:p>
            <a:pPr>
              <a:defRPr/>
            </a:pPr>
            <a:r>
              <a:rPr lang="en-US" sz="1800" dirty="0" smtClean="0"/>
              <a:t>In 2’s complement, positive or negative, division by two is accomplished via an shift arithmetic right .</a:t>
            </a:r>
          </a:p>
          <a:p>
            <a:pPr>
              <a:defRPr/>
            </a:pPr>
            <a:r>
              <a:rPr lang="en-US" sz="1800" dirty="0" smtClean="0"/>
              <a:t>The picture shows the operation performed on eight bits. The original pattern is 00010111. The resulting pattern is 00001011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3316" name="Picture 4" descr="C:\Users\Rana\Desktop\300px-Rotate_right_arithmeticall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1" y="3733801"/>
            <a:ext cx="9988551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2095">
            <a:off x="5654525" y="1915511"/>
            <a:ext cx="3603938" cy="3142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825228">
            <a:off x="2343207" y="2034658"/>
            <a:ext cx="8377313" cy="2904153"/>
          </a:xfrm>
        </p:spPr>
        <p:txBody>
          <a:bodyPr>
            <a:noAutofit/>
          </a:bodyPr>
          <a:lstStyle/>
          <a:p>
            <a:r>
              <a:rPr lang="en-US" sz="9600" dirty="0" smtClean="0"/>
              <a:t>Rotation</a:t>
            </a:r>
            <a:endParaRPr lang="en-US" sz="9600" dirty="0"/>
          </a:p>
        </p:txBody>
      </p:sp>
    </p:spTree>
    <p:extLst>
      <p:ext uri="{BB962C8B-B14F-4D97-AF65-F5344CB8AC3E}">
        <p14:creationId xmlns="" xmlns:p14="http://schemas.microsoft.com/office/powerpoint/2010/main" val="1477645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50800" y="2502297"/>
            <a:ext cx="4724042" cy="331893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Types of Rotation</a:t>
            </a:r>
          </a:p>
          <a:p>
            <a:r>
              <a:rPr lang="en-GB" sz="2400" dirty="0"/>
              <a:t>ROL Instruction</a:t>
            </a:r>
          </a:p>
          <a:p>
            <a:r>
              <a:rPr lang="en-GB" sz="2400" dirty="0"/>
              <a:t>ROR </a:t>
            </a:r>
            <a:r>
              <a:rPr lang="en-GB" sz="2400" dirty="0" smtClean="0"/>
              <a:t>Instruction</a:t>
            </a:r>
          </a:p>
          <a:p>
            <a:r>
              <a:rPr lang="en-GB" sz="2400" dirty="0" smtClean="0"/>
              <a:t>Difference </a:t>
            </a:r>
            <a:endParaRPr lang="en-GB" sz="2400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74842" y="2502298"/>
            <a:ext cx="4717158" cy="3318935"/>
          </a:xfrm>
        </p:spPr>
        <p:txBody>
          <a:bodyPr/>
          <a:lstStyle/>
          <a:p>
            <a:r>
              <a:rPr lang="en-GB" sz="2400" dirty="0"/>
              <a:t>RCL </a:t>
            </a:r>
            <a:r>
              <a:rPr lang="en-GB" sz="2400" dirty="0" smtClean="0"/>
              <a:t>Instruction</a:t>
            </a:r>
            <a:endParaRPr lang="en-GB" sz="2400" dirty="0"/>
          </a:p>
          <a:p>
            <a:r>
              <a:rPr lang="en-GB" sz="2400" dirty="0"/>
              <a:t>RCR </a:t>
            </a:r>
            <a:r>
              <a:rPr lang="en-GB" sz="2400" dirty="0" smtClean="0"/>
              <a:t>Instruction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184" y="4384742"/>
            <a:ext cx="2235044" cy="20289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18347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663" y="45688"/>
            <a:ext cx="11538857" cy="1092200"/>
          </a:xfrm>
        </p:spPr>
        <p:txBody>
          <a:bodyPr>
            <a:normAutofit/>
          </a:bodyPr>
          <a:lstStyle/>
          <a:p>
            <a:r>
              <a:rPr lang="en-US" u="sng" dirty="0" smtClean="0"/>
              <a:t>Types 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315" y="1719942"/>
            <a:ext cx="9144000" cy="386442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4289922224"/>
              </p:ext>
            </p:extLst>
          </p:nvPr>
        </p:nvGraphicFramePr>
        <p:xfrm>
          <a:off x="1760728" y="1137888"/>
          <a:ext cx="9339943" cy="565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057013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 Instruction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ROL (rotate) shifts each bit to the left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highest bit is copied into both the Carry flag and into the lowest bit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 bits are </a:t>
            </a:r>
            <a:r>
              <a:rPr lang="en-US" altLang="zh-TW" dirty="0" smtClean="0"/>
              <a:t>lost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ROL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unsigned data</a:t>
            </a:r>
            <a:endParaRPr lang="en-US" altLang="zh-TW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15" t="47917" r="10938" b="39948"/>
          <a:stretch/>
        </p:blipFill>
        <p:spPr bwMode="auto">
          <a:xfrm>
            <a:off x="3052293" y="5023472"/>
            <a:ext cx="6178661" cy="8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31" y="3712286"/>
            <a:ext cx="6894598" cy="4889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572000" y="5318975"/>
            <a:ext cx="566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28603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981201" y="304801"/>
            <a:ext cx="6633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Below are instances of the ROL instruction :</a:t>
            </a:r>
          </a:p>
        </p:txBody>
      </p:sp>
      <p:pic>
        <p:nvPicPr>
          <p:cNvPr id="12595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46" t="29167" r="20313" b="50518"/>
          <a:stretch/>
        </p:blipFill>
        <p:spPr bwMode="auto">
          <a:xfrm>
            <a:off x="2601532" y="1063625"/>
            <a:ext cx="8218868" cy="170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6064" name="Group 1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8806894"/>
              </p:ext>
            </p:extLst>
          </p:nvPr>
        </p:nvGraphicFramePr>
        <p:xfrm>
          <a:off x="3581400" y="3803561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9982200" y="3727361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BH</a:t>
            </a:r>
          </a:p>
        </p:txBody>
      </p:sp>
      <p:sp>
        <p:nvSpPr>
          <p:cNvPr id="126055" name="Oval 103"/>
          <p:cNvSpPr>
            <a:spLocks noChangeArrowheads="1"/>
          </p:cNvSpPr>
          <p:nvPr/>
        </p:nvSpPr>
        <p:spPr bwMode="auto">
          <a:xfrm>
            <a:off x="2362200" y="3803561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056" name="Oval 104"/>
          <p:cNvSpPr>
            <a:spLocks noChangeArrowheads="1"/>
          </p:cNvSpPr>
          <p:nvPr/>
        </p:nvSpPr>
        <p:spPr bwMode="auto">
          <a:xfrm>
            <a:off x="2362200" y="4413161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6057" name="Oval 105"/>
          <p:cNvSpPr>
            <a:spLocks noChangeArrowheads="1"/>
          </p:cNvSpPr>
          <p:nvPr/>
        </p:nvSpPr>
        <p:spPr bwMode="auto">
          <a:xfrm>
            <a:off x="2362200" y="5479961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6058" name="Oval 106"/>
          <p:cNvSpPr>
            <a:spLocks noChangeArrowheads="1"/>
          </p:cNvSpPr>
          <p:nvPr/>
        </p:nvSpPr>
        <p:spPr bwMode="auto">
          <a:xfrm>
            <a:off x="2362200" y="1444624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26065" name="Group 1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2666964"/>
              </p:ext>
            </p:extLst>
          </p:nvPr>
        </p:nvGraphicFramePr>
        <p:xfrm>
          <a:off x="3581400" y="4489361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097" name="Line 145"/>
          <p:cNvSpPr>
            <a:spLocks noChangeShapeType="1"/>
          </p:cNvSpPr>
          <p:nvPr/>
        </p:nvSpPr>
        <p:spPr bwMode="auto">
          <a:xfrm flipH="1">
            <a:off x="4267200" y="4641761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099" name="Line 147"/>
          <p:cNvSpPr>
            <a:spLocks noChangeShapeType="1"/>
          </p:cNvSpPr>
          <p:nvPr/>
        </p:nvSpPr>
        <p:spPr bwMode="auto">
          <a:xfrm>
            <a:off x="4495800" y="4641761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00" name="Line 148"/>
          <p:cNvSpPr>
            <a:spLocks noChangeShapeType="1"/>
          </p:cNvSpPr>
          <p:nvPr/>
        </p:nvSpPr>
        <p:spPr bwMode="auto">
          <a:xfrm>
            <a:off x="4495800" y="5022761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01" name="Line 149"/>
          <p:cNvSpPr>
            <a:spLocks noChangeShapeType="1"/>
          </p:cNvSpPr>
          <p:nvPr/>
        </p:nvSpPr>
        <p:spPr bwMode="auto">
          <a:xfrm flipV="1">
            <a:off x="9296400" y="4794161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02" name="Text Box 150"/>
          <p:cNvSpPr txBox="1">
            <a:spLocks noChangeArrowheads="1"/>
          </p:cNvSpPr>
          <p:nvPr/>
        </p:nvSpPr>
        <p:spPr bwMode="auto">
          <a:xfrm>
            <a:off x="4343400" y="426076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103" name="Text Box 151"/>
          <p:cNvSpPr txBox="1">
            <a:spLocks noChangeArrowheads="1"/>
          </p:cNvSpPr>
          <p:nvPr/>
        </p:nvSpPr>
        <p:spPr bwMode="auto">
          <a:xfrm>
            <a:off x="9448800" y="487036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104" name="Oval 152"/>
          <p:cNvSpPr>
            <a:spLocks noChangeArrowheads="1"/>
          </p:cNvSpPr>
          <p:nvPr/>
        </p:nvSpPr>
        <p:spPr bwMode="auto">
          <a:xfrm>
            <a:off x="2362200" y="1825624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6105" name="Oval 153"/>
          <p:cNvSpPr>
            <a:spLocks noChangeArrowheads="1"/>
          </p:cNvSpPr>
          <p:nvPr/>
        </p:nvSpPr>
        <p:spPr bwMode="auto">
          <a:xfrm>
            <a:off x="2362200" y="2435224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graphicFrame>
        <p:nvGraphicFramePr>
          <p:cNvPr id="126144" name="Group 19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14630321"/>
              </p:ext>
            </p:extLst>
          </p:nvPr>
        </p:nvGraphicFramePr>
        <p:xfrm>
          <a:off x="3505200" y="5708561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176" name="Line 224"/>
          <p:cNvSpPr>
            <a:spLocks noChangeShapeType="1"/>
          </p:cNvSpPr>
          <p:nvPr/>
        </p:nvSpPr>
        <p:spPr bwMode="auto">
          <a:xfrm flipH="1">
            <a:off x="4191000" y="5860961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77" name="Line 225"/>
          <p:cNvSpPr>
            <a:spLocks noChangeShapeType="1"/>
          </p:cNvSpPr>
          <p:nvPr/>
        </p:nvSpPr>
        <p:spPr bwMode="auto">
          <a:xfrm>
            <a:off x="4419600" y="5860961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78" name="Line 226"/>
          <p:cNvSpPr>
            <a:spLocks noChangeShapeType="1"/>
          </p:cNvSpPr>
          <p:nvPr/>
        </p:nvSpPr>
        <p:spPr bwMode="auto">
          <a:xfrm>
            <a:off x="4419600" y="6241961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79" name="Line 227"/>
          <p:cNvSpPr>
            <a:spLocks noChangeShapeType="1"/>
          </p:cNvSpPr>
          <p:nvPr/>
        </p:nvSpPr>
        <p:spPr bwMode="auto">
          <a:xfrm flipV="1">
            <a:off x="9220200" y="6013361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80" name="Text Box 228"/>
          <p:cNvSpPr txBox="1">
            <a:spLocks noChangeArrowheads="1"/>
          </p:cNvSpPr>
          <p:nvPr/>
        </p:nvSpPr>
        <p:spPr bwMode="auto">
          <a:xfrm>
            <a:off x="9372600" y="6089562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126181" name="Text Box 229"/>
          <p:cNvSpPr txBox="1">
            <a:spLocks noChangeArrowheads="1"/>
          </p:cNvSpPr>
          <p:nvPr/>
        </p:nvSpPr>
        <p:spPr bwMode="auto">
          <a:xfrm>
            <a:off x="4191000" y="5327562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0377" y="3358029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CF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369888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ROR Instruction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7772400" cy="18871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600" dirty="0"/>
              <a:t>ROR (rotate right) shifts each bit to the right</a:t>
            </a:r>
          </a:p>
          <a:p>
            <a:r>
              <a:rPr lang="en-US" altLang="zh-TW" sz="2600" dirty="0"/>
              <a:t>The lowest bit is copied into both the Carry flag and into the highest bit</a:t>
            </a:r>
          </a:p>
          <a:p>
            <a:r>
              <a:rPr lang="en-US" altLang="zh-TW" sz="2600" dirty="0"/>
              <a:t>No bits are </a:t>
            </a:r>
            <a:r>
              <a:rPr lang="en-US" altLang="zh-TW" sz="2600" dirty="0" smtClean="0"/>
              <a:t>lost</a:t>
            </a:r>
          </a:p>
          <a:p>
            <a:r>
              <a:rPr lang="en-US" sz="2800" dirty="0"/>
              <a:t>ROR is for unsigned data</a:t>
            </a:r>
            <a:endParaRPr lang="en-US" altLang="zh-TW" sz="26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027" t="38542" r="10938" b="49497"/>
          <a:stretch/>
        </p:blipFill>
        <p:spPr bwMode="auto">
          <a:xfrm>
            <a:off x="2532599" y="5054516"/>
            <a:ext cx="7123627" cy="87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3" y="3713465"/>
            <a:ext cx="8306292" cy="4893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9512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133601" y="533401"/>
            <a:ext cx="3945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A few examples on ROR:</a:t>
            </a: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329" t="41667" r="20313" b="37215"/>
          <a:stretch/>
        </p:blipFill>
        <p:spPr bwMode="auto">
          <a:xfrm>
            <a:off x="2910624" y="1298966"/>
            <a:ext cx="8058955" cy="174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4935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9098134"/>
              </p:ext>
            </p:extLst>
          </p:nvPr>
        </p:nvGraphicFramePr>
        <p:xfrm>
          <a:off x="3730580" y="4070797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3044780" y="4070797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BH</a:t>
            </a:r>
          </a:p>
        </p:txBody>
      </p:sp>
      <p:graphicFrame>
        <p:nvGraphicFramePr>
          <p:cNvPr id="124964" name="Group 3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83029570"/>
              </p:ext>
            </p:extLst>
          </p:nvPr>
        </p:nvGraphicFramePr>
        <p:xfrm>
          <a:off x="3730580" y="4604197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92" name="Line 64"/>
          <p:cNvSpPr>
            <a:spLocks noChangeShapeType="1"/>
          </p:cNvSpPr>
          <p:nvPr/>
        </p:nvSpPr>
        <p:spPr bwMode="auto">
          <a:xfrm>
            <a:off x="8683580" y="4756597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93" name="Line 65"/>
          <p:cNvSpPr>
            <a:spLocks noChangeShapeType="1"/>
          </p:cNvSpPr>
          <p:nvPr/>
        </p:nvSpPr>
        <p:spPr bwMode="auto">
          <a:xfrm>
            <a:off x="8835980" y="4756597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94" name="Line 66"/>
          <p:cNvSpPr>
            <a:spLocks noChangeShapeType="1"/>
          </p:cNvSpPr>
          <p:nvPr/>
        </p:nvSpPr>
        <p:spPr bwMode="auto">
          <a:xfrm flipH="1">
            <a:off x="4035380" y="5137597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95" name="Line 67"/>
          <p:cNvSpPr>
            <a:spLocks noChangeShapeType="1"/>
          </p:cNvSpPr>
          <p:nvPr/>
        </p:nvSpPr>
        <p:spPr bwMode="auto">
          <a:xfrm flipV="1">
            <a:off x="4035380" y="4908997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24996" name="Group 6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9151703"/>
              </p:ext>
            </p:extLst>
          </p:nvPr>
        </p:nvGraphicFramePr>
        <p:xfrm>
          <a:off x="3730580" y="5366197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024" name="Line 96"/>
          <p:cNvSpPr>
            <a:spLocks noChangeShapeType="1"/>
          </p:cNvSpPr>
          <p:nvPr/>
        </p:nvSpPr>
        <p:spPr bwMode="auto">
          <a:xfrm>
            <a:off x="8683580" y="5518597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5" name="Line 97"/>
          <p:cNvSpPr>
            <a:spLocks noChangeShapeType="1"/>
          </p:cNvSpPr>
          <p:nvPr/>
        </p:nvSpPr>
        <p:spPr bwMode="auto">
          <a:xfrm>
            <a:off x="8835980" y="5518597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6" name="Line 98"/>
          <p:cNvSpPr>
            <a:spLocks noChangeShapeType="1"/>
          </p:cNvSpPr>
          <p:nvPr/>
        </p:nvSpPr>
        <p:spPr bwMode="auto">
          <a:xfrm flipH="1">
            <a:off x="4035380" y="5899597"/>
            <a:ext cx="4800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7" name="Line 99"/>
          <p:cNvSpPr>
            <a:spLocks noChangeShapeType="1"/>
          </p:cNvSpPr>
          <p:nvPr/>
        </p:nvSpPr>
        <p:spPr bwMode="auto">
          <a:xfrm flipV="1">
            <a:off x="4035380" y="5670997"/>
            <a:ext cx="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28" name="Text Box 100"/>
          <p:cNvSpPr txBox="1">
            <a:spLocks noChangeArrowheads="1"/>
          </p:cNvSpPr>
          <p:nvPr/>
        </p:nvSpPr>
        <p:spPr bwMode="auto">
          <a:xfrm>
            <a:off x="8683580" y="5137598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125029" name="Text Box 101"/>
          <p:cNvSpPr txBox="1">
            <a:spLocks noChangeArrowheads="1"/>
          </p:cNvSpPr>
          <p:nvPr/>
        </p:nvSpPr>
        <p:spPr bwMode="auto">
          <a:xfrm>
            <a:off x="8683580" y="437559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030" name="Text Box 102"/>
          <p:cNvSpPr txBox="1">
            <a:spLocks noChangeArrowheads="1"/>
          </p:cNvSpPr>
          <p:nvPr/>
        </p:nvSpPr>
        <p:spPr bwMode="auto">
          <a:xfrm>
            <a:off x="3806780" y="5899598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011</a:t>
            </a:r>
          </a:p>
        </p:txBody>
      </p:sp>
      <p:sp>
        <p:nvSpPr>
          <p:cNvPr id="125031" name="Oval 103"/>
          <p:cNvSpPr>
            <a:spLocks noChangeArrowheads="1"/>
          </p:cNvSpPr>
          <p:nvPr/>
        </p:nvSpPr>
        <p:spPr bwMode="auto">
          <a:xfrm>
            <a:off x="2511380" y="1762516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032" name="Oval 104"/>
          <p:cNvSpPr>
            <a:spLocks noChangeArrowheads="1"/>
          </p:cNvSpPr>
          <p:nvPr/>
        </p:nvSpPr>
        <p:spPr bwMode="auto">
          <a:xfrm>
            <a:off x="2511380" y="2067316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5033" name="Oval 105"/>
          <p:cNvSpPr>
            <a:spLocks noChangeArrowheads="1"/>
          </p:cNvSpPr>
          <p:nvPr/>
        </p:nvSpPr>
        <p:spPr bwMode="auto">
          <a:xfrm>
            <a:off x="2511380" y="2676916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5034" name="Oval 106"/>
          <p:cNvSpPr>
            <a:spLocks noChangeArrowheads="1"/>
          </p:cNvSpPr>
          <p:nvPr/>
        </p:nvSpPr>
        <p:spPr bwMode="auto">
          <a:xfrm>
            <a:off x="2511380" y="4070797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5035" name="Oval 107"/>
          <p:cNvSpPr>
            <a:spLocks noChangeArrowheads="1"/>
          </p:cNvSpPr>
          <p:nvPr/>
        </p:nvSpPr>
        <p:spPr bwMode="auto">
          <a:xfrm>
            <a:off x="2511380" y="4680397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5036" name="Oval 108"/>
          <p:cNvSpPr>
            <a:spLocks noChangeArrowheads="1"/>
          </p:cNvSpPr>
          <p:nvPr/>
        </p:nvSpPr>
        <p:spPr bwMode="auto">
          <a:xfrm>
            <a:off x="2511380" y="5366197"/>
            <a:ext cx="304800" cy="3048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3751" y="3604873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CF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599065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RCL Instruction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728" y="2046734"/>
            <a:ext cx="7772913" cy="15593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600" dirty="0"/>
              <a:t>RCL (rotate carry left) shifts each bit to the left</a:t>
            </a:r>
          </a:p>
          <a:p>
            <a:r>
              <a:rPr lang="en-US" altLang="zh-TW" sz="2600" dirty="0"/>
              <a:t>Copies the Carry flag to the least significant bit</a:t>
            </a:r>
          </a:p>
          <a:p>
            <a:r>
              <a:rPr lang="en-US" altLang="zh-TW" sz="2600" dirty="0"/>
              <a:t>Copies the most significant bit to the Carry </a:t>
            </a:r>
            <a:r>
              <a:rPr lang="en-US" altLang="zh-TW" sz="2600" dirty="0" smtClean="0"/>
              <a:t>flag</a:t>
            </a:r>
          </a:p>
          <a:p>
            <a:r>
              <a:rPr lang="en-US" sz="2800" dirty="0"/>
              <a:t>RCL is for signed data</a:t>
            </a:r>
            <a:endParaRPr lang="en-US" altLang="zh-TW" sz="26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5" t="62559" r="10938" b="22917"/>
          <a:stretch/>
        </p:blipFill>
        <p:spPr bwMode="auto">
          <a:xfrm>
            <a:off x="2592925" y="5048517"/>
            <a:ext cx="6200104" cy="106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618964"/>
            <a:ext cx="8057903" cy="5196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0152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860" y="624110"/>
            <a:ext cx="8911687" cy="733203"/>
          </a:xfrm>
        </p:spPr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673439" y="1559932"/>
            <a:ext cx="7010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CLC		; CF =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MOV BL,88H		; CF,BL = 0 10001000B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RCL BL,1		; CF,BL = 1 00010000B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RCL BL,1</a:t>
            </a:r>
            <a:r>
              <a:rPr lang="en-US" altLang="zh-TW" sz="2100" b="1" dirty="0">
                <a:latin typeface="Courier New" panose="02070309020205020404" pitchFamily="49" charset="0"/>
              </a:rPr>
              <a:t>		; CF,BL = 0 00100001b</a:t>
            </a:r>
          </a:p>
        </p:txBody>
      </p:sp>
      <p:graphicFrame>
        <p:nvGraphicFramePr>
          <p:cNvPr id="21" name="Group 115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3916270"/>
              </p:ext>
            </p:extLst>
          </p:nvPr>
        </p:nvGraphicFramePr>
        <p:xfrm>
          <a:off x="2962945" y="3898006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1059"/>
          <p:cNvSpPr txBox="1">
            <a:spLocks noChangeArrowheads="1"/>
          </p:cNvSpPr>
          <p:nvPr/>
        </p:nvSpPr>
        <p:spPr bwMode="auto">
          <a:xfrm>
            <a:off x="9363745" y="3821806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23" name="AutoShape 1120"/>
          <p:cNvSpPr>
            <a:spLocks noChangeArrowheads="1"/>
          </p:cNvSpPr>
          <p:nvPr/>
        </p:nvSpPr>
        <p:spPr bwMode="auto">
          <a:xfrm flipH="1">
            <a:off x="8068345" y="4507606"/>
            <a:ext cx="609600" cy="304800"/>
          </a:xfrm>
          <a:prstGeom prst="curvedDownArrow">
            <a:avLst>
              <a:gd name="adj1" fmla="val 13333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AutoShape 1122"/>
          <p:cNvSpPr>
            <a:spLocks noChangeArrowheads="1"/>
          </p:cNvSpPr>
          <p:nvPr/>
        </p:nvSpPr>
        <p:spPr bwMode="auto">
          <a:xfrm flipH="1">
            <a:off x="3343945" y="4507606"/>
            <a:ext cx="914400" cy="228600"/>
          </a:xfrm>
          <a:prstGeom prst="curvedDownArrow">
            <a:avLst>
              <a:gd name="adj1" fmla="val 26667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Group 11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79755495"/>
              </p:ext>
            </p:extLst>
          </p:nvPr>
        </p:nvGraphicFramePr>
        <p:xfrm>
          <a:off x="2962945" y="4812406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AutoShape 1192"/>
          <p:cNvSpPr>
            <a:spLocks noChangeArrowheads="1"/>
          </p:cNvSpPr>
          <p:nvPr/>
        </p:nvSpPr>
        <p:spPr bwMode="auto">
          <a:xfrm flipH="1">
            <a:off x="7458745" y="5345806"/>
            <a:ext cx="1219200" cy="228600"/>
          </a:xfrm>
          <a:prstGeom prst="curvedDownArrow">
            <a:avLst>
              <a:gd name="adj1" fmla="val 35556"/>
              <a:gd name="adj2" fmla="val 1422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AutoShape 1193"/>
          <p:cNvSpPr>
            <a:spLocks noChangeArrowheads="1"/>
          </p:cNvSpPr>
          <p:nvPr/>
        </p:nvSpPr>
        <p:spPr bwMode="auto">
          <a:xfrm flipH="1">
            <a:off x="3343945" y="5345806"/>
            <a:ext cx="914400" cy="228600"/>
          </a:xfrm>
          <a:prstGeom prst="curvedDownArrow">
            <a:avLst>
              <a:gd name="adj1" fmla="val 26667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8" name="Group 119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0183904"/>
              </p:ext>
            </p:extLst>
          </p:nvPr>
        </p:nvGraphicFramePr>
        <p:xfrm>
          <a:off x="2962945" y="5650606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Line 1260"/>
          <p:cNvSpPr>
            <a:spLocks noChangeShapeType="1"/>
          </p:cNvSpPr>
          <p:nvPr/>
        </p:nvSpPr>
        <p:spPr bwMode="auto">
          <a:xfrm flipH="1">
            <a:off x="9135145" y="57268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Text Box 1261"/>
          <p:cNvSpPr txBox="1">
            <a:spLocks noChangeArrowheads="1"/>
          </p:cNvSpPr>
          <p:nvPr/>
        </p:nvSpPr>
        <p:spPr bwMode="auto">
          <a:xfrm>
            <a:off x="9516145" y="549820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Line 1262"/>
          <p:cNvSpPr>
            <a:spLocks noChangeShapeType="1"/>
          </p:cNvSpPr>
          <p:nvPr/>
        </p:nvSpPr>
        <p:spPr bwMode="auto">
          <a:xfrm flipH="1">
            <a:off x="9135145" y="49648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Text Box 1263"/>
          <p:cNvSpPr txBox="1">
            <a:spLocks noChangeArrowheads="1"/>
          </p:cNvSpPr>
          <p:nvPr/>
        </p:nvSpPr>
        <p:spPr bwMode="auto">
          <a:xfrm>
            <a:off x="9516145" y="473620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5533" y="3430406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CF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884934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2133600"/>
            <a:ext cx="10363200" cy="155575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1500" dirty="0" smtClean="0">
                <a:solidFill>
                  <a:srgbClr val="A68702"/>
                </a:solidFill>
                <a:latin typeface="Arial Rounded MT Bold" pitchFamily="34" charset="0"/>
              </a:rPr>
              <a:t>Shift</a:t>
            </a:r>
            <a:endParaRPr lang="en-US" sz="11500" dirty="0">
              <a:solidFill>
                <a:srgbClr val="A6870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RCR Instruction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628776"/>
            <a:ext cx="7772400" cy="146526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zh-TW" sz="2600" dirty="0"/>
              <a:t>RCR (rotate carry right) shifts each bit to the right</a:t>
            </a:r>
          </a:p>
          <a:p>
            <a:r>
              <a:rPr lang="en-US" altLang="zh-TW" sz="2600" dirty="0"/>
              <a:t>Copies the Carry flag to the most significant bit</a:t>
            </a:r>
          </a:p>
          <a:p>
            <a:r>
              <a:rPr lang="en-US" altLang="zh-TW" sz="2600" dirty="0"/>
              <a:t>Copies the least significant bit to the Carry flag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916" t="52802" r="11069" b="34038"/>
          <a:stretch/>
        </p:blipFill>
        <p:spPr bwMode="auto">
          <a:xfrm>
            <a:off x="2360612" y="4858558"/>
            <a:ext cx="7121503" cy="96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242638"/>
            <a:ext cx="7826083" cy="607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79440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8" y="648055"/>
            <a:ext cx="8911687" cy="733203"/>
          </a:xfrm>
        </p:spPr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5576235"/>
              </p:ext>
            </p:extLst>
          </p:nvPr>
        </p:nvGraphicFramePr>
        <p:xfrm>
          <a:off x="3495540" y="4139484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2809740" y="4139484"/>
            <a:ext cx="513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AH</a:t>
            </a:r>
            <a:endParaRPr lang="en-US" dirty="0"/>
          </a:p>
        </p:txBody>
      </p:sp>
      <p:graphicFrame>
        <p:nvGraphicFramePr>
          <p:cNvPr id="6" name="Group 3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8901263"/>
              </p:ext>
            </p:extLst>
          </p:nvPr>
        </p:nvGraphicFramePr>
        <p:xfrm>
          <a:off x="3495540" y="4977684"/>
          <a:ext cx="60960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96"/>
          <p:cNvSpPr>
            <a:spLocks noChangeArrowheads="1"/>
          </p:cNvSpPr>
          <p:nvPr/>
        </p:nvSpPr>
        <p:spPr bwMode="auto">
          <a:xfrm>
            <a:off x="3876540" y="4672884"/>
            <a:ext cx="609600" cy="304800"/>
          </a:xfrm>
          <a:prstGeom prst="curvedDownArrow">
            <a:avLst>
              <a:gd name="adj1" fmla="val 13333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AutoShape 98"/>
          <p:cNvSpPr>
            <a:spLocks noChangeArrowheads="1"/>
          </p:cNvSpPr>
          <p:nvPr/>
        </p:nvSpPr>
        <p:spPr bwMode="auto">
          <a:xfrm>
            <a:off x="8296140" y="4672884"/>
            <a:ext cx="914400" cy="228600"/>
          </a:xfrm>
          <a:prstGeom prst="curvedDownArrow">
            <a:avLst>
              <a:gd name="adj1" fmla="val 26667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 Box 132"/>
          <p:cNvSpPr txBox="1">
            <a:spLocks noChangeArrowheads="1"/>
          </p:cNvSpPr>
          <p:nvPr/>
        </p:nvSpPr>
        <p:spPr bwMode="auto">
          <a:xfrm>
            <a:off x="2504940" y="497768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" name="Line 135"/>
          <p:cNvSpPr>
            <a:spLocks noChangeShapeType="1"/>
          </p:cNvSpPr>
          <p:nvPr/>
        </p:nvSpPr>
        <p:spPr bwMode="auto">
          <a:xfrm>
            <a:off x="2885940" y="5130084"/>
            <a:ext cx="533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96007" y="1928471"/>
            <a:ext cx="6629400" cy="1214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52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STC	; CF =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MOV AH,10H	; CF,AH = 00010000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sz="2100" b="1" dirty="0" smtClean="0">
                <a:latin typeface="Courier New" panose="02070309020205020404" pitchFamily="49" charset="0"/>
              </a:rPr>
              <a:t>RCR AH,1</a:t>
            </a:r>
            <a:r>
              <a:rPr lang="en-US" altLang="zh-TW" sz="2100" b="1" dirty="0">
                <a:latin typeface="Courier New" panose="02070309020205020404" pitchFamily="49" charset="0"/>
              </a:rPr>
              <a:t>	; CF,AH = 10001000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25407" y="3749702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CF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635415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602529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difference between ROR and RCR is only the way of operation. In RCR, every bit that is rotated will enter the carry flag before entering the leftmost bit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RCL works like just like ROL except that CF is part of the circle of bits being rotated.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46045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36384" y="3738527"/>
            <a:ext cx="6941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rgbClr val="B927E9">
                        <a:lumMod val="50000"/>
                      </a:srgbClr>
                    </a:gs>
                    <a:gs pos="50000">
                      <a:srgbClr val="B927E9"/>
                    </a:gs>
                    <a:gs pos="100000">
                      <a:srgbClr val="B927E9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glow rad="228600">
                    <a:srgbClr val="B927E9">
                      <a:satMod val="175000"/>
                      <a:alpha val="40000"/>
                    </a:srgbClr>
                  </a:glow>
                  <a:reflection blurRad="6350" stA="53000" endA="300" endPos="35500" dir="5400000" sy="-90000" algn="bl" rotWithShape="0"/>
                </a:effectLst>
              </a:rPr>
              <a:t>The End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53815" y="3582006"/>
            <a:ext cx="4546242" cy="12363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8941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2" y="20320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A68702"/>
                </a:solidFill>
              </a:rPr>
              <a:t>Content</a:t>
            </a:r>
            <a:endParaRPr lang="en-US" sz="44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1200" y="1066800"/>
            <a:ext cx="1056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fontAlgn="auto" hangingPunct="1">
              <a:buFont typeface="Wingdings" pitchFamily="2" charset="2"/>
              <a:buChar char="v"/>
              <a:defRPr/>
            </a:pPr>
            <a:r>
              <a:rPr lang="en-US" sz="2000" dirty="0" smtClean="0"/>
              <a:t> Introduction</a:t>
            </a:r>
          </a:p>
          <a:p>
            <a:pPr eaLnBrk="1" fontAlgn="auto" hangingPunct="1">
              <a:buFont typeface="Wingdings" pitchFamily="2" charset="2"/>
              <a:buChar char="v"/>
              <a:defRPr/>
            </a:pPr>
            <a:r>
              <a:rPr lang="en-US" sz="2000" dirty="0" smtClean="0"/>
              <a:t> Types of Shift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92D050"/>
                </a:solidFill>
              </a:rPr>
              <a:t>Logical shift</a:t>
            </a:r>
            <a:br>
              <a:rPr lang="en-US" sz="2000" dirty="0" smtClean="0">
                <a:solidFill>
                  <a:srgbClr val="92D050"/>
                </a:solidFill>
              </a:rPr>
            </a:b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Shift Left</a:t>
            </a:r>
            <a:b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Shift right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92D050"/>
                </a:solidFill>
              </a:rPr>
              <a:t>Arithmetical shift</a:t>
            </a:r>
            <a:br>
              <a:rPr lang="en-US" sz="2000" dirty="0" smtClean="0">
                <a:solidFill>
                  <a:srgbClr val="92D050"/>
                </a:solidFill>
              </a:rPr>
            </a:b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Shift arithmetic left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Shift </a:t>
            </a:r>
            <a:r>
              <a:rPr lang="en-US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arithmetic right</a:t>
            </a:r>
            <a:endParaRPr lang="en-US" sz="2000" dirty="0" smtClean="0"/>
          </a:p>
          <a:p>
            <a:pPr eaLnBrk="1" fontAlgn="auto" hangingPunct="1">
              <a:buFont typeface="Wingdings" pitchFamily="2" charset="2"/>
              <a:buChar char="v"/>
              <a:defRPr/>
            </a:pPr>
            <a:r>
              <a:rPr lang="en-US" sz="2000" dirty="0" smtClean="0"/>
              <a:t>Reference </a:t>
            </a:r>
            <a:br>
              <a:rPr lang="en-US" sz="2000" dirty="0" smtClean="0"/>
            </a:br>
            <a:endParaRPr lang="en-US" sz="2000" dirty="0" smtClean="0"/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A68702"/>
                </a:solidFill>
              </a:rPr>
              <a:t>Introduction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1200" y="1219200"/>
            <a:ext cx="10566400" cy="4114800"/>
          </a:xfrm>
          <a:prstGeom prst="rect">
            <a:avLst/>
          </a:prstGeom>
        </p:spPr>
        <p:txBody>
          <a:bodyPr/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Shift operation move the bits in a pattern, changing the position of the bits. They can move bits to the left or to the right. We can divide shift operation into two categories: 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1. Logical Shift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Arithmetic Shift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A68702"/>
                </a:solidFill>
                <a:latin typeface="Times New Roman" pitchFamily="18" charset="0"/>
                <a:cs typeface="Times New Roman" pitchFamily="18" charset="0"/>
              </a:rPr>
              <a:t>Logical Shift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11200" y="1066800"/>
            <a:ext cx="10566400" cy="411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A </a:t>
            </a:r>
            <a:r>
              <a:rPr lang="en-US" sz="2400" i="1" dirty="0"/>
              <a:t>logical shift</a:t>
            </a:r>
            <a:r>
              <a:rPr lang="en-US" sz="2400" dirty="0"/>
              <a:t> moves the bits within the cell one position to the right or to the left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In a logical </a:t>
            </a:r>
            <a:r>
              <a:rPr lang="en-US" sz="2400" i="1" dirty="0"/>
              <a:t>right</a:t>
            </a:r>
            <a:r>
              <a:rPr lang="en-US" sz="2400" dirty="0"/>
              <a:t> shift, the least significant bit </a:t>
            </a:r>
            <a:r>
              <a:rPr lang="en-US" sz="2400" dirty="0" smtClean="0"/>
              <a:t>LSB </a:t>
            </a:r>
            <a:r>
              <a:rPr lang="en-US" sz="2400" dirty="0"/>
              <a:t>is discarded and the most significant bit </a:t>
            </a:r>
            <a:r>
              <a:rPr lang="en-US" sz="2400" dirty="0" smtClean="0"/>
              <a:t>MSB </a:t>
            </a:r>
            <a:r>
              <a:rPr lang="en-US" sz="2400" dirty="0"/>
              <a:t>is assigned 0.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In a logical left shift, the </a:t>
            </a:r>
            <a:r>
              <a:rPr lang="en-US" sz="2400" dirty="0" smtClean="0"/>
              <a:t>LSB </a:t>
            </a:r>
            <a:r>
              <a:rPr lang="en-US" sz="2400" dirty="0"/>
              <a:t>is assigned 0 and the msb is discarded.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r>
              <a:rPr lang="en-US" sz="2400" dirty="0"/>
              <a:t>A shift instruction will have an operand that specifies how many times the one position shift is applied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 smtClean="0"/>
              <a:t>     There </a:t>
            </a:r>
            <a:r>
              <a:rPr lang="en-US" sz="2400" dirty="0"/>
              <a:t>are two kinds of </a:t>
            </a:r>
            <a:r>
              <a:rPr lang="en-US" sz="2400" dirty="0" smtClean="0"/>
              <a:t>Logical </a:t>
            </a:r>
            <a:r>
              <a:rPr lang="en-US" sz="2400" dirty="0"/>
              <a:t>shift: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	1. S</a:t>
            </a:r>
            <a:r>
              <a:rPr lang="en-US" sz="2400" dirty="0" smtClean="0"/>
              <a:t>hift </a:t>
            </a:r>
            <a:r>
              <a:rPr lang="en-US" sz="2400" dirty="0"/>
              <a:t>Left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	2. S</a:t>
            </a:r>
            <a:r>
              <a:rPr lang="en-US" sz="2400" dirty="0" smtClean="0"/>
              <a:t>hift </a:t>
            </a:r>
            <a:r>
              <a:rPr lang="en-US" sz="2400" dirty="0"/>
              <a:t>Right</a:t>
            </a:r>
          </a:p>
          <a:p>
            <a:pPr eaLnBrk="1" fontAlgn="auto" hangingPunct="1">
              <a:buFont typeface="Wingdings" pitchFamily="2" charset="2"/>
              <a:buChar char="Ø"/>
              <a:defRPr/>
            </a:pPr>
            <a:endParaRPr lang="en-US" sz="24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2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A68702"/>
                </a:solidFill>
              </a:rPr>
              <a:t>Left Shift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2800" y="914400"/>
            <a:ext cx="10566400" cy="487680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A shift left logical of one position moves each bit to the left by one. The low-order bit </a:t>
            </a:r>
            <a:r>
              <a:rPr lang="en-US" sz="2000" dirty="0" smtClean="0"/>
              <a:t>LSB </a:t>
            </a:r>
            <a:r>
              <a:rPr lang="en-US" sz="2000" dirty="0"/>
              <a:t>is replaced by a zero bit and the high-order bit </a:t>
            </a:r>
            <a:r>
              <a:rPr lang="en-US" sz="2000" dirty="0" smtClean="0"/>
              <a:t>MSB move to CF (Carry Flag)</a:t>
            </a:r>
            <a:endParaRPr lang="en-US" sz="20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Shifting by two positions is the same as performing a one-position shift two times. Shifting by zero positions leaves the pattern unchanged. Shifting an N-bit pattern left by N or more positions changes all of the bits to zero.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The picture shows the operation performed on eight bits. The original pattern is </a:t>
            </a:r>
            <a:r>
              <a:rPr lang="en-US" sz="2000" dirty="0" smtClean="0"/>
              <a:t>11010011. </a:t>
            </a:r>
            <a:r>
              <a:rPr lang="en-US" sz="2000" dirty="0"/>
              <a:t>The resulting pattern is </a:t>
            </a:r>
            <a:r>
              <a:rPr lang="en-US" sz="2000" dirty="0" smtClean="0"/>
              <a:t>10100110. </a:t>
            </a:r>
            <a:endParaRPr lang="en-US" sz="20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9220" name="Picture 3" descr="C:\Users\Rana\Desktop\235px-Shift_Left_and_Shift_Arithmetic_Left.sv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962400"/>
            <a:ext cx="995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66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A68702"/>
                </a:solidFill>
              </a:rPr>
              <a:t>Right shift</a:t>
            </a:r>
            <a:endParaRPr lang="en-US" sz="36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12800" y="762000"/>
            <a:ext cx="10566400" cy="411480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A shift </a:t>
            </a:r>
            <a:r>
              <a:rPr lang="en-US" sz="2000" dirty="0" smtClean="0"/>
              <a:t>right </a:t>
            </a:r>
            <a:r>
              <a:rPr lang="en-US" sz="2000" dirty="0"/>
              <a:t>logical of one position moves each bit to the </a:t>
            </a:r>
            <a:r>
              <a:rPr lang="en-US" sz="2000" dirty="0" smtClean="0"/>
              <a:t>right </a:t>
            </a:r>
            <a:r>
              <a:rPr lang="en-US" sz="2000" dirty="0"/>
              <a:t>by one. The </a:t>
            </a:r>
            <a:r>
              <a:rPr lang="en-US" sz="2000" dirty="0" smtClean="0"/>
              <a:t>high-order </a:t>
            </a:r>
            <a:r>
              <a:rPr lang="en-US" sz="2000" dirty="0"/>
              <a:t>bit </a:t>
            </a:r>
            <a:r>
              <a:rPr lang="en-US" sz="2000" dirty="0" smtClean="0"/>
              <a:t>MSB </a:t>
            </a:r>
            <a:r>
              <a:rPr lang="en-US" sz="2000" dirty="0"/>
              <a:t>is replaced by a zero bit and the </a:t>
            </a:r>
            <a:r>
              <a:rPr lang="en-US" sz="2000" dirty="0" smtClean="0"/>
              <a:t>low-order </a:t>
            </a:r>
            <a:r>
              <a:rPr lang="en-US" sz="2000" dirty="0"/>
              <a:t>bit </a:t>
            </a:r>
            <a:r>
              <a:rPr lang="en-US" sz="2000" dirty="0" smtClean="0"/>
              <a:t>LSB </a:t>
            </a:r>
            <a:r>
              <a:rPr lang="en-US" sz="2000" dirty="0"/>
              <a:t>move to CF (Carry Flag)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Shifting by two positions is the same as performing a one-position shift two times. Shifting by zero positions leaves the pattern unchanged. Shifting an N-bit pattern </a:t>
            </a:r>
            <a:r>
              <a:rPr lang="en-US" sz="2000" dirty="0" smtClean="0"/>
              <a:t>right </a:t>
            </a:r>
            <a:r>
              <a:rPr lang="en-US" sz="2000" dirty="0"/>
              <a:t>by N or more positions changes all of the bits to zero.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The picture shows the operation performed on eight bits. The original pattern is </a:t>
            </a:r>
            <a:r>
              <a:rPr lang="en-US" sz="2000" dirty="0" smtClean="0"/>
              <a:t>00010111. </a:t>
            </a:r>
            <a:r>
              <a:rPr lang="en-US" sz="2000" dirty="0"/>
              <a:t>The resulting pattern is </a:t>
            </a:r>
            <a:r>
              <a:rPr lang="en-US" sz="2000" dirty="0" smtClean="0"/>
              <a:t>00001011. </a:t>
            </a:r>
            <a:endParaRPr lang="en-US" sz="2000" dirty="0"/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44" name="Picture 4" descr="C:\Users\Rana\Desktop\150px-Rotate_right_logically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3962400"/>
            <a:ext cx="9753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66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smtClean="0">
                <a:solidFill>
                  <a:srgbClr val="A68702"/>
                </a:solidFill>
              </a:rPr>
              <a:t>Arithmetic shift</a:t>
            </a:r>
            <a:endParaRPr lang="en-US" sz="4400" dirty="0">
              <a:solidFill>
                <a:srgbClr val="A687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19200" y="1295400"/>
            <a:ext cx="10566400" cy="4267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Arithmetic shift operations assume that the bit pattern is a signed integer in two’s complement format. Arithmetic right shift is used to divide an integer by two, while arithmetic left shift is used to multiply an integer by two.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There are two kinds of arithmetic shift: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1. Left arithmetic shift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2. Right arithmetic shift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1" y="0"/>
            <a:ext cx="10566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A68702"/>
                </a:solidFill>
              </a:rPr>
              <a:t>Left Arithmetic shift</a:t>
            </a:r>
            <a:endParaRPr lang="en-US" sz="3600" dirty="0">
              <a:solidFill>
                <a:srgbClr val="A68702"/>
              </a:solidFill>
            </a:endParaRPr>
          </a:p>
        </p:txBody>
      </p:sp>
      <p:pic>
        <p:nvPicPr>
          <p:cNvPr id="12291" name="Content Placeholder 3" descr="C:\Users\Rana\Desktop\235px-Shift_Left_and_Shift_Arithmetic_Left.svg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6000" y="4038600"/>
            <a:ext cx="10261600" cy="25908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2800" y="685800"/>
            <a:ext cx="105664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An shift </a:t>
            </a:r>
            <a:r>
              <a:rPr lang="en-US" sz="2000" dirty="0"/>
              <a:t>arithmetic </a:t>
            </a:r>
            <a:r>
              <a:rPr lang="en-US" sz="2000" dirty="0" smtClean="0"/>
              <a:t>left </a:t>
            </a:r>
            <a:r>
              <a:rPr lang="en-US" sz="2000" dirty="0"/>
              <a:t>is the same as a logical left shift</a:t>
            </a:r>
            <a:endParaRPr lang="en-US" sz="2000" dirty="0" smtClean="0"/>
          </a:p>
          <a:p>
            <a:pPr eaLnBrk="1" fontAlgn="auto" hangingPunct="1">
              <a:buFont typeface="Arial" pitchFamily="34" charset="0"/>
              <a:buChar char="•"/>
              <a:defRPr/>
            </a:pPr>
            <a:r>
              <a:rPr lang="en-US" sz="2000" dirty="0"/>
              <a:t>A </a:t>
            </a:r>
            <a:r>
              <a:rPr lang="en-US" sz="2000" dirty="0" smtClean="0"/>
              <a:t>shift arithmetic </a:t>
            </a:r>
            <a:r>
              <a:rPr lang="en-US" sz="2000" dirty="0"/>
              <a:t>left </a:t>
            </a:r>
            <a:r>
              <a:rPr lang="en-US" sz="2000" dirty="0" smtClean="0"/>
              <a:t>of </a:t>
            </a:r>
            <a:r>
              <a:rPr lang="en-US" sz="2000" dirty="0"/>
              <a:t>one position moves each bit to the left by one. The low-order bit LSB is replaced by a zero bit and the high-order bit MSB move to CF (Carry Flag)</a:t>
            </a:r>
          </a:p>
          <a:p>
            <a:pPr>
              <a:defRPr/>
            </a:pPr>
            <a:r>
              <a:rPr lang="en-US" sz="2000" dirty="0" smtClean="0"/>
              <a:t>A left arithmetic shift by </a:t>
            </a:r>
            <a:r>
              <a:rPr lang="en-US" sz="2000" i="1" dirty="0" smtClean="0"/>
              <a:t>n</a:t>
            </a:r>
            <a:r>
              <a:rPr lang="en-US" sz="2000" dirty="0" smtClean="0"/>
              <a:t> is equivalent to multiplying by 2</a:t>
            </a:r>
            <a:r>
              <a:rPr lang="en-US" sz="2000" i="1" baseline="30000" dirty="0" smtClean="0"/>
              <a:t>n </a:t>
            </a:r>
            <a:r>
              <a:rPr lang="en-US" sz="2000" i="1" dirty="0" smtClean="0"/>
              <a:t> . </a:t>
            </a:r>
            <a:r>
              <a:rPr lang="en-US" sz="2000" dirty="0" smtClean="0"/>
              <a:t>In 2’s complement, positive or negative, a logical left shift, is equivalent to multiplication by two.</a:t>
            </a:r>
            <a:endParaRPr lang="en-US" sz="2000" i="1" baseline="30000" dirty="0" smtClean="0"/>
          </a:p>
          <a:p>
            <a:pPr>
              <a:defRPr/>
            </a:pPr>
            <a:r>
              <a:rPr lang="en-US" sz="2000" dirty="0" smtClean="0"/>
              <a:t>The picture shows the operation performed on eight bits. The original pattern is 11010011. The resulting pattern is 10100110. </a:t>
            </a:r>
          </a:p>
          <a:p>
            <a:pPr eaLnBrk="1" fontAlgn="auto" hangingPunct="1">
              <a:buFont typeface="Arial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h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1_Whisp">
  <a:themeElements>
    <a:clrScheme name="Whisp C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hisp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h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rganic">
  <a:themeElements>
    <a:clrScheme name="Organic HD--Bamboo---prFraming 6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 HD--Bamboo---prFraming 6h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rganic HD--Bamboo---prFraming 6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971</Words>
  <Application>Microsoft Office PowerPoint</Application>
  <PresentationFormat>Custom</PresentationFormat>
  <Paragraphs>226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Facet</vt:lpstr>
      <vt:lpstr>Whisp</vt:lpstr>
      <vt:lpstr>1_Whisp</vt:lpstr>
      <vt:lpstr>Organic</vt:lpstr>
      <vt:lpstr>Logic   Shift   and Rotation</vt:lpstr>
      <vt:lpstr>Shift</vt:lpstr>
      <vt:lpstr>Content</vt:lpstr>
      <vt:lpstr>Introduction</vt:lpstr>
      <vt:lpstr>Logical Shift</vt:lpstr>
      <vt:lpstr>Left Shift</vt:lpstr>
      <vt:lpstr>Right shift</vt:lpstr>
      <vt:lpstr>Arithmetic shift</vt:lpstr>
      <vt:lpstr>Left Arithmetic shift</vt:lpstr>
      <vt:lpstr>Shift Arithmetic Right</vt:lpstr>
      <vt:lpstr>Rotation</vt:lpstr>
      <vt:lpstr>Contents</vt:lpstr>
      <vt:lpstr>Types </vt:lpstr>
      <vt:lpstr>ROL Instruction</vt:lpstr>
      <vt:lpstr>Slide 15</vt:lpstr>
      <vt:lpstr>ROR Instruction</vt:lpstr>
      <vt:lpstr>Slide 17</vt:lpstr>
      <vt:lpstr>RCL Instruction</vt:lpstr>
      <vt:lpstr>Example:</vt:lpstr>
      <vt:lpstr>RCR Instruction</vt:lpstr>
      <vt:lpstr>Example:</vt:lpstr>
      <vt:lpstr>Difference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  to  Our presentation</dc:title>
  <dc:creator>The_Death_Killer</dc:creator>
  <cp:lastModifiedBy>DIU</cp:lastModifiedBy>
  <cp:revision>29</cp:revision>
  <dcterms:created xsi:type="dcterms:W3CDTF">2013-04-21T23:52:21Z</dcterms:created>
  <dcterms:modified xsi:type="dcterms:W3CDTF">2014-09-29T08:05:48Z</dcterms:modified>
</cp:coreProperties>
</file>