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91" r:id="rId12"/>
    <p:sldId id="292" r:id="rId13"/>
    <p:sldId id="283" r:id="rId14"/>
    <p:sldId id="294" r:id="rId15"/>
    <p:sldId id="293" r:id="rId16"/>
    <p:sldId id="295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188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B9D5C-85CA-448E-A0BB-9A21F1D80E3B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9FCCF-EC05-49B2-8517-AD8EA939CC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287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D5C8F-0187-40D9-8F32-1873112784E1}" type="slidenum">
              <a:rPr lang="en-US"/>
              <a:pPr/>
              <a:t>2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3E179C-5532-41E7-AA06-5497DAAFD11F}" type="slidenum">
              <a:rPr lang="en-US"/>
              <a:pPr/>
              <a:t>13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F4E93-AF2C-4390-8F1C-35FB3CF1F556}" type="slidenum">
              <a:rPr lang="en-US"/>
              <a:pPr/>
              <a:t>3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CE3B2-6064-4D6B-BA56-B49DA7504D53}" type="slidenum">
              <a:rPr lang="en-US"/>
              <a:pPr/>
              <a:t>4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7BA26-A78B-4CA3-B011-B25DFFB3EF66}" type="slidenum">
              <a:rPr lang="en-US"/>
              <a:pPr/>
              <a:t>5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FD27B-1092-457B-8573-CBA00CE20F8A}" type="slidenum">
              <a:rPr lang="en-US"/>
              <a:pPr/>
              <a:t>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2ECC6-09B2-4E51-AD17-E191E43EBEA9}" type="slidenum">
              <a:rPr lang="en-US"/>
              <a:pPr/>
              <a:t>7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4B02C8-91EE-4AEE-B3AA-A761A34CFF68}" type="slidenum">
              <a:rPr lang="en-US"/>
              <a:pPr/>
              <a:t>8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4FF61-F0E4-42DE-90A7-F098CB9D541D}" type="slidenum">
              <a:rPr lang="en-US"/>
              <a:pPr/>
              <a:t>9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287FC-1279-45A9-8A3D-DA57BCFA088E}" type="slidenum">
              <a:rPr lang="en-US"/>
              <a:pPr/>
              <a:t>10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86AF-2190-486B-AEB8-74A9464C83F6}" type="datetime1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5F80-1EFF-443B-A1B1-3C67B1310ABA}" type="datetime1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AE5E-34D6-4D6F-AA1A-E582314C5004}" type="datetime1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B74A-5FA5-432F-96D6-9D597E3D6427}" type="datetime1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56350"/>
            <a:ext cx="3200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F2D0-3946-4E9C-9B62-69787C237008}" type="datetime1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1553-0473-4118-8858-28384B78F5AA}" type="datetime1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E0C3-CDA4-4BE4-A107-0409DC19CE2B}" type="datetime1">
              <a:rPr lang="en-US" smtClean="0"/>
              <a:pPr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F1A8-9615-4548-9D55-9D70DF48CE14}" type="datetime1">
              <a:rPr lang="en-US" smtClean="0"/>
              <a:pPr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46C2-0D65-47D1-8881-B4DFF3EE7A37}" type="datetime1">
              <a:rPr lang="en-US" smtClean="0"/>
              <a:pPr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F2EE-1CBB-4CC7-B29E-FF9547F23A95}" type="datetime1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CC07-E98A-4806-9887-144AA1D1AAF1}" type="datetime1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4AC8-E47D-49D0-BE57-61C0098D2FD5}" type="datetime1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 smtClean="0"/>
              <a:t>The Stack and Introduction to procedures</a:t>
            </a:r>
            <a:endParaRPr lang="en-US" sz="80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8229600" cy="1752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6600" u="sng" dirty="0" smtClean="0">
                <a:solidFill>
                  <a:srgbClr val="FF0000"/>
                </a:solidFill>
              </a:rPr>
              <a:t>Reference</a:t>
            </a:r>
            <a:r>
              <a:rPr lang="en-US" sz="6600" dirty="0" smtClean="0">
                <a:solidFill>
                  <a:srgbClr val="FF0000"/>
                </a:solidFill>
              </a:rPr>
              <a:t>: Assembly Language Programming and Organization of the IBM PC – Charles </a:t>
            </a:r>
            <a:r>
              <a:rPr lang="en-US" sz="6600" dirty="0" err="1" smtClean="0">
                <a:solidFill>
                  <a:srgbClr val="FF0000"/>
                </a:solidFill>
              </a:rPr>
              <a:t>Marut</a:t>
            </a:r>
            <a:r>
              <a:rPr lang="en-US" sz="6600" dirty="0" smtClean="0">
                <a:solidFill>
                  <a:srgbClr val="FF0000"/>
                </a:solidFill>
              </a:rPr>
              <a:t> – Chapter 8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 CALL Instruction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return address of the calling program is saved on the stack. This is the offset of the next instruction after the CALL statement. </a:t>
            </a:r>
          </a:p>
          <a:p>
            <a:r>
              <a:rPr lang="en-US"/>
              <a:t>IP gets the offset address of the first instruction of the procedure. This transfers control to the procedure.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CALL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35814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OFFSET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PROC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PROC1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 </a:t>
                      </a:r>
                      <a:r>
                        <a:rPr lang="en-US" dirty="0" err="1" smtClean="0"/>
                        <a:t>PROC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0200H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0300H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0" y="3732212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6172200" y="2578516"/>
          <a:ext cx="2133600" cy="328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650549">
                <a:tc>
                  <a:txBody>
                    <a:bodyPr/>
                    <a:lstStyle/>
                    <a:p>
                      <a:r>
                        <a:rPr lang="en-US" dirty="0" smtClean="0"/>
                        <a:t>OFFSET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 smtClean="0"/>
                        <a:t>00FCH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 smtClean="0"/>
                        <a:t>00FEH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 smtClean="0"/>
                        <a:t>0100H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562600" y="56388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5400" y="114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SEGMENT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SEGMENT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897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51932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CALL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35814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OFFSET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PROC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PROC1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 </a:t>
                      </a:r>
                      <a:r>
                        <a:rPr lang="en-US" dirty="0" err="1" smtClean="0"/>
                        <a:t>PROC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0200H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0300H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0" y="5256212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6172200" y="2578516"/>
          <a:ext cx="2133600" cy="328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650549">
                <a:tc>
                  <a:txBody>
                    <a:bodyPr/>
                    <a:lstStyle/>
                    <a:p>
                      <a:r>
                        <a:rPr lang="en-US" dirty="0" smtClean="0"/>
                        <a:t>OFFSET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 smtClean="0"/>
                        <a:t>00FCH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 smtClean="0"/>
                        <a:t>00FEH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0012</a:t>
                      </a:r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 smtClean="0"/>
                        <a:t>0100H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486400" y="52578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5400" y="114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SEGMENT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SEGMENT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48122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4800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RET pop value</a:t>
            </a:r>
          </a:p>
          <a:p>
            <a:pPr>
              <a:lnSpc>
                <a:spcPct val="80000"/>
              </a:lnSpc>
            </a:pPr>
            <a:r>
              <a:rPr lang="en-US" sz="2800"/>
              <a:t>The integer argument pop value is optional.</a:t>
            </a:r>
          </a:p>
          <a:p>
            <a:pPr>
              <a:lnSpc>
                <a:spcPct val="80000"/>
              </a:lnSpc>
            </a:pPr>
            <a:r>
              <a:rPr lang="en-US" sz="2800"/>
              <a:t>For a NEAR procedure, execution of RET causes the stack to be popped into IP.</a:t>
            </a:r>
          </a:p>
          <a:p>
            <a:pPr>
              <a:lnSpc>
                <a:spcPct val="80000"/>
              </a:lnSpc>
            </a:pPr>
            <a:r>
              <a:rPr lang="en-US" sz="2800"/>
              <a:t>If a pop value N is specified, it is added to SP and thus has the effect of removing N additional bytes from the stack.</a:t>
            </a:r>
          </a:p>
          <a:p>
            <a:pPr>
              <a:lnSpc>
                <a:spcPct val="80000"/>
              </a:lnSpc>
            </a:pPr>
            <a:r>
              <a:rPr lang="en-US" sz="2800"/>
              <a:t>CS:IP now contains the segment:offset of the return address and control returns to the calling program.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Executing a RET Instruction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RET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35814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OFFSET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PROC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PROC1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 </a:t>
                      </a:r>
                      <a:r>
                        <a:rPr lang="en-US" dirty="0" err="1" smtClean="0"/>
                        <a:t>PROC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0200H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0300H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0" y="5942012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6172200" y="2578516"/>
          <a:ext cx="2133600" cy="328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650549">
                <a:tc>
                  <a:txBody>
                    <a:bodyPr/>
                    <a:lstStyle/>
                    <a:p>
                      <a:r>
                        <a:rPr lang="en-US" dirty="0" smtClean="0"/>
                        <a:t>OFFSET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 smtClean="0"/>
                        <a:t>00FCH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 smtClean="0"/>
                        <a:t>00FEH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0012</a:t>
                      </a:r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 smtClean="0"/>
                        <a:t>0100H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486400" y="52578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5400" y="114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SEGMENT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SEGMENT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41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4800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RET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35814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OFFSET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PROC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PROC1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 </a:t>
                      </a:r>
                      <a:r>
                        <a:rPr lang="en-US" dirty="0" err="1" smtClean="0"/>
                        <a:t>PROC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0200H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0300H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0" y="4113212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6172200" y="2578516"/>
          <a:ext cx="2133600" cy="328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650549">
                <a:tc>
                  <a:txBody>
                    <a:bodyPr/>
                    <a:lstStyle/>
                    <a:p>
                      <a:r>
                        <a:rPr lang="en-US" dirty="0" smtClean="0"/>
                        <a:t>OFFSET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 smtClean="0"/>
                        <a:t>00FCH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 smtClean="0"/>
                        <a:t>00FEH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 smtClean="0"/>
                        <a:t>0100H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562600" y="56388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5400" y="114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SEGMENT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SEGMENT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4202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51932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Example: Write an assembly code that will count the number of 1’s in the content of AX register.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MOV AX,3H  ; Value to be counted</a:t>
            </a:r>
          </a:p>
          <a:p>
            <a:pPr>
              <a:buNone/>
            </a:pPr>
            <a:r>
              <a:rPr lang="en-US" dirty="0" smtClean="0"/>
              <a:t>CALL PROC1</a:t>
            </a:r>
          </a:p>
          <a:p>
            <a:pPr>
              <a:buNone/>
            </a:pPr>
            <a:r>
              <a:rPr lang="en-US" dirty="0" smtClean="0"/>
              <a:t>HLT</a:t>
            </a:r>
          </a:p>
          <a:p>
            <a:pPr>
              <a:buNone/>
            </a:pPr>
            <a:r>
              <a:rPr lang="en-US" smtClean="0"/>
              <a:t>PROC1 </a:t>
            </a:r>
            <a:r>
              <a:rPr lang="en-US" dirty="0" smtClean="0"/>
              <a:t>PROC</a:t>
            </a:r>
          </a:p>
          <a:p>
            <a:pPr>
              <a:buNone/>
            </a:pPr>
            <a:r>
              <a:rPr lang="en-US" dirty="0" smtClean="0"/>
              <a:t>MOV BX, 0 ; Initialize Counter</a:t>
            </a:r>
          </a:p>
          <a:p>
            <a:pPr>
              <a:buNone/>
            </a:pPr>
            <a:r>
              <a:rPr lang="en-US" dirty="0" smtClean="0"/>
              <a:t>START: CMP AX, 0 ; Check for ending</a:t>
            </a:r>
          </a:p>
          <a:p>
            <a:pPr>
              <a:buNone/>
            </a:pPr>
            <a:r>
              <a:rPr lang="en-US" dirty="0" smtClean="0"/>
              <a:t>	        JZ END</a:t>
            </a:r>
          </a:p>
          <a:p>
            <a:pPr>
              <a:buNone/>
            </a:pPr>
            <a:r>
              <a:rPr lang="en-US" dirty="0" smtClean="0"/>
              <a:t>	        TEST AX, 1 ; Check for 1</a:t>
            </a:r>
          </a:p>
          <a:p>
            <a:pPr>
              <a:buNone/>
            </a:pPr>
            <a:r>
              <a:rPr lang="en-US" dirty="0" smtClean="0"/>
              <a:t>		JZ BELOW</a:t>
            </a:r>
          </a:p>
          <a:p>
            <a:pPr>
              <a:buNone/>
            </a:pPr>
            <a:r>
              <a:rPr lang="en-US" dirty="0" smtClean="0"/>
              <a:t>		 INC BX ; Increment count</a:t>
            </a:r>
          </a:p>
          <a:p>
            <a:pPr>
              <a:buNone/>
            </a:pPr>
            <a:r>
              <a:rPr lang="en-US" dirty="0" smtClean="0"/>
              <a:t>BELOW: SHR AX, 1</a:t>
            </a:r>
          </a:p>
          <a:p>
            <a:pPr>
              <a:buNone/>
            </a:pPr>
            <a:r>
              <a:rPr lang="en-US" dirty="0" smtClean="0"/>
              <a:t>		  JMP START</a:t>
            </a:r>
          </a:p>
          <a:p>
            <a:pPr>
              <a:buNone/>
            </a:pPr>
            <a:r>
              <a:rPr lang="en-US" dirty="0" smtClean="0"/>
              <a:t>END: RET</a:t>
            </a:r>
          </a:p>
          <a:p>
            <a:pPr>
              <a:buNone/>
            </a:pPr>
            <a:r>
              <a:rPr lang="en-US" dirty="0" smtClean="0"/>
              <a:t>PROC1 ENDP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3828871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Lucida Handwriting" pitchFamily="66" charset="0"/>
              </a:rPr>
              <a:t>Thanks…….</a:t>
            </a:r>
            <a:endParaRPr lang="en-US" dirty="0">
              <a:latin typeface="Lucida Handwriting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stack is a one dimensional data 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Items </a:t>
            </a:r>
            <a:r>
              <a:rPr lang="en-US" dirty="0"/>
              <a:t>are added and removed from one end of the structure in a last in first out manner.</a:t>
            </a:r>
          </a:p>
          <a:p>
            <a:r>
              <a:rPr lang="en-US" dirty="0"/>
              <a:t>The most recent addition to the stack is called the </a:t>
            </a:r>
            <a:r>
              <a:rPr lang="en-US" b="1" dirty="0"/>
              <a:t>top of the </a:t>
            </a:r>
            <a:r>
              <a:rPr lang="en-US" b="1" dirty="0" smtClean="0"/>
              <a:t>stack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Stack instructions are PUSH, PUSHF, POP and POPF.</a:t>
            </a:r>
          </a:p>
          <a:p>
            <a:r>
              <a:rPr lang="en-US" dirty="0" smtClean="0"/>
              <a:t>There is no effect of stack instructions on flags.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Instructions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source</a:t>
            </a:r>
          </a:p>
          <a:p>
            <a:r>
              <a:rPr lang="en-US" dirty="0"/>
              <a:t>Source is a 16 bit register or memory word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PUSH AL &gt; Illegal</a:t>
            </a:r>
            <a:endParaRPr lang="en-US" dirty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89113" y="37338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789113" y="40386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789113" y="43434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789113" y="46482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789113" y="49530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789113" y="52578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789113" y="55626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950913" y="36718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00F0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950913" y="39766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00F2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950913" y="42814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00F4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950913" y="55006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0100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3236913" y="571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3754438" y="5519738"/>
            <a:ext cx="436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715000" y="43434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AX=1234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5715000" y="37338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SP=0100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Stack Instructions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PUSH AX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SP is decreased by </a:t>
            </a:r>
            <a:r>
              <a:rPr lang="en-US" sz="2400" dirty="0" smtClean="0"/>
              <a:t>2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/>
              <a:t>copy of the source content is moved to the address specified by SS:SP. The source is unchanged.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789113" y="38862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789113" y="41910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789113" y="44958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789113" y="48006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789113" y="51054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789113" y="54102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1234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1789113" y="57150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950913" y="38242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00F0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950913" y="41290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00F2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914400" y="44338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00F4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950913" y="56530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0100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>
            <a:off x="3236913" y="59245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754438" y="5729288"/>
            <a:ext cx="436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5715000" y="44958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AX=1234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5715000" y="38862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SP=0100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914400" y="53482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00FE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3810000" y="5089525"/>
            <a:ext cx="52816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FF99"/>
                </a:solidFill>
              </a:rPr>
              <a:t>Initially SP contains the offset address of the </a:t>
            </a:r>
          </a:p>
          <a:p>
            <a:pPr algn="ctr"/>
            <a:r>
              <a:rPr lang="en-US" sz="2000">
                <a:solidFill>
                  <a:srgbClr val="FFFF99"/>
                </a:solidFill>
              </a:rPr>
              <a:t>memory location immediately following</a:t>
            </a:r>
          </a:p>
          <a:p>
            <a:pPr algn="ctr"/>
            <a:r>
              <a:rPr lang="en-US" sz="2000">
                <a:solidFill>
                  <a:srgbClr val="FFFF99"/>
                </a:solidFill>
              </a:rPr>
              <a:t> the stack segment</a:t>
            </a:r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4191000" y="838200"/>
            <a:ext cx="4724400" cy="1676400"/>
          </a:xfrm>
          <a:prstGeom prst="flowChartPunchedTape">
            <a:avLst/>
          </a:prstGeom>
          <a:gradFill rotWithShape="1">
            <a:gsLst>
              <a:gs pos="0">
                <a:schemeClr val="folHlink"/>
              </a:gs>
              <a:gs pos="50000">
                <a:srgbClr val="99FFCC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4191000" y="1295400"/>
            <a:ext cx="4699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The stack grows towards the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beginning of the memory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5715000" y="38862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SP=00FE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00017 -0.0527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2.96296E-6 L -0.00104 -0.0509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9" grpId="0" animBg="1"/>
      <p:bldP spid="26640" grpId="0"/>
      <p:bldP spid="26646" grpId="0"/>
      <p:bldP spid="26647" grpId="0" animBg="1"/>
      <p:bldP spid="26648" grpId="0"/>
      <p:bldP spid="266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PUSHF </a:t>
            </a:r>
          </a:p>
          <a:p>
            <a:r>
              <a:rPr lang="en-US"/>
              <a:t>Pushes the contents of the flag register onto the stack.</a:t>
            </a:r>
          </a:p>
          <a:p>
            <a:r>
              <a:rPr lang="en-US"/>
              <a:t>POP destination</a:t>
            </a:r>
          </a:p>
          <a:p>
            <a:r>
              <a:rPr lang="en-US"/>
              <a:t>Destination is a 16 bit register (except IP) or memory word.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Stack Instructions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r>
              <a:rPr lang="en-US" sz="2400" dirty="0"/>
              <a:t>POP BX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The content of SS:SP (top of the stack) is moved to the </a:t>
            </a:r>
            <a:r>
              <a:rPr lang="en-US" sz="2400" dirty="0" smtClean="0"/>
              <a:t>destination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SP </a:t>
            </a:r>
            <a:r>
              <a:rPr lang="en-US" sz="2400" dirty="0"/>
              <a:t>is increased by 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Stack Instructions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89113" y="36433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89113" y="39481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89113" y="42529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789113" y="45577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89113" y="48625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789113" y="51673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1234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89113" y="55483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950913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950913" y="3886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00F2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990600" y="4191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00F4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950913" y="5486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0100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H="1">
            <a:off x="3333750" y="53959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830638" y="5243513"/>
            <a:ext cx="436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990600" y="5181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00FE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5715000" y="4252913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BX=FFFF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5715000" y="3643313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SP=00FE</a:t>
            </a: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5715000" y="42672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BX=1234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1828800" y="36433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1828800" y="39481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1828800" y="42529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1828800" y="45577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1828800" y="48625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1828800" y="55483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1828800" y="51673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5715000" y="36576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SP=0100</a:t>
            </a: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568325" y="6034088"/>
            <a:ext cx="761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POPF pops the top of the stack into the flags register.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00209 0.055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0.0555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5" grpId="0" animBg="1"/>
      <p:bldP spid="30736" grpId="0"/>
      <p:bldP spid="30740" grpId="0" animBg="1"/>
      <p:bldP spid="30746" grpId="0" animBg="1"/>
      <p:bldP spid="30747" grpId="0" animBg="1"/>
      <p:bldP spid="30748" grpId="0" animBg="1"/>
      <p:bldP spid="30749" grpId="0" animBg="1"/>
      <p:bldP spid="30750" grpId="0" animBg="1"/>
      <p:bldP spid="30752" grpId="0" animBg="1"/>
      <p:bldP spid="30753" grpId="0" animBg="1"/>
      <p:bldP spid="307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name PROC type</a:t>
            </a:r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r>
              <a:rPr lang="en-US" sz="2400" dirty="0"/>
              <a:t>	;body of the procedure</a:t>
            </a:r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RET</a:t>
            </a:r>
            <a:endParaRPr lang="en-US" sz="2400" dirty="0"/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r>
              <a:rPr lang="en-US" sz="2400" dirty="0"/>
              <a:t>name </a:t>
            </a:r>
            <a:r>
              <a:rPr lang="en-US" sz="2400" dirty="0" smtClean="0"/>
              <a:t>ENDP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Type (near or far) is optional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Near: the statement that calls the procedure is in the same segment as the procedure itself.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Far: the statement that calls the procedure is in a different segment. </a:t>
            </a:r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RET instruction causes control to transfer back to the calling procedure.</a:t>
            </a:r>
          </a:p>
          <a:p>
            <a:r>
              <a:rPr lang="en-US"/>
              <a:t>Every procedure should have a RET someplace.</a:t>
            </a:r>
          </a:p>
          <a:p>
            <a:r>
              <a:rPr lang="en-US"/>
              <a:t>Usually it is the last statement in the procedure.</a:t>
            </a:r>
          </a:p>
          <a:p>
            <a:pPr lvl="1">
              <a:buFont typeface="Tahoma" pitchFamily="34" charset="0"/>
              <a:buNone/>
            </a:pPr>
            <a:endParaRPr lang="en-US"/>
          </a:p>
          <a:p>
            <a:pPr lvl="1">
              <a:buFont typeface="Tahoma" pitchFamily="34" charset="0"/>
              <a:buNone/>
            </a:pPr>
            <a:endParaRPr lang="en-US"/>
          </a:p>
          <a:p>
            <a:pPr lvl="1">
              <a:buFont typeface="Tahoma" pitchFamily="34" charset="0"/>
              <a:buNone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and RET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To invoke a procedure, the CALL instruction is used.</a:t>
            </a:r>
          </a:p>
          <a:p>
            <a:pPr>
              <a:lnSpc>
                <a:spcPct val="90000"/>
              </a:lnSpc>
            </a:pPr>
            <a:r>
              <a:rPr lang="en-US" sz="2800"/>
              <a:t>There are two kinds of procedure calls, direct and indirect.</a:t>
            </a:r>
          </a:p>
          <a:p>
            <a:pPr>
              <a:lnSpc>
                <a:spcPct val="90000"/>
              </a:lnSpc>
            </a:pPr>
            <a:r>
              <a:rPr lang="en-US" sz="2800"/>
              <a:t>CALL name (direct)</a:t>
            </a:r>
          </a:p>
          <a:p>
            <a:pPr>
              <a:lnSpc>
                <a:spcPct val="90000"/>
              </a:lnSpc>
            </a:pPr>
            <a:r>
              <a:rPr lang="en-US" sz="2800"/>
              <a:t>CALL address expression (indirect)</a:t>
            </a:r>
          </a:p>
          <a:p>
            <a:pPr>
              <a:lnSpc>
                <a:spcPct val="90000"/>
              </a:lnSpc>
            </a:pPr>
            <a:r>
              <a:rPr lang="en-US" sz="2800"/>
              <a:t>Address expression specifies a register or memory location containing the address of a procedure.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674</Words>
  <Application>Microsoft Office PowerPoint</Application>
  <PresentationFormat>On-screen Show (4:3)</PresentationFormat>
  <Paragraphs>218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The Stack and Introduction to procedures</vt:lpstr>
      <vt:lpstr>The Stack</vt:lpstr>
      <vt:lpstr>Stack Instructions</vt:lpstr>
      <vt:lpstr>Stack Instructions</vt:lpstr>
      <vt:lpstr>Stack Instructions</vt:lpstr>
      <vt:lpstr>Stack Instructions</vt:lpstr>
      <vt:lpstr>Procedures</vt:lpstr>
      <vt:lpstr>Procedures</vt:lpstr>
      <vt:lpstr>CALL and RET</vt:lpstr>
      <vt:lpstr>Executing a CALL Instruction</vt:lpstr>
      <vt:lpstr>Before CALL</vt:lpstr>
      <vt:lpstr>AFTER CALL</vt:lpstr>
      <vt:lpstr>Executing a RET Instruction</vt:lpstr>
      <vt:lpstr>BEFORE RET</vt:lpstr>
      <vt:lpstr>AFTER RET</vt:lpstr>
      <vt:lpstr>Example: Write an assembly code that will count the number of 1’s in the content of AX register.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Sohel</dc:creator>
  <cp:lastModifiedBy>DIU</cp:lastModifiedBy>
  <cp:revision>252</cp:revision>
  <dcterms:created xsi:type="dcterms:W3CDTF">2006-08-16T00:00:00Z</dcterms:created>
  <dcterms:modified xsi:type="dcterms:W3CDTF">2014-09-29T10:23:39Z</dcterms:modified>
</cp:coreProperties>
</file>