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285" r:id="rId2"/>
    <p:sldId id="265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46F29D-76FB-4CD2-96F7-A93905594537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51B0B4-B1F0-4636-9063-1AF51861325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48D8F-BFFE-42BB-9EF7-7F09F3336D3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6241DC-2A48-4E1B-A99D-BF217613E28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1B0B4-B1F0-4636-9063-1AF51861325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EF433843-40B1-426E-BBAC-627A78961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828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latin typeface="Arial Black" pitchFamily="34" charset="0"/>
              </a:rPr>
              <a:t>              </a:t>
            </a:r>
            <a:endParaRPr lang="en-US" sz="3600" dirty="0">
              <a:latin typeface="Arial Black" pitchFamily="34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7467600" cy="29718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800" dirty="0" smtClean="0"/>
          </a:p>
          <a:p>
            <a:pPr>
              <a:buFont typeface="Wingdings" pitchFamily="2" charset="2"/>
              <a:buChar char="q"/>
            </a:pPr>
            <a:endParaRPr lang="en-US" sz="2800" dirty="0" smtClean="0"/>
          </a:p>
          <a:p>
            <a:pPr>
              <a:buNone/>
            </a:pPr>
            <a:r>
              <a:rPr lang="en-US" sz="5000" dirty="0" err="1" smtClean="0">
                <a:solidFill>
                  <a:srgbClr val="04617B"/>
                </a:solidFill>
                <a:latin typeface="Arial Black" pitchFamily="34" charset="0"/>
                <a:ea typeface="+mj-ea"/>
                <a:cs typeface="+mj-cs"/>
              </a:rPr>
              <a:t>Multification</a:t>
            </a:r>
            <a:r>
              <a:rPr lang="en-US" sz="5000" dirty="0" smtClean="0">
                <a:solidFill>
                  <a:srgbClr val="04617B"/>
                </a:solidFill>
                <a:latin typeface="Arial Black" pitchFamily="34" charset="0"/>
                <a:ea typeface="+mj-ea"/>
                <a:cs typeface="+mj-cs"/>
              </a:rPr>
              <a:t> </a:t>
            </a:r>
            <a:r>
              <a:rPr lang="en-US" sz="5000" dirty="0" smtClean="0">
                <a:solidFill>
                  <a:srgbClr val="04617B"/>
                </a:solidFill>
                <a:latin typeface="Arial Black" pitchFamily="34" charset="0"/>
                <a:ea typeface="+mj-ea"/>
                <a:cs typeface="+mj-cs"/>
              </a:rPr>
              <a:t>&amp; 				Division</a:t>
            </a:r>
            <a:endParaRPr lang="en-US" sz="2800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FEC7B603-5F1B-41A0-A3BC-FA25CAD881F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457200" y="464820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</a:t>
            </a:r>
            <a:r>
              <a:rPr lang="en-US" sz="6600" smtClean="0">
                <a:solidFill>
                  <a:srgbClr val="FF0000"/>
                </a:solidFill>
              </a:rPr>
              <a:t>Chapter </a:t>
            </a:r>
            <a:r>
              <a:rPr lang="en-US" sz="6600" smtClean="0">
                <a:solidFill>
                  <a:srgbClr val="FF0000"/>
                </a:solidFill>
              </a:rPr>
              <a:t>9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7467600" cy="8683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		</a:t>
            </a:r>
            <a:r>
              <a:rPr lang="en-US" sz="3600" dirty="0" smtClean="0"/>
              <a:t>DIV and IDIV</a:t>
            </a:r>
            <a:endParaRPr lang="en-US" sz="3600" dirty="0"/>
          </a:p>
        </p:txBody>
      </p:sp>
      <p:sp>
        <p:nvSpPr>
          <p:cNvPr id="1126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001000" cy="4873625"/>
          </a:xfrm>
        </p:spPr>
        <p:txBody>
          <a:bodyPr/>
          <a:lstStyle/>
          <a:p>
            <a:r>
              <a:rPr lang="en-US" dirty="0" smtClean="0"/>
              <a:t>DIV (Division) unsigned division.</a:t>
            </a:r>
          </a:p>
          <a:p>
            <a:r>
              <a:rPr lang="en-US" dirty="0" smtClean="0"/>
              <a:t>IDIV (Integer Division) signed division.</a:t>
            </a:r>
          </a:p>
          <a:p>
            <a:pPr lvl="1"/>
            <a:r>
              <a:rPr lang="en-US" dirty="0" smtClean="0"/>
              <a:t>DIV </a:t>
            </a:r>
            <a:r>
              <a:rPr lang="en-US" dirty="0" err="1" smtClean="0"/>
              <a:t>reg</a:t>
            </a:r>
            <a:r>
              <a:rPr lang="en-US" dirty="0" smtClean="0"/>
              <a:t>			IDIV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/>
            <a:r>
              <a:rPr lang="en-US" dirty="0" smtClean="0"/>
              <a:t>DIV </a:t>
            </a:r>
            <a:r>
              <a:rPr lang="en-US" dirty="0" err="1" smtClean="0"/>
              <a:t>mem</a:t>
            </a:r>
            <a:r>
              <a:rPr lang="en-US" dirty="0" smtClean="0"/>
              <a:t>		IDIV </a:t>
            </a:r>
            <a:r>
              <a:rPr lang="en-US" dirty="0" err="1" smtClean="0"/>
              <a:t>mem</a:t>
            </a:r>
            <a:endParaRPr lang="en-US" dirty="0" smtClean="0"/>
          </a:p>
          <a:p>
            <a:r>
              <a:rPr lang="en-US" dirty="0" smtClean="0"/>
              <a:t>The syntax is:</a:t>
            </a:r>
          </a:p>
          <a:p>
            <a:pPr lvl="1"/>
            <a:r>
              <a:rPr lang="en-US" dirty="0" smtClean="0">
                <a:solidFill>
                  <a:srgbClr val="ED19ED"/>
                </a:solidFill>
              </a:rPr>
              <a:t>DIV divisor</a:t>
            </a:r>
            <a:r>
              <a:rPr lang="en-US" dirty="0" smtClean="0"/>
              <a:t>      </a:t>
            </a:r>
            <a:r>
              <a:rPr lang="en-US" sz="2400" dirty="0" smtClean="0">
                <a:cs typeface="Courier New" pitchFamily="49" charset="0"/>
              </a:rPr>
              <a:t>; </a:t>
            </a:r>
            <a:r>
              <a:rPr lang="en-US" sz="1600" dirty="0" smtClean="0">
                <a:cs typeface="Courier New" pitchFamily="49" charset="0"/>
              </a:rPr>
              <a:t>divisor is 8, 16, or 32-bit register or memory  operand.</a:t>
            </a:r>
            <a:endParaRPr lang="en-US" sz="1600" dirty="0" smtClean="0"/>
          </a:p>
          <a:p>
            <a:pPr lvl="1">
              <a:buFont typeface="Wingdings 2" pitchFamily="18" charset="2"/>
              <a:buNone/>
            </a:pPr>
            <a:r>
              <a:rPr lang="en-US" dirty="0" smtClean="0"/>
              <a:t>And</a:t>
            </a:r>
          </a:p>
          <a:p>
            <a:pPr lvl="1"/>
            <a:r>
              <a:rPr lang="en-US" dirty="0" smtClean="0">
                <a:solidFill>
                  <a:srgbClr val="ED19ED"/>
                </a:solidFill>
              </a:rPr>
              <a:t>IDIV divisor</a:t>
            </a:r>
            <a:r>
              <a:rPr lang="en-US" sz="3600" dirty="0" smtClean="0">
                <a:cs typeface="Courier New" pitchFamily="49" charset="0"/>
              </a:rPr>
              <a:t>   </a:t>
            </a:r>
            <a:r>
              <a:rPr lang="en-US" sz="1600" dirty="0" smtClean="0">
                <a:cs typeface="Courier New" pitchFamily="49" charset="0"/>
              </a:rPr>
              <a:t>; divisor is 8, 16, or 32-bit register or memory  operand.</a:t>
            </a:r>
            <a:r>
              <a:rPr lang="en-US" dirty="0" smtClean="0">
                <a:solidFill>
                  <a:srgbClr val="ED19ED"/>
                </a:solidFill>
              </a:rPr>
              <a:t>  </a:t>
            </a:r>
            <a:r>
              <a:rPr lang="en-US" dirty="0" smtClean="0"/>
              <a:t> </a:t>
            </a:r>
            <a:endParaRPr lang="en-US" dirty="0" smtClean="0">
              <a:solidFill>
                <a:srgbClr val="ED19ED"/>
              </a:solidFill>
            </a:endParaRPr>
          </a:p>
          <a:p>
            <a:r>
              <a:rPr lang="en-US" dirty="0" smtClean="0"/>
              <a:t>Always perform with accumulator (AX).</a:t>
            </a:r>
          </a:p>
          <a:p>
            <a:r>
              <a:rPr lang="en-US" dirty="0" smtClean="0"/>
              <a:t>Effected flag are only over and carry flag.</a:t>
            </a:r>
            <a:endParaRPr lang="th-TH" dirty="0" smtClean="0"/>
          </a:p>
          <a:p>
            <a:endParaRPr lang="th-TH" dirty="0" smtClean="0"/>
          </a:p>
          <a:p>
            <a:endParaRPr lang="en-US" dirty="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933D7C13-780B-4FC9-B8F0-7CB449FB2633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                 Byte Form</a:t>
            </a:r>
            <a:endParaRPr lang="en-US" sz="3600" dirty="0"/>
          </a:p>
        </p:txBody>
      </p:sp>
      <p:sp>
        <p:nvSpPr>
          <p:cNvPr id="1229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AX is dividend</a:t>
            </a:r>
          </a:p>
          <a:p>
            <a:r>
              <a:rPr lang="en-US" dirty="0" smtClean="0"/>
              <a:t>AL keep the result/quotient</a:t>
            </a:r>
          </a:p>
          <a:p>
            <a:r>
              <a:rPr lang="en-US" dirty="0" smtClean="0"/>
              <a:t>AH keep the remainder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MOV AX, 0017h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MOV BX, 0001h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DIV BX				; AX = 0017</a:t>
            </a:r>
            <a:endParaRPr lang="th-TH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8E78DF00-6C20-4181-8087-05EE24ADF94C}" type="slidenum">
              <a:rPr lang="en-US" smtClean="0"/>
              <a:pPr/>
              <a:t>11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3200400"/>
          <a:ext cx="6096000" cy="106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53340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Divisor,</a:t>
                      </a:r>
                      <a:r>
                        <a:rPr lang="en-US" baseline="0" dirty="0" smtClean="0"/>
                        <a:t>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Dividend,  AX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Quotient, AL</a:t>
                      </a:r>
                      <a:endParaRPr lang="en-US" dirty="0"/>
                    </a:p>
                  </a:txBody>
                  <a:tcPr/>
                </a:tc>
              </a:tr>
              <a:tr h="5334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Remainder, AH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8382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                Word Form</a:t>
            </a:r>
            <a:endParaRPr lang="en-US" sz="3600" dirty="0"/>
          </a:p>
        </p:txBody>
      </p:sp>
      <p:sp>
        <p:nvSpPr>
          <p:cNvPr id="1331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7467600" cy="5102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DX:AX dividend.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AX keep the result/quotient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DX keep the remainder.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</a:pPr>
            <a:endParaRPr lang="en-US" sz="1200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MOV AX,4022h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MOV DX,0000h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MOV CX,1000h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 smtClean="0"/>
              <a:t>   DIV CX			; AX = 0004</a:t>
            </a:r>
            <a:endParaRPr lang="th-TH" dirty="0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th-TH" dirty="0" smtClean="0"/>
              <a:t>				</a:t>
            </a:r>
            <a:r>
              <a:rPr lang="en-US" dirty="0" smtClean="0"/>
              <a:t>           ;DX = 0022</a:t>
            </a:r>
            <a:endParaRPr lang="th-TH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F77BE14-3ADF-4F14-AEB8-049CA974D47D}" type="slidenum">
              <a:rPr lang="en-US" smtClean="0"/>
              <a:pPr/>
              <a:t>12</a:t>
            </a:fld>
            <a:endParaRPr lang="en-US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0" y="2819400"/>
          <a:ext cx="7086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362200"/>
                <a:gridCol w="2362200"/>
              </a:tblGrid>
              <a:tr h="944880"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Divisor, 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Dividend,  DX:AX</a:t>
                      </a:r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 smtClean="0"/>
                        <a:t>Quotient, AX</a:t>
                      </a:r>
                      <a:endParaRPr lang="en-US" dirty="0"/>
                    </a:p>
                  </a:txBody>
                  <a:tcPr/>
                </a:tc>
              </a:tr>
              <a:tr h="4724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Remainder, DX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           DIV </a:t>
            </a:r>
            <a:r>
              <a:rPr lang="en-US" sz="3600" dirty="0"/>
              <a:t>Instruction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The DIV (unsigned divide) instruction performs 8-bit, 16-bit, and 32-bit division on unsigned integers</a:t>
            </a:r>
          </a:p>
          <a:p>
            <a:r>
              <a:rPr lang="en-US" smtClean="0"/>
              <a:t>A single operand is supplied (register or memory operand), which is assumed to be the divisor </a:t>
            </a:r>
          </a:p>
          <a:p>
            <a:r>
              <a:rPr lang="en-US" smtClean="0"/>
              <a:t>Instruction formats:</a:t>
            </a:r>
          </a:p>
          <a:p>
            <a:pPr lvl="2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DIV </a:t>
            </a:r>
            <a:r>
              <a:rPr lang="en-US" sz="2000" b="1" i="1" smtClean="0">
                <a:latin typeface="Courier New" pitchFamily="49" charset="0"/>
              </a:rPr>
              <a:t>r/m8</a:t>
            </a:r>
          </a:p>
          <a:p>
            <a:pPr lvl="2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DIV </a:t>
            </a:r>
            <a:r>
              <a:rPr lang="en-US" sz="2000" b="1" i="1" smtClean="0">
                <a:latin typeface="Courier New" pitchFamily="49" charset="0"/>
              </a:rPr>
              <a:t>r/m16</a:t>
            </a:r>
          </a:p>
          <a:p>
            <a:pPr lvl="2">
              <a:buFontTx/>
              <a:buNone/>
            </a:pPr>
            <a:r>
              <a:rPr lang="en-US" sz="2000" b="1" smtClean="0">
                <a:latin typeface="Courier New" pitchFamily="49" charset="0"/>
              </a:rPr>
              <a:t>DIV </a:t>
            </a:r>
            <a:r>
              <a:rPr lang="en-US" sz="2000" b="1" i="1" smtClean="0">
                <a:latin typeface="Courier New" pitchFamily="49" charset="0"/>
              </a:rPr>
              <a:t>r/m32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86200" y="3738563"/>
            <a:ext cx="4724400" cy="2052637"/>
            <a:chOff x="2256" y="2496"/>
            <a:chExt cx="2976" cy="1293"/>
          </a:xfrm>
        </p:grpSpPr>
        <p:pic>
          <p:nvPicPr>
            <p:cNvPr id="1434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56" y="2832"/>
              <a:ext cx="2976" cy="9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342" name="Text Box 6"/>
            <p:cNvSpPr txBox="1">
              <a:spLocks noChangeArrowheads="1"/>
            </p:cNvSpPr>
            <p:nvPr/>
          </p:nvSpPr>
          <p:spPr bwMode="auto">
            <a:xfrm>
              <a:off x="2880" y="2496"/>
              <a:ext cx="1728" cy="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137160" bIns="13716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100">
                  <a:latin typeface="Arial" charset="0"/>
                </a:rPr>
                <a:t>Default Operands: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             </a:t>
            </a:r>
            <a:r>
              <a:rPr lang="en-US" sz="3600" dirty="0" smtClean="0"/>
              <a:t>DIV Examples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1638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625"/>
          </a:xfrm>
        </p:spPr>
        <p:txBody>
          <a:bodyPr/>
          <a:lstStyle/>
          <a:p>
            <a:pPr>
              <a:buFontTx/>
              <a:buNone/>
            </a:pPr>
            <a:r>
              <a:rPr lang="en-US" b="1" smtClean="0"/>
              <a:t>Example</a:t>
            </a:r>
            <a:r>
              <a:rPr lang="en-US" smtClean="0"/>
              <a:t>:  8-bit Unsigned Division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Mov	ax,0083h		;dividend</a:t>
            </a:r>
          </a:p>
          <a:p>
            <a:pPr>
              <a:buFontTx/>
              <a:buNone/>
            </a:pPr>
            <a:r>
              <a:rPr lang="en-US" smtClean="0"/>
              <a:t>Mov	bl, 2h		           ;divisor</a:t>
            </a:r>
          </a:p>
          <a:p>
            <a:pPr>
              <a:buFontTx/>
              <a:buNone/>
            </a:pPr>
            <a:r>
              <a:rPr lang="en-US" smtClean="0"/>
              <a:t>Div	bl			; AL = 41h, AH = 01h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Quotient is 41h, remainder is 1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AB110145-A5F7-4C9A-B5EE-99B3900F1E6E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8683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IDIV </a:t>
            </a:r>
            <a:r>
              <a:rPr lang="en-US" sz="4000" dirty="0" smtClean="0"/>
              <a:t>Instruction(Signed </a:t>
            </a:r>
            <a:r>
              <a:rPr lang="en-US" sz="4000" dirty="0"/>
              <a:t>Division)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z="3200" smtClean="0"/>
              <a:t>Performs signed integer division, using the same operands as the DIV instruction</a:t>
            </a:r>
          </a:p>
          <a:p>
            <a:pPr>
              <a:buFont typeface="Wingdings" pitchFamily="2" charset="2"/>
              <a:buNone/>
            </a:pPr>
            <a:endParaRPr lang="en-US" sz="3200" smtClean="0"/>
          </a:p>
          <a:p>
            <a:r>
              <a:rPr lang="en-US" sz="3200" smtClean="0"/>
              <a:t>The dividend must be sign-extended into the high order register before IDIV executes.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b="1" dirty="0">
                <a:cs typeface="Courier New" pitchFamily="49" charset="0"/>
              </a:rPr>
              <a:t>IDIV Instruction (signed division) </a:t>
            </a:r>
            <a:endParaRPr lang="en-US" sz="36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8802688" cy="4876800"/>
          </a:xfrm>
        </p:spPr>
        <p:txBody>
          <a:bodyPr/>
          <a:lstStyle/>
          <a:p>
            <a:r>
              <a:rPr lang="en-US" sz="1800" smtClean="0">
                <a:cs typeface="Courier New" pitchFamily="49" charset="0"/>
              </a:rPr>
              <a:t>IDIV divides AX, DX:AX, or EDX:EAX (dividend) by an 8, 16, or 32-bit </a:t>
            </a:r>
            <a:r>
              <a:rPr lang="en-US" sz="1800" b="1" i="1" u="sng" smtClean="0">
                <a:cs typeface="Courier New" pitchFamily="49" charset="0"/>
              </a:rPr>
              <a:t>signed</a:t>
            </a:r>
            <a:r>
              <a:rPr lang="en-US" sz="1800" smtClean="0">
                <a:cs typeface="Courier New" pitchFamily="49" charset="0"/>
              </a:rPr>
              <a:t> register or memory operand (divisor)</a:t>
            </a:r>
          </a:p>
          <a:p>
            <a:pPr>
              <a:buFont typeface="Wingdings" pitchFamily="2" charset="2"/>
              <a:buNone/>
            </a:pPr>
            <a:endParaRPr lang="en-US" sz="1800" smtClean="0">
              <a:cs typeface="Courier New" pitchFamily="49" charset="0"/>
            </a:endParaRPr>
          </a:p>
          <a:p>
            <a:r>
              <a:rPr lang="en-US" sz="1800" smtClean="0">
                <a:cs typeface="Courier New" pitchFamily="49" charset="0"/>
              </a:rPr>
              <a:t>Syntax:</a:t>
            </a:r>
            <a:br>
              <a:rPr lang="en-US" sz="1800" smtClean="0">
                <a:cs typeface="Courier New" pitchFamily="49" charset="0"/>
              </a:rPr>
            </a:br>
            <a:r>
              <a:rPr lang="en-US" sz="1800" smtClean="0">
                <a:cs typeface="Courier New" pitchFamily="49" charset="0"/>
              </a:rPr>
              <a:t/>
            </a:r>
            <a:br>
              <a:rPr lang="en-US" sz="1800" smtClean="0">
                <a:cs typeface="Courier New" pitchFamily="49" charset="0"/>
              </a:rPr>
            </a:br>
            <a:r>
              <a:rPr lang="en-US" sz="1800" smtClean="0">
                <a:latin typeface="Tahoma" pitchFamily="34" charset="0"/>
                <a:cs typeface="Courier New" pitchFamily="49" charset="0"/>
              </a:rPr>
              <a:t>   </a:t>
            </a:r>
            <a:r>
              <a:rPr lang="en-US" sz="1800" smtClean="0">
                <a:cs typeface="Courier New" pitchFamily="49" charset="0"/>
              </a:rPr>
              <a:t> </a:t>
            </a:r>
            <a:r>
              <a:rPr lang="en-US" sz="1800" b="1" smtClean="0">
                <a:cs typeface="Courier New" pitchFamily="49" charset="0"/>
              </a:rPr>
              <a:t>IDIV </a:t>
            </a:r>
            <a:r>
              <a:rPr lang="en-US" sz="1800" b="1" i="1" smtClean="0">
                <a:cs typeface="Courier New" pitchFamily="49" charset="0"/>
              </a:rPr>
              <a:t>divisor</a:t>
            </a:r>
            <a:r>
              <a:rPr lang="en-US" sz="1800" smtClean="0">
                <a:latin typeface="Tahoma" pitchFamily="34" charset="0"/>
                <a:cs typeface="Courier New" pitchFamily="49" charset="0"/>
              </a:rPr>
              <a:t>        </a:t>
            </a:r>
            <a:r>
              <a:rPr lang="en-US" sz="1800" smtClean="0">
                <a:cs typeface="Courier New" pitchFamily="49" charset="0"/>
              </a:rPr>
              <a:t> ; divisor is 8, 16, or 32-bit register or memory operand.</a:t>
            </a:r>
            <a:r>
              <a:rPr lang="en-US" sz="180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800" smtClean="0">
                <a:latin typeface="Courier New" pitchFamily="49" charset="0"/>
                <a:cs typeface="Courier New" pitchFamily="49" charset="0"/>
              </a:rPr>
            </a:br>
            <a:endParaRPr lang="en-US" sz="180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1" u="sng" smtClean="0">
                <a:cs typeface="Courier New" pitchFamily="49" charset="0"/>
              </a:rPr>
              <a:t>Operands:</a:t>
            </a:r>
          </a:p>
          <a:p>
            <a:pPr>
              <a:buFontTx/>
              <a:buNone/>
            </a:pPr>
            <a:endParaRPr lang="en-US" sz="1800" b="1" smtClean="0">
              <a:cs typeface="Courier New" pitchFamily="49" charset="0"/>
            </a:endParaRPr>
          </a:p>
          <a:p>
            <a:pPr>
              <a:buFontTx/>
              <a:buNone/>
            </a:pPr>
            <a:endParaRPr lang="en-US" sz="1800" smtClean="0"/>
          </a:p>
          <a:p>
            <a:pPr>
              <a:buFontTx/>
              <a:buNone/>
            </a:pPr>
            <a:endParaRPr lang="en-US" sz="1800" smtClean="0"/>
          </a:p>
          <a:p>
            <a:endParaRPr lang="en-US" sz="1800" smtClean="0"/>
          </a:p>
          <a:p>
            <a:endParaRPr lang="en-US" sz="1800" smtClean="0"/>
          </a:p>
        </p:txBody>
      </p:sp>
      <p:graphicFrame>
        <p:nvGraphicFramePr>
          <p:cNvPr id="246815" name="Group 31"/>
          <p:cNvGraphicFramePr>
            <a:graphicFrameLocks noGrp="1"/>
          </p:cNvGraphicFramePr>
          <p:nvPr/>
        </p:nvGraphicFramePr>
        <p:xfrm>
          <a:off x="152400" y="4267200"/>
          <a:ext cx="8001000" cy="2481072"/>
        </p:xfrm>
        <a:graphic>
          <a:graphicData uri="http://schemas.openxmlformats.org/drawingml/2006/table">
            <a:tbl>
              <a:tblPr/>
              <a:tblGrid>
                <a:gridCol w="2206765"/>
                <a:gridCol w="2183164"/>
                <a:gridCol w="1334976"/>
                <a:gridCol w="2276095"/>
              </a:tblGrid>
              <a:tr h="6829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Divisor (explicit)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Dividend(implicit)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Quotient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Reminder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 8-bit reg/mem operand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91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16-bit reg/mem 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DX:AX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70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Courier New" pitchFamily="49" charset="0"/>
                        </a:rPr>
                        <a:t>32-bit reg/mem operand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EDX:EAX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EDX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pPr>
              <a:defRPr/>
            </a:pPr>
            <a:r>
              <a:rPr lang="en-US" altLang="zh-TW" sz="3600" dirty="0" smtClean="0"/>
              <a:t>CBW, CWD, CDQ Instructions</a:t>
            </a:r>
            <a:endParaRPr lang="en-US" sz="3600" dirty="0"/>
          </a:p>
        </p:txBody>
      </p:sp>
      <p:sp>
        <p:nvSpPr>
          <p:cNvPr id="1945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86740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190750" algn="l"/>
              </a:tabLst>
            </a:pPr>
            <a:endParaRPr lang="en-US" altLang="zh-TW" sz="3200" dirty="0" smtClean="0"/>
          </a:p>
          <a:p>
            <a:pPr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 smtClean="0"/>
              <a:t>The CBW, CWD, and CDQ instructions provide important sign-extension operations: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 smtClean="0"/>
              <a:t>CBW (convert byte to word) extends AL into AH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 smtClean="0"/>
              <a:t>CWD (convert word to </a:t>
            </a:r>
            <a:r>
              <a:rPr lang="en-US" altLang="zh-TW" sz="2000" dirty="0" err="1" smtClean="0"/>
              <a:t>doubleword</a:t>
            </a:r>
            <a:r>
              <a:rPr lang="en-US" altLang="zh-TW" sz="2000" dirty="0" smtClean="0"/>
              <a:t>) extends AX into DX</a:t>
            </a:r>
          </a:p>
          <a:p>
            <a:pPr lvl="1">
              <a:lnSpc>
                <a:spcPct val="90000"/>
              </a:lnSpc>
              <a:tabLst>
                <a:tab pos="2190750" algn="l"/>
              </a:tabLst>
            </a:pPr>
            <a:r>
              <a:rPr lang="en-US" altLang="zh-TW" sz="2000" dirty="0" smtClean="0"/>
              <a:t>CDQ (convert </a:t>
            </a:r>
            <a:r>
              <a:rPr lang="en-US" altLang="zh-TW" sz="2000" dirty="0" err="1" smtClean="0"/>
              <a:t>doubleword</a:t>
            </a:r>
            <a:r>
              <a:rPr lang="en-US" altLang="zh-TW" sz="2000" dirty="0" smtClean="0"/>
              <a:t> to </a:t>
            </a:r>
            <a:r>
              <a:rPr lang="en-US" altLang="zh-TW" sz="2000" dirty="0" err="1" smtClean="0"/>
              <a:t>quadword</a:t>
            </a:r>
            <a:r>
              <a:rPr lang="en-US" altLang="zh-TW" sz="2000" dirty="0" smtClean="0"/>
              <a:t>) extends EAX into EDX 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2190750" algn="l"/>
              </a:tabLst>
            </a:pPr>
            <a:r>
              <a:rPr lang="en-US" sz="2400" b="1" dirty="0" smtClean="0"/>
              <a:t>Examples: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dirty="0" smtClean="0"/>
              <a:t>      </a:t>
            </a:r>
            <a:r>
              <a:rPr lang="en-US" sz="1800" dirty="0" smtClean="0"/>
              <a:t>.data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       </a:t>
            </a:r>
            <a:r>
              <a:rPr lang="en-US" sz="1800" dirty="0" err="1" smtClean="0"/>
              <a:t>Byteval</a:t>
            </a:r>
            <a:r>
              <a:rPr lang="en-US" sz="1800" dirty="0" smtClean="0"/>
              <a:t>	   SBYTE	-48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      .code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	    </a:t>
            </a:r>
            <a:r>
              <a:rPr lang="en-US" sz="1800" dirty="0" err="1" smtClean="0"/>
              <a:t>mov</a:t>
            </a:r>
            <a:r>
              <a:rPr lang="en-US" sz="1800" dirty="0" smtClean="0"/>
              <a:t>  al, </a:t>
            </a:r>
            <a:r>
              <a:rPr lang="en-US" sz="1800" dirty="0" err="1" smtClean="0"/>
              <a:t>byteval</a:t>
            </a:r>
            <a:r>
              <a:rPr lang="en-US" sz="1800" dirty="0" smtClean="0"/>
              <a:t>	;dividend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	    </a:t>
            </a:r>
            <a:r>
              <a:rPr lang="en-US" sz="1800" dirty="0" err="1" smtClean="0"/>
              <a:t>cbw</a:t>
            </a:r>
            <a:r>
              <a:rPr lang="en-US" sz="1800" dirty="0" smtClean="0"/>
              <a:t>			;extend AL into AH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	    </a:t>
            </a:r>
            <a:r>
              <a:rPr lang="en-US" sz="1800" dirty="0" err="1" smtClean="0"/>
              <a:t>mov</a:t>
            </a:r>
            <a:r>
              <a:rPr lang="en-US" sz="1800" dirty="0" smtClean="0"/>
              <a:t>	</a:t>
            </a:r>
            <a:r>
              <a:rPr lang="en-US" sz="1800" dirty="0" err="1" smtClean="0"/>
              <a:t>bl</a:t>
            </a:r>
            <a:r>
              <a:rPr lang="en-US" sz="1800" dirty="0" smtClean="0"/>
              <a:t>, 5		;divisor</a:t>
            </a:r>
          </a:p>
          <a:p>
            <a:pPr>
              <a:buFontTx/>
              <a:buNone/>
              <a:tabLst>
                <a:tab pos="2190750" algn="l"/>
              </a:tabLst>
            </a:pPr>
            <a:r>
              <a:rPr lang="en-US" sz="1800" dirty="0" smtClean="0"/>
              <a:t>	    </a:t>
            </a:r>
            <a:r>
              <a:rPr lang="en-US" sz="1800" dirty="0" err="1" smtClean="0"/>
              <a:t>idiv</a:t>
            </a:r>
            <a:r>
              <a:rPr lang="en-US" sz="1800" dirty="0" smtClean="0"/>
              <a:t>	</a:t>
            </a:r>
            <a:r>
              <a:rPr lang="en-US" sz="1800" dirty="0" err="1" smtClean="0"/>
              <a:t>bl</a:t>
            </a:r>
            <a:r>
              <a:rPr lang="en-US" sz="1800" dirty="0" smtClean="0"/>
              <a:t>		;AL = -9, AH = -3</a:t>
            </a:r>
          </a:p>
          <a:p>
            <a:pPr lvl="1">
              <a:lnSpc>
                <a:spcPct val="90000"/>
              </a:lnSpc>
              <a:buFont typeface="Wingdings 2" pitchFamily="18" charset="2"/>
              <a:buNone/>
              <a:tabLst>
                <a:tab pos="2190750" algn="l"/>
              </a:tabLst>
            </a:pPr>
            <a:endParaRPr lang="en-US" altLang="zh-TW" sz="2000" b="1" dirty="0" smtClean="0"/>
          </a:p>
          <a:p>
            <a:pPr>
              <a:buFont typeface="Wingdings" pitchFamily="2" charset="2"/>
              <a:buNone/>
              <a:tabLst>
                <a:tab pos="2190750" algn="l"/>
              </a:tabLst>
            </a:pP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 smtClean="0"/>
              <a:t>           Divide </a:t>
            </a:r>
            <a:r>
              <a:rPr lang="en-US" sz="3600" dirty="0"/>
              <a:t>Overflow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en-US" smtClean="0"/>
              <a:t>If the quotient is too large to fit into the destination operand, a divide overflow results.  This causes a CPU interrupt, and the current program halts.</a:t>
            </a:r>
          </a:p>
          <a:p>
            <a:endParaRPr lang="en-US" smtClean="0"/>
          </a:p>
          <a:p>
            <a:pPr>
              <a:buFontTx/>
              <a:buNone/>
            </a:pPr>
            <a:r>
              <a:rPr lang="en-US" smtClean="0"/>
              <a:t>Mov	ax, 1000h</a:t>
            </a:r>
          </a:p>
          <a:p>
            <a:pPr>
              <a:buFontTx/>
              <a:buNone/>
            </a:pPr>
            <a:r>
              <a:rPr lang="en-US" smtClean="0"/>
              <a:t>Mov	bl, 10h</a:t>
            </a:r>
          </a:p>
          <a:p>
            <a:pPr>
              <a:buFontTx/>
              <a:buNone/>
            </a:pPr>
            <a:r>
              <a:rPr lang="en-US" smtClean="0"/>
              <a:t>Div	bl			;AL cannot hold 100h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              DIV </a:t>
            </a:r>
            <a:r>
              <a:rPr lang="en-US" sz="3600" dirty="0"/>
              <a:t>Overflow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Tx/>
              <a:buNone/>
            </a:pPr>
            <a:r>
              <a:rPr lang="en-US" smtClean="0"/>
              <a:t>We can use 16-bit divisor to reduce the possibility of divide overflow.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Mov	ax, 1000h</a:t>
            </a:r>
          </a:p>
          <a:p>
            <a:pPr>
              <a:buFontTx/>
              <a:buNone/>
            </a:pPr>
            <a:r>
              <a:rPr lang="en-US" smtClean="0"/>
              <a:t>Mov	dx, 0			;clear DX</a:t>
            </a:r>
          </a:p>
          <a:p>
            <a:pPr>
              <a:buFontTx/>
              <a:buNone/>
            </a:pPr>
            <a:r>
              <a:rPr lang="en-US" smtClean="0"/>
              <a:t>Mov	bx, 10h</a:t>
            </a:r>
          </a:p>
          <a:p>
            <a:pPr>
              <a:buFontTx/>
              <a:buNone/>
            </a:pPr>
            <a:r>
              <a:rPr lang="en-US" smtClean="0"/>
              <a:t>Div	bx			;AX = 0100h</a:t>
            </a:r>
          </a:p>
          <a:p>
            <a:pPr>
              <a:buFontTx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 </a:t>
            </a:r>
            <a:r>
              <a:rPr lang="en-US" dirty="0"/>
              <a:t>Instructions </a:t>
            </a:r>
          </a:p>
        </p:txBody>
      </p:sp>
      <p:sp>
        <p:nvSpPr>
          <p:cNvPr id="75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Unsigned multiplication</a:t>
            </a:r>
          </a:p>
          <a:p>
            <a:pPr lvl="2">
              <a:buFontTx/>
              <a:buNone/>
            </a:pPr>
            <a:r>
              <a:rPr lang="en-US" sz="2400" b="1" dirty="0" err="1">
                <a:latin typeface="Courier New" pitchFamily="49" charset="0"/>
              </a:rPr>
              <a:t>mul</a:t>
            </a:r>
            <a:r>
              <a:rPr lang="en-US" sz="2400" b="1" dirty="0">
                <a:latin typeface="Courier New" pitchFamily="49" charset="0"/>
              </a:rPr>
              <a:t>    source</a:t>
            </a:r>
            <a:endParaRPr lang="en-US" dirty="0"/>
          </a:p>
          <a:p>
            <a:pPr lvl="2"/>
            <a:r>
              <a:rPr lang="en-US" dirty="0"/>
              <a:t>Depending on the </a:t>
            </a:r>
            <a:r>
              <a:rPr lang="en-US" b="1" dirty="0">
                <a:latin typeface="Courier New" pitchFamily="49" charset="0"/>
              </a:rPr>
              <a:t>source</a:t>
            </a:r>
            <a:r>
              <a:rPr lang="en-US" dirty="0"/>
              <a:t> operand size, the location of the other source operand and destination are </a:t>
            </a:r>
            <a:r>
              <a:rPr lang="en-US" dirty="0" smtClean="0"/>
              <a:t>selected.</a:t>
            </a:r>
            <a:endParaRPr lang="en-US" dirty="0"/>
          </a:p>
          <a:p>
            <a:pPr lvl="2"/>
            <a:endParaRPr lang="en-US" dirty="0"/>
          </a:p>
        </p:txBody>
      </p:sp>
      <p:pic>
        <p:nvPicPr>
          <p:cNvPr id="753671" name="Picture 7" descr="C:\Documents and Settings\sivarama\My Documents\Books\arch_book\SLIDES\arch_book_slides\MUL8BI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3779837"/>
            <a:ext cx="6172200" cy="792163"/>
          </a:xfrm>
          <a:prstGeom prst="rect">
            <a:avLst/>
          </a:prstGeom>
          <a:noFill/>
        </p:spPr>
      </p:pic>
      <p:pic>
        <p:nvPicPr>
          <p:cNvPr id="753672" name="Picture 8" descr="C:\Documents and Settings\sivarama\My Documents\Books\arch_book\SLIDES\arch_book_slides\MUL16BIT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95400" y="4841875"/>
            <a:ext cx="6248400" cy="796925"/>
          </a:xfrm>
          <a:prstGeom prst="rect">
            <a:avLst/>
          </a:prstGeom>
          <a:noFill/>
        </p:spPr>
      </p:pic>
      <p:pic>
        <p:nvPicPr>
          <p:cNvPr id="753673" name="Picture 9" descr="C:\Documents and Settings\sivarama\My Documents\Books\arch_book\SLIDES\arch_book_slides\MUL32BIT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5867400"/>
            <a:ext cx="6248400" cy="81121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           Dividing by Zero</a:t>
            </a:r>
            <a:endParaRPr lang="en-US" sz="3600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endParaRPr lang="en-US" smtClean="0"/>
          </a:p>
          <a:p>
            <a:endParaRPr lang="en-US" sz="2800" smtClean="0"/>
          </a:p>
          <a:p>
            <a:r>
              <a:rPr lang="en-US" sz="2800" smtClean="0"/>
              <a:t>We don’t know enough (yet!) to prevent an overflow, but we can prevent a division by zero by comparing the divisor with zero before proceeding</a:t>
            </a:r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r>
              <a:rPr lang="en-US" sz="2800" smtClean="0"/>
              <a:t>If divisor is zero, jump to an error return and skip the code with the divide.</a:t>
            </a:r>
          </a:p>
          <a:p>
            <a:endParaRPr lang="en-US" sz="280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868362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             IDIV Examples</a:t>
            </a:r>
            <a:endParaRPr lang="en-US" sz="3600" dirty="0"/>
          </a:p>
        </p:txBody>
      </p:sp>
      <p:sp>
        <p:nvSpPr>
          <p:cNvPr id="2355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 Example: 16-bit division of –48 by 5</a:t>
            </a:r>
          </a:p>
          <a:p>
            <a:pPr>
              <a:buFont typeface="Wingdings" pitchFamily="2" charset="2"/>
              <a:buNone/>
            </a:pPr>
            <a:endParaRPr lang="en-US" smtClean="0">
              <a:latin typeface="Arial" charset="0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mov  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cwd		  ; extend AX into DX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mov  bx,5	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 idiv bx	  ; AX = -9,  DX = -3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endParaRPr lang="en-US" b="1" smtClean="0">
              <a:latin typeface="Courier New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smtClean="0">
                <a:latin typeface="Arial" charset="0"/>
              </a:rPr>
              <a:t>Example: 32-bit division of –48 by 5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mov  eax,-48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cdq		  ; extend EAX into EDX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mov  ebx,5</a:t>
            </a:r>
          </a:p>
          <a:p>
            <a:pPr>
              <a:lnSpc>
                <a:spcPct val="5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b="1" smtClean="0">
                <a:latin typeface="Courier New" pitchFamily="49" charset="0"/>
              </a:rPr>
              <a:t> idiv ebx	  ; EAX = -9,  EDX = -3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48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     Sign extension of the dividend</a:t>
            </a:r>
            <a:br>
              <a:rPr lang="en-US" dirty="0" smtClean="0"/>
            </a:br>
            <a:r>
              <a:rPr lang="en-US" dirty="0" smtClean="0"/>
              <a:t>                  (Word division)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In word division , the divided is in DX:AX even if the actual divided will fit in AX . In this case DX should be prepared as follows :</a:t>
            </a:r>
          </a:p>
          <a:p>
            <a:pPr>
              <a:buFont typeface="Wingdings" pitchFamily="2" charset="2"/>
              <a:buNone/>
              <a:defRPr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dirty="0" smtClean="0"/>
              <a:t>For DIV , DX should be cleared.</a:t>
            </a:r>
          </a:p>
          <a:p>
            <a:pPr marL="457200" indent="-457200">
              <a:buFont typeface="Wingdings" pitchFamily="2" charset="2"/>
              <a:buAutoNum type="arabicPeriod"/>
              <a:defRPr/>
            </a:pPr>
            <a:endParaRPr lang="en-US" dirty="0" smtClean="0"/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dirty="0" smtClean="0"/>
              <a:t>For IDIV , DX should be made the sign extension of AX . The instruction CWD(convert word to </a:t>
            </a:r>
            <a:r>
              <a:rPr lang="en-US" dirty="0" err="1" smtClean="0"/>
              <a:t>doubleword</a:t>
            </a:r>
            <a:r>
              <a:rPr lang="en-US" dirty="0" smtClean="0"/>
              <a:t>) will do the extension.</a:t>
            </a:r>
            <a:endParaRPr lang="en-US" dirty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DFBD0835-44C1-4B80-B759-6497636B24A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4419600" cy="51511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                        </a:t>
            </a:r>
            <a:r>
              <a:rPr lang="en-US" sz="3600" dirty="0" smtClean="0"/>
              <a:t>Example </a:t>
            </a:r>
            <a:endParaRPr lang="en-US" sz="3600" dirty="0"/>
          </a:p>
        </p:txBody>
      </p:sp>
      <p:sp>
        <p:nvSpPr>
          <p:cNvPr id="2560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Example: Divide – 1100 by 7 .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Solution :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MOV AX, -1100     ; AX gets dividend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CWD                       ; extend sign to DX       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MOV BX, 7             ; BX has divisor </a:t>
            </a:r>
          </a:p>
          <a:p>
            <a:pPr>
              <a:buFont typeface="Wingdings" pitchFamily="2" charset="2"/>
              <a:buNone/>
            </a:pPr>
            <a:r>
              <a:rPr lang="en-US" smtClean="0"/>
              <a:t>           IDIV BX                  ; AX gets quotient , DX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 has remainder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176FEC56-C394-4DB9-8719-AF161494B03A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8229600" cy="932688"/>
          </a:xfrm>
        </p:spPr>
        <p:txBody>
          <a:bodyPr/>
          <a:lstStyle/>
          <a:p>
            <a:pPr>
              <a:defRPr/>
            </a:pPr>
            <a:r>
              <a:rPr lang="en-US" sz="3600" dirty="0" smtClean="0"/>
              <a:t>                 Byte division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defRPr/>
            </a:pPr>
            <a:r>
              <a:rPr lang="en-US" sz="3200" dirty="0" smtClean="0"/>
              <a:t>In byte division , the divided is in AX . If the  actual divided is a byte, then AH should be prepared as follows: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3200" dirty="0" smtClean="0"/>
              <a:t>For DIV,AH should be cleared.</a:t>
            </a:r>
          </a:p>
          <a:p>
            <a:pPr marL="457200" indent="-457200">
              <a:buFont typeface="Wingdings" pitchFamily="2" charset="2"/>
              <a:buChar char="Ø"/>
              <a:defRPr/>
            </a:pPr>
            <a:r>
              <a:rPr lang="en-US" sz="3200" dirty="0" smtClean="0"/>
              <a:t>For IDIV , AH should the sign extension of AL. The instruction CBW (convert byte to word) will do the extension. </a:t>
            </a:r>
            <a:endParaRPr lang="en-US" sz="320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BF8B9957-DE60-4BAB-929B-EBEBD5548FAA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48006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                             </a:t>
            </a:r>
            <a:r>
              <a:rPr lang="en-US" sz="3600" dirty="0" smtClean="0"/>
              <a:t> Example</a:t>
            </a:r>
            <a:endParaRPr lang="en-US" sz="3600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7467600" cy="4873625"/>
          </a:xfrm>
        </p:spPr>
        <p:txBody>
          <a:bodyPr/>
          <a:lstStyle/>
          <a:p>
            <a:r>
              <a:rPr lang="en-US" dirty="0" smtClean="0"/>
              <a:t>Divide  the signed value of the byte variable 1050 by -7.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Solution :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MOV AL , XBYTE    ; AL has divided 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CBW                          ; Extend sign to AH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 MOV BL , -7              ; BL has divisor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 IDIV BL                     ; AL has quotient ,AH has remainder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There is no effect of CBW and CWD on the flags.</a:t>
            </a:r>
          </a:p>
          <a:p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EF727F61-5DDA-4FEA-A89E-D06EAD65D790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704088"/>
            <a:ext cx="2286000" cy="1353312"/>
          </a:xfrm>
        </p:spPr>
        <p:txBody>
          <a:bodyPr>
            <a:normAutofit fontScale="90000"/>
          </a:bodyPr>
          <a:lstStyle/>
          <a:p>
            <a:pPr algn="ctr">
              <a:defRPr/>
            </a:pPr>
            <a:r>
              <a:rPr lang="en-US" dirty="0" smtClean="0"/>
              <a:t>                         THE END</a:t>
            </a:r>
            <a:endParaRPr lang="en-US" dirty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fld id="{CE7CA908-628C-4E6B-8D64-1C0A402A640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</a:t>
            </a:r>
            <a:r>
              <a:rPr lang="en-US" dirty="0" smtClean="0"/>
              <a:t>Instructions(cont’d)</a:t>
            </a:r>
            <a:endParaRPr 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  <a:buNone/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Note </a:t>
            </a:r>
            <a:r>
              <a:rPr lang="en-US" dirty="0"/>
              <a:t>that the product is stored in a register (or group of registers) twice the size of the operands.</a:t>
            </a:r>
          </a:p>
          <a:p>
            <a:pPr>
              <a:lnSpc>
                <a:spcPct val="90000"/>
              </a:lnSpc>
            </a:pPr>
            <a:r>
              <a:rPr lang="en-US" dirty="0"/>
              <a:t>The operand can be a register or a memory operand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  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 </a:t>
            </a:r>
            <a:r>
              <a:rPr lang="en-US" dirty="0" smtClean="0"/>
              <a:t>Instructions(cont’d)</a:t>
            </a:r>
            <a:endParaRPr lang="en-US" dirty="0"/>
          </a:p>
        </p:txBody>
      </p:sp>
      <p:graphicFrame>
        <p:nvGraphicFramePr>
          <p:cNvPr id="11267" name="Group 3"/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3349626"/>
        </p:xfrm>
        <a:graphic>
          <a:graphicData uri="http://schemas.openxmlformats.org/drawingml/2006/table">
            <a:tbl>
              <a:tblPr/>
              <a:tblGrid>
                <a:gridCol w="3032125"/>
                <a:gridCol w="2227263"/>
                <a:gridCol w="2970212"/>
              </a:tblGrid>
              <a:tr h="1219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Multiplicand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Multiplier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Product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D5A8"/>
                    </a:solidFill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DX:AX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96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r/m32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EDX:EAX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 Examples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Mov	al, 5h</a:t>
            </a:r>
          </a:p>
          <a:p>
            <a:pPr>
              <a:buFontTx/>
              <a:buNone/>
            </a:pPr>
            <a:r>
              <a:rPr lang="en-US"/>
              <a:t>Mov	bl, 10h</a:t>
            </a:r>
          </a:p>
          <a:p>
            <a:pPr>
              <a:buFontTx/>
              <a:buNone/>
            </a:pPr>
            <a:r>
              <a:rPr lang="en-US"/>
              <a:t>Mul	bl		; AX = 0050h, CF = 0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(no overflow - the Carry flag is 0 because the upper half of AX is zero)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MUL Examples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/>
              <a:t>.data</a:t>
            </a:r>
          </a:p>
          <a:p>
            <a:pPr>
              <a:buFontTx/>
              <a:buNone/>
            </a:pPr>
            <a:r>
              <a:rPr lang="en-US" sz="2800"/>
              <a:t>Val1	WORD	2000h</a:t>
            </a:r>
          </a:p>
          <a:p>
            <a:pPr>
              <a:buFontTx/>
              <a:buNone/>
            </a:pPr>
            <a:r>
              <a:rPr lang="en-US" sz="2800"/>
              <a:t>Val2	WORD	0100h</a:t>
            </a:r>
          </a:p>
          <a:p>
            <a:pPr>
              <a:buFontTx/>
              <a:buNone/>
            </a:pPr>
            <a:r>
              <a:rPr lang="en-US" sz="2800"/>
              <a:t>.code</a:t>
            </a:r>
          </a:p>
          <a:p>
            <a:pPr>
              <a:buFontTx/>
              <a:buNone/>
            </a:pPr>
            <a:r>
              <a:rPr lang="en-US" sz="2800"/>
              <a:t>Mov	ax, val1</a:t>
            </a:r>
          </a:p>
          <a:p>
            <a:pPr>
              <a:buFontTx/>
              <a:buNone/>
            </a:pPr>
            <a:r>
              <a:rPr lang="en-US" sz="2800"/>
              <a:t>Mul	val2		;DX:AX = 00200000h, CF = 1</a:t>
            </a:r>
          </a:p>
          <a:p>
            <a:pPr>
              <a:buFontTx/>
              <a:buNone/>
            </a:pPr>
            <a:endParaRPr lang="en-US" sz="2800"/>
          </a:p>
          <a:p>
            <a:pPr>
              <a:buFontTx/>
              <a:buNone/>
            </a:pPr>
            <a:r>
              <a:rPr lang="en-US" sz="2800"/>
              <a:t>(Carry flag is 1 because DX is not equal to zero)</a:t>
            </a:r>
          </a:p>
          <a:p>
            <a:pPr>
              <a:buFontTx/>
              <a:buNone/>
            </a:pPr>
            <a:endParaRPr 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IMUL Instruction</a:t>
            </a:r>
            <a:br>
              <a:rPr lang="en-US" sz="4000"/>
            </a:br>
            <a:r>
              <a:rPr lang="en-US" sz="4000"/>
              <a:t>(Signed Multiply)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Has </a:t>
            </a:r>
            <a:r>
              <a:rPr lang="en-US" dirty="0"/>
              <a:t>the same syntax and uses the same operands as the MUL instruction except that it preserves the sign of the product.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IMUL Instruction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IMUL sets the Carry and Overflow flags if the high-order product is not a sign extension of the low-order product.</a:t>
            </a:r>
          </a:p>
          <a:p>
            <a:pPr>
              <a:buFontTx/>
              <a:buNone/>
            </a:pPr>
            <a:r>
              <a:rPr lang="en-US"/>
              <a:t>Mov	al, 48</a:t>
            </a:r>
          </a:p>
          <a:p>
            <a:pPr>
              <a:buFontTx/>
              <a:buNone/>
            </a:pPr>
            <a:r>
              <a:rPr lang="en-US"/>
              <a:t>Mov	bl, 4</a:t>
            </a:r>
          </a:p>
          <a:p>
            <a:pPr>
              <a:buFontTx/>
              <a:buNone/>
            </a:pPr>
            <a:r>
              <a:rPr lang="en-US"/>
              <a:t>Imul bl		;AX = 00C0h,  OF = 1</a:t>
            </a:r>
          </a:p>
          <a:p>
            <a:pPr>
              <a:buFontTx/>
              <a:buNone/>
            </a:pPr>
            <a:r>
              <a:rPr lang="en-US"/>
              <a:t>AH is not a sign extension of AL, so the Overflow flag is set.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AX contains </a:t>
            </a:r>
            <a:r>
              <a:rPr lang="en-US" dirty="0" err="1" smtClean="0"/>
              <a:t>FFFFh</a:t>
            </a:r>
            <a:r>
              <a:rPr lang="en-US" dirty="0" smtClean="0"/>
              <a:t> and BX contains </a:t>
            </a:r>
            <a:r>
              <a:rPr lang="en-US" dirty="0" err="1" smtClean="0"/>
              <a:t>FFFFh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2666999"/>
          <a:ext cx="8534400" cy="274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400"/>
                <a:gridCol w="1422400"/>
                <a:gridCol w="1422400"/>
                <a:gridCol w="1422400"/>
                <a:gridCol w="1422400"/>
                <a:gridCol w="1422400"/>
              </a:tblGrid>
              <a:tr h="127074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Hex Product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CF/OF</a:t>
                      </a:r>
                      <a:endParaRPr lang="en-US" dirty="0"/>
                    </a:p>
                  </a:txBody>
                  <a:tcPr/>
                </a:tc>
              </a:tr>
              <a:tr h="736227">
                <a:tc>
                  <a:txBody>
                    <a:bodyPr/>
                    <a:lstStyle/>
                    <a:p>
                      <a:r>
                        <a:rPr lang="en-US" dirty="0" smtClean="0"/>
                        <a:t>MUL 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4294836225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FFFE0001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FFFE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736227">
                <a:tc>
                  <a:txBody>
                    <a:bodyPr/>
                    <a:lstStyle/>
                    <a:p>
                      <a:r>
                        <a:rPr lang="en-US" dirty="0" smtClean="0"/>
                        <a:t>IMUL   BX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00000001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879</Words>
  <Application>Microsoft Office PowerPoint</Application>
  <PresentationFormat>On-screen Show (4:3)</PresentationFormat>
  <Paragraphs>274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              </vt:lpstr>
      <vt:lpstr>MUL Instructions </vt:lpstr>
      <vt:lpstr>MUL Instructions(cont’d)</vt:lpstr>
      <vt:lpstr>MUL Instructions(cont’d)</vt:lpstr>
      <vt:lpstr>MUL Examples</vt:lpstr>
      <vt:lpstr>MUL Examples</vt:lpstr>
      <vt:lpstr>IMUL Instruction (Signed Multiply)</vt:lpstr>
      <vt:lpstr>IMUL Instruction</vt:lpstr>
      <vt:lpstr>Example:</vt:lpstr>
      <vt:lpstr>  DIV and IDIV</vt:lpstr>
      <vt:lpstr>                 Byte Form</vt:lpstr>
      <vt:lpstr>                Word Form</vt:lpstr>
      <vt:lpstr>           DIV Instruction</vt:lpstr>
      <vt:lpstr>               DIV Examples </vt:lpstr>
      <vt:lpstr>IDIV Instruction(Signed Division)</vt:lpstr>
      <vt:lpstr>IDIV Instruction (signed division) </vt:lpstr>
      <vt:lpstr>CBW, CWD, CDQ Instructions</vt:lpstr>
      <vt:lpstr>           Divide Overflow</vt:lpstr>
      <vt:lpstr>              DIV Overflow</vt:lpstr>
      <vt:lpstr>           Dividing by Zero</vt:lpstr>
      <vt:lpstr>             IDIV Examples</vt:lpstr>
      <vt:lpstr>       Sign extension of the dividend                   (Word division)</vt:lpstr>
      <vt:lpstr>                          Example </vt:lpstr>
      <vt:lpstr>                 Byte division </vt:lpstr>
      <vt:lpstr>                              Example</vt:lpstr>
      <vt:lpstr>                         THE END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MUL,IMUL instruction</dc:title>
  <dc:creator>runi</dc:creator>
  <cp:lastModifiedBy>DIU</cp:lastModifiedBy>
  <cp:revision>19</cp:revision>
  <dcterms:created xsi:type="dcterms:W3CDTF">2006-08-16T00:00:00Z</dcterms:created>
  <dcterms:modified xsi:type="dcterms:W3CDTF">2014-09-29T08:03:42Z</dcterms:modified>
</cp:coreProperties>
</file>