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65" r:id="rId2"/>
    <p:sldId id="321" r:id="rId3"/>
    <p:sldId id="276" r:id="rId4"/>
    <p:sldId id="365" r:id="rId5"/>
    <p:sldId id="366" r:id="rId6"/>
    <p:sldId id="277" r:id="rId7"/>
    <p:sldId id="278" r:id="rId8"/>
    <p:sldId id="279" r:id="rId9"/>
    <p:sldId id="280" r:id="rId10"/>
    <p:sldId id="281" r:id="rId11"/>
    <p:sldId id="283" r:id="rId12"/>
    <p:sldId id="285" r:id="rId13"/>
    <p:sldId id="367" r:id="rId14"/>
    <p:sldId id="34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286" r:id="rId26"/>
    <p:sldId id="287" r:id="rId27"/>
    <p:sldId id="288" r:id="rId28"/>
    <p:sldId id="378" r:id="rId29"/>
    <p:sldId id="379" r:id="rId30"/>
    <p:sldId id="289" r:id="rId31"/>
    <p:sldId id="291" r:id="rId32"/>
    <p:sldId id="319" r:id="rId33"/>
    <p:sldId id="320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03" r:id="rId50"/>
    <p:sldId id="304" r:id="rId51"/>
    <p:sldId id="309" r:id="rId52"/>
    <p:sldId id="310" r:id="rId53"/>
    <p:sldId id="387" r:id="rId54"/>
    <p:sldId id="312" r:id="rId55"/>
    <p:sldId id="313" r:id="rId56"/>
    <p:sldId id="314" r:id="rId57"/>
    <p:sldId id="308" r:id="rId58"/>
    <p:sldId id="273" r:id="rId59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47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29D3F94-5909-426E-883A-23B0063E9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E7A388-C0C7-4AEC-A409-5E5395B7B6D4}" type="slidenum">
              <a:rPr kumimoji="0"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kumimoji="0" lang="en-GB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5932235-F88A-4F13-B341-AB4DFFCA66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BB3E409-9200-4D05-ACF7-BFAD17B0E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5FB89C4-345D-4C08-BD8C-52157D379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5519B4-1060-4691-8096-3D48989E45C7}" type="slidenum">
              <a:rPr kumimoji="0"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kumimoji="0" lang="en-GB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D87660D-CA68-40B4-814A-5379A2C1DF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D3CC9E5-1B1E-4D02-AD84-F468E0D5B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3491220-3A2B-4283-91E0-2BD37FB4D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0E4D82-AF45-4CF5-96C5-475DEDE5C01C}" type="slidenum">
              <a:rPr kumimoji="0"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kumimoji="0" lang="en-GB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86F0D6D-2C12-462B-8F43-3360C41811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D696E93-002B-4240-9128-7787B848C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C2708BA-BC41-4269-833E-B4756434D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F3974B-B52F-459E-8B30-67E09B85992E}" type="slidenum">
              <a:rPr kumimoji="0"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kumimoji="0" lang="en-GB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C4F5BB4-BDF0-408F-B325-5D235BCF81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B356475-E83F-4838-802D-B324F47F9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B32DA99-D915-4BB4-B73B-03887FF7F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F74CC8-9CE4-4453-8603-247DC3C803B9}" type="slidenum">
              <a:rPr kumimoji="0"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kumimoji="0" lang="en-GB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BB4447B-C00A-4AB2-BC60-30DE745FC0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198799F-C537-4ACD-A0FB-CCCFC40EC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D95A78D-7209-4BD6-9442-766E1549F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AD3BF6-9CFF-4223-8521-CD4ACB8FE514}" type="slidenum">
              <a:rPr kumimoji="0"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kumimoji="0" lang="en-GB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B743CCB-7417-4126-9516-E84F94B187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678703E-7AF2-4844-BFA4-4024DA38E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CE1FD6B-22C4-4B64-8EC6-4CFB96A96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4D3004-D128-491A-9171-413700A242F6}" type="slidenum">
              <a:rPr kumimoji="0"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48</a:t>
            </a:fld>
            <a:endParaRPr kumimoji="0" lang="en-GB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212BE97-301C-435F-94E6-CE007B7780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1F02D02-FBDE-4A93-B348-8F8B62F7C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Lecture </a:t>
            </a:r>
            <a:r>
              <a:rPr lang="en-US" sz="1400" b="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Dept of CSE, University of Dhaka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Dept of CSE, University of Dhaka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Lecture 10</a:t>
            </a: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swing/layout/GridDem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swing/layout/GridbagDemo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swing/layout/GridbagDemo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swing/layout/CardDem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layout/index.html" TargetMode="External"/><Relationship Id="rId2" Type="http://schemas.openxmlformats.org/officeDocument/2006/relationships/hyperlink" Target="https://docs.oracle.com/javase/tutorial/uiswing/components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tutorial/uiswing/events/actionlistener.html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CSE2101: Object Oriented Programming-II (Java)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Lecture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2A8DAF8D-B563-4782-8973-0FAFF8216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JOptionPane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examples 3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7979388-71D6-4EF2-9654-7EAA9CD5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Cambria" panose="02040503050406030204" pitchFamily="18" charset="0"/>
              </a:rPr>
              <a:t>showInputDialog analogous to a System.out.print that prints a question, then reading an input value from the user (can be any value)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ea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ea typeface="Cambria" panose="02040503050406030204" pitchFamily="18" charset="0"/>
              </a:rPr>
              <a:t>import javax.swing.*;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>
              <a:ea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ea typeface="Cambria" panose="02040503050406030204" pitchFamily="18" charset="0"/>
              </a:rPr>
              <a:t>class InputDialogExample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ea typeface="Cambria" panose="02040503050406030204" pitchFamily="18" charset="0"/>
              </a:rPr>
              <a:t>  public static void main(String[] args)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ea typeface="Cambria" panose="02040503050406030204" pitchFamily="18" charset="0"/>
              </a:rPr>
              <a:t>    String name = </a:t>
            </a:r>
            <a:r>
              <a:rPr lang="en-US" altLang="en-US" sz="1600" b="1">
                <a:ea typeface="Cambria" panose="02040503050406030204" pitchFamily="18" charset="0"/>
              </a:rPr>
              <a:t>JOptionPane.showInputDialog</a:t>
            </a:r>
            <a:r>
              <a:rPr lang="en-US" altLang="en-US" sz="1600">
                <a:ea typeface="Cambria" panose="02040503050406030204" pitchFamily="18" charset="0"/>
              </a:rPr>
              <a:t>(null,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ea typeface="Cambria" panose="02040503050406030204" pitchFamily="18" charset="0"/>
              </a:rPr>
              <a:t>                     "What's yer name, pardner?");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ea typeface="Cambria" panose="02040503050406030204" pitchFamily="18" charset="0"/>
              </a:rPr>
              <a:t>    JOptionPane.showMessageDialog(null, "Yeehaw, " + name);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ea typeface="Cambria" panose="02040503050406030204" pitchFamily="18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ea typeface="Cambria" panose="02040503050406030204" pitchFamily="18" charset="0"/>
              </a:rPr>
              <a:t>}</a:t>
            </a:r>
          </a:p>
          <a:p>
            <a:pPr eaLnBrk="1" hangingPunct="1"/>
            <a:endParaRPr lang="en-US" altLang="en-US">
              <a:ea typeface="Cambria" panose="02040503050406030204" pitchFamily="18" charset="0"/>
            </a:endParaRPr>
          </a:p>
          <a:p>
            <a:pPr eaLnBrk="1" hangingPunct="1"/>
            <a:endParaRPr lang="en-US" altLang="en-US">
              <a:ea typeface="Cambria" panose="02040503050406030204" pitchFamily="18" charset="0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148A791A-27CC-4E60-92F3-2FCCAA8E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2" y="2424906"/>
            <a:ext cx="28289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>
            <a:extLst>
              <a:ext uri="{FF2B5EF4-FFF2-40B4-BE49-F238E27FC236}">
                <a16:creationId xmlns:a16="http://schemas.microsoft.com/office/drawing/2014/main" id="{30113778-5D8B-4E59-B1FA-3E2E4898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4" y="4216399"/>
            <a:ext cx="25527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59D9EED6-BD7F-42A9-AEF9-826F30F6D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Onscreen GUI elements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C88489B9-D9DB-464A-81BE-1F512456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ea typeface="Cambria" panose="02040503050406030204" pitchFamily="18" charset="0"/>
              </a:rPr>
              <a:t>windows</a:t>
            </a:r>
            <a:r>
              <a:rPr lang="en-US" altLang="en-US" sz="2800">
                <a:ea typeface="Cambria" panose="02040503050406030204" pitchFamily="18" charset="0"/>
              </a:rPr>
              <a:t>: actual first-class citizens of desktop; also called top-level containers</a:t>
            </a:r>
            <a:br>
              <a:rPr lang="en-US" altLang="en-US" sz="2800">
                <a:ea typeface="Cambria" panose="02040503050406030204" pitchFamily="18" charset="0"/>
              </a:rPr>
            </a:br>
            <a:r>
              <a:rPr lang="en-US" altLang="en-US" sz="2800" i="1">
                <a:ea typeface="Cambria" panose="02040503050406030204" pitchFamily="18" charset="0"/>
              </a:rPr>
              <a:t>examples: frame, dialog box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ea typeface="Cambria" panose="02040503050406030204" pitchFamily="18" charset="0"/>
              </a:rPr>
              <a:t>components</a:t>
            </a:r>
            <a:r>
              <a:rPr lang="en-US" altLang="en-US" sz="2800">
                <a:ea typeface="Cambria" panose="02040503050406030204" pitchFamily="18" charset="0"/>
              </a:rPr>
              <a:t>: GUI widgets</a:t>
            </a:r>
            <a:br>
              <a:rPr lang="en-US" altLang="en-US" sz="2800">
                <a:ea typeface="Cambria" panose="02040503050406030204" pitchFamily="18" charset="0"/>
              </a:rPr>
            </a:br>
            <a:r>
              <a:rPr lang="en-US" altLang="en-US" sz="2800" i="1">
                <a:ea typeface="Cambria" panose="02040503050406030204" pitchFamily="18" charset="0"/>
              </a:rPr>
              <a:t>examples: button, text box, label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ea typeface="Cambria" panose="02040503050406030204" pitchFamily="18" charset="0"/>
              </a:rPr>
              <a:t>containers</a:t>
            </a:r>
            <a:r>
              <a:rPr lang="en-US" altLang="en-US" sz="2800">
                <a:ea typeface="Cambria" panose="02040503050406030204" pitchFamily="18" charset="0"/>
              </a:rPr>
              <a:t>: logical grouping for components</a:t>
            </a:r>
            <a:br>
              <a:rPr lang="en-US" altLang="en-US" sz="2800">
                <a:ea typeface="Cambria" panose="02040503050406030204" pitchFamily="18" charset="0"/>
              </a:rPr>
            </a:br>
            <a:r>
              <a:rPr lang="en-US" altLang="en-US" sz="2800" i="1">
                <a:ea typeface="Cambria" panose="02040503050406030204" pitchFamily="18" charset="0"/>
              </a:rPr>
              <a:t>example: panel</a:t>
            </a:r>
            <a:endParaRPr lang="en-US" altLang="en-US">
              <a:ea typeface="Cambria" panose="02040503050406030204" pitchFamily="18" charset="0"/>
            </a:endParaRPr>
          </a:p>
        </p:txBody>
      </p:sp>
      <p:pic>
        <p:nvPicPr>
          <p:cNvPr id="24580" name="Picture 4" descr="C:\Document\335\7CelsiusConverter.gif">
            <a:extLst>
              <a:ext uri="{FF2B5EF4-FFF2-40B4-BE49-F238E27FC236}">
                <a16:creationId xmlns:a16="http://schemas.microsoft.com/office/drawing/2014/main" id="{E2350FF4-8FFF-4ABF-BB7C-E1384953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200"/>
            <a:ext cx="83058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9DC57DA-0AC9-4B7A-8E50-3AFD4A666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Swing Component Hierarchy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DDE9B7B8-ED9A-4C15-BFAF-BCC3EC87E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err="1">
                <a:ea typeface="Cambria" panose="02040503050406030204" pitchFamily="18" charset="0"/>
              </a:rPr>
              <a:t>java.lang.Object</a:t>
            </a:r>
            <a:endParaRPr lang="en-US" sz="20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+--</a:t>
            </a:r>
            <a:r>
              <a:rPr lang="en-US" sz="2000" i="1" dirty="0" err="1">
                <a:ea typeface="Cambria" panose="02040503050406030204" pitchFamily="18" charset="0"/>
              </a:rPr>
              <a:t>java.awt.Component</a:t>
            </a:r>
            <a:endParaRPr lang="en-US" sz="20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+--</a:t>
            </a:r>
            <a:r>
              <a:rPr lang="en-US" sz="2000" dirty="0" err="1">
                <a:ea typeface="Cambria" panose="02040503050406030204" pitchFamily="18" charset="0"/>
              </a:rPr>
              <a:t>java.awt.Container</a:t>
            </a:r>
            <a:endParaRPr lang="en-US" sz="20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|</a:t>
            </a: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+--</a:t>
            </a:r>
            <a:r>
              <a:rPr lang="en-US" sz="2000" i="1" dirty="0" err="1">
                <a:ea typeface="Cambria" panose="02040503050406030204" pitchFamily="18" charset="0"/>
              </a:rPr>
              <a:t>javax.swing.JComponent</a:t>
            </a:r>
            <a:endParaRPr lang="en-US" sz="2000" i="1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|     +--</a:t>
            </a:r>
            <a:r>
              <a:rPr lang="en-US" sz="2000" dirty="0" err="1">
                <a:ea typeface="Cambria" panose="02040503050406030204" pitchFamily="18" charset="0"/>
              </a:rPr>
              <a:t>javax.swing.</a:t>
            </a:r>
            <a:r>
              <a:rPr lang="en-US" sz="2000" b="1" dirty="0" err="1">
                <a:ea typeface="Cambria" panose="02040503050406030204" pitchFamily="18" charset="0"/>
              </a:rPr>
              <a:t>JButton</a:t>
            </a:r>
            <a:endParaRPr lang="en-US" sz="20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|     +--</a:t>
            </a:r>
            <a:r>
              <a:rPr lang="en-US" sz="2000" dirty="0" err="1">
                <a:ea typeface="Cambria" panose="02040503050406030204" pitchFamily="18" charset="0"/>
              </a:rPr>
              <a:t>javax.swing.</a:t>
            </a:r>
            <a:r>
              <a:rPr lang="en-US" sz="2000" b="1" dirty="0" err="1">
                <a:ea typeface="Cambria" panose="02040503050406030204" pitchFamily="18" charset="0"/>
              </a:rPr>
              <a:t>JLabel</a:t>
            </a:r>
            <a:endParaRPr lang="en-US" sz="20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|     +--</a:t>
            </a:r>
            <a:r>
              <a:rPr lang="en-US" sz="2000" dirty="0" err="1">
                <a:ea typeface="Cambria" panose="02040503050406030204" pitchFamily="18" charset="0"/>
              </a:rPr>
              <a:t>javax.swing.JMenuBar</a:t>
            </a:r>
            <a:endParaRPr lang="en-US" sz="20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|     +--</a:t>
            </a:r>
            <a:r>
              <a:rPr lang="en-US" sz="2000" dirty="0" err="1">
                <a:ea typeface="Cambria" panose="02040503050406030204" pitchFamily="18" charset="0"/>
              </a:rPr>
              <a:t>javax.swing.</a:t>
            </a:r>
            <a:r>
              <a:rPr lang="en-US" sz="2000" b="1" dirty="0" err="1">
                <a:ea typeface="Cambria" panose="02040503050406030204" pitchFamily="18" charset="0"/>
              </a:rPr>
              <a:t>JOptionPane</a:t>
            </a:r>
            <a:endParaRPr lang="en-US" sz="20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|     +--</a:t>
            </a:r>
            <a:r>
              <a:rPr lang="en-US" sz="2000" dirty="0" err="1">
                <a:ea typeface="Cambria" panose="02040503050406030204" pitchFamily="18" charset="0"/>
              </a:rPr>
              <a:t>javax.swing.</a:t>
            </a:r>
            <a:r>
              <a:rPr lang="en-US" sz="2000" b="1" dirty="0" err="1">
                <a:ea typeface="Cambria" panose="02040503050406030204" pitchFamily="18" charset="0"/>
              </a:rPr>
              <a:t>JPanel</a:t>
            </a:r>
            <a:endParaRPr lang="en-US" sz="2000" b="1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|     +--</a:t>
            </a:r>
            <a:r>
              <a:rPr lang="en-US" sz="2000" dirty="0" err="1">
                <a:ea typeface="Cambria" panose="02040503050406030204" pitchFamily="18" charset="0"/>
              </a:rPr>
              <a:t>javax.swing.</a:t>
            </a:r>
            <a:r>
              <a:rPr lang="en-US" sz="2000" b="1" dirty="0" err="1">
                <a:ea typeface="Cambria" panose="02040503050406030204" pitchFamily="18" charset="0"/>
              </a:rPr>
              <a:t>JTextArea</a:t>
            </a:r>
            <a:endParaRPr lang="en-US" sz="2000" b="1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|     +--</a:t>
            </a:r>
            <a:r>
              <a:rPr lang="en-US" sz="2000" dirty="0" err="1">
                <a:ea typeface="Cambria" panose="02040503050406030204" pitchFamily="18" charset="0"/>
              </a:rPr>
              <a:t>javax.swing.</a:t>
            </a:r>
            <a:r>
              <a:rPr lang="en-US" sz="2000" b="1" dirty="0" err="1">
                <a:ea typeface="Cambria" panose="02040503050406030204" pitchFamily="18" charset="0"/>
              </a:rPr>
              <a:t>JTextField</a:t>
            </a:r>
            <a:endParaRPr lang="en-US" sz="20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|</a:t>
            </a: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+--</a:t>
            </a:r>
            <a:r>
              <a:rPr lang="en-US" sz="2000" dirty="0" err="1">
                <a:ea typeface="Cambria" panose="02040503050406030204" pitchFamily="18" charset="0"/>
              </a:rPr>
              <a:t>java.awt.Window</a:t>
            </a:r>
            <a:endParaRPr lang="en-US" sz="20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      +--</a:t>
            </a:r>
            <a:r>
              <a:rPr lang="en-US" sz="2000" dirty="0" err="1">
                <a:ea typeface="Cambria" panose="02040503050406030204" pitchFamily="18" charset="0"/>
              </a:rPr>
              <a:t>java.awt.Frame</a:t>
            </a:r>
            <a:endParaRPr lang="en-US" sz="20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ea typeface="Cambria" panose="02040503050406030204" pitchFamily="18" charset="0"/>
              </a:rPr>
              <a:t>                          +--</a:t>
            </a:r>
            <a:r>
              <a:rPr lang="en-US" sz="2000" dirty="0" err="1">
                <a:ea typeface="Cambria" panose="02040503050406030204" pitchFamily="18" charset="0"/>
              </a:rPr>
              <a:t>javax.swing.</a:t>
            </a:r>
            <a:r>
              <a:rPr lang="en-US" sz="2000" b="1" dirty="0" err="1">
                <a:ea typeface="Cambria" panose="02040503050406030204" pitchFamily="18" charset="0"/>
              </a:rPr>
              <a:t>JFrame</a:t>
            </a:r>
            <a:endParaRPr lang="en-US" sz="2000" b="1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>
              <a:ea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ea typeface="Cambria" panose="02040503050406030204" pitchFamily="18" charset="0"/>
              </a:rPr>
              <a:t>import java.awt.*;</a:t>
            </a:r>
            <a:br>
              <a:rPr lang="en-US" sz="2800" b="1" dirty="0">
                <a:ea typeface="Cambria" panose="02040503050406030204" pitchFamily="18" charset="0"/>
              </a:rPr>
            </a:br>
            <a:r>
              <a:rPr lang="en-US" sz="2800" b="1" dirty="0">
                <a:ea typeface="Cambria" panose="02040503050406030204" pitchFamily="18" charset="0"/>
              </a:rPr>
              <a:t>import </a:t>
            </a:r>
            <a:r>
              <a:rPr lang="en-US" sz="2800" b="1" dirty="0" err="1">
                <a:ea typeface="Cambria" panose="02040503050406030204" pitchFamily="18" charset="0"/>
              </a:rPr>
              <a:t>javax.swing</a:t>
            </a:r>
            <a:r>
              <a:rPr lang="en-US" sz="2800" b="1" dirty="0">
                <a:ea typeface="Cambria" panose="02040503050406030204" pitchFamily="18" charset="0"/>
              </a:rPr>
              <a:t>.*;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C37C2DF-FF62-4702-AE65-0F36001D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r>
              <a:rPr lang="en-GB" altLang="en-US">
                <a:latin typeface="Cambria" panose="02040503050406030204" pitchFamily="18" charset="0"/>
                <a:ea typeface="Cambria" panose="02040503050406030204" pitchFamily="18" charset="0"/>
              </a:rPr>
              <a:t>Components and Containers</a:t>
            </a:r>
            <a:endParaRPr lang="en-US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26740050-7DB9-4013-A334-01B6DA6B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Components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The building blocks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Variety of uses and complexities</a:t>
            </a:r>
          </a:p>
          <a:p>
            <a:pPr lvl="1"/>
            <a:endParaRPr lang="en-GB" altLang="en-US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Containers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The cement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Hierarchical organisation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Distinction is not always drawn</a:t>
            </a:r>
            <a:endParaRPr lang="en-US" altLang="en-US"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7203EB24-6821-4FD8-9988-8EB41A489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Containment hierarchies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53C0C0E7-29AD-4AA5-B2C9-693EF21B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Top level containers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Intermediate containers</a:t>
            </a:r>
          </a:p>
          <a:p>
            <a:pPr marL="1085850" lvl="2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Atomic components</a:t>
            </a:r>
          </a:p>
          <a:p>
            <a:pPr marL="1085850" lvl="2">
              <a:buFont typeface="Arial" panose="020B0604020202020204" pitchFamily="34" charset="0"/>
              <a:buNone/>
            </a:pPr>
            <a:endParaRPr lang="en-GB" altLang="en-US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85850" lvl="2">
              <a:buFont typeface="Arial" panose="020B0604020202020204" pitchFamily="34" charset="0"/>
              <a:buNone/>
            </a:pPr>
            <a:endParaRPr lang="en-GB" altLang="en-US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en-US">
              <a:ea typeface="Cambria" panose="02040503050406030204" pitchFamily="18" charset="0"/>
            </a:endParaRPr>
          </a:p>
        </p:txBody>
      </p:sp>
      <p:pic>
        <p:nvPicPr>
          <p:cNvPr id="501764" name="Picture 4" descr="Containment Hierarchy">
            <a:extLst>
              <a:ext uri="{FF2B5EF4-FFF2-40B4-BE49-F238E27FC236}">
                <a16:creationId xmlns:a16="http://schemas.microsoft.com/office/drawing/2014/main" id="{8E9F0492-C235-46C6-8636-EFE4541A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1600200"/>
            <a:ext cx="39862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80DB802-8654-47EA-BB18-2274BC8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7772400" cy="609600"/>
          </a:xfrm>
        </p:spPr>
        <p:txBody>
          <a:bodyPr/>
          <a:lstStyle/>
          <a:p>
            <a:r>
              <a:rPr lang="en-GB" altLang="en-US">
                <a:latin typeface="Cambria" panose="02040503050406030204" pitchFamily="18" charset="0"/>
                <a:ea typeface="Cambria" panose="02040503050406030204" pitchFamily="18" charset="0"/>
              </a:rPr>
              <a:t>Top-level containers</a:t>
            </a:r>
            <a:endParaRPr lang="en-US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32D3632-08B7-4CC4-80CD-3E1A0B46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143000"/>
            <a:ext cx="8147050" cy="4778375"/>
          </a:xfrm>
        </p:spPr>
        <p:txBody>
          <a:bodyPr/>
          <a:lstStyle/>
          <a:p>
            <a:r>
              <a:rPr lang="en-GB" altLang="en-US" sz="2800">
                <a:ea typeface="Cambria" panose="02040503050406030204" pitchFamily="18" charset="0"/>
                <a:cs typeface="Times New Roman" panose="02020603050405020304" pitchFamily="18" charset="0"/>
              </a:rPr>
              <a:t>At the root of every containment hierarchy</a:t>
            </a:r>
          </a:p>
          <a:p>
            <a:r>
              <a:rPr lang="en-GB" altLang="en-US" sz="2800">
                <a:ea typeface="Cambria" panose="02040503050406030204" pitchFamily="18" charset="0"/>
                <a:cs typeface="Times New Roman" panose="02020603050405020304" pitchFamily="18" charset="0"/>
              </a:rPr>
              <a:t>All Swing programs have at least one</a:t>
            </a:r>
          </a:p>
          <a:p>
            <a:r>
              <a:rPr lang="en-GB" altLang="en-US" sz="2800">
                <a:ea typeface="Cambria" panose="02040503050406030204" pitchFamily="18" charset="0"/>
                <a:cs typeface="Times New Roman" panose="02020603050405020304" pitchFamily="18" charset="0"/>
              </a:rPr>
              <a:t>Content panes</a:t>
            </a:r>
          </a:p>
          <a:p>
            <a:r>
              <a:rPr lang="en-GB" altLang="en-US" sz="2800">
                <a:ea typeface="Cambria" panose="02040503050406030204" pitchFamily="18" charset="0"/>
                <a:cs typeface="Times New Roman" panose="02020603050405020304" pitchFamily="18" charset="0"/>
              </a:rPr>
              <a:t>Types of top-level containers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Frames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Dialogs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Applets</a:t>
            </a:r>
            <a:endParaRPr lang="en-US" altLang="en-US"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0B04E27C-3DB6-47F8-BF94-011D1CBC7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Top Level Container (Frame)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612B221-1D29-4F14-8CA8-7762741AC4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92125" y="1066800"/>
            <a:ext cx="8147050" cy="518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//this won’t compile…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public static void main(String[] args) 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	JFrame frame = new JFrame(“A JFrame"); //Just like any 						    //other class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	// do things with frame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	frame.setJMenuBar(menuBar);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	frame.setContentPane(contentPane);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	frame.setDefaultCloseOperation(JFrame.EXIT_ON_CLOSE);</a:t>
            </a:r>
            <a:endParaRPr lang="en-GB" altLang="en-US" sz="3600" b="1">
              <a:solidFill>
                <a:schemeClr val="tx2"/>
              </a:solidFill>
              <a:ea typeface="Cambria" panose="02040503050406030204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GB" altLang="en-US" sz="1800" b="1">
              <a:solidFill>
                <a:schemeClr val="tx2"/>
              </a:solidFill>
              <a:ea typeface="Cambria" panose="02040503050406030204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	// set frame size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	frame.pack();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	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	// realize frame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	frame.setVisible(true);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altLang="en-US" sz="1800" b="1">
                <a:solidFill>
                  <a:schemeClr val="tx2"/>
                </a:solidFill>
                <a:ea typeface="Cambria" panose="02040503050406030204" pitchFamily="18" charset="0"/>
              </a:rPr>
              <a:t>} // end main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8F8722A-13C8-4474-BEED-39F4B56F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GB" altLang="en-US">
                <a:latin typeface="Cambria" panose="02040503050406030204" pitchFamily="18" charset="0"/>
                <a:ea typeface="Cambria" panose="02040503050406030204" pitchFamily="18" charset="0"/>
              </a:rPr>
              <a:t>Dialog boxes</a:t>
            </a:r>
            <a:endParaRPr lang="en-US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63739CD-C27D-47C6-B0A4-F0A6F1AB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975" y="1066800"/>
            <a:ext cx="8147050" cy="4876800"/>
          </a:xfrm>
        </p:spPr>
        <p:txBody>
          <a:bodyPr/>
          <a:lstStyle/>
          <a:p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More limited than frames</a:t>
            </a:r>
          </a:p>
          <a:p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</a:p>
          <a:p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Types of dialogs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JOptionPane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ProgressMonitor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JColorChooser</a:t>
            </a:r>
          </a:p>
          <a:p>
            <a:pPr lvl="1"/>
            <a:r>
              <a:rPr lang="en-GB" altLang="en-US">
                <a:ea typeface="Cambria" panose="02040503050406030204" pitchFamily="18" charset="0"/>
                <a:cs typeface="Times New Roman" panose="02020603050405020304" pitchFamily="18" charset="0"/>
              </a:rPr>
              <a:t>JDialog</a:t>
            </a:r>
            <a:endParaRPr lang="en-US" altLang="en-US"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84AAA4D-2874-4385-8327-A53D9485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GUI Component API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C359D59-B55D-4CDE-AABA-2E9959DD5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Cambria" panose="02040503050406030204" pitchFamily="18" charset="0"/>
              </a:rPr>
              <a:t>Java:  GUI component = class</a:t>
            </a:r>
          </a:p>
          <a:p>
            <a:pPr eaLnBrk="1" hangingPunct="1"/>
            <a:endParaRPr lang="en-US" altLang="en-US">
              <a:ea typeface="Cambria" panose="02040503050406030204" pitchFamily="18" charset="0"/>
            </a:endParaRPr>
          </a:p>
          <a:p>
            <a:pPr eaLnBrk="1" hangingPunct="1"/>
            <a:r>
              <a:rPr lang="en-US" altLang="en-US">
                <a:ea typeface="Cambria" panose="02040503050406030204" pitchFamily="18" charset="0"/>
              </a:rPr>
              <a:t>Properties</a:t>
            </a:r>
          </a:p>
          <a:p>
            <a:pPr lvl="2" eaLnBrk="1" hangingPunct="1"/>
            <a:endParaRPr lang="en-US" altLang="en-US" sz="1500">
              <a:ea typeface="Cambria" panose="02040503050406030204" pitchFamily="18" charset="0"/>
            </a:endParaRPr>
          </a:p>
          <a:p>
            <a:pPr eaLnBrk="1" hangingPunct="1"/>
            <a:r>
              <a:rPr lang="en-US" altLang="en-US">
                <a:ea typeface="Cambria" panose="02040503050406030204" pitchFamily="18" charset="0"/>
              </a:rPr>
              <a:t>Methods</a:t>
            </a:r>
          </a:p>
          <a:p>
            <a:pPr lvl="2" eaLnBrk="1" hangingPunct="1"/>
            <a:endParaRPr lang="en-US" altLang="en-US" sz="1500">
              <a:ea typeface="Cambria" panose="02040503050406030204" pitchFamily="18" charset="0"/>
            </a:endParaRPr>
          </a:p>
          <a:p>
            <a:pPr eaLnBrk="1" hangingPunct="1"/>
            <a:r>
              <a:rPr lang="en-US" altLang="en-US">
                <a:ea typeface="Cambria" panose="02040503050406030204" pitchFamily="18" charset="0"/>
              </a:rPr>
              <a:t>Events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en-US">
              <a:ea typeface="Cambria" panose="02040503050406030204" pitchFamily="18" charset="0"/>
            </a:endParaRPr>
          </a:p>
        </p:txBody>
      </p:sp>
      <p:sp>
        <p:nvSpPr>
          <p:cNvPr id="30724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841CE1B-C168-40A4-82C4-635EDF09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2151063" cy="13716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JButton</a:t>
            </a: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BFF4D1CC-DFED-4FCA-889A-0D2C8B6F2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124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7613F945-E83E-46ED-A80E-ABE3E6BEF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962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727" name="Freeform 7">
            <a:extLst>
              <a:ext uri="{FF2B5EF4-FFF2-40B4-BE49-F238E27FC236}">
                <a16:creationId xmlns:a16="http://schemas.microsoft.com/office/drawing/2014/main" id="{6377B2C2-D078-4C84-A9F1-AF7BA3464B77}"/>
              </a:ext>
            </a:extLst>
          </p:cNvPr>
          <p:cNvSpPr>
            <a:spLocks/>
          </p:cNvSpPr>
          <p:nvPr/>
        </p:nvSpPr>
        <p:spPr bwMode="auto">
          <a:xfrm>
            <a:off x="2362200" y="4191000"/>
            <a:ext cx="2286000" cy="685800"/>
          </a:xfrm>
          <a:custGeom>
            <a:avLst/>
            <a:gdLst>
              <a:gd name="T0" fmla="*/ 2147483646 w 1440"/>
              <a:gd name="T1" fmla="*/ 0 h 432"/>
              <a:gd name="T2" fmla="*/ 2147483646 w 1440"/>
              <a:gd name="T3" fmla="*/ 1088707500 h 432"/>
              <a:gd name="T4" fmla="*/ 0 w 1440"/>
              <a:gd name="T5" fmla="*/ 1088707500 h 432"/>
              <a:gd name="T6" fmla="*/ 0 60000 65536"/>
              <a:gd name="T7" fmla="*/ 0 60000 65536"/>
              <a:gd name="T8" fmla="*/ 0 60000 65536"/>
              <a:gd name="T9" fmla="*/ 0 w 1440"/>
              <a:gd name="T10" fmla="*/ 0 h 432"/>
              <a:gd name="T11" fmla="*/ 1440 w 14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432">
                <a:moveTo>
                  <a:pt x="1440" y="0"/>
                </a:moveTo>
                <a:lnTo>
                  <a:pt x="1440" y="432"/>
                </a:lnTo>
                <a:lnTo>
                  <a:pt x="0" y="43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EC86A8A-C0E8-4238-9E57-7BF85C0E6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a GUI Component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B96362E-A882-4880-8330-1BA820B20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600">
                <a:ea typeface="Cambria" panose="02040503050406030204" pitchFamily="18" charset="0"/>
              </a:rPr>
              <a:t>Create it</a:t>
            </a:r>
          </a:p>
          <a:p>
            <a:pPr marL="1371600" lvl="2" indent="-457200" eaLnBrk="1" hangingPunct="1"/>
            <a:r>
              <a:rPr lang="en-US" altLang="en-US" sz="2100">
                <a:ea typeface="Cambria" panose="02040503050406030204" pitchFamily="18" charset="0"/>
              </a:rPr>
              <a:t>Instantiate object:   b = new JButton(“press me”);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600">
                <a:ea typeface="Cambria" panose="02040503050406030204" pitchFamily="18" charset="0"/>
              </a:rPr>
              <a:t>Configure it</a:t>
            </a:r>
          </a:p>
          <a:p>
            <a:pPr marL="1371600" lvl="2" indent="-457200" eaLnBrk="1" hangingPunct="1"/>
            <a:r>
              <a:rPr lang="en-US" altLang="en-US" sz="2100">
                <a:ea typeface="Cambria" panose="02040503050406030204" pitchFamily="18" charset="0"/>
              </a:rPr>
              <a:t>Properties:    b.text = “press me”;        [avoided in java]</a:t>
            </a:r>
          </a:p>
          <a:p>
            <a:pPr marL="1371600" lvl="2" indent="-457200" eaLnBrk="1" hangingPunct="1"/>
            <a:r>
              <a:rPr lang="en-US" altLang="en-US" sz="2100">
                <a:ea typeface="Cambria" panose="02040503050406030204" pitchFamily="18" charset="0"/>
              </a:rPr>
              <a:t>Methods:      b.setText(“press me”);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600">
                <a:ea typeface="Cambria" panose="02040503050406030204" pitchFamily="18" charset="0"/>
              </a:rPr>
              <a:t>Add it</a:t>
            </a:r>
          </a:p>
          <a:p>
            <a:pPr marL="1371600" lvl="2" indent="-457200" eaLnBrk="1" hangingPunct="1"/>
            <a:r>
              <a:rPr lang="en-US" altLang="en-US" sz="2100">
                <a:ea typeface="Cambria" panose="02040503050406030204" pitchFamily="18" charset="0"/>
              </a:rPr>
              <a:t>panel.add(b);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600">
                <a:ea typeface="Cambria" panose="02040503050406030204" pitchFamily="18" charset="0"/>
              </a:rPr>
              <a:t>Listen to it</a:t>
            </a:r>
          </a:p>
          <a:p>
            <a:pPr marL="1371600" lvl="2" indent="-457200" eaLnBrk="1" hangingPunct="1"/>
            <a:r>
              <a:rPr lang="en-US" altLang="en-US" sz="2100">
                <a:ea typeface="Cambria" panose="02040503050406030204" pitchFamily="18" charset="0"/>
              </a:rPr>
              <a:t>Events:   Listeners</a:t>
            </a:r>
          </a:p>
        </p:txBody>
      </p:sp>
      <p:sp>
        <p:nvSpPr>
          <p:cNvPr id="31748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E5B7372-48A4-42FF-9880-7DE91669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2133600" cy="12192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JButton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5A445FB-37B7-41D6-B3FC-7516FE776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19362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Java Swing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B187F997-EBBD-45C2-A174-2F0BAFBB5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52400"/>
            <a:ext cx="80010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Anatomy of an Application GUI</a:t>
            </a:r>
          </a:p>
        </p:txBody>
      </p:sp>
      <p:graphicFrame>
        <p:nvGraphicFramePr>
          <p:cNvPr id="32771" name="Object 2">
            <a:extLst>
              <a:ext uri="{FF2B5EF4-FFF2-40B4-BE49-F238E27FC236}">
                <a16:creationId xmlns:a16="http://schemas.microsoft.com/office/drawing/2014/main" id="{DA0767A2-C55C-4EDF-B102-645BFBB83483}"/>
              </a:ext>
            </a:extLst>
          </p:cNvPr>
          <p:cNvGraphicFramePr>
            <a:graphicFrameLocks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20920082"/>
              </p:ext>
            </p:extLst>
          </p:nvPr>
        </p:nvGraphicFramePr>
        <p:xfrm>
          <a:off x="228600" y="1828800"/>
          <a:ext cx="3962400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3" imgW="4057143" imgH="3610479" progId="MSPhotoEd.3">
                  <p:embed/>
                </p:oleObj>
              </mc:Choice>
              <mc:Fallback>
                <p:oleObj name="Photo Editor Photo" r:id="rId3" imgW="4057143" imgH="3610479" progId="MSPhotoEd.3">
                  <p:embed/>
                  <p:pic>
                    <p:nvPicPr>
                      <p:cNvPr id="32771" name="Object 2">
                        <a:extLst>
                          <a:ext uri="{FF2B5EF4-FFF2-40B4-BE49-F238E27FC236}">
                            <a16:creationId xmlns:a16="http://schemas.microsoft.com/office/drawing/2014/main" id="{DA0767A2-C55C-4EDF-B102-645BFBB83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3962400" cy="483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>
            <a:extLst>
              <a:ext uri="{FF2B5EF4-FFF2-40B4-BE49-F238E27FC236}">
                <a16:creationId xmlns:a16="http://schemas.microsoft.com/office/drawing/2014/main" id="{47ECED31-8D44-444F-A165-0500995C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44763"/>
            <a:ext cx="3505200" cy="388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JPanel</a:t>
            </a:r>
          </a:p>
        </p:txBody>
      </p:sp>
      <p:sp>
        <p:nvSpPr>
          <p:cNvPr id="32773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8A10D66-EB41-48F9-BF02-7E4A9CA6A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35363"/>
            <a:ext cx="1617663" cy="9906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JButton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0125EDAF-E6D8-4BD3-8BED-833A69C56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87563"/>
            <a:ext cx="1117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JFrame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FCEA3D7D-523E-40A7-813F-A38486F26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059363"/>
            <a:ext cx="1905000" cy="838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JLabel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2DCDAB64-7480-4109-B42C-CFFC4511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670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Cambria" panose="02040503050406030204" pitchFamily="18" charset="0"/>
                <a:ea typeface="Cambria" panose="02040503050406030204" pitchFamily="18" charset="0"/>
              </a:rPr>
              <a:t>GUI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7BA9B1AB-8FC2-47E3-B0C5-9C64802BC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1143000"/>
            <a:ext cx="25242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Cambria" panose="02040503050406030204" pitchFamily="18" charset="0"/>
                <a:ea typeface="Cambria" panose="02040503050406030204" pitchFamily="18" charset="0"/>
              </a:rPr>
              <a:t>Internal structure</a:t>
            </a: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14E7DAF6-5E58-4AF5-9CD7-4BD2E408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12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JFrame</a:t>
            </a:r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C153A825-9E58-4A95-BF71-214A02CB5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3528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JPanel</a:t>
            </a:r>
          </a:p>
        </p:txBody>
      </p:sp>
      <p:sp>
        <p:nvSpPr>
          <p:cNvPr id="32780" name="Rectangle 12">
            <a:extLst>
              <a:ext uri="{FF2B5EF4-FFF2-40B4-BE49-F238E27FC236}">
                <a16:creationId xmlns:a16="http://schemas.microsoft.com/office/drawing/2014/main" id="{89993414-0C47-4A1E-8F8C-875B0206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006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JButton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AEB421A0-90AF-4B42-B334-6647022F8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006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JLabel</a:t>
            </a:r>
          </a:p>
        </p:txBody>
      </p:sp>
      <p:cxnSp>
        <p:nvCxnSpPr>
          <p:cNvPr id="32782" name="AutoShape 14">
            <a:extLst>
              <a:ext uri="{FF2B5EF4-FFF2-40B4-BE49-F238E27FC236}">
                <a16:creationId xmlns:a16="http://schemas.microsoft.com/office/drawing/2014/main" id="{463F4118-2144-4E30-98BD-CAD1E8298F08}"/>
              </a:ext>
            </a:extLst>
          </p:cNvPr>
          <p:cNvCxnSpPr>
            <a:cxnSpLocks noChangeShapeType="1"/>
            <a:stCxn id="32778" idx="2"/>
            <a:endCxn id="32779" idx="0"/>
          </p:cNvCxnSpPr>
          <p:nvPr/>
        </p:nvCxnSpPr>
        <p:spPr bwMode="auto">
          <a:xfrm>
            <a:off x="7086600" y="25146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15">
            <a:extLst>
              <a:ext uri="{FF2B5EF4-FFF2-40B4-BE49-F238E27FC236}">
                <a16:creationId xmlns:a16="http://schemas.microsoft.com/office/drawing/2014/main" id="{672272B5-AFD4-402B-ABCF-B9364BD8B163}"/>
              </a:ext>
            </a:extLst>
          </p:cNvPr>
          <p:cNvCxnSpPr>
            <a:cxnSpLocks noChangeShapeType="1"/>
            <a:stCxn id="32779" idx="2"/>
            <a:endCxn id="32780" idx="0"/>
          </p:cNvCxnSpPr>
          <p:nvPr/>
        </p:nvCxnSpPr>
        <p:spPr bwMode="auto">
          <a:xfrm flipH="1">
            <a:off x="6324600" y="3886200"/>
            <a:ext cx="7620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4" name="AutoShape 16">
            <a:extLst>
              <a:ext uri="{FF2B5EF4-FFF2-40B4-BE49-F238E27FC236}">
                <a16:creationId xmlns:a16="http://schemas.microsoft.com/office/drawing/2014/main" id="{FFA18BD2-E2CF-4CEB-98B6-724FE2608890}"/>
              </a:ext>
            </a:extLst>
          </p:cNvPr>
          <p:cNvCxnSpPr>
            <a:cxnSpLocks noChangeShapeType="1"/>
            <a:stCxn id="32779" idx="2"/>
            <a:endCxn id="32781" idx="0"/>
          </p:cNvCxnSpPr>
          <p:nvPr/>
        </p:nvCxnSpPr>
        <p:spPr bwMode="auto">
          <a:xfrm>
            <a:off x="7086600" y="3886200"/>
            <a:ext cx="838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5" name="AutoShape 17">
            <a:extLst>
              <a:ext uri="{FF2B5EF4-FFF2-40B4-BE49-F238E27FC236}">
                <a16:creationId xmlns:a16="http://schemas.microsoft.com/office/drawing/2014/main" id="{E0523566-BBCF-4DD6-831E-669361586659}"/>
              </a:ext>
            </a:extLst>
          </p:cNvPr>
          <p:cNvSpPr>
            <a:spLocks/>
          </p:cNvSpPr>
          <p:nvPr/>
        </p:nvSpPr>
        <p:spPr bwMode="auto">
          <a:xfrm>
            <a:off x="5867400" y="1828800"/>
            <a:ext cx="381000" cy="2209800"/>
          </a:xfrm>
          <a:prstGeom prst="lef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F2FE5F73-28E6-49CF-9421-8329EFD6E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667000"/>
            <a:ext cx="1577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containers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F5F470C-8DA8-447F-9988-AF55518C0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a GUI Component 2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CA5CAAB-844D-4F90-BA8E-0B9E16A34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Cambria" panose="02040503050406030204" pitchFamily="18" charset="0"/>
              </a:rPr>
              <a:t>Create it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Cambria" panose="02040503050406030204" pitchFamily="18" charset="0"/>
              </a:rPr>
              <a:t>Configure it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Cambria" panose="02040503050406030204" pitchFamily="18" charset="0"/>
              </a:rPr>
              <a:t>Add children  (if container)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Cambria" panose="02040503050406030204" pitchFamily="18" charset="0"/>
              </a:rPr>
              <a:t>Add to parent  (if not JFrame)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Cambria" panose="02040503050406030204" pitchFamily="18" charset="0"/>
              </a:rPr>
              <a:t>Listen to it</a:t>
            </a: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E92B768B-40A8-4866-AA43-307B28FA3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676400"/>
            <a:ext cx="0" cy="2590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2D3526F3-EC8E-4A38-B027-E717F5E32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1518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order</a:t>
            </a:r>
            <a:b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important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F24EC244-52F7-44FE-9D25-1CEA3B607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Build from bottom up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73A1F70-EBF0-4E04-BA06-22499FEF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>
                <a:ea typeface="Cambria" panose="02040503050406030204" pitchFamily="18" charset="0"/>
              </a:rPr>
              <a:t>Create:</a:t>
            </a:r>
          </a:p>
          <a:p>
            <a:pPr lvl="2" eaLnBrk="1" hangingPunct="1"/>
            <a:r>
              <a:rPr lang="en-US" altLang="en-US">
                <a:ea typeface="Cambria" panose="02040503050406030204" pitchFamily="18" charset="0"/>
              </a:rPr>
              <a:t>Frame</a:t>
            </a:r>
          </a:p>
          <a:p>
            <a:pPr lvl="2" eaLnBrk="1" hangingPunct="1"/>
            <a:r>
              <a:rPr lang="en-US" altLang="en-US">
                <a:ea typeface="Cambria" panose="02040503050406030204" pitchFamily="18" charset="0"/>
              </a:rPr>
              <a:t>Panel</a:t>
            </a:r>
          </a:p>
          <a:p>
            <a:pPr lvl="2" eaLnBrk="1" hangingPunct="1"/>
            <a:r>
              <a:rPr lang="en-US" altLang="en-US">
                <a:ea typeface="Cambria" panose="02040503050406030204" pitchFamily="18" charset="0"/>
              </a:rPr>
              <a:t>Components</a:t>
            </a:r>
          </a:p>
          <a:p>
            <a:pPr lvl="2" eaLnBrk="1" hangingPunct="1"/>
            <a:r>
              <a:rPr lang="en-US" altLang="en-US">
                <a:ea typeface="Cambria" panose="02040503050406030204" pitchFamily="18" charset="0"/>
              </a:rPr>
              <a:t>Listeners</a:t>
            </a:r>
          </a:p>
          <a:p>
            <a:pPr eaLnBrk="1" hangingPunct="1"/>
            <a:r>
              <a:rPr lang="en-US" altLang="en-US">
                <a:ea typeface="Cambria" panose="02040503050406030204" pitchFamily="18" charset="0"/>
              </a:rPr>
              <a:t>Add:  (bottom up)</a:t>
            </a:r>
          </a:p>
          <a:p>
            <a:pPr lvl="2" eaLnBrk="1" hangingPunct="1"/>
            <a:r>
              <a:rPr lang="en-US" altLang="en-US">
                <a:ea typeface="Cambria" panose="02040503050406030204" pitchFamily="18" charset="0"/>
              </a:rPr>
              <a:t>listeners into components</a:t>
            </a:r>
          </a:p>
          <a:p>
            <a:pPr lvl="2" eaLnBrk="1" hangingPunct="1"/>
            <a:r>
              <a:rPr lang="en-US" altLang="en-US">
                <a:ea typeface="Cambria" panose="02040503050406030204" pitchFamily="18" charset="0"/>
              </a:rPr>
              <a:t>components into panel</a:t>
            </a:r>
          </a:p>
          <a:p>
            <a:pPr lvl="2" eaLnBrk="1" hangingPunct="1"/>
            <a:r>
              <a:rPr lang="en-US" altLang="en-US">
                <a:ea typeface="Cambria" panose="02040503050406030204" pitchFamily="18" charset="0"/>
              </a:rPr>
              <a:t>panel into frame</a:t>
            </a:r>
          </a:p>
        </p:txBody>
      </p:sp>
      <p:sp>
        <p:nvSpPr>
          <p:cNvPr id="34820" name="Text Box 7">
            <a:extLst>
              <a:ext uri="{FF2B5EF4-FFF2-40B4-BE49-F238E27FC236}">
                <a16:creationId xmlns:a16="http://schemas.microsoft.com/office/drawing/2014/main" id="{B55C7F38-CF5D-4532-8F86-CC1B2B2EA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057275"/>
            <a:ext cx="1219200" cy="83099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Listener</a:t>
            </a:r>
          </a:p>
        </p:txBody>
      </p:sp>
      <p:sp>
        <p:nvSpPr>
          <p:cNvPr id="34821" name="Rectangle 8">
            <a:extLst>
              <a:ext uri="{FF2B5EF4-FFF2-40B4-BE49-F238E27FC236}">
                <a16:creationId xmlns:a16="http://schemas.microsoft.com/office/drawing/2014/main" id="{C848F639-1520-479E-B1DA-E1E6DD6A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65750"/>
            <a:ext cx="16764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JFrame</a:t>
            </a:r>
          </a:p>
        </p:txBody>
      </p:sp>
      <p:grpSp>
        <p:nvGrpSpPr>
          <p:cNvPr id="34822" name="Group 13">
            <a:extLst>
              <a:ext uri="{FF2B5EF4-FFF2-40B4-BE49-F238E27FC236}">
                <a16:creationId xmlns:a16="http://schemas.microsoft.com/office/drawing/2014/main" id="{2EE84B7F-77C1-4D4C-A77A-E04CED6927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600200"/>
            <a:ext cx="2571750" cy="4495800"/>
            <a:chOff x="5943600" y="2133600"/>
            <a:chExt cx="2571750" cy="4495800"/>
          </a:xfrm>
        </p:grpSpPr>
        <p:graphicFrame>
          <p:nvGraphicFramePr>
            <p:cNvPr id="34823" name="Object 2">
              <a:extLst>
                <a:ext uri="{FF2B5EF4-FFF2-40B4-BE49-F238E27FC236}">
                  <a16:creationId xmlns:a16="http://schemas.microsoft.com/office/drawing/2014/main" id="{95C16E52-47BB-49A1-9DEA-FF8A848341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72200" y="5213350"/>
            <a:ext cx="1847850" cy="1416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Photo Editor Photo" r:id="rId3" imgW="4057143" imgH="3610479" progId="MSPhotoEd.3">
                    <p:embed/>
                  </p:oleObj>
                </mc:Choice>
                <mc:Fallback>
                  <p:oleObj name="Photo Editor Photo" r:id="rId3" imgW="4057143" imgH="3610479" progId="MSPhotoEd.3">
                    <p:embed/>
                    <p:pic>
                      <p:nvPicPr>
                        <p:cNvPr id="34823" name="Object 2">
                          <a:extLst>
                            <a:ext uri="{FF2B5EF4-FFF2-40B4-BE49-F238E27FC236}">
                              <a16:creationId xmlns:a16="http://schemas.microsoft.com/office/drawing/2014/main" id="{95C16E52-47BB-49A1-9DEA-FF8A848341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5213350"/>
                          <a:ext cx="1847850" cy="1416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Rectangle 5">
              <a:extLst>
                <a:ext uri="{FF2B5EF4-FFF2-40B4-BE49-F238E27FC236}">
                  <a16:creationId xmlns:a16="http://schemas.microsoft.com/office/drawing/2014/main" id="{AD24B41D-3A72-4965-9790-D0BF906C3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3733800"/>
              <a:ext cx="1504950" cy="88423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ambria" panose="02040503050406030204" pitchFamily="18" charset="0"/>
                  <a:ea typeface="Cambria" panose="02040503050406030204" pitchFamily="18" charset="0"/>
                </a:rPr>
                <a:t>JPanel</a:t>
              </a:r>
            </a:p>
          </p:txBody>
        </p:sp>
        <p:sp>
          <p:nvSpPr>
            <p:cNvPr id="34825" name="AutoShape 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DEE7602-E1CE-4A5B-8408-ED7E55605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2514600"/>
              <a:ext cx="1276350" cy="579438"/>
            </a:xfrm>
            <a:prstGeom prst="actionButtonBlank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ambria" panose="02040503050406030204" pitchFamily="18" charset="0"/>
                  <a:ea typeface="Cambria" panose="02040503050406030204" pitchFamily="18" charset="0"/>
                </a:rPr>
                <a:t>JButton</a:t>
              </a:r>
            </a:p>
          </p:txBody>
        </p:sp>
        <p:sp>
          <p:nvSpPr>
            <p:cNvPr id="34826" name="AutoShape 9">
              <a:extLst>
                <a:ext uri="{FF2B5EF4-FFF2-40B4-BE49-F238E27FC236}">
                  <a16:creationId xmlns:a16="http://schemas.microsoft.com/office/drawing/2014/main" id="{8A3CE7FB-8F70-4711-953C-EE310EF82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133600"/>
              <a:ext cx="228600" cy="381000"/>
            </a:xfrm>
            <a:prstGeom prst="downArrow">
              <a:avLst>
                <a:gd name="adj1" fmla="val 33333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827" name="AutoShape 10">
              <a:extLst>
                <a:ext uri="{FF2B5EF4-FFF2-40B4-BE49-F238E27FC236}">
                  <a16:creationId xmlns:a16="http://schemas.microsoft.com/office/drawing/2014/main" id="{7E7BEF5F-2585-4B0C-8D66-996D77FF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3124200"/>
              <a:ext cx="228600" cy="533400"/>
            </a:xfrm>
            <a:prstGeom prst="downArrow">
              <a:avLst>
                <a:gd name="adj1" fmla="val 33333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828" name="AutoShape 11">
              <a:extLst>
                <a:ext uri="{FF2B5EF4-FFF2-40B4-BE49-F238E27FC236}">
                  <a16:creationId xmlns:a16="http://schemas.microsoft.com/office/drawing/2014/main" id="{7F504276-1C6E-47B3-92F8-F50932C07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648200"/>
              <a:ext cx="228600" cy="533400"/>
            </a:xfrm>
            <a:prstGeom prst="downArrow">
              <a:avLst>
                <a:gd name="adj1" fmla="val 33333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829" name="Rectangle 12">
              <a:extLst>
                <a:ext uri="{FF2B5EF4-FFF2-40B4-BE49-F238E27FC236}">
                  <a16:creationId xmlns:a16="http://schemas.microsoft.com/office/drawing/2014/main" id="{0DDE25F6-B202-41A0-99E2-5F81CD7B7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590800"/>
              <a:ext cx="9906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ambria" panose="02040503050406030204" pitchFamily="18" charset="0"/>
                  <a:ea typeface="Cambria" panose="02040503050406030204" pitchFamily="18" charset="0"/>
                </a:rPr>
                <a:t>JLabel</a:t>
              </a:r>
            </a:p>
          </p:txBody>
        </p:sp>
        <p:sp>
          <p:nvSpPr>
            <p:cNvPr id="34830" name="AutoShape 13">
              <a:extLst>
                <a:ext uri="{FF2B5EF4-FFF2-40B4-BE49-F238E27FC236}">
                  <a16:creationId xmlns:a16="http://schemas.microsoft.com/office/drawing/2014/main" id="{B757403E-7EC6-4864-8223-9E37BD7C5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124200"/>
              <a:ext cx="228600" cy="533400"/>
            </a:xfrm>
            <a:prstGeom prst="downArrow">
              <a:avLst>
                <a:gd name="adj1" fmla="val 33333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62CD864-076A-4AFA-90E1-C8C9DBA3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52B8957-C052-4809-9557-815E07BD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>
                <a:ea typeface="Cambria" panose="02040503050406030204" pitchFamily="18" charset="0"/>
              </a:rPr>
              <a:t>JFrame f = new JFrame(“title”);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>
                <a:ea typeface="Cambria" panose="02040503050406030204" pitchFamily="18" charset="0"/>
              </a:rPr>
              <a:t>JPanel p = new JPanel( 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>
                <a:ea typeface="Cambria" panose="02040503050406030204" pitchFamily="18" charset="0"/>
              </a:rPr>
              <a:t>JButton b = new JButton(“press me”);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100" b="1">
              <a:ea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>
                <a:ea typeface="Cambria" panose="02040503050406030204" pitchFamily="18" charset="0"/>
              </a:rPr>
              <a:t>p.add(b);			   // add button to panel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>
                <a:ea typeface="Cambria" panose="02040503050406030204" pitchFamily="18" charset="0"/>
              </a:rPr>
              <a:t>f.setContentPane(p);   // add panel to frame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100" b="1">
              <a:ea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>
                <a:ea typeface="Cambria" panose="02040503050406030204" pitchFamily="18" charset="0"/>
              </a:rPr>
              <a:t>f.show();</a:t>
            </a:r>
          </a:p>
        </p:txBody>
      </p:sp>
      <p:graphicFrame>
        <p:nvGraphicFramePr>
          <p:cNvPr id="35844" name="Object 2">
            <a:extLst>
              <a:ext uri="{FF2B5EF4-FFF2-40B4-BE49-F238E27FC236}">
                <a16:creationId xmlns:a16="http://schemas.microsoft.com/office/drawing/2014/main" id="{32AB45C4-C6B6-4C2E-B6D4-DE4197C18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06317"/>
              </p:ext>
            </p:extLst>
          </p:nvPr>
        </p:nvGraphicFramePr>
        <p:xfrm>
          <a:off x="3505200" y="3657600"/>
          <a:ext cx="290195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hoto Editor Photo" r:id="rId3" imgW="4057143" imgH="3610479" progId="MSPhotoEd.3">
                  <p:embed/>
                </p:oleObj>
              </mc:Choice>
              <mc:Fallback>
                <p:oleObj name="Photo Editor Photo" r:id="rId3" imgW="4057143" imgH="3610479" progId="MSPhotoEd.3">
                  <p:embed/>
                  <p:pic>
                    <p:nvPicPr>
                      <p:cNvPr id="35844" name="Object 2">
                        <a:extLst>
                          <a:ext uri="{FF2B5EF4-FFF2-40B4-BE49-F238E27FC236}">
                            <a16:creationId xmlns:a16="http://schemas.microsoft.com/office/drawing/2014/main" id="{32AB45C4-C6B6-4C2E-B6D4-DE4197C18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57600"/>
                        <a:ext cx="290195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5">
            <a:extLst>
              <a:ext uri="{FF2B5EF4-FFF2-40B4-BE49-F238E27FC236}">
                <a16:creationId xmlns:a16="http://schemas.microsoft.com/office/drawing/2014/main" id="{857FCC0C-C6EF-4CD7-9068-8E2F6168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3810000"/>
            <a:ext cx="2749550" cy="2092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846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C3081C-C6EA-4446-890E-2CDC0682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724400"/>
            <a:ext cx="1371600" cy="579438"/>
          </a:xfrm>
          <a:prstGeom prst="actionButtonBlank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press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B9E5C55-0971-4CD5-B986-E4DD5E1F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Application Code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8051C84-2265-4F35-8F92-8A7EB25D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import javax.swing.*;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b="1">
              <a:ea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class hello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		JFrame f = new JFrame(“title”);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		JPanel p = new JPanel();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		JButton b = new JButton(“press me”);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		p.add(b);			// add button to panel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		f.setContentPane(p);    // add panel to frame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b="1">
              <a:ea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		f.setvisible(true);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Cambria" panose="020405030504060302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b="1">
              <a:ea typeface="Cambria" panose="02040503050406030204" pitchFamily="18" charset="0"/>
            </a:endParaRPr>
          </a:p>
        </p:txBody>
      </p:sp>
      <p:graphicFrame>
        <p:nvGraphicFramePr>
          <p:cNvPr id="36868" name="Object 2">
            <a:extLst>
              <a:ext uri="{FF2B5EF4-FFF2-40B4-BE49-F238E27FC236}">
                <a16:creationId xmlns:a16="http://schemas.microsoft.com/office/drawing/2014/main" id="{960EFA1F-A2EE-4168-B065-6A1776575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375469"/>
              </p:ext>
            </p:extLst>
          </p:nvPr>
        </p:nvGraphicFramePr>
        <p:xfrm>
          <a:off x="4724400" y="4267200"/>
          <a:ext cx="290195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hoto Editor Photo" r:id="rId3" imgW="4057143" imgH="3610479" progId="MSPhotoEd.3">
                  <p:embed/>
                </p:oleObj>
              </mc:Choice>
              <mc:Fallback>
                <p:oleObj name="Photo Editor Photo" r:id="rId3" imgW="4057143" imgH="3610479" progId="MSPhotoEd.3">
                  <p:embed/>
                  <p:pic>
                    <p:nvPicPr>
                      <p:cNvPr id="36868" name="Object 2">
                        <a:extLst>
                          <a:ext uri="{FF2B5EF4-FFF2-40B4-BE49-F238E27FC236}">
                            <a16:creationId xmlns:a16="http://schemas.microsoft.com/office/drawing/2014/main" id="{960EFA1F-A2EE-4168-B065-6A17765757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67200"/>
                        <a:ext cx="290195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>
            <a:extLst>
              <a:ext uri="{FF2B5EF4-FFF2-40B4-BE49-F238E27FC236}">
                <a16:creationId xmlns:a16="http://schemas.microsoft.com/office/drawing/2014/main" id="{CC227757-494F-477C-B2F3-A94A3ACEE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4419600"/>
            <a:ext cx="2749550" cy="2092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870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171AFD-95A6-4EBE-8328-597E5B8D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1371600" cy="579438"/>
          </a:xfrm>
          <a:prstGeom prst="actionButtonBlank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</a:rPr>
              <a:t>press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8B927435-1488-47E6-9930-9514ACDC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ambria" panose="02040503050406030204" pitchFamily="18" charset="0"/>
                <a:ea typeface="Cambria" panose="02040503050406030204" pitchFamily="18" charset="0"/>
              </a:rPr>
              <a:t>Methods of all Swing components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220DA6F7-1AB8-44C3-92B3-59BF9441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Cambria" panose="02040503050406030204" pitchFamily="18" charset="0"/>
              </a:rPr>
              <a:t>public int getWidth()</a:t>
            </a:r>
            <a:br>
              <a:rPr lang="en-US" altLang="en-US" sz="2400">
                <a:ea typeface="Cambria" panose="02040503050406030204" pitchFamily="18" charset="0"/>
              </a:rPr>
            </a:br>
            <a:r>
              <a:rPr lang="en-US" altLang="en-US" sz="2400">
                <a:ea typeface="Cambria" panose="02040503050406030204" pitchFamily="18" charset="0"/>
              </a:rPr>
              <a:t>public int getHeight()</a:t>
            </a:r>
            <a:br>
              <a:rPr lang="en-US" altLang="en-US" sz="2400">
                <a:ea typeface="Cambria" panose="02040503050406030204" pitchFamily="18" charset="0"/>
              </a:rPr>
            </a:br>
            <a:r>
              <a:rPr lang="en-US" altLang="en-US" sz="2400">
                <a:ea typeface="Cambria" panose="02040503050406030204" pitchFamily="18" charset="0"/>
              </a:rPr>
              <a:t>Allow access to the component's current width and height in pixels.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>
              <a:ea typeface="Cambria" panose="020405030504060302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Cambria" panose="02040503050406030204" pitchFamily="18" charset="0"/>
              </a:rPr>
              <a:t>public boolean isEnabled()</a:t>
            </a:r>
            <a:br>
              <a:rPr lang="en-US" altLang="en-US" sz="2400">
                <a:ea typeface="Cambria" panose="02040503050406030204" pitchFamily="18" charset="0"/>
              </a:rPr>
            </a:br>
            <a:r>
              <a:rPr lang="en-US" altLang="en-US" sz="2400">
                <a:ea typeface="Cambria" panose="02040503050406030204" pitchFamily="18" charset="0"/>
              </a:rPr>
              <a:t>Returns whether the component is enabled (can be interacted with).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>
              <a:ea typeface="Cambria" panose="020405030504060302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Cambria" panose="02040503050406030204" pitchFamily="18" charset="0"/>
              </a:rPr>
              <a:t>public boolean isVisible()</a:t>
            </a:r>
            <a:br>
              <a:rPr lang="en-US" altLang="en-US" sz="2400">
                <a:ea typeface="Cambria" panose="02040503050406030204" pitchFamily="18" charset="0"/>
              </a:rPr>
            </a:br>
            <a:r>
              <a:rPr lang="en-US" altLang="en-US" sz="2400">
                <a:ea typeface="Cambria" panose="02040503050406030204" pitchFamily="18" charset="0"/>
              </a:rPr>
              <a:t>Returns whether the component is visible (can be seen on the screen).</a:t>
            </a:r>
            <a:endParaRPr lang="en-US" altLang="en-US" sz="2800"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>
            <a:extLst>
              <a:ext uri="{FF2B5EF4-FFF2-40B4-BE49-F238E27FC236}">
                <a16:creationId xmlns:a16="http://schemas.microsoft.com/office/drawing/2014/main" id="{91976BB2-C075-4C8A-B3EB-AFEABB5D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More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JComponent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methods</a:t>
            </a: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C55A7C3B-6FFA-4CC6-B222-664D6D53C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ourier New" pitchFamily="49" charset="0"/>
              </a:rPr>
              <a:t>public void </a:t>
            </a:r>
            <a:r>
              <a:rPr lang="en-US" sz="2400" dirty="0" err="1">
                <a:latin typeface="Courier New" pitchFamily="49" charset="0"/>
              </a:rPr>
              <a:t>setBackground</a:t>
            </a:r>
            <a:r>
              <a:rPr lang="en-US" sz="2400" dirty="0">
                <a:latin typeface="Courier New" pitchFamily="49" charset="0"/>
              </a:rPr>
              <a:t>(Color c)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/>
              <a:t>Sets the background color of the component to be the given color.</a:t>
            </a:r>
            <a:br>
              <a:rPr lang="en-US" sz="2400" dirty="0">
                <a:latin typeface="Courier New" pitchFamily="49" charset="0"/>
              </a:rPr>
            </a:br>
            <a:endParaRPr lang="en-US" sz="8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ourier New" pitchFamily="49" charset="0"/>
              </a:rPr>
              <a:t>public void </a:t>
            </a:r>
            <a:r>
              <a:rPr lang="en-US" sz="2400" dirty="0" err="1">
                <a:latin typeface="Courier New" pitchFamily="49" charset="0"/>
              </a:rPr>
              <a:t>setFont</a:t>
            </a:r>
            <a:r>
              <a:rPr lang="en-US" sz="2400" dirty="0">
                <a:latin typeface="Courier New" pitchFamily="49" charset="0"/>
              </a:rPr>
              <a:t>(Font f)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/>
              <a:t>Sets the font of the text on the given component to be the given font.</a:t>
            </a:r>
            <a:br>
              <a:rPr lang="en-US" sz="2400" dirty="0">
                <a:latin typeface="Courier New" pitchFamily="49" charset="0"/>
              </a:rPr>
            </a:br>
            <a:endParaRPr lang="en-US" sz="8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ourier New" pitchFamily="49" charset="0"/>
              </a:rPr>
              <a:t>public void </a:t>
            </a:r>
            <a:r>
              <a:rPr lang="en-US" sz="2400" dirty="0" err="1">
                <a:latin typeface="Courier New" pitchFamily="49" charset="0"/>
              </a:rPr>
              <a:t>setEnabled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b)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/>
              <a:t>Sets whether the component is enabled (can be interacted with).</a:t>
            </a:r>
            <a:br>
              <a:rPr lang="en-US" sz="2400" dirty="0">
                <a:latin typeface="Courier New" pitchFamily="49" charset="0"/>
              </a:rPr>
            </a:br>
            <a:endParaRPr lang="en-US" sz="8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ourier New" pitchFamily="49" charset="0"/>
              </a:rPr>
              <a:t>public void </a:t>
            </a:r>
            <a:r>
              <a:rPr lang="en-US" sz="2400" dirty="0" err="1">
                <a:latin typeface="Courier New" pitchFamily="49" charset="0"/>
              </a:rPr>
              <a:t>setVisible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b)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/>
              <a:t>Sets whether the component is visible (can be seen on the screen).  Set to </a:t>
            </a:r>
            <a:r>
              <a:rPr lang="en-US" sz="2400" dirty="0">
                <a:latin typeface="Courier New" pitchFamily="49" charset="0"/>
              </a:rPr>
              <a:t>true</a:t>
            </a:r>
            <a:r>
              <a:rPr lang="en-US" sz="2400" dirty="0"/>
              <a:t> to show the component, or set to </a:t>
            </a:r>
            <a:r>
              <a:rPr lang="en-US" sz="2400" dirty="0">
                <a:latin typeface="Courier New" pitchFamily="49" charset="0"/>
              </a:rPr>
              <a:t>false</a:t>
            </a:r>
            <a:r>
              <a:rPr lang="en-US" sz="2400" dirty="0"/>
              <a:t> to hide the component.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156B0891-15B2-47BF-8B1A-CFB43D55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JFrame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A77E71F9-4A80-48B5-879A-ED3005FC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A frame is a graphical window that can </a:t>
            </a:r>
            <a:br>
              <a:rPr lang="en-US" altLang="en-US" sz="2000" i="1"/>
            </a:br>
            <a:r>
              <a:rPr lang="en-US" altLang="en-US" sz="2000" i="1"/>
              <a:t>be used to hold other components</a:t>
            </a:r>
            <a:endParaRPr lang="en-US" altLang="en-US" sz="1000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i="1"/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public JFrame() </a:t>
            </a:r>
            <a:r>
              <a:rPr lang="en-US" altLang="en-US" sz="1600"/>
              <a:t>or   </a:t>
            </a:r>
            <a:r>
              <a:rPr lang="en-US" altLang="en-US" sz="1600">
                <a:latin typeface="Courier New" panose="02070309020205020404" pitchFamily="49" charset="0"/>
              </a:rPr>
              <a:t>public JFrame(String title)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/>
              <a:t>Creates a frame with an optional title.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public void setTitle(String text)</a:t>
            </a:r>
            <a:br>
              <a:rPr lang="en-US" altLang="en-US" sz="1600"/>
            </a:br>
            <a:r>
              <a:rPr lang="en-US" altLang="en-US" sz="1600"/>
              <a:t>Puts the given text in the frame</a:t>
            </a:r>
            <a:r>
              <a:rPr lang="en-US" altLang="en-US" sz="1600">
                <a:latin typeface="Times New Roman" panose="02020603050405020304" pitchFamily="18" charset="0"/>
              </a:rPr>
              <a:t>’</a:t>
            </a:r>
            <a:r>
              <a:rPr lang="en-US" altLang="en-US" sz="1600"/>
              <a:t>s title bar.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public void setDefaultCloseOperation(int op)</a:t>
            </a:r>
            <a:br>
              <a:rPr lang="en-US" altLang="en-US" sz="1600"/>
            </a:br>
            <a:r>
              <a:rPr lang="en-US" altLang="en-US" sz="1600"/>
              <a:t>Makes the frame perform the given action when it closes.  Common value: </a:t>
            </a:r>
            <a:r>
              <a:rPr lang="en-US" altLang="en-US" sz="1600">
                <a:latin typeface="Courier New" panose="02070309020205020404" pitchFamily="49" charset="0"/>
              </a:rPr>
              <a:t>JFrame.EXIT_ON_CLOSE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public void add(Component comp)</a:t>
            </a:r>
            <a:br>
              <a:rPr lang="en-US" altLang="en-US" sz="1600"/>
            </a:br>
            <a:r>
              <a:rPr lang="en-US" altLang="en-US" sz="1600"/>
              <a:t>Places the given component or container inside the frame.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i="1"/>
              <a:t>How would we add more than one component to the frame?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public void pack()</a:t>
            </a:r>
            <a:br>
              <a:rPr lang="en-US" altLang="en-US" sz="1600"/>
            </a:br>
            <a:r>
              <a:rPr lang="en-US" altLang="en-US" sz="1600"/>
              <a:t>Resizes the frame to fit the components inside it.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1600" i="1"/>
              <a:t>NOTE</a:t>
            </a:r>
            <a:r>
              <a:rPr lang="en-US" altLang="en-US" sz="1600"/>
              <a:t>: Call </a:t>
            </a:r>
            <a:r>
              <a:rPr lang="en-US" altLang="en-US" sz="1600">
                <a:latin typeface="Courier New" panose="02070309020205020404" pitchFamily="49" charset="0"/>
              </a:rPr>
              <a:t>setVisible(true)</a:t>
            </a:r>
            <a:r>
              <a:rPr lang="en-US" altLang="en-US" sz="1600"/>
              <a:t> to make a frame appear on the screen after creating it.</a:t>
            </a:r>
            <a:endParaRPr lang="en-US" altLang="en-US" sz="2800"/>
          </a:p>
        </p:txBody>
      </p:sp>
      <p:pic>
        <p:nvPicPr>
          <p:cNvPr id="39940" name="Picture 4" descr="C:\Document\cs335_2003_spring\lecture_notes\jframe.bmp">
            <a:extLst>
              <a:ext uri="{FF2B5EF4-FFF2-40B4-BE49-F238E27FC236}">
                <a16:creationId xmlns:a16="http://schemas.microsoft.com/office/drawing/2014/main" id="{59A2E10E-E604-4917-AA04-01B819CCC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60400"/>
            <a:ext cx="2209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3B2BE8C3-9B96-427F-A523-7BE8DC58E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Atomic components (1)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B2799A3-BB1A-4356-8C75-74D2D2852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cs typeface="Times New Roman" panose="02020603050405020304" pitchFamily="18" charset="0"/>
              </a:rPr>
              <a:t>Buttons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Combo boxes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Lists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Menus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Sliders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Text Fields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Labels</a:t>
            </a:r>
            <a:endParaRPr lang="en-US" altLang="en-US"/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405EBB9F-3606-4BDF-AB34-1D05612D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86000"/>
            <a:ext cx="13144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>
            <a:extLst>
              <a:ext uri="{FF2B5EF4-FFF2-40B4-BE49-F238E27FC236}">
                <a16:creationId xmlns:a16="http://schemas.microsoft.com/office/drawing/2014/main" id="{80C29D95-DBBC-4A0E-BAAD-63505911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1257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>
            <a:extLst>
              <a:ext uri="{FF2B5EF4-FFF2-40B4-BE49-F238E27FC236}">
                <a16:creationId xmlns:a16="http://schemas.microsoft.com/office/drawing/2014/main" id="{17B2D909-4C3D-4253-AE94-4DF6BEE3F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05400"/>
            <a:ext cx="13239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7">
            <a:extLst>
              <a:ext uri="{FF2B5EF4-FFF2-40B4-BE49-F238E27FC236}">
                <a16:creationId xmlns:a16="http://schemas.microsoft.com/office/drawing/2014/main" id="{254AA571-D518-493C-B5D1-01D73760B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12477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8">
            <a:extLst>
              <a:ext uri="{FF2B5EF4-FFF2-40B4-BE49-F238E27FC236}">
                <a16:creationId xmlns:a16="http://schemas.microsoft.com/office/drawing/2014/main" id="{2632838B-4F51-4188-95EF-F2561D33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76600"/>
            <a:ext cx="1038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9">
            <a:extLst>
              <a:ext uri="{FF2B5EF4-FFF2-40B4-BE49-F238E27FC236}">
                <a16:creationId xmlns:a16="http://schemas.microsoft.com/office/drawing/2014/main" id="{5C6B7207-76DE-468F-BA53-1FBBBACEE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724400"/>
            <a:ext cx="23336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10">
            <a:extLst>
              <a:ext uri="{FF2B5EF4-FFF2-40B4-BE49-F238E27FC236}">
                <a16:creationId xmlns:a16="http://schemas.microsoft.com/office/drawing/2014/main" id="{150FBF6A-ED0A-4C3D-87FA-5B333BFCA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638800"/>
            <a:ext cx="1019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1" name="Line 13">
            <a:extLst>
              <a:ext uri="{FF2B5EF4-FFF2-40B4-BE49-F238E27FC236}">
                <a16:creationId xmlns:a16="http://schemas.microsoft.com/office/drawing/2014/main" id="{31BBFE84-C6D6-422C-8C56-5AF88D21A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9812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3">
            <a:extLst>
              <a:ext uri="{FF2B5EF4-FFF2-40B4-BE49-F238E27FC236}">
                <a16:creationId xmlns:a16="http://schemas.microsoft.com/office/drawing/2014/main" id="{8DD4915E-C098-4511-AB20-0BD8162205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3622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1935C9F5-8D1E-452A-B41B-69DFFD42E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2362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3">
            <a:extLst>
              <a:ext uri="{FF2B5EF4-FFF2-40B4-BE49-F238E27FC236}">
                <a16:creationId xmlns:a16="http://schemas.microsoft.com/office/drawing/2014/main" id="{CE0815C5-ADBF-4977-8DD0-ADEFC2F0D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590800"/>
            <a:ext cx="2667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3">
            <a:extLst>
              <a:ext uri="{FF2B5EF4-FFF2-40B4-BE49-F238E27FC236}">
                <a16:creationId xmlns:a16="http://schemas.microsoft.com/office/drawing/2014/main" id="{07193CEF-C2C0-4B5C-ABC1-E5FEC52B3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43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3">
            <a:extLst>
              <a:ext uri="{FF2B5EF4-FFF2-40B4-BE49-F238E27FC236}">
                <a16:creationId xmlns:a16="http://schemas.microsoft.com/office/drawing/2014/main" id="{5AA32359-1A7B-40F9-8B50-2B28E5969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57600"/>
            <a:ext cx="411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Line 13">
            <a:extLst>
              <a:ext uri="{FF2B5EF4-FFF2-40B4-BE49-F238E27FC236}">
                <a16:creationId xmlns:a16="http://schemas.microsoft.com/office/drawing/2014/main" id="{9EA2B64B-96F6-464E-AA35-0140B0FDE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76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3">
            <a:extLst>
              <a:ext uri="{FF2B5EF4-FFF2-40B4-BE49-F238E27FC236}">
                <a16:creationId xmlns:a16="http://schemas.microsoft.com/office/drawing/2014/main" id="{9F226814-7C63-461C-9A49-7ED23969D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464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13">
            <a:extLst>
              <a:ext uri="{FF2B5EF4-FFF2-40B4-BE49-F238E27FC236}">
                <a16:creationId xmlns:a16="http://schemas.microsoft.com/office/drawing/2014/main" id="{15DBBF9F-3497-4DE1-B33C-33155117E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864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902994A1-321B-4708-B04A-B8496C74A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Atomic Components (2)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83B314D-E0AB-47BB-B45E-3B6D81EE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GB" altLang="en-US">
                <a:cs typeface="Times New Roman" panose="02020603050405020304" pitchFamily="18" charset="0"/>
              </a:rPr>
              <a:t>Tool tips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Progress bars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Colour choosers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File choosers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Tables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Text</a:t>
            </a:r>
          </a:p>
          <a:p>
            <a:r>
              <a:rPr lang="en-GB" altLang="en-US">
                <a:cs typeface="Times New Roman" panose="02020603050405020304" pitchFamily="18" charset="0"/>
              </a:rPr>
              <a:t>Trees</a:t>
            </a:r>
            <a:endParaRPr lang="en-US" altLang="en-US">
              <a:cs typeface="Times New Roman" panose="02020603050405020304" pitchFamily="18" charset="0"/>
            </a:endParaRP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F3294536-8340-4584-8E60-0DEC76D9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181600"/>
            <a:ext cx="1266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>
            <a:extLst>
              <a:ext uri="{FF2B5EF4-FFF2-40B4-BE49-F238E27FC236}">
                <a16:creationId xmlns:a16="http://schemas.microsoft.com/office/drawing/2014/main" id="{75684A7D-05BB-4632-B83C-FA8B4E95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05000"/>
            <a:ext cx="17430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>
            <a:extLst>
              <a:ext uri="{FF2B5EF4-FFF2-40B4-BE49-F238E27FC236}">
                <a16:creationId xmlns:a16="http://schemas.microsoft.com/office/drawing/2014/main" id="{753A276E-C1FE-4063-80E9-110553F8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5800"/>
            <a:ext cx="22002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Line 7">
            <a:extLst>
              <a:ext uri="{FF2B5EF4-FFF2-40B4-BE49-F238E27FC236}">
                <a16:creationId xmlns:a16="http://schemas.microsoft.com/office/drawing/2014/main" id="{32F66D85-1C37-4DD8-98E6-A88F6AD9D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954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A52EF006-DD17-4DA8-936F-0DC46BD7C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05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08E0C777-1168-4E6C-8744-666021C0A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90800"/>
            <a:ext cx="289560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6C034EA5-044B-46FB-91E6-991D6C2F7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048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64432F6E-08F9-41FC-AB75-BFE529D30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657600"/>
            <a:ext cx="411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996" name="Picture 12">
            <a:extLst>
              <a:ext uri="{FF2B5EF4-FFF2-40B4-BE49-F238E27FC236}">
                <a16:creationId xmlns:a16="http://schemas.microsoft.com/office/drawing/2014/main" id="{A54E027A-A155-49A6-BF5F-36099DCD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400"/>
            <a:ext cx="28670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7" name="Line 13">
            <a:extLst>
              <a:ext uri="{FF2B5EF4-FFF2-40B4-BE49-F238E27FC236}">
                <a16:creationId xmlns:a16="http://schemas.microsoft.com/office/drawing/2014/main" id="{836E3311-2350-44A3-B8AD-7CED7BBB7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91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4">
            <a:extLst>
              <a:ext uri="{FF2B5EF4-FFF2-40B4-BE49-F238E27FC236}">
                <a16:creationId xmlns:a16="http://schemas.microsoft.com/office/drawing/2014/main" id="{A26CB3CF-2D4A-4928-87D4-E433DA908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9530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999" name="Picture 15">
            <a:extLst>
              <a:ext uri="{FF2B5EF4-FFF2-40B4-BE49-F238E27FC236}">
                <a16:creationId xmlns:a16="http://schemas.microsoft.com/office/drawing/2014/main" id="{B0721371-CDF3-4E43-86C2-6D7CEB9C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38200"/>
            <a:ext cx="1447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16">
            <a:extLst>
              <a:ext uri="{FF2B5EF4-FFF2-40B4-BE49-F238E27FC236}">
                <a16:creationId xmlns:a16="http://schemas.microsoft.com/office/drawing/2014/main" id="{A9DA6C49-6839-4F51-A0C6-3EFAC9C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37"/>
          <a:stretch>
            <a:fillRect/>
          </a:stretch>
        </p:blipFill>
        <p:spPr bwMode="auto">
          <a:xfrm>
            <a:off x="4572000" y="2133600"/>
            <a:ext cx="147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1" name="Picture 17">
            <a:extLst>
              <a:ext uri="{FF2B5EF4-FFF2-40B4-BE49-F238E27FC236}">
                <a16:creationId xmlns:a16="http://schemas.microsoft.com/office/drawing/2014/main" id="{BD7BEE20-B78F-42B3-AA13-1ECDC3FB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91000"/>
            <a:ext cx="10287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9A4334A-AFB5-4EA3-9117-563845C3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Motivation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9DCC3-7A53-4539-987B-157DF5C98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Cambria" panose="02040503050406030204" pitchFamily="18" charset="0"/>
              </a:rPr>
              <a:t>Learn how to create a graphical user interface (GUI) using Java and Swing</a:t>
            </a:r>
          </a:p>
          <a:p>
            <a:pPr eaLnBrk="1" hangingPunct="1"/>
            <a:r>
              <a:rPr lang="en-US" altLang="en-US" sz="2800">
                <a:ea typeface="Cambria" panose="02040503050406030204" pitchFamily="18" charset="0"/>
              </a:rPr>
              <a:t>Understand Java graphical component hierarchy</a:t>
            </a:r>
          </a:p>
          <a:p>
            <a:pPr eaLnBrk="1" hangingPunct="1"/>
            <a:r>
              <a:rPr lang="en-US" altLang="en-US" sz="2800">
                <a:ea typeface="Cambria" panose="02040503050406030204" pitchFamily="18" charset="0"/>
              </a:rPr>
              <a:t>Learn Java's event-driven model</a:t>
            </a:r>
          </a:p>
          <a:p>
            <a:pPr eaLnBrk="1" hangingPunct="1"/>
            <a:r>
              <a:rPr lang="en-US" altLang="en-US" sz="2800">
                <a:ea typeface="Cambria" panose="02040503050406030204" pitchFamily="18" charset="0"/>
              </a:rPr>
              <a:t>Banish the evil black box to the fiery depths from which it came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173F5F42-5B02-41F4-8AFF-30AE0F98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91000"/>
            <a:ext cx="44196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C62AD40-E302-43E2-AA1C-31425363F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JButton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JLabel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D3F503B-FD16-40B0-AB5E-31307843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The most common component</a:t>
            </a:r>
            <a:r>
              <a:rPr lang="en-US" altLang="en-US" sz="2000" i="1">
                <a:latin typeface="Times New Roman" panose="02020603050405020304" pitchFamily="18" charset="0"/>
              </a:rPr>
              <a:t>—</a:t>
            </a:r>
            <a:br>
              <a:rPr lang="en-US" altLang="en-US" sz="2000" i="1"/>
            </a:br>
            <a:r>
              <a:rPr lang="en-US" altLang="en-US" sz="2000" i="1"/>
              <a:t>a button is a clickable onscreen </a:t>
            </a:r>
            <a:br>
              <a:rPr lang="en-US" altLang="en-US" sz="2000" i="1"/>
            </a:br>
            <a:r>
              <a:rPr lang="en-US" altLang="en-US" sz="2000" i="1"/>
              <a:t>region that the user interacts with </a:t>
            </a:r>
            <a:br>
              <a:rPr lang="en-US" altLang="en-US" sz="2000" i="1"/>
            </a:br>
            <a:r>
              <a:rPr lang="en-US" altLang="en-US" sz="2000" i="1"/>
              <a:t>to perform a single command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A text label is simply a string of text</a:t>
            </a:r>
            <a:br>
              <a:rPr lang="en-US" altLang="en-US" sz="2000" i="1"/>
            </a:br>
            <a:r>
              <a:rPr lang="en-US" altLang="en-US" sz="2000" i="1"/>
              <a:t>displayed on screen in a graphical </a:t>
            </a:r>
            <a:br>
              <a:rPr lang="en-US" altLang="en-US" sz="2000" i="1"/>
            </a:br>
            <a:r>
              <a:rPr lang="en-US" altLang="en-US" sz="2000" i="1"/>
              <a:t>program.  Labels often give infor-</a:t>
            </a:r>
            <a:br>
              <a:rPr lang="en-US" altLang="en-US" sz="2000" i="1"/>
            </a:br>
            <a:r>
              <a:rPr lang="en-US" altLang="en-US" sz="2000" i="1"/>
              <a:t>mation or describe other components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public JButton(String text)</a:t>
            </a:r>
            <a:br>
              <a:rPr lang="en-US" altLang="en-US" sz="2000"/>
            </a:br>
            <a:r>
              <a:rPr lang="en-US" altLang="en-US" sz="2000">
                <a:latin typeface="Courier New" panose="02070309020205020404" pitchFamily="49" charset="0"/>
              </a:rPr>
              <a:t>public JLabel(String text)</a:t>
            </a:r>
            <a:br>
              <a:rPr lang="en-US" altLang="en-US" sz="2000"/>
            </a:br>
            <a:r>
              <a:rPr lang="en-US" altLang="en-US" sz="2000"/>
              <a:t>Creates a new button / label with the given string as its text.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public String getText()</a:t>
            </a:r>
            <a:br>
              <a:rPr lang="en-US" altLang="en-US" sz="2000"/>
            </a:br>
            <a:r>
              <a:rPr lang="en-US" altLang="en-US" sz="2000"/>
              <a:t>Returns the text showing on the button / label.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public void setText(String text)</a:t>
            </a:r>
            <a:br>
              <a:rPr lang="en-US" altLang="en-US" sz="2000"/>
            </a:br>
            <a:r>
              <a:rPr lang="en-US" altLang="en-US" sz="2000"/>
              <a:t>Sets button / label's text to be the given string.</a:t>
            </a:r>
          </a:p>
        </p:txBody>
      </p:sp>
      <p:pic>
        <p:nvPicPr>
          <p:cNvPr id="43012" name="Picture 4" descr="H:\cs335\lecture_notes\ButtonDemo.gif">
            <a:extLst>
              <a:ext uri="{FF2B5EF4-FFF2-40B4-BE49-F238E27FC236}">
                <a16:creationId xmlns:a16="http://schemas.microsoft.com/office/drawing/2014/main" id="{82F20E7A-E0B1-4AEE-B767-662F5708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7" r="27415"/>
          <a:stretch>
            <a:fillRect/>
          </a:stretch>
        </p:blipFill>
        <p:spPr bwMode="auto">
          <a:xfrm>
            <a:off x="4800600" y="1219200"/>
            <a:ext cx="41148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 descr="C:\Document\335\lectures\2002_06_17\label.JPG">
            <a:extLst>
              <a:ext uri="{FF2B5EF4-FFF2-40B4-BE49-F238E27FC236}">
                <a16:creationId xmlns:a16="http://schemas.microsoft.com/office/drawing/2014/main" id="{0E10F870-9BA1-4A3D-A41C-E8A2C44F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1600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9913A07-4AE4-43AB-8800-53B0F0FF8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pitchFamily="49" charset="0"/>
              </a:rPr>
              <a:t>JTextField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JTextArea</a:t>
            </a:r>
            <a:endParaRPr lang="en-US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737550-A7F4-46A3-8F6C-129F4D35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9975" cy="5495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A text field is like a label, except that the text</a:t>
            </a:r>
            <a:br>
              <a:rPr lang="en-US" altLang="en-US" sz="1800" i="1"/>
            </a:br>
            <a:r>
              <a:rPr lang="en-US" altLang="en-US" sz="1800" i="1"/>
              <a:t>in it can be edited and modified by the user.</a:t>
            </a:r>
            <a:br>
              <a:rPr lang="en-US" altLang="en-US" sz="1800" i="1"/>
            </a:br>
            <a:r>
              <a:rPr lang="en-US" altLang="en-US" sz="1800" i="1"/>
              <a:t>Text fields are commonly used for user input,</a:t>
            </a:r>
            <a:br>
              <a:rPr lang="en-US" altLang="en-US" sz="1800" i="1"/>
            </a:br>
            <a:r>
              <a:rPr lang="en-US" altLang="en-US" sz="1800" i="1"/>
              <a:t>where the user types information in the field </a:t>
            </a:r>
            <a:br>
              <a:rPr lang="en-US" altLang="en-US" sz="1800" i="1"/>
            </a:br>
            <a:r>
              <a:rPr lang="en-US" altLang="en-US" sz="1800" i="1"/>
              <a:t>and the program reads 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A text area is a multi-line text field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public JTextField(int columns)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public JTextArea(int lines, int columns)</a:t>
            </a:r>
            <a:br>
              <a:rPr lang="en-US" altLang="en-US" sz="2000"/>
            </a:br>
            <a:r>
              <a:rPr lang="en-US" altLang="en-US" sz="2000"/>
              <a:t>Creates a new text field that is the given number of columns (letters) wide.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public String getText()</a:t>
            </a:r>
            <a:br>
              <a:rPr lang="en-US" altLang="en-US" sz="2000"/>
            </a:br>
            <a:r>
              <a:rPr lang="en-US" altLang="en-US" sz="2000"/>
              <a:t>Returns the text currently in the field.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public void setText(String text)</a:t>
            </a:r>
            <a:br>
              <a:rPr lang="en-US" altLang="en-US" sz="2000"/>
            </a:br>
            <a:r>
              <a:rPr lang="en-US" altLang="en-US" sz="2000"/>
              <a:t>Sets field's text to be the given string.</a:t>
            </a:r>
          </a:p>
        </p:txBody>
      </p:sp>
      <p:pic>
        <p:nvPicPr>
          <p:cNvPr id="44036" name="Picture 4" descr="C:\Document\335\handouts\05_files\cg-textfield.gif">
            <a:extLst>
              <a:ext uri="{FF2B5EF4-FFF2-40B4-BE49-F238E27FC236}">
                <a16:creationId xmlns:a16="http://schemas.microsoft.com/office/drawing/2014/main" id="{46AC299A-C404-4C51-A8A5-8FAD473F7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69"/>
          <a:stretch>
            <a:fillRect/>
          </a:stretch>
        </p:blipFill>
        <p:spPr bwMode="auto">
          <a:xfrm>
            <a:off x="6172200" y="12954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C:\Document\335\handouts\05_files\cg-textarea.gif">
            <a:extLst>
              <a:ext uri="{FF2B5EF4-FFF2-40B4-BE49-F238E27FC236}">
                <a16:creationId xmlns:a16="http://schemas.microsoft.com/office/drawing/2014/main" id="{81582F4E-33D8-4249-BD5B-42AAEBE2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25146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90" name="Rectangle 6">
            <a:extLst>
              <a:ext uri="{FF2B5EF4-FFF2-40B4-BE49-F238E27FC236}">
                <a16:creationId xmlns:a16="http://schemas.microsoft.com/office/drawing/2014/main" id="{F5A2E2CF-217E-47F0-AA6D-AE364ECA9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>
                <a:latin typeface="Courier New" pitchFamily="49" charset="0"/>
              </a:rPr>
              <a:t>JCheckBox</a:t>
            </a:r>
            <a:r>
              <a:rPr lang="en-US" sz="4000" dirty="0"/>
              <a:t>, </a:t>
            </a:r>
            <a:r>
              <a:rPr lang="en-US" sz="4000" dirty="0" err="1">
                <a:latin typeface="Courier New" pitchFamily="49" charset="0"/>
              </a:rPr>
              <a:t>JRadioButton</a:t>
            </a:r>
            <a:endParaRPr lang="en-US" sz="4000" dirty="0">
              <a:latin typeface="Courier New" pitchFamily="49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2C3DC93-EC89-4349-9B92-7C8E2999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A check box is a toggleable button with two states:</a:t>
            </a:r>
            <a:br>
              <a:rPr lang="en-US" altLang="en-US" sz="2000" i="1" dirty="0"/>
            </a:br>
            <a:r>
              <a:rPr lang="en-US" altLang="en-US" sz="2000" i="1" dirty="0"/>
              <a:t>checked and unchecked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A radio button is a button that can be selected; usually part of a group of mutually-exclusive radio buttons (1 selectable at a time)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public </a:t>
            </a:r>
            <a:r>
              <a:rPr lang="en-US" altLang="en-US" sz="2000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dirty="0">
                <a:latin typeface="Courier New" panose="02070309020205020404" pitchFamily="49" charset="0"/>
              </a:rPr>
              <a:t> / </a:t>
            </a:r>
            <a:r>
              <a:rPr lang="en-US" altLang="en-US" sz="2000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dirty="0">
                <a:latin typeface="Courier New" panose="02070309020205020404" pitchFamily="49" charset="0"/>
              </a:rPr>
              <a:t>(String text)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public </a:t>
            </a:r>
            <a:r>
              <a:rPr lang="en-US" altLang="en-US" sz="2000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dirty="0">
                <a:latin typeface="Courier New" panose="02070309020205020404" pitchFamily="49" charset="0"/>
              </a:rPr>
              <a:t>(String text,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isChecked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br>
              <a:rPr lang="en-US" altLang="en-US" sz="2000" dirty="0"/>
            </a:br>
            <a:r>
              <a:rPr lang="en-US" altLang="en-US" sz="2000" dirty="0"/>
              <a:t>Creates checked/unchecked check box with given text.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public 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isSelected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br>
              <a:rPr lang="en-US" altLang="en-US" sz="2000" dirty="0"/>
            </a:br>
            <a:r>
              <a:rPr lang="en-US" altLang="en-US" sz="2000" dirty="0"/>
              <a:t>Returns true if check box is checked.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public void </a:t>
            </a:r>
            <a:r>
              <a:rPr lang="en-US" altLang="en-US" sz="2000" dirty="0" err="1">
                <a:latin typeface="Courier New" panose="02070309020205020404" pitchFamily="49" charset="0"/>
              </a:rPr>
              <a:t>setSelected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Courier New" panose="02070309020205020404" pitchFamily="49" charset="0"/>
              </a:rPr>
              <a:t> selected)</a:t>
            </a:r>
            <a:br>
              <a:rPr lang="en-US" altLang="en-US" sz="2000" dirty="0"/>
            </a:br>
            <a:r>
              <a:rPr lang="en-US" altLang="en-US" sz="2000" dirty="0"/>
              <a:t>Sets box to be checked/unchecked.</a:t>
            </a:r>
          </a:p>
        </p:txBody>
      </p:sp>
      <p:pic>
        <p:nvPicPr>
          <p:cNvPr id="45060" name="Picture 4" descr="C:\Document\335\lectures\2002_06_17\checkbox.JPG">
            <a:extLst>
              <a:ext uri="{FF2B5EF4-FFF2-40B4-BE49-F238E27FC236}">
                <a16:creationId xmlns:a16="http://schemas.microsoft.com/office/drawing/2014/main" id="{8BF2FAB9-4681-42C1-ACDB-4B733133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21" y="827086"/>
            <a:ext cx="197368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 descr="C:\Document\335\lectures\2002_06_24\RadioButtonDemo.gif">
            <a:extLst>
              <a:ext uri="{FF2B5EF4-FFF2-40B4-BE49-F238E27FC236}">
                <a16:creationId xmlns:a16="http://schemas.microsoft.com/office/drawing/2014/main" id="{76141764-A447-4644-B3D7-1CC8EF200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t="48813" r="71355" b="38170"/>
          <a:stretch>
            <a:fillRect/>
          </a:stretch>
        </p:blipFill>
        <p:spPr bwMode="auto">
          <a:xfrm>
            <a:off x="6664116" y="1501772"/>
            <a:ext cx="1690689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C02343B-C9E2-42B3-ADE7-AB84EE71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ButtonGroup</a:t>
            </a: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DE341400-80D3-444C-B868-D7BD5444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/>
              <a:t>A logical group of radio buttons that ensures </a:t>
            </a:r>
            <a:br>
              <a:rPr lang="en-US" altLang="en-US" sz="2400" i="1" dirty="0"/>
            </a:br>
            <a:r>
              <a:rPr lang="en-US" altLang="en-US" sz="2400" i="1" dirty="0"/>
              <a:t>that only one is selected at a time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public </a:t>
            </a:r>
            <a:r>
              <a:rPr lang="en-US" altLang="en-US" sz="2400" dirty="0" err="1">
                <a:latin typeface="Courier New" panose="02070309020205020404" pitchFamily="49" charset="0"/>
              </a:rPr>
              <a:t>ButtonGroup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public void add(</a:t>
            </a:r>
            <a:r>
              <a:rPr lang="en-US" altLang="en-US" sz="2400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400" dirty="0">
                <a:latin typeface="Courier New" panose="02070309020205020404" pitchFamily="49" charset="0"/>
              </a:rPr>
              <a:t> button)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>
                <a:latin typeface="Courier New" panose="02070309020205020404" pitchFamily="49" charset="0"/>
              </a:rPr>
              <a:t>ButtonGroup</a:t>
            </a:r>
            <a:r>
              <a:rPr lang="en-US" altLang="en-US" sz="2400" dirty="0"/>
              <a:t> is not a graphical component, just a logical group; the </a:t>
            </a:r>
            <a:r>
              <a:rPr lang="en-US" altLang="en-US" sz="2400" dirty="0" err="1">
                <a:latin typeface="Courier New" panose="02070309020205020404" pitchFamily="49" charset="0"/>
              </a:rPr>
              <a:t>RadioButton</a:t>
            </a:r>
            <a:r>
              <a:rPr lang="en-US" altLang="en-US" sz="2400" dirty="0" err="1"/>
              <a:t>s</a:t>
            </a:r>
            <a:r>
              <a:rPr lang="en-US" altLang="en-US" sz="2400" dirty="0"/>
              <a:t> themselves are added to the container, not the </a:t>
            </a:r>
            <a:r>
              <a:rPr lang="en-US" altLang="en-US" sz="2400" dirty="0" err="1">
                <a:latin typeface="Courier New" panose="02070309020205020404" pitchFamily="49" charset="0"/>
              </a:rPr>
              <a:t>ButtonGroup</a:t>
            </a:r>
            <a:endParaRPr lang="en-US" altLang="en-US" sz="2400" dirty="0"/>
          </a:p>
        </p:txBody>
      </p:sp>
      <p:pic>
        <p:nvPicPr>
          <p:cNvPr id="46084" name="Picture 4" descr="C:\Document\335\lectures\2002_06_24\RadioButtonDemo.gif">
            <a:extLst>
              <a:ext uri="{FF2B5EF4-FFF2-40B4-BE49-F238E27FC236}">
                <a16:creationId xmlns:a16="http://schemas.microsoft.com/office/drawing/2014/main" id="{F9B17C46-CEDA-4EE2-AB22-82D15A8C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3" r="46318"/>
          <a:stretch>
            <a:fillRect/>
          </a:stretch>
        </p:blipFill>
        <p:spPr bwMode="auto">
          <a:xfrm>
            <a:off x="6477000" y="1165223"/>
            <a:ext cx="2049463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7DF75094-0B2C-463A-B547-D277AFF0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Problem: positioning, resizing</a:t>
            </a:r>
          </a:p>
        </p:txBody>
      </p:sp>
      <p:sp>
        <p:nvSpPr>
          <p:cNvPr id="47107" name="Rectangle 6">
            <a:extLst>
              <a:ext uri="{FF2B5EF4-FFF2-40B4-BE49-F238E27FC236}">
                <a16:creationId xmlns:a16="http://schemas.microsoft.com/office/drawing/2014/main" id="{CA8DDF38-33BC-47A0-B296-5ABC9C5F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/>
              <a:t>	How does the programmer specify where each component sits in the window, how big each component should be, and what the component should do if the window is resized/moved/maximized/</a:t>
            </a:r>
            <a:r>
              <a:rPr lang="en-US" altLang="en-US" sz="2400" i="1" dirty="0" err="1"/>
              <a:t>etc</a:t>
            </a:r>
            <a:r>
              <a:rPr lang="en-US" altLang="en-US" sz="2400" i="1" dirty="0"/>
              <a:t>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Absolute positioning</a:t>
            </a:r>
            <a:r>
              <a:rPr lang="en-US" altLang="en-US" sz="2800" dirty="0"/>
              <a:t> (C++, C#, others):</a:t>
            </a:r>
            <a:br>
              <a:rPr lang="en-US" altLang="en-US" sz="2800" dirty="0"/>
            </a:br>
            <a:r>
              <a:rPr lang="en-US" altLang="en-US" sz="2800" dirty="0"/>
              <a:t>Specify exact pixel coordinates for every component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i="1" dirty="0"/>
              <a:t>Layout managers</a:t>
            </a:r>
            <a:r>
              <a:rPr lang="en-US" altLang="en-US" sz="2800" dirty="0"/>
              <a:t> (Java):</a:t>
            </a:r>
            <a:br>
              <a:rPr lang="en-US" altLang="en-US" sz="2800" dirty="0"/>
            </a:br>
            <a:r>
              <a:rPr lang="en-US" altLang="en-US" sz="2800" dirty="0"/>
              <a:t>Have special objects that decide where to position each component based on some criteria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1" name="Rectangle 7">
            <a:extLst>
              <a:ext uri="{FF2B5EF4-FFF2-40B4-BE49-F238E27FC236}">
                <a16:creationId xmlns:a16="http://schemas.microsoft.com/office/drawing/2014/main" id="{A6F9A48E-F5D2-4B21-BACD-DECBD0208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Containers with layout</a:t>
            </a: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8C4FC4B1-1879-4632-A0DB-BF4D0672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idea: Place many components into a container(s), then add the container(s) to the JFrame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48132" name="Picture 3" descr="C:\Document\335\26allLayouts.gif">
            <a:extLst>
              <a:ext uri="{FF2B5EF4-FFF2-40B4-BE49-F238E27FC236}">
                <a16:creationId xmlns:a16="http://schemas.microsoft.com/office/drawing/2014/main" id="{7DB9C9E0-81E9-4D31-9B20-EBE04239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51038"/>
            <a:ext cx="7848600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4">
            <a:extLst>
              <a:ext uri="{FF2B5EF4-FFF2-40B4-BE49-F238E27FC236}">
                <a16:creationId xmlns:a16="http://schemas.microsoft.com/office/drawing/2014/main" id="{D86E34DD-DA29-4D7C-AB04-1400D6458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5792788"/>
            <a:ext cx="435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519247-E7EB-421A-B26F-D5D90D266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</a:rPr>
              <a:t>Container</a:t>
            </a:r>
          </a:p>
        </p:txBody>
      </p:sp>
      <p:sp>
        <p:nvSpPr>
          <p:cNvPr id="375812" name="Rectangle 4">
            <a:extLst>
              <a:ext uri="{FF2B5EF4-FFF2-40B4-BE49-F238E27FC236}">
                <a16:creationId xmlns:a16="http://schemas.microsoft.com/office/drawing/2014/main" id="{92F2DDD1-63FF-4973-AF23-579CA09EB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i="1" dirty="0"/>
              <a:t>A container is an object that holds components; it also governs their positions, sizes, and resize behavior</a:t>
            </a:r>
            <a:endParaRPr lang="en-US" sz="10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0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>
                <a:latin typeface="Courier New" pitchFamily="49" charset="0"/>
              </a:rPr>
              <a:t>public void add(Component comp)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public void add(</a:t>
            </a:r>
            <a:r>
              <a:rPr lang="en-US" sz="2000" dirty="0">
                <a:latin typeface="Courier New" pitchFamily="49" charset="0"/>
              </a:rPr>
              <a:t>Component comp, Object info</a:t>
            </a:r>
            <a:r>
              <a:rPr lang="en-US" sz="2400" dirty="0">
                <a:latin typeface="Courier New" pitchFamily="49" charset="0"/>
              </a:rPr>
              <a:t>)</a:t>
            </a:r>
            <a:br>
              <a:rPr lang="en-US" sz="2400" dirty="0"/>
            </a:br>
            <a:r>
              <a:rPr lang="en-US" sz="2400" dirty="0"/>
              <a:t>Adds a component to the container, possibly giving extra information about where to place it.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12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>
                <a:latin typeface="Courier New" pitchFamily="49" charset="0"/>
              </a:rPr>
              <a:t>public void remove(Component comp)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/>
              <a:t>Removes the given component from the container.</a:t>
            </a:r>
            <a:endParaRPr lang="en-US" sz="2400" dirty="0"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1200" dirty="0"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>
                <a:latin typeface="Courier New" pitchFamily="49" charset="0"/>
              </a:rPr>
              <a:t>public void </a:t>
            </a:r>
            <a:r>
              <a:rPr lang="en-US" sz="2400" dirty="0" err="1">
                <a:latin typeface="Courier New" pitchFamily="49" charset="0"/>
              </a:rPr>
              <a:t>setLayout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LayoutManager</a:t>
            </a:r>
            <a:r>
              <a:rPr lang="en-US" sz="2000" dirty="0">
                <a:latin typeface="Courier New" pitchFamily="49" charset="0"/>
              </a:rPr>
              <a:t> mgr</a:t>
            </a:r>
            <a:r>
              <a:rPr lang="en-US" sz="2400" dirty="0">
                <a:latin typeface="Courier New" pitchFamily="49" charset="0"/>
              </a:rPr>
              <a:t>)</a:t>
            </a:r>
            <a:br>
              <a:rPr lang="en-US" sz="2400" dirty="0"/>
            </a:br>
            <a:r>
              <a:rPr lang="en-US" sz="2400" dirty="0"/>
              <a:t>Uses the given layout manager to position the components in the container.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12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>
                <a:latin typeface="Courier New" pitchFamily="49" charset="0"/>
              </a:rPr>
              <a:t>public void validate()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/>
              <a:t>You should call this if you change the contents of a container that is already on the screen, to make it re-do its layout.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1351BF2-CDAB-46BE-A8AE-18E07129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JPanel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9607162A-54B4-4FB3-87F9-8FF9F16B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i="1"/>
              <a:t>A panel is our container of choice; it inherits the methods from the previous slide and defines these additional methods (among others):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public JPanel()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/>
              <a:t>Constructs a panel with a default flow layout.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public JPanel(LayoutManager mgr)</a:t>
            </a:r>
            <a:br>
              <a:rPr lang="en-US" altLang="en-US" sz="2800"/>
            </a:br>
            <a:r>
              <a:rPr lang="en-US" altLang="en-US" sz="2800"/>
              <a:t>Constructs a panel that uses the given</a:t>
            </a:r>
            <a:br>
              <a:rPr lang="en-US" altLang="en-US" sz="2800"/>
            </a:br>
            <a:r>
              <a:rPr lang="en-US" altLang="en-US" sz="2800"/>
              <a:t>layout manager.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567BA749-322B-406B-BAE6-25697F34A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Preferred size of components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369AB64-7D54-4BD1-AF41-39934FD2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/>
            <a:r>
              <a:rPr lang="en-US" altLang="en-US" sz="2400"/>
              <a:t>Swing component objects each have a certain size they would "like" to be--just large enough to fit their contents (text, icons, etc.)</a:t>
            </a:r>
          </a:p>
          <a:p>
            <a:pPr eaLnBrk="1" hangingPunct="1"/>
            <a:r>
              <a:rPr lang="en-US" altLang="en-US" sz="2400"/>
              <a:t>This is called the </a:t>
            </a:r>
            <a:r>
              <a:rPr lang="en-US" altLang="en-US" sz="2400" i="1"/>
              <a:t>preferred size</a:t>
            </a:r>
            <a:r>
              <a:rPr lang="en-US" altLang="en-US" sz="2400"/>
              <a:t> of the component</a:t>
            </a:r>
          </a:p>
          <a:p>
            <a:pPr eaLnBrk="1" hangingPunct="1"/>
            <a:r>
              <a:rPr lang="en-US" altLang="en-US" sz="2400"/>
              <a:t>Some types of layout managers (e.g. </a:t>
            </a:r>
            <a:r>
              <a:rPr lang="en-US" altLang="en-US" sz="2400">
                <a:latin typeface="Courier New" panose="02070309020205020404" pitchFamily="49" charset="0"/>
              </a:rPr>
              <a:t>FlowLayout</a:t>
            </a:r>
            <a:r>
              <a:rPr lang="en-US" altLang="en-US" sz="2400"/>
              <a:t>) choose to size the components inside them to the preferred size; others (e.g. </a:t>
            </a:r>
            <a:r>
              <a:rPr lang="en-US" altLang="en-US" sz="2400">
                <a:latin typeface="Courier New" panose="02070309020205020404" pitchFamily="49" charset="0"/>
              </a:rPr>
              <a:t>BorderLayout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GridLayout</a:t>
            </a:r>
            <a:r>
              <a:rPr lang="en-US" altLang="en-US" sz="2400"/>
              <a:t>) disregard the preferred size and use some other scheme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/>
              <a:t>Buttons at preferred size:            Not preferred size:</a:t>
            </a:r>
          </a:p>
        </p:txBody>
      </p:sp>
      <p:pic>
        <p:nvPicPr>
          <p:cNvPr id="51204" name="Picture 4" descr="H:\cs335\lecture_notes\borderlayout.gif">
            <a:extLst>
              <a:ext uri="{FF2B5EF4-FFF2-40B4-BE49-F238E27FC236}">
                <a16:creationId xmlns:a16="http://schemas.microsoft.com/office/drawing/2014/main" id="{9F57F96B-3525-4CB4-BDBA-8048D897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84" b="21649"/>
          <a:stretch>
            <a:fillRect/>
          </a:stretch>
        </p:blipFill>
        <p:spPr bwMode="auto">
          <a:xfrm>
            <a:off x="4572000" y="4648200"/>
            <a:ext cx="33528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 descr="H:\cs335\lecture_notes\flowlayout.gif">
            <a:extLst>
              <a:ext uri="{FF2B5EF4-FFF2-40B4-BE49-F238E27FC236}">
                <a16:creationId xmlns:a16="http://schemas.microsoft.com/office/drawing/2014/main" id="{B148F9E8-D864-4D75-9AA0-67C8DAAC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95"/>
          <a:stretch>
            <a:fillRect/>
          </a:stretch>
        </p:blipFill>
        <p:spPr bwMode="auto">
          <a:xfrm>
            <a:off x="609600" y="4648200"/>
            <a:ext cx="23622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2366D9D8-2678-4D46-91A2-452CB0419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</a:rPr>
              <a:t>BorderLayout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C807A392-23E8-4838-9297-291CCDE7D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BorderLayout()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divides container into five regions: </a:t>
            </a:r>
            <a:r>
              <a:rPr lang="en-US" altLang="en-US" sz="2000">
                <a:latin typeface="Courier New" panose="02070309020205020404" pitchFamily="49" charset="0"/>
              </a:rPr>
              <a:t>NORTH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SOUTH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WEST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EAST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CENTER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NORTH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SOUTH</a:t>
            </a:r>
            <a:r>
              <a:rPr lang="en-US" altLang="en-US" sz="2000"/>
              <a:t> regions expand to fill region horizontally, and use preferred size vertically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WEST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EAST</a:t>
            </a:r>
            <a:r>
              <a:rPr lang="en-US" altLang="en-US" sz="2000"/>
              <a:t> regions expand to fill region vertically, and use preferred size horizontally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CENTER</a:t>
            </a:r>
            <a:r>
              <a:rPr lang="en-US" altLang="en-US" sz="2000"/>
              <a:t> uses all space not occupied by others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Container panel = new JPanel(new BorderLayout());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panel.add(new JButton("Button 1 (NORTH)", BorderLayout.NORTH);</a:t>
            </a:r>
            <a:endParaRPr lang="en-US" altLang="en-US" sz="2400"/>
          </a:p>
        </p:txBody>
      </p:sp>
      <p:pic>
        <p:nvPicPr>
          <p:cNvPr id="52228" name="Picture 4" descr="H:\cs335\lecture_notes\borderlayout.gif">
            <a:extLst>
              <a:ext uri="{FF2B5EF4-FFF2-40B4-BE49-F238E27FC236}">
                <a16:creationId xmlns:a16="http://schemas.microsoft.com/office/drawing/2014/main" id="{C9163845-E344-4F2A-832E-76441DED5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572000"/>
            <a:ext cx="49530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760A07-06A7-4D1D-BF1B-959DBFDC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Java GUI: AWT and Swing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9036BF33-EB29-47F1-AE5B-6BB4C6BA9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Cambria" panose="02040503050406030204" pitchFamily="18" charset="0"/>
              </a:rPr>
              <a:t>Sun’s initial idea: create a set of classes/methods that can be used to write a multi-platform GUI (Abstract Windowing Toolkit, or AWT)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Cambria" panose="02040503050406030204" pitchFamily="18" charset="0"/>
              </a:rPr>
              <a:t>problem: not powerful enough; limited; a bit clumsy to use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ea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Cambria" panose="02040503050406030204" pitchFamily="18" charset="0"/>
              </a:rPr>
              <a:t>Second edition (JDK v1.2): </a:t>
            </a:r>
            <a:r>
              <a:rPr lang="en-US" sz="2800" b="1" dirty="0">
                <a:ea typeface="Cambria" panose="02040503050406030204" pitchFamily="18" charset="0"/>
              </a:rPr>
              <a:t>Swing</a:t>
            </a:r>
            <a:endParaRPr lang="en-US" sz="2800" dirty="0">
              <a:ea typeface="Cambria" panose="020405030504060302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Cambria" panose="02040503050406030204" pitchFamily="18" charset="0"/>
              </a:rPr>
              <a:t>a newer library written from the ground up that allows much more powerful graphics and GUI construction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ea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Cambria" panose="02040503050406030204" pitchFamily="18" charset="0"/>
              </a:rPr>
              <a:t>Drawback: Both exist in Java now; easy to get them mixed up; still have to use both sometimes!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8432B5AE-A517-4848-9C8A-68915DFF7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</a:rPr>
              <a:t>FlowLayout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B0B1A5A8-0C9B-4733-A257-8716474C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public FlowLayout()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treats container as a left-to-right, top-to-bottom "page" or "paragraph"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components are given their preferred size both horizontally and vertically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components are positioned in order added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too long, components wrap around to next line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Container panel = new JPanel(new FlowLayout());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panel.add(new JButton("Button 1"));</a:t>
            </a:r>
            <a:endParaRPr lang="en-US" altLang="en-US"/>
          </a:p>
        </p:txBody>
      </p:sp>
      <p:pic>
        <p:nvPicPr>
          <p:cNvPr id="53252" name="Picture 4" descr="H:\cs335\lecture_notes\flowlayout.gif">
            <a:extLst>
              <a:ext uri="{FF2B5EF4-FFF2-40B4-BE49-F238E27FC236}">
                <a16:creationId xmlns:a16="http://schemas.microsoft.com/office/drawing/2014/main" id="{E8D0FBBB-5CCD-4A32-AA0B-F28952D6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68925"/>
            <a:ext cx="84804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05A234DD-4641-4E18-99B9-35B2714CC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</a:rPr>
              <a:t>BoxLayout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9C5B2632-C578-432B-AF2E-C5CA8B89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Box.createHorizontalBox()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Box.createVerticalBox()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aligns components in container in a single row or column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components use preferred sizes and align based on their preferred alignment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preferred way to construct a container with box layout:</a:t>
            </a:r>
            <a:br>
              <a:rPr lang="en-US" altLang="en-US" sz="2400"/>
            </a:br>
            <a:r>
              <a:rPr lang="en-US" altLang="en-US" sz="2400">
                <a:latin typeface="Courier New" panose="02070309020205020404" pitchFamily="49" charset="0"/>
              </a:rPr>
              <a:t>Box.createHorizontalBox();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</a:rPr>
              <a:t>Box.createVerticalBox();</a:t>
            </a:r>
            <a:endParaRPr lang="en-US" altLang="en-US" sz="2800"/>
          </a:p>
        </p:txBody>
      </p:sp>
      <p:pic>
        <p:nvPicPr>
          <p:cNvPr id="54276" name="Picture 4" descr="H:\cs335\lecture_notes\boxlayout.gif">
            <a:extLst>
              <a:ext uri="{FF2B5EF4-FFF2-40B4-BE49-F238E27FC236}">
                <a16:creationId xmlns:a16="http://schemas.microsoft.com/office/drawing/2014/main" id="{1567918E-C81C-4870-976B-706C5C16E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43400"/>
            <a:ext cx="2438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D9330F85-7098-4AEE-8E87-6DE0CE451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GridLayout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D6A9653-BFA6-4E88-A4FE-BC42A8F2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1600200"/>
            <a:ext cx="814705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>
                <a:cs typeface="Times New Roman" panose="02020603050405020304" pitchFamily="18" charset="0"/>
              </a:rPr>
              <a:t>Grid of cells - all same size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cs typeface="Times New Roman" panose="02020603050405020304" pitchFamily="18" charset="0"/>
              </a:rPr>
              <a:t>Components take all space in a cell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cs typeface="Times New Roman" panose="02020603050405020304" pitchFamily="18" charset="0"/>
              </a:rPr>
              <a:t>Gaps </a:t>
            </a:r>
          </a:p>
          <a:p>
            <a:pPr lvl="1">
              <a:lnSpc>
                <a:spcPct val="90000"/>
              </a:lnSpc>
            </a:pPr>
            <a:r>
              <a:rPr lang="en-GB" altLang="en-US" sz="2400">
                <a:cs typeface="Times New Roman" panose="02020603050405020304" pitchFamily="18" charset="0"/>
              </a:rPr>
              <a:t>default = 5</a:t>
            </a:r>
          </a:p>
          <a:p>
            <a:pPr lvl="1">
              <a:lnSpc>
                <a:spcPct val="90000"/>
              </a:lnSpc>
            </a:pPr>
            <a:r>
              <a:rPr lang="en-GB" altLang="en-US" sz="2400">
                <a:cs typeface="Times New Roman" panose="02020603050405020304" pitchFamily="18" charset="0"/>
              </a:rPr>
              <a:t>use setter methods hGap and vGap</a:t>
            </a:r>
          </a:p>
          <a:p>
            <a:pPr lvl="1">
              <a:lnSpc>
                <a:spcPct val="90000"/>
              </a:lnSpc>
            </a:pPr>
            <a:r>
              <a:rPr lang="en-GB" altLang="en-US" sz="2400">
                <a:cs typeface="Times New Roman" panose="02020603050405020304" pitchFamily="18" charset="0"/>
              </a:rPr>
              <a:t>or via arguments to constructor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cs typeface="Times New Roman" panose="02020603050405020304" pitchFamily="18" charset="0"/>
              </a:rPr>
              <a:t>Re-sizing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Cells resize to be as large as possible in given window / container</a:t>
            </a:r>
          </a:p>
        </p:txBody>
      </p:sp>
      <p:pic>
        <p:nvPicPr>
          <p:cNvPr id="55300" name="Picture 4" descr="Click this figure to run the applet.">
            <a:hlinkClick r:id="rId3"/>
            <a:extLst>
              <a:ext uri="{FF2B5EF4-FFF2-40B4-BE49-F238E27FC236}">
                <a16:creationId xmlns:a16="http://schemas.microsoft.com/office/drawing/2014/main" id="{5A83D41F-A5F5-42B1-A8B8-C6046FA1C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838200"/>
            <a:ext cx="4332287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F1303950-EEE1-4EBD-A6A1-4438D082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GridBagLayout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(1)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224C2A5-C96A-4381-97A2-79D985823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990600"/>
            <a:ext cx="8147050" cy="5257800"/>
          </a:xfrm>
        </p:spPr>
        <p:txBody>
          <a:bodyPr/>
          <a:lstStyle/>
          <a:p>
            <a:r>
              <a:rPr lang="en-GB" altLang="en-US" sz="2000"/>
              <a:t>Very flexible (and complex!)</a:t>
            </a:r>
          </a:p>
          <a:p>
            <a:r>
              <a:rPr lang="en-GB" altLang="en-US" sz="2000"/>
              <a:t>Rows can have different heights</a:t>
            </a:r>
          </a:p>
          <a:p>
            <a:r>
              <a:rPr lang="en-GB" altLang="en-US" sz="2000"/>
              <a:t>Columns can have different lengths</a:t>
            </a:r>
          </a:p>
          <a:p>
            <a:r>
              <a:rPr lang="en-GB" altLang="en-US" sz="2000"/>
              <a:t>Uses cells in a grid</a:t>
            </a:r>
            <a:endParaRPr lang="en-GB" altLang="en-US"/>
          </a:p>
        </p:txBody>
      </p:sp>
      <p:pic>
        <p:nvPicPr>
          <p:cNvPr id="57348" name="Picture 4" descr="Click this figure to run the applet.">
            <a:hlinkClick r:id="rId3"/>
            <a:extLst>
              <a:ext uri="{FF2B5EF4-FFF2-40B4-BE49-F238E27FC236}">
                <a16:creationId xmlns:a16="http://schemas.microsoft.com/office/drawing/2014/main" id="{1049DC3F-77F8-442F-8AA2-530B48A9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26971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5">
            <a:extLst>
              <a:ext uri="{FF2B5EF4-FFF2-40B4-BE49-F238E27FC236}">
                <a16:creationId xmlns:a16="http://schemas.microsoft.com/office/drawing/2014/main" id="{6D1342AD-224A-4DB8-B139-4D3CE67B8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2971800"/>
            <a:ext cx="8305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chemeClr val="tx2"/>
                </a:solidFill>
                <a:latin typeface="Courier New" panose="02070309020205020404" pitchFamily="49" charset="0"/>
              </a:rPr>
              <a:t>GridBagLayout gridbag = new GridBagLayout();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chemeClr val="tx2"/>
                </a:solidFill>
                <a:latin typeface="Courier New" panose="02070309020205020404" pitchFamily="49" charset="0"/>
              </a:rPr>
              <a:t>GridBagConstraints c = new GridBagConstraints();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chemeClr val="tx2"/>
                </a:solidFill>
                <a:latin typeface="Courier New" panose="02070309020205020404" pitchFamily="49" charset="0"/>
              </a:rPr>
              <a:t>JPanel pane = new JPanel();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chemeClr val="tx2"/>
                </a:solidFill>
                <a:latin typeface="Courier New" panose="02070309020205020404" pitchFamily="49" charset="0"/>
              </a:rPr>
              <a:t>pane.setLayout(gridbag);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i="1">
                <a:solidFill>
                  <a:schemeClr val="tx2"/>
                </a:solidFill>
                <a:latin typeface="Courier New" panose="02070309020205020404" pitchFamily="49" charset="0"/>
              </a:rPr>
              <a:t>//--- For each component to be added to this container:</a:t>
            </a:r>
            <a:endParaRPr lang="en-GB" altLang="en-US" sz="1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i="1">
                <a:solidFill>
                  <a:schemeClr val="tx2"/>
                </a:solidFill>
                <a:latin typeface="Courier New" panose="02070309020205020404" pitchFamily="49" charset="0"/>
              </a:rPr>
              <a:t>//--- ...Create the component...</a:t>
            </a:r>
            <a:endParaRPr lang="en-GB" altLang="en-US" sz="1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i="1">
                <a:solidFill>
                  <a:schemeClr val="tx2"/>
                </a:solidFill>
                <a:latin typeface="Courier New" panose="02070309020205020404" pitchFamily="49" charset="0"/>
              </a:rPr>
              <a:t>//--- ...Set instance variables in the GridBagConstraints instance...</a:t>
            </a:r>
            <a:endParaRPr lang="en-GB" altLang="en-US" sz="1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chemeClr val="tx2"/>
                </a:solidFill>
                <a:latin typeface="Courier New" panose="02070309020205020404" pitchFamily="49" charset="0"/>
              </a:rPr>
              <a:t>gridbag.setConstraints(theComponent, 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chemeClr val="tx2"/>
                </a:solidFill>
                <a:latin typeface="Courier New" panose="02070309020205020404" pitchFamily="49" charset="0"/>
              </a:rPr>
              <a:t>pane.add(theComponent);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EA6CA-3D0F-472C-A83F-11DC7A74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GB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GridBagLayout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</a:rPr>
              <a:t> (2)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7BB4DBC9-7185-4413-88CA-20D060E45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838200"/>
            <a:ext cx="823595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GB" sz="3200" dirty="0"/>
              <a:t>Constraints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2000" dirty="0"/>
              <a:t>set in an instance of a </a:t>
            </a:r>
            <a:r>
              <a:rPr lang="en-GB" sz="2000" dirty="0" err="1"/>
              <a:t>gridBagConstraints</a:t>
            </a:r>
            <a:r>
              <a:rPr lang="en-GB" sz="2000" dirty="0"/>
              <a:t> Object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2000" i="1" dirty="0" err="1"/>
              <a:t>gridx</a:t>
            </a:r>
            <a:r>
              <a:rPr lang="en-GB" sz="2000" i="1" dirty="0"/>
              <a:t> and </a:t>
            </a:r>
            <a:r>
              <a:rPr lang="en-GB" sz="2000" i="1" dirty="0" err="1"/>
              <a:t>gridy</a:t>
            </a:r>
            <a:r>
              <a:rPr lang="en-GB" sz="2000" i="1" dirty="0"/>
              <a:t> - </a:t>
            </a:r>
            <a:r>
              <a:rPr lang="en-GB" sz="2000" dirty="0"/>
              <a:t>The row and column of the upper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GB" sz="2000" dirty="0"/>
              <a:t> left of the component</a:t>
            </a:r>
            <a:endParaRPr lang="en-GB" sz="2000" i="1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2000" i="1" dirty="0"/>
              <a:t>Anchor</a:t>
            </a:r>
            <a:r>
              <a:rPr lang="en-GB" sz="2000" dirty="0"/>
              <a:t> - Where to display within cell when component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GB" sz="2000" dirty="0"/>
              <a:t>is smaller than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2000" i="1" dirty="0"/>
              <a:t>fill -</a:t>
            </a:r>
            <a:r>
              <a:rPr lang="en-GB" sz="2000" dirty="0"/>
              <a:t> How to size component when cell is larger than components requested size</a:t>
            </a:r>
            <a:endParaRPr lang="en-GB" sz="2000" i="1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2000" i="1" dirty="0"/>
              <a:t>insets</a:t>
            </a:r>
            <a:r>
              <a:rPr lang="en-GB" sz="2000" dirty="0"/>
              <a:t> - External padding - min space between component and cell edges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2000" i="1" dirty="0" err="1"/>
              <a:t>ipadx</a:t>
            </a:r>
            <a:r>
              <a:rPr lang="en-GB" sz="2000" i="1" dirty="0"/>
              <a:t>, </a:t>
            </a:r>
            <a:r>
              <a:rPr lang="en-GB" sz="2000" i="1" dirty="0" err="1"/>
              <a:t>ipady</a:t>
            </a:r>
            <a:r>
              <a:rPr lang="en-GB" sz="2000" dirty="0"/>
              <a:t> - Internal padding - What to add to min size of components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2000" i="1" dirty="0" err="1"/>
              <a:t>weightx</a:t>
            </a:r>
            <a:r>
              <a:rPr lang="en-GB" sz="2000" i="1" dirty="0"/>
              <a:t> and weighty</a:t>
            </a:r>
            <a:r>
              <a:rPr lang="en-GB" sz="2000" dirty="0"/>
              <a:t> - How to distribute extra space (padding)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2000" i="1" dirty="0" err="1"/>
              <a:t>gridwidth</a:t>
            </a:r>
            <a:r>
              <a:rPr lang="en-GB" sz="2000" i="1" dirty="0"/>
              <a:t> and </a:t>
            </a:r>
            <a:r>
              <a:rPr lang="en-GB" sz="2000" i="1" dirty="0" err="1"/>
              <a:t>gridheight</a:t>
            </a:r>
            <a:r>
              <a:rPr lang="en-GB" sz="2000" dirty="0"/>
              <a:t> - Number of columns or rows the component uses</a:t>
            </a:r>
          </a:p>
          <a:p>
            <a:pPr marL="1085850" lvl="2">
              <a:lnSpc>
                <a:spcPct val="90000"/>
              </a:lnSpc>
              <a:buFont typeface="Arial" charset="0"/>
              <a:buChar char="•"/>
              <a:defRPr/>
            </a:pPr>
            <a:endParaRPr lang="en-GB" sz="1800" dirty="0"/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GB" sz="2400" dirty="0"/>
              <a:t>Example explained very well here:</a:t>
            </a:r>
            <a:endParaRPr lang="en-GB" sz="11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1800" dirty="0"/>
              <a:t>http://java.sun.com/docs/books/tutorial/uiswing/layout/gridbagExample.html</a:t>
            </a:r>
            <a:endParaRPr lang="en-US" sz="2000" dirty="0"/>
          </a:p>
        </p:txBody>
      </p:sp>
      <p:pic>
        <p:nvPicPr>
          <p:cNvPr id="59396" name="Picture 4" descr="Click this figure to run the applet.">
            <a:hlinkClick r:id="rId3"/>
            <a:extLst>
              <a:ext uri="{FF2B5EF4-FFF2-40B4-BE49-F238E27FC236}">
                <a16:creationId xmlns:a16="http://schemas.microsoft.com/office/drawing/2014/main" id="{E37AE4EE-51D6-4BF7-8E5B-AB4FE32A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38200"/>
            <a:ext cx="210130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03B8F64-6F42-44D2-8B8C-B0A71FEE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7239000" cy="1143000"/>
          </a:xfrm>
        </p:spPr>
        <p:txBody>
          <a:bodyPr/>
          <a:lstStyle/>
          <a:p>
            <a:r>
              <a:rPr lang="en-GB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CardLayout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80EE123-2D34-4A4B-874C-19B275DD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888" y="1898650"/>
            <a:ext cx="8626475" cy="4349750"/>
          </a:xfrm>
        </p:spPr>
        <p:txBody>
          <a:bodyPr/>
          <a:lstStyle/>
          <a:p>
            <a:r>
              <a:rPr lang="en-GB" altLang="en-US" dirty="0"/>
              <a:t>Manages objects (usually </a:t>
            </a:r>
            <a:r>
              <a:rPr lang="en-GB" altLang="en-US" dirty="0" err="1"/>
              <a:t>JPanels</a:t>
            </a:r>
            <a:r>
              <a:rPr lang="en-GB" altLang="en-US" dirty="0"/>
              <a:t>) in sets</a:t>
            </a:r>
          </a:p>
          <a:p>
            <a:r>
              <a:rPr lang="en-GB" altLang="en-US" dirty="0"/>
              <a:t>Works much like tabbed pane	</a:t>
            </a:r>
          </a:p>
          <a:p>
            <a:r>
              <a:rPr lang="en-GB" altLang="en-US" dirty="0"/>
              <a:t>Choose cards by</a:t>
            </a:r>
          </a:p>
          <a:p>
            <a:pPr lvl="1"/>
            <a:r>
              <a:rPr lang="en-GB" altLang="en-US" dirty="0"/>
              <a:t>Asking for card in order added to container</a:t>
            </a:r>
          </a:p>
          <a:p>
            <a:pPr lvl="1"/>
            <a:r>
              <a:rPr lang="en-GB" altLang="en-US" dirty="0"/>
              <a:t>Going backwards or forwards</a:t>
            </a:r>
          </a:p>
          <a:p>
            <a:pPr lvl="1"/>
            <a:r>
              <a:rPr lang="en-GB" altLang="en-US" dirty="0"/>
              <a:t>Specifying card by name</a:t>
            </a:r>
            <a:endParaRPr lang="en-US" altLang="en-US" dirty="0"/>
          </a:p>
        </p:txBody>
      </p:sp>
      <p:pic>
        <p:nvPicPr>
          <p:cNvPr id="61444" name="Picture 4" descr="Click this figure to run the applet.">
            <a:hlinkClick r:id="rId3"/>
            <a:extLst>
              <a:ext uri="{FF2B5EF4-FFF2-40B4-BE49-F238E27FC236}">
                <a16:creationId xmlns:a16="http://schemas.microsoft.com/office/drawing/2014/main" id="{F7C6ED07-A536-458E-8446-4B85F475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23912"/>
            <a:ext cx="3497263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767290B-8FEF-4389-9F12-C5F849B3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Choosing Layout Managers (1)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B8D075A4-3BFE-41BE-9C12-20CB61E6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GB" altLang="en-US"/>
              <a:t>In order to display a component in as much space as it can get, consider:</a:t>
            </a:r>
          </a:p>
          <a:p>
            <a:pPr lvl="1"/>
            <a:r>
              <a:rPr lang="en-GB" altLang="en-US"/>
              <a:t>BorderLayout</a:t>
            </a:r>
          </a:p>
          <a:p>
            <a:pPr marL="1085850" lvl="2"/>
            <a:r>
              <a:rPr lang="en-GB" altLang="en-US"/>
              <a:t>Component in centre</a:t>
            </a:r>
          </a:p>
          <a:p>
            <a:pPr lvl="1"/>
            <a:r>
              <a:rPr lang="en-GB" altLang="en-US"/>
              <a:t>GridBagLayout</a:t>
            </a:r>
          </a:p>
          <a:p>
            <a:pPr marL="1085850" lvl="2"/>
            <a:r>
              <a:rPr lang="en-GB" altLang="en-US"/>
              <a:t>fill=GridBagConstraints.BOTH</a:t>
            </a:r>
          </a:p>
          <a:p>
            <a:pPr lvl="1"/>
            <a:r>
              <a:rPr lang="en-GB" altLang="en-US"/>
              <a:t>BoxLayout</a:t>
            </a:r>
          </a:p>
          <a:p>
            <a:pPr marL="1085850" lvl="2"/>
            <a:r>
              <a:rPr lang="en-GB" altLang="en-US"/>
              <a:t>Component specifies very large preferred/maximum sizes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D3E2EA56-0716-4F6E-80C8-864F1DC14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Choosing Layout Managers (2)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897FDA9F-49B9-4FC9-B222-3CBB17688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To display a few components in a compact row: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JPanel’s default FlowLayout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BoxLayout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/>
          </a:p>
          <a:p>
            <a:pPr>
              <a:lnSpc>
                <a:spcPct val="90000"/>
              </a:lnSpc>
            </a:pPr>
            <a:r>
              <a:rPr lang="en-GB" altLang="en-US"/>
              <a:t>Display a few components of the same size in rows and columns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GridLayout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5170911E-B53A-4576-8C6C-658165E54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Choosing layout managers (3)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09B6C96E-BFE4-4160-B8BA-3402D71F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Display a few components in a row or column, with different spacing between them and custom component sizes</a:t>
            </a:r>
            <a:endParaRPr lang="en-GB" altLang="en-US" sz="2000"/>
          </a:p>
          <a:p>
            <a:pPr lvl="1">
              <a:lnSpc>
                <a:spcPct val="90000"/>
              </a:lnSpc>
            </a:pPr>
            <a:r>
              <a:rPr lang="en-GB" altLang="en-US" sz="2000"/>
              <a:t>BoxLayout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000"/>
          </a:p>
          <a:p>
            <a:pPr>
              <a:lnSpc>
                <a:spcPct val="90000"/>
              </a:lnSpc>
            </a:pPr>
            <a:r>
              <a:rPr lang="en-GB" altLang="en-US"/>
              <a:t>Display a complex layout that has many components</a:t>
            </a:r>
            <a:endParaRPr lang="en-GB" altLang="en-US" sz="2000"/>
          </a:p>
          <a:p>
            <a:pPr lvl="1">
              <a:lnSpc>
                <a:spcPct val="90000"/>
              </a:lnSpc>
            </a:pPr>
            <a:r>
              <a:rPr lang="en-GB" altLang="en-US" sz="2000"/>
              <a:t>GridBagLayout</a:t>
            </a:r>
          </a:p>
          <a:p>
            <a:pPr lvl="1">
              <a:lnSpc>
                <a:spcPct val="90000"/>
              </a:lnSpc>
            </a:pPr>
            <a:r>
              <a:rPr lang="en-GB" altLang="en-US" sz="2000" i="1"/>
              <a:t>Using JPanel grouping and hierarchies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D2C98CD0-B939-43B2-ADF1-DDC3B4124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with Layout Managers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1E6954DF-C201-4CBB-B0A1-411930B9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66163" cy="5257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How would you create a complex window like this, using the layout managers shown?</a:t>
            </a:r>
          </a:p>
        </p:txBody>
      </p:sp>
      <p:pic>
        <p:nvPicPr>
          <p:cNvPr id="69636" name="Picture 3" descr="C:\Document\335\lectures\2002_06_17\complexlayout.JPG">
            <a:extLst>
              <a:ext uri="{FF2B5EF4-FFF2-40B4-BE49-F238E27FC236}">
                <a16:creationId xmlns:a16="http://schemas.microsoft.com/office/drawing/2014/main" id="{9223C583-7B3C-41CD-8441-53BCF04C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66925"/>
            <a:ext cx="5715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B55BA8E3-8EDE-464C-92D1-8C1FFA292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Swing and AWT components -  a quick Reminder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A1EDEFB-1E80-4519-B6C8-D611A513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noFill/>
        </p:spPr>
        <p:txBody>
          <a:bodyPr/>
          <a:lstStyle/>
          <a:p>
            <a:r>
              <a:rPr lang="en-GB" altLang="en-US">
                <a:ea typeface="Cambria" panose="02040503050406030204" pitchFamily="18" charset="0"/>
              </a:rPr>
              <a:t>Mix Swing and AWT components as little as possible (not at all in most cases)</a:t>
            </a:r>
          </a:p>
          <a:p>
            <a:endParaRPr lang="en-GB" altLang="en-US">
              <a:ea typeface="Cambria" panose="02040503050406030204" pitchFamily="18" charset="0"/>
            </a:endParaRPr>
          </a:p>
          <a:p>
            <a:r>
              <a:rPr lang="en-GB" altLang="en-US">
                <a:ea typeface="Cambria" panose="02040503050406030204" pitchFamily="18" charset="0"/>
              </a:rPr>
              <a:t>Put ‘J’ in front of everything AWT provides to get Swing’s counterpart</a:t>
            </a:r>
          </a:p>
          <a:p>
            <a:pPr lvl="1"/>
            <a:r>
              <a:rPr lang="en-GB" altLang="en-US">
                <a:ea typeface="Cambria" panose="02040503050406030204" pitchFamily="18" charset="0"/>
              </a:rPr>
              <a:t>AWT: Button</a:t>
            </a:r>
          </a:p>
          <a:p>
            <a:pPr lvl="1"/>
            <a:r>
              <a:rPr lang="en-GB" altLang="en-US">
                <a:ea typeface="Cambria" panose="02040503050406030204" pitchFamily="18" charset="0"/>
              </a:rPr>
              <a:t>Swing: JButton</a:t>
            </a:r>
            <a:endParaRPr lang="en-US" altLang="en-US"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0" name="Rectangle 6">
            <a:extLst>
              <a:ext uri="{FF2B5EF4-FFF2-40B4-BE49-F238E27FC236}">
                <a16:creationId xmlns:a16="http://schemas.microsoft.com/office/drawing/2014/main" id="{906F0448-AF10-4E9A-A4AB-71FC7891A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Solution: composite layout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B44165C1-869E-4387-B1CC-82E67F10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/>
            <a:r>
              <a:rPr lang="en-US" altLang="en-US"/>
              <a:t>create panels within panels</a:t>
            </a:r>
          </a:p>
          <a:p>
            <a:pPr eaLnBrk="1" hangingPunct="1"/>
            <a:r>
              <a:rPr lang="en-US" altLang="en-US"/>
              <a:t>each panel has a different layout, and by combining the layouts, more complex / powerful layout can be achieved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/>
              <a:t>how many panels?</a:t>
            </a:r>
          </a:p>
          <a:p>
            <a:pPr lvl="1" eaLnBrk="1" hangingPunct="1"/>
            <a:r>
              <a:rPr lang="en-US" altLang="en-US"/>
              <a:t>what layout in each?</a:t>
            </a:r>
          </a:p>
        </p:txBody>
      </p:sp>
      <p:pic>
        <p:nvPicPr>
          <p:cNvPr id="70660" name="Picture 4" descr="C:\Document\cs335_2003_spring\lecture_notes\composite.bmp">
            <a:extLst>
              <a:ext uri="{FF2B5EF4-FFF2-40B4-BE49-F238E27FC236}">
                <a16:creationId xmlns:a16="http://schemas.microsoft.com/office/drawing/2014/main" id="{77C563BB-B4D7-44F2-8235-885230AB9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29000"/>
            <a:ext cx="42672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2E34577-F631-43D0-89D9-27DDD4C88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Event-driven Programming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052B333-91C2-4591-952B-AD76F0F8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/>
              <a:t>program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execution is indeterminate</a:t>
            </a:r>
          </a:p>
          <a:p>
            <a:pPr algn="just" eaLnBrk="1" hangingPunct="1"/>
            <a:r>
              <a:rPr lang="en-US" altLang="en-US" dirty="0"/>
              <a:t>on-screen components cause </a:t>
            </a:r>
            <a:r>
              <a:rPr lang="en-US" altLang="en-US" i="1" dirty="0"/>
              <a:t>events</a:t>
            </a:r>
            <a:r>
              <a:rPr lang="en-US" altLang="en-US" dirty="0"/>
              <a:t> to occur when they are clicked / interacted with</a:t>
            </a:r>
          </a:p>
          <a:p>
            <a:pPr algn="just" eaLnBrk="1" hangingPunct="1"/>
            <a:r>
              <a:rPr lang="en-US" altLang="en-US" dirty="0"/>
              <a:t>events can be handled, causing the program to respond, </a:t>
            </a:r>
            <a:r>
              <a:rPr lang="en-US" altLang="en-US" i="1" dirty="0"/>
              <a:t>driving</a:t>
            </a:r>
            <a:r>
              <a:rPr lang="en-US" altLang="en-US" dirty="0"/>
              <a:t> the execution thru events (an "event-driven" program)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71DC829-A287-472D-A602-270E9A3D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Java Event Hierarchy</a:t>
            </a:r>
          </a:p>
        </p:txBody>
      </p:sp>
      <p:sp>
        <p:nvSpPr>
          <p:cNvPr id="390148" name="Rectangle 4">
            <a:extLst>
              <a:ext uri="{FF2B5EF4-FFF2-40B4-BE49-F238E27FC236}">
                <a16:creationId xmlns:a16="http://schemas.microsoft.com/office/drawing/2014/main" id="{1BD6B3BC-C41C-4E91-BE25-E1D6F4488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err="1">
                <a:latin typeface="Courier New" pitchFamily="49" charset="0"/>
              </a:rPr>
              <a:t>java.lang.Object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+--</a:t>
            </a:r>
            <a:r>
              <a:rPr lang="en-US" sz="2000" dirty="0" err="1">
                <a:latin typeface="Courier New" pitchFamily="49" charset="0"/>
              </a:rPr>
              <a:t>java.util.EventObject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 +--</a:t>
            </a:r>
            <a:r>
              <a:rPr lang="en-US" sz="2000" dirty="0" err="1">
                <a:latin typeface="Courier New" pitchFamily="49" charset="0"/>
              </a:rPr>
              <a:t>java.awt.AWTEvent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   +--</a:t>
            </a:r>
            <a:r>
              <a:rPr lang="en-US" sz="2000" dirty="0" err="1">
                <a:latin typeface="Courier New" pitchFamily="49" charset="0"/>
              </a:rPr>
              <a:t>java.awt.event.</a:t>
            </a:r>
            <a:r>
              <a:rPr lang="en-US" sz="2000" b="1" dirty="0" err="1">
                <a:latin typeface="Courier New" pitchFamily="49" charset="0"/>
              </a:rPr>
              <a:t>ActionEvent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   +--</a:t>
            </a:r>
            <a:r>
              <a:rPr lang="en-US" sz="2000" dirty="0" err="1">
                <a:latin typeface="Courier New" pitchFamily="49" charset="0"/>
              </a:rPr>
              <a:t>java.awt.event.TextEvent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   +--</a:t>
            </a:r>
            <a:r>
              <a:rPr lang="en-US" sz="2000" dirty="0" err="1">
                <a:latin typeface="Courier New" pitchFamily="49" charset="0"/>
              </a:rPr>
              <a:t>java.awt.event.ComponentEvent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         +--</a:t>
            </a:r>
            <a:r>
              <a:rPr lang="en-US" sz="2000" dirty="0" err="1">
                <a:latin typeface="Courier New" pitchFamily="49" charset="0"/>
              </a:rPr>
              <a:t>java.awt.event.FocusEvent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         +--</a:t>
            </a:r>
            <a:r>
              <a:rPr lang="en-US" sz="2000" dirty="0" err="1">
                <a:latin typeface="Courier New" pitchFamily="49" charset="0"/>
              </a:rPr>
              <a:t>java.awt.event.WindowEvent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         +--</a:t>
            </a:r>
            <a:r>
              <a:rPr lang="en-US" sz="2000" dirty="0" err="1">
                <a:latin typeface="Courier New" pitchFamily="49" charset="0"/>
              </a:rPr>
              <a:t>java.awt.event.InputEvent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               +--</a:t>
            </a:r>
            <a:r>
              <a:rPr lang="en-US" sz="2000" dirty="0" err="1">
                <a:latin typeface="Courier New" pitchFamily="49" charset="0"/>
              </a:rPr>
              <a:t>java.awt.event.KeyEvent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               +--</a:t>
            </a:r>
            <a:r>
              <a:rPr lang="en-US" sz="2000" dirty="0" err="1">
                <a:latin typeface="Courier New" pitchFamily="49" charset="0"/>
              </a:rPr>
              <a:t>java.awt.event.MouseEvent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</a:rPr>
              <a:t>import </a:t>
            </a:r>
            <a:r>
              <a:rPr lang="en-US" sz="2800" b="1" dirty="0" err="1">
                <a:latin typeface="Courier New" pitchFamily="49" charset="0"/>
              </a:rPr>
              <a:t>java.awt.event</a:t>
            </a:r>
            <a:r>
              <a:rPr lang="en-US" sz="2800" b="1" dirty="0">
                <a:latin typeface="Courier New" pitchFamily="49" charset="0"/>
              </a:rPr>
              <a:t>.*;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4C803721-5471-4E11-9E98-DF8814F79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Some typical component events and listeners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78211" name="Group 3">
            <a:extLst>
              <a:ext uri="{FF2B5EF4-FFF2-40B4-BE49-F238E27FC236}">
                <a16:creationId xmlns:a16="http://schemas.microsoft.com/office/drawing/2014/main" id="{9211746F-AE5B-417E-8674-78D4DCD4217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133600"/>
          <a:ext cx="8458200" cy="3849739"/>
        </p:xfrm>
        <a:graphic>
          <a:graphicData uri="http://schemas.openxmlformats.org/drawingml/2006/table">
            <a:tbl>
              <a:tblPr/>
              <a:tblGrid>
                <a:gridCol w="558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 that results in event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Listener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clicks a button, presses 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eturn while typing in a text field, or chooses a menu item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ActionListener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closes a 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window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WindowListener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presses a mouse button while the cursor is over a component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MouseListener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moves the mouse over a component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MouseMotionListener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Component becomes visible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ComponentListener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Component gets the keyboard focus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FocusListener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Table or list selection changes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ListSelectionListener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6AD3FAF-B782-4619-B7C2-04409F7D8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Listening for Events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CB91C4B-D734-4E3F-80A5-65888C94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attach </a:t>
            </a:r>
            <a:r>
              <a:rPr lang="en-US" altLang="en-US" sz="2800" i="1"/>
              <a:t>listener </a:t>
            </a:r>
            <a:r>
              <a:rPr lang="en-US" altLang="en-US" sz="2800"/>
              <a:t>to component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listener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appropriate method will be called when event occurs (e.g. when the button is clicked)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Action events, use </a:t>
            </a:r>
            <a:r>
              <a:rPr lang="en-US" altLang="en-US" sz="2400">
                <a:latin typeface="Courier New" panose="02070309020205020404" pitchFamily="49" charset="0"/>
              </a:rPr>
              <a:t>ActionListener</a:t>
            </a:r>
            <a:endParaRPr lang="en-US" altLang="en-US" sz="2800"/>
          </a:p>
        </p:txBody>
      </p:sp>
      <p:pic>
        <p:nvPicPr>
          <p:cNvPr id="74756" name="Picture 4" descr="C:\Document\335\6actionlistener.gif">
            <a:extLst>
              <a:ext uri="{FF2B5EF4-FFF2-40B4-BE49-F238E27FC236}">
                <a16:creationId xmlns:a16="http://schemas.microsoft.com/office/drawing/2014/main" id="{0CE8DD66-C233-4C66-A90F-9C8C6AA8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784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AA3197E-A101-428E-A2E5-C176C7CA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Writing an </a:t>
            </a: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ActionListener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3220" name="Rectangle 4">
            <a:extLst>
              <a:ext uri="{FF2B5EF4-FFF2-40B4-BE49-F238E27FC236}">
                <a16:creationId xmlns:a16="http://schemas.microsoft.com/office/drawing/2014/main" id="{FFE896E7-944B-4B27-BC2D-C9C30EAF0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// part of Java; you don</a:t>
            </a:r>
            <a:r>
              <a:rPr lang="en-US" sz="2400" dirty="0">
                <a:latin typeface="Times New Roman"/>
              </a:rPr>
              <a:t>’</a:t>
            </a:r>
            <a:r>
              <a:rPr lang="en-US" sz="2400" dirty="0">
                <a:latin typeface="Courier New" pitchFamily="49" charset="0"/>
              </a:rPr>
              <a:t>t write this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public interface </a:t>
            </a:r>
            <a:r>
              <a:rPr lang="en-US" sz="2400" dirty="0" err="1">
                <a:latin typeface="Courier New" pitchFamily="49" charset="0"/>
              </a:rPr>
              <a:t>ActionListener</a:t>
            </a:r>
            <a:r>
              <a:rPr lang="en-US" sz="2400" dirty="0">
                <a:latin typeface="Courier New" pitchFamily="49" charset="0"/>
              </a:rPr>
              <a:t> {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  void </a:t>
            </a:r>
            <a:r>
              <a:rPr lang="en-US" sz="2400" dirty="0" err="1">
                <a:latin typeface="Courier New" pitchFamily="49" charset="0"/>
              </a:rPr>
              <a:t>actionPerformed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ActionEvent</a:t>
            </a:r>
            <a:r>
              <a:rPr lang="en-US" sz="2400" dirty="0">
                <a:latin typeface="Courier New" pitchFamily="49" charset="0"/>
              </a:rPr>
              <a:t> event);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// Prints a message when the button is clicked.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public class </a:t>
            </a:r>
            <a:r>
              <a:rPr lang="en-US" sz="2400" dirty="0" err="1">
                <a:latin typeface="Courier New" pitchFamily="49" charset="0"/>
              </a:rPr>
              <a:t>MyActionListener</a:t>
            </a:r>
            <a:r>
              <a:rPr lang="en-US" sz="2400" dirty="0">
                <a:latin typeface="Courier New" pitchFamily="49" charset="0"/>
              </a:rPr>
              <a:t> 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implements </a:t>
            </a:r>
            <a:r>
              <a:rPr lang="en-US" sz="2400" b="1" dirty="0" err="1">
                <a:latin typeface="Courier New" pitchFamily="49" charset="0"/>
              </a:rPr>
              <a:t>ActionListener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  public void </a:t>
            </a:r>
            <a:r>
              <a:rPr lang="en-US" sz="2400" b="1" dirty="0" err="1">
                <a:latin typeface="Courier New" pitchFamily="49" charset="0"/>
              </a:rPr>
              <a:t>actionPerformed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ActionEvent</a:t>
            </a:r>
            <a:r>
              <a:rPr lang="en-US" sz="2400" b="1" dirty="0">
                <a:latin typeface="Courier New" pitchFamily="49" charset="0"/>
              </a:rPr>
              <a:t> event)</a:t>
            </a:r>
            <a:r>
              <a:rPr lang="en-US" sz="2400" dirty="0">
                <a:latin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("Event occurred!");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  }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7FD4FDA-2576-406C-9D28-8FBF04660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Attaching an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ActionListener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B714207-E902-40C2-9FCF-2A2526253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JButton button = new JButton("button 1");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ActionListener listener = new MyActionListener();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button.</a:t>
            </a:r>
            <a:r>
              <a:rPr lang="en-US" altLang="en-US" sz="2000" b="1">
                <a:latin typeface="Courier New" panose="02070309020205020404" pitchFamily="49" charset="0"/>
              </a:rPr>
              <a:t>addActionListener</a:t>
            </a:r>
            <a:r>
              <a:rPr lang="en-US" altLang="en-US" sz="2000">
                <a:latin typeface="Courier New" panose="02070309020205020404" pitchFamily="49" charset="0"/>
              </a:rPr>
              <a:t>(listener);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/>
              <a:t>now </a:t>
            </a:r>
            <a:r>
              <a:rPr lang="en-US" altLang="en-US" sz="2400">
                <a:latin typeface="Courier New" panose="02070309020205020404" pitchFamily="49" charset="0"/>
              </a:rPr>
              <a:t>button</a:t>
            </a:r>
            <a:r>
              <a:rPr lang="en-US" altLang="en-US" sz="2800"/>
              <a:t> will print </a:t>
            </a:r>
            <a:r>
              <a:rPr lang="en-US" altLang="en-US" sz="2400">
                <a:latin typeface="Courier New" panose="02070309020205020404" pitchFamily="49" charset="0"/>
              </a:rPr>
              <a:t>"Event occurred!"</a:t>
            </a:r>
            <a:r>
              <a:rPr lang="en-US" altLang="en-US" sz="2400"/>
              <a:t> </a:t>
            </a:r>
            <a:r>
              <a:rPr lang="en-US" altLang="en-US" sz="2800"/>
              <a:t>when clicked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addActionListener</a:t>
            </a:r>
            <a:r>
              <a:rPr lang="en-US" altLang="en-US" sz="2400"/>
              <a:t> </a:t>
            </a:r>
            <a:r>
              <a:rPr lang="en-US" altLang="en-US" sz="2800"/>
              <a:t>method exists in many Swing components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6D5A964-231E-4A93-9E1E-4520FF4F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07B02-BE34-466B-BE15-2C5D5DD990E6}"/>
              </a:ext>
            </a:extLst>
          </p:cNvPr>
          <p:cNvSpPr txBox="1"/>
          <p:nvPr/>
        </p:nvSpPr>
        <p:spPr>
          <a:xfrm>
            <a:off x="457200" y="1143000"/>
            <a:ext cx="8001000" cy="4081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Java Tutorial: Visual Index to the Swing Components. </a:t>
            </a:r>
            <a:r>
              <a:rPr lang="en-US" altLang="en-US" sz="2400" u="sng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https://docs.oracle.com/javase/tutorial/uiswing/components/index.html</a:t>
            </a:r>
            <a:r>
              <a:rPr lang="en-US" alt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indent="-28575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Java Tutorial: Laying Out Components Within a Container. </a:t>
            </a:r>
            <a:r>
              <a:rPr lang="en-US" altLang="en-US" sz="2400" u="sng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https://docs.oracle.com/javase/tutorial/uiswing/layout/index.html</a:t>
            </a:r>
            <a:r>
              <a:rPr lang="en-US" alt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indent="-28575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Java Tutorial: How to Write Action Listeners.</a:t>
            </a:r>
            <a:b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u="sng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https://docs.oracle.com/javase/tutorial/uiswing/events/actionlistener.html</a:t>
            </a:r>
            <a:r>
              <a:rPr lang="en-US" alt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/>
              <a:t>	  Thank </a:t>
            </a:r>
            <a:r>
              <a:rPr lang="en-US" dirty="0"/>
              <a:t>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10A677F4-4304-4FBF-B0C5-8C04C1089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64563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Simplest GUI programming: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JOptionPane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0A477F3-8A4E-4122-9D2B-14D764B8F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0013"/>
            <a:ext cx="8610600" cy="487838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i="1" dirty="0">
                <a:ea typeface="Cambria" panose="02040503050406030204" pitchFamily="18" charset="0"/>
              </a:rPr>
              <a:t>An option pane is a simple dialog box for graphical input/output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ea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Cambria" panose="02040503050406030204" pitchFamily="18" charset="0"/>
              </a:rPr>
              <a:t>advantages: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Cambria" panose="02040503050406030204" pitchFamily="18" charset="0"/>
              </a:rPr>
              <a:t>simple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Cambria" panose="02040503050406030204" pitchFamily="18" charset="0"/>
              </a:rPr>
              <a:t>flexible (in some ways)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Cambria" panose="02040503050406030204" pitchFamily="18" charset="0"/>
              </a:rPr>
              <a:t>looks better than the black box of doom</a:t>
            </a:r>
            <a:br>
              <a:rPr lang="en-US" sz="2400" dirty="0">
                <a:ea typeface="Cambria" panose="02040503050406030204" pitchFamily="18" charset="0"/>
              </a:rPr>
            </a:br>
            <a:endParaRPr lang="en-US" sz="2400" dirty="0">
              <a:ea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ea typeface="Cambria" panose="02040503050406030204" pitchFamily="18" charset="0"/>
              </a:rPr>
              <a:t>disadvantages: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Cambria" panose="02040503050406030204" pitchFamily="18" charset="0"/>
              </a:rPr>
              <a:t>created with static methods; 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not very object-oriented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Cambria" panose="02040503050406030204" pitchFamily="18" charset="0"/>
              </a:rPr>
              <a:t>not very powerful (just simple dialog boxes)</a:t>
            </a:r>
          </a:p>
        </p:txBody>
      </p:sp>
      <p:pic>
        <p:nvPicPr>
          <p:cNvPr id="19460" name="Picture 4" descr="C:\Document\335\19invalidVote.gif">
            <a:extLst>
              <a:ext uri="{FF2B5EF4-FFF2-40B4-BE49-F238E27FC236}">
                <a16:creationId xmlns:a16="http://schemas.microsoft.com/office/drawing/2014/main" id="{077AAA1A-AEA0-4E96-B9D3-5CF6BB466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6576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7" name="Rectangle 7">
            <a:extLst>
              <a:ext uri="{FF2B5EF4-FFF2-40B4-BE49-F238E27FC236}">
                <a16:creationId xmlns:a16="http://schemas.microsoft.com/office/drawing/2014/main" id="{E235C211-E469-4F7C-AF4B-40D2B0E5E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Types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JOptionPane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8408" name="Rectangle 8">
            <a:extLst>
              <a:ext uri="{FF2B5EF4-FFF2-40B4-BE49-F238E27FC236}">
                <a16:creationId xmlns:a16="http://schemas.microsoft.com/office/drawing/2014/main" id="{D563575D-A6D1-4775-B807-B9C36AA2B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58200" cy="5410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ea typeface="Cambria" panose="02040503050406030204" pitchFamily="18" charset="0"/>
              </a:rPr>
              <a:t>public static void </a:t>
            </a:r>
            <a:r>
              <a:rPr lang="en-US" sz="2400" dirty="0" err="1">
                <a:ea typeface="Cambria" panose="02040503050406030204" pitchFamily="18" charset="0"/>
              </a:rPr>
              <a:t>showMessageDialog</a:t>
            </a:r>
            <a:r>
              <a:rPr lang="en-US" sz="2400" dirty="0">
                <a:ea typeface="Cambria" panose="02040503050406030204" pitchFamily="18" charset="0"/>
              </a:rPr>
              <a:t>(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Component parent, Object message)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Displays a message on a dialog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with an OK button.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ea typeface="Cambria" panose="02040503050406030204" pitchFamily="18" charset="0"/>
              </a:rPr>
              <a:t>public static </a:t>
            </a:r>
            <a:r>
              <a:rPr lang="en-US" sz="2400" dirty="0" err="1">
                <a:ea typeface="Cambria" panose="02040503050406030204" pitchFamily="18" charset="0"/>
              </a:rPr>
              <a:t>int</a:t>
            </a:r>
            <a:r>
              <a:rPr lang="en-US" sz="2400" dirty="0">
                <a:ea typeface="Cambria" panose="02040503050406030204" pitchFamily="18" charset="0"/>
              </a:rPr>
              <a:t> </a:t>
            </a:r>
            <a:r>
              <a:rPr lang="en-US" sz="2400" dirty="0" err="1">
                <a:ea typeface="Cambria" panose="02040503050406030204" pitchFamily="18" charset="0"/>
              </a:rPr>
              <a:t>showConfirmDialog</a:t>
            </a:r>
            <a:r>
              <a:rPr lang="en-US" sz="2400" dirty="0">
                <a:ea typeface="Cambria" panose="02040503050406030204" pitchFamily="18" charset="0"/>
              </a:rPr>
              <a:t>(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Component parent, Object message)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Displays a message and list of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choices Yes, No, Cancel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>
              <a:ea typeface="Cambria" panose="020405030504060302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ea typeface="Cambria" panose="02040503050406030204" pitchFamily="18" charset="0"/>
              </a:rPr>
              <a:t>public static String </a:t>
            </a:r>
            <a:r>
              <a:rPr lang="en-US" sz="2400" dirty="0" err="1">
                <a:ea typeface="Cambria" panose="02040503050406030204" pitchFamily="18" charset="0"/>
              </a:rPr>
              <a:t>showInputDialog</a:t>
            </a:r>
            <a:r>
              <a:rPr lang="en-US" sz="2400" dirty="0">
                <a:ea typeface="Cambria" panose="02040503050406030204" pitchFamily="18" charset="0"/>
              </a:rPr>
              <a:t>(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Component parent, Object message)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Displays a message and text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field for input, and returns the</a:t>
            </a:r>
            <a:br>
              <a:rPr lang="en-US" sz="2400" dirty="0">
                <a:ea typeface="Cambria" panose="02040503050406030204" pitchFamily="18" charset="0"/>
              </a:rPr>
            </a:br>
            <a:r>
              <a:rPr lang="en-US" sz="2400" dirty="0">
                <a:ea typeface="Cambria" panose="02040503050406030204" pitchFamily="18" charset="0"/>
              </a:rPr>
              <a:t>value entered as a String.</a:t>
            </a:r>
            <a:endParaRPr lang="en-US" dirty="0">
              <a:ea typeface="Cambria" panose="02040503050406030204" pitchFamily="18" charset="0"/>
            </a:endParaRPr>
          </a:p>
        </p:txBody>
      </p:sp>
      <p:pic>
        <p:nvPicPr>
          <p:cNvPr id="20484" name="Picture 4" descr="C:\Document\cs335_2003_spring\lecture_notes\joptionpane-message.gif">
            <a:extLst>
              <a:ext uri="{FF2B5EF4-FFF2-40B4-BE49-F238E27FC236}">
                <a16:creationId xmlns:a16="http://schemas.microsoft.com/office/drawing/2014/main" id="{0060877D-EFD6-4231-B70C-AB0AA239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7" y="1222374"/>
            <a:ext cx="251777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 descr="C:\Document\cs335_2003_spring\lecture_notes\joptionpane-input.bmp">
            <a:extLst>
              <a:ext uri="{FF2B5EF4-FFF2-40B4-BE49-F238E27FC236}">
                <a16:creationId xmlns:a16="http://schemas.microsoft.com/office/drawing/2014/main" id="{B375F658-3718-4FA3-90CA-2D7D4818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4659312"/>
            <a:ext cx="2990850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>
            <a:extLst>
              <a:ext uri="{FF2B5EF4-FFF2-40B4-BE49-F238E27FC236}">
                <a16:creationId xmlns:a16="http://schemas.microsoft.com/office/drawing/2014/main" id="{295E82AF-9911-4253-B5FC-EF90536C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7" y="2871787"/>
            <a:ext cx="25527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6AEB85A-1F53-43F8-BDF2-2370C2E2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JOptionPane examples 1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CA5ADE57-312C-400C-9551-DD35D733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Cambria" panose="02040503050406030204" pitchFamily="18" charset="0"/>
              </a:rPr>
              <a:t>showMessageDialog analogous to System.out.println for displaying a simple message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ea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ea typeface="Cambria" panose="02040503050406030204" pitchFamily="18" charset="0"/>
              </a:rPr>
              <a:t>import javax.swing.*;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>
              <a:ea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ea typeface="Cambria" panose="02040503050406030204" pitchFamily="18" charset="0"/>
              </a:rPr>
              <a:t>class MessageDialogExample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ea typeface="Cambria" panose="02040503050406030204" pitchFamily="18" charset="0"/>
              </a:rPr>
              <a:t>  public static void main(String[] args)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ea typeface="Cambria" panose="02040503050406030204" pitchFamily="18" charset="0"/>
              </a:rPr>
              <a:t>    </a:t>
            </a:r>
            <a:r>
              <a:rPr lang="en-US" altLang="en-US" sz="1800" b="1">
                <a:ea typeface="Cambria" panose="02040503050406030204" pitchFamily="18" charset="0"/>
              </a:rPr>
              <a:t>JOptionPane.showMessageDialog</a:t>
            </a:r>
            <a:r>
              <a:rPr lang="en-US" altLang="en-US" sz="1800">
                <a:ea typeface="Cambria" panose="02040503050406030204" pitchFamily="18" charset="0"/>
              </a:rPr>
              <a:t>(null, </a:t>
            </a:r>
            <a:br>
              <a:rPr lang="en-US" altLang="en-US" sz="1800">
                <a:ea typeface="Cambria" panose="02040503050406030204" pitchFamily="18" charset="0"/>
              </a:rPr>
            </a:br>
            <a:r>
              <a:rPr lang="en-US" altLang="en-US" sz="1800">
                <a:ea typeface="Cambria" panose="02040503050406030204" pitchFamily="18" charset="0"/>
              </a:rPr>
              <a:t>    "How's the weather?");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ea typeface="Cambria" panose="02040503050406030204" pitchFamily="18" charset="0"/>
              </a:rPr>
              <a:t>    </a:t>
            </a:r>
            <a:r>
              <a:rPr lang="en-US" altLang="en-US" sz="1800" b="1">
                <a:ea typeface="Cambria" panose="02040503050406030204" pitchFamily="18" charset="0"/>
              </a:rPr>
              <a:t>JOptionPane.showMessageDialog</a:t>
            </a:r>
            <a:r>
              <a:rPr lang="en-US" altLang="en-US" sz="1800">
                <a:ea typeface="Cambria" panose="02040503050406030204" pitchFamily="18" charset="0"/>
              </a:rPr>
              <a:t>(null, </a:t>
            </a:r>
            <a:br>
              <a:rPr lang="en-US" altLang="en-US" sz="1800">
                <a:ea typeface="Cambria" panose="02040503050406030204" pitchFamily="18" charset="0"/>
              </a:rPr>
            </a:br>
            <a:r>
              <a:rPr lang="en-US" altLang="en-US" sz="1800">
                <a:ea typeface="Cambria" panose="02040503050406030204" pitchFamily="18" charset="0"/>
              </a:rPr>
              <a:t>    "Second message");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ea typeface="Cambria" panose="02040503050406030204" pitchFamily="18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ea typeface="Cambria" panose="02040503050406030204" pitchFamily="18" charset="0"/>
              </a:rPr>
              <a:t>}</a:t>
            </a:r>
            <a:endParaRPr lang="en-US" altLang="en-US">
              <a:ea typeface="Cambria" panose="02040503050406030204" pitchFamily="18" charset="0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A5CFE479-C723-44FA-81F2-373E6FE6E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63737"/>
            <a:ext cx="3352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id="{0965C448-5747-45BF-8FF5-293EA123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06887"/>
            <a:ext cx="3352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CFAA8FA-93DA-449D-B481-635F68C3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</a:rPr>
              <a:t>JOptionPane examples 2</a:t>
            </a:r>
          </a:p>
        </p:txBody>
      </p:sp>
      <p:sp>
        <p:nvSpPr>
          <p:cNvPr id="360455" name="Rectangle 7">
            <a:extLst>
              <a:ext uri="{FF2B5EF4-FFF2-40B4-BE49-F238E27FC236}">
                <a16:creationId xmlns:a16="http://schemas.microsoft.com/office/drawing/2014/main" id="{208F1B1A-B45D-4A30-9FEB-23ADB2CC08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ea typeface="Cambria" panose="02040503050406030204" pitchFamily="18" charset="0"/>
              </a:rPr>
              <a:t>showConfirmDialog</a:t>
            </a:r>
            <a:r>
              <a:rPr lang="en-US" sz="2400" dirty="0">
                <a:ea typeface="Cambria" panose="02040503050406030204" pitchFamily="18" charset="0"/>
              </a:rPr>
              <a:t> analogous to a </a:t>
            </a:r>
            <a:r>
              <a:rPr lang="en-US" sz="2400" dirty="0" err="1">
                <a:ea typeface="Cambria" panose="02040503050406030204" pitchFamily="18" charset="0"/>
              </a:rPr>
              <a:t>System.out.print</a:t>
            </a:r>
            <a:r>
              <a:rPr lang="en-US" sz="2400" dirty="0">
                <a:ea typeface="Cambria" panose="02040503050406030204" pitchFamily="18" charset="0"/>
              </a:rPr>
              <a:t> that prints a question, then reading an input value from the user (can only be one of the provided choices)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import </a:t>
            </a:r>
            <a:r>
              <a:rPr lang="en-US" sz="1600" dirty="0" err="1">
                <a:ea typeface="Cambria" panose="02040503050406030204" pitchFamily="18" charset="0"/>
              </a:rPr>
              <a:t>javax.swing</a:t>
            </a:r>
            <a:r>
              <a:rPr lang="en-US" sz="1600" dirty="0">
                <a:ea typeface="Cambria" panose="02040503050406030204" pitchFamily="18" charset="0"/>
              </a:rPr>
              <a:t>.*;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dirty="0">
              <a:ea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class </a:t>
            </a:r>
            <a:r>
              <a:rPr lang="en-US" sz="1600" dirty="0" err="1">
                <a:ea typeface="Cambria" panose="02040503050406030204" pitchFamily="18" charset="0"/>
              </a:rPr>
              <a:t>ConfirmDialogExample</a:t>
            </a:r>
            <a:r>
              <a:rPr lang="en-US" sz="1600" dirty="0">
                <a:ea typeface="Cambria" panose="02040503050406030204" pitchFamily="18" charset="0"/>
              </a:rPr>
              <a:t> {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  public static void main(String[] </a:t>
            </a:r>
            <a:r>
              <a:rPr lang="en-US" sz="1600" dirty="0" err="1">
                <a:ea typeface="Cambria" panose="02040503050406030204" pitchFamily="18" charset="0"/>
              </a:rPr>
              <a:t>args</a:t>
            </a:r>
            <a:r>
              <a:rPr lang="en-US" sz="1600" dirty="0">
                <a:ea typeface="Cambria" panose="02040503050406030204" pitchFamily="18" charset="0"/>
              </a:rPr>
              <a:t>) {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    </a:t>
            </a:r>
            <a:r>
              <a:rPr lang="en-US" sz="1600" dirty="0" err="1">
                <a:ea typeface="Cambria" panose="02040503050406030204" pitchFamily="18" charset="0"/>
              </a:rPr>
              <a:t>int</a:t>
            </a:r>
            <a:r>
              <a:rPr lang="en-US" sz="1600" dirty="0">
                <a:ea typeface="Cambria" panose="02040503050406030204" pitchFamily="18" charset="0"/>
              </a:rPr>
              <a:t> choice = </a:t>
            </a:r>
            <a:r>
              <a:rPr lang="en-US" sz="1600" b="1" dirty="0" err="1">
                <a:ea typeface="Cambria" panose="02040503050406030204" pitchFamily="18" charset="0"/>
              </a:rPr>
              <a:t>JOptionPane.showConfirmDialog</a:t>
            </a:r>
            <a:r>
              <a:rPr lang="en-US" sz="1600" dirty="0">
                <a:ea typeface="Cambria" panose="02040503050406030204" pitchFamily="18" charset="0"/>
              </a:rPr>
              <a:t>(null,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                   "Erase your hard disk?");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    if (choice == </a:t>
            </a:r>
            <a:r>
              <a:rPr lang="en-US" sz="1600" b="1" dirty="0" err="1">
                <a:ea typeface="Cambria" panose="02040503050406030204" pitchFamily="18" charset="0"/>
              </a:rPr>
              <a:t>JOptionPane.YES_OPTION</a:t>
            </a:r>
            <a:r>
              <a:rPr lang="en-US" sz="1600" dirty="0">
                <a:ea typeface="Cambria" panose="02040503050406030204" pitchFamily="18" charset="0"/>
              </a:rPr>
              <a:t>) {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      </a:t>
            </a:r>
            <a:r>
              <a:rPr lang="en-US" sz="1600" dirty="0" err="1">
                <a:ea typeface="Cambria" panose="02040503050406030204" pitchFamily="18" charset="0"/>
              </a:rPr>
              <a:t>JOptionPane.showMessageDialog</a:t>
            </a:r>
            <a:r>
              <a:rPr lang="en-US" sz="1600" dirty="0">
                <a:ea typeface="Cambria" panose="02040503050406030204" pitchFamily="18" charset="0"/>
              </a:rPr>
              <a:t>(null, "Disk erased!");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    } else {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      </a:t>
            </a:r>
            <a:r>
              <a:rPr lang="en-US" sz="1600" dirty="0" err="1">
                <a:ea typeface="Cambria" panose="02040503050406030204" pitchFamily="18" charset="0"/>
              </a:rPr>
              <a:t>JOptionPane.showMessageDialog</a:t>
            </a:r>
            <a:r>
              <a:rPr lang="en-US" sz="1600" dirty="0">
                <a:ea typeface="Cambria" panose="02040503050406030204" pitchFamily="18" charset="0"/>
              </a:rPr>
              <a:t>(null, "Cancelled.");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    }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  }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>
                <a:ea typeface="Cambria" panose="02040503050406030204" pitchFamily="18" charset="0"/>
              </a:rPr>
              <a:t>}</a:t>
            </a:r>
            <a:endParaRPr lang="en-US" dirty="0">
              <a:ea typeface="Cambria" panose="02040503050406030204" pitchFamily="18" charset="0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9C2EA2FF-ADAD-418F-8834-9EF1398B8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7400"/>
            <a:ext cx="25527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82EBB944-97D8-48EB-9518-29BE6601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3448844"/>
            <a:ext cx="25527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A4D7A796-206F-4045-819F-4C5304A1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900612"/>
            <a:ext cx="25527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Words>3503</Words>
  <Application>Microsoft Office PowerPoint</Application>
  <PresentationFormat>On-screen Show (4:3)</PresentationFormat>
  <Paragraphs>511</Paragraphs>
  <Slides>58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 Unicode MS</vt:lpstr>
      <vt:lpstr>Arial</vt:lpstr>
      <vt:lpstr>Calibri</vt:lpstr>
      <vt:lpstr>Cambria</vt:lpstr>
      <vt:lpstr>Courier New</vt:lpstr>
      <vt:lpstr>Times New Roman</vt:lpstr>
      <vt:lpstr>Trebuchet MS</vt:lpstr>
      <vt:lpstr>Wingdings</vt:lpstr>
      <vt:lpstr>GNR</vt:lpstr>
      <vt:lpstr>Microsoft Photo Editor 3.0 Photo</vt:lpstr>
      <vt:lpstr>CSE2101: Object Oriented Programming-II (Java)</vt:lpstr>
      <vt:lpstr>Java Swing</vt:lpstr>
      <vt:lpstr>Motivation</vt:lpstr>
      <vt:lpstr>Java GUI: AWT and Swing</vt:lpstr>
      <vt:lpstr>Swing and AWT components -  a quick Reminder</vt:lpstr>
      <vt:lpstr>Simplest GUI programming: JOptionPane</vt:lpstr>
      <vt:lpstr>Types of JOptionPane</vt:lpstr>
      <vt:lpstr>JOptionPane examples 1</vt:lpstr>
      <vt:lpstr>JOptionPane examples 2</vt:lpstr>
      <vt:lpstr>JOptionPane examples 3</vt:lpstr>
      <vt:lpstr>Onscreen GUI elements</vt:lpstr>
      <vt:lpstr>Swing Component Hierarchy</vt:lpstr>
      <vt:lpstr>Components and Containers</vt:lpstr>
      <vt:lpstr>Containment hierarchies</vt:lpstr>
      <vt:lpstr>Top-level containers</vt:lpstr>
      <vt:lpstr>Top Level Container (Frame)</vt:lpstr>
      <vt:lpstr>Dialog boxes</vt:lpstr>
      <vt:lpstr>GUI Component API</vt:lpstr>
      <vt:lpstr>Using a GUI Component</vt:lpstr>
      <vt:lpstr>Anatomy of an Application GUI</vt:lpstr>
      <vt:lpstr>Using a GUI Component 2</vt:lpstr>
      <vt:lpstr>Build from bottom up</vt:lpstr>
      <vt:lpstr>Code</vt:lpstr>
      <vt:lpstr>Application Code</vt:lpstr>
      <vt:lpstr>Methods of all Swing components</vt:lpstr>
      <vt:lpstr>More JComponent methods</vt:lpstr>
      <vt:lpstr>JFrame</vt:lpstr>
      <vt:lpstr>Atomic components (1)</vt:lpstr>
      <vt:lpstr>Atomic Components (2)</vt:lpstr>
      <vt:lpstr>JButton, JLabel</vt:lpstr>
      <vt:lpstr>JTextField, JTextArea</vt:lpstr>
      <vt:lpstr>JCheckBox, JRadioButton</vt:lpstr>
      <vt:lpstr>ButtonGroup</vt:lpstr>
      <vt:lpstr>Problem: positioning, resizing</vt:lpstr>
      <vt:lpstr>Containers with layout</vt:lpstr>
      <vt:lpstr>Container</vt:lpstr>
      <vt:lpstr>JPanel</vt:lpstr>
      <vt:lpstr>Preferred size of components</vt:lpstr>
      <vt:lpstr>BorderLayout</vt:lpstr>
      <vt:lpstr>FlowLayout</vt:lpstr>
      <vt:lpstr>BoxLayout</vt:lpstr>
      <vt:lpstr>GridLayout</vt:lpstr>
      <vt:lpstr>GridBagLayout (1)</vt:lpstr>
      <vt:lpstr>GridBagLayout (2)</vt:lpstr>
      <vt:lpstr>CardLayout</vt:lpstr>
      <vt:lpstr>Choosing Layout Managers (1)</vt:lpstr>
      <vt:lpstr>Choosing Layout Managers (2)</vt:lpstr>
      <vt:lpstr>Choosing layout managers (3)</vt:lpstr>
      <vt:lpstr>Problem with Layout Managers</vt:lpstr>
      <vt:lpstr>Solution: composite layout</vt:lpstr>
      <vt:lpstr>Event-driven Programming</vt:lpstr>
      <vt:lpstr>Java Event Hierarchy</vt:lpstr>
      <vt:lpstr>Some typical component events and listeners</vt:lpstr>
      <vt:lpstr>Listening for Events</vt:lpstr>
      <vt:lpstr>Writing an ActionListener</vt:lpstr>
      <vt:lpstr>Attaching an ActionListener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</cp:lastModifiedBy>
  <cp:revision>275</cp:revision>
  <cp:lastPrinted>2016-04-24T18:47:01Z</cp:lastPrinted>
  <dcterms:created xsi:type="dcterms:W3CDTF">2015-12-02T19:12:51Z</dcterms:created>
  <dcterms:modified xsi:type="dcterms:W3CDTF">2022-03-15T07:01:40Z</dcterms:modified>
</cp:coreProperties>
</file>