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5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273" r:id="rId29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</a:t>
            </a:r>
            <a:r>
              <a:rPr lang="en-US" sz="1400" b="0" dirty="0" smtClean="0">
                <a:latin typeface="Cambria" panose="02040503050406030204" pitchFamily="18" charset="0"/>
              </a:rPr>
              <a:t>1</a:t>
            </a:r>
            <a:endParaRPr lang="en-US" sz="1400" b="0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 of CSE, University of Dhaka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772400" cy="1143000"/>
          </a:xfrm>
          <a:prstGeom prst="rect">
            <a:avLst/>
          </a:prstGeom>
          <a:noFill/>
        </p:spPr>
        <p:txBody>
          <a:bodyPr anchor="b"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B11A32E-E45E-41CA-93DC-E3D765E26ECA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415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87785-49E3-4ADB-9C9D-67952F55377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06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 of CSE, University of Dhaka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</a:t>
            </a:r>
            <a:r>
              <a:rPr lang="en-US" sz="1400" b="1" dirty="0" smtClean="0">
                <a:latin typeface="Cambria" panose="02040503050406030204" pitchFamily="18" charset="0"/>
              </a:rPr>
              <a:t>11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CSE2101</a:t>
            </a:r>
            <a:r>
              <a:rPr lang="en-US" dirty="0">
                <a:latin typeface="Cambria" panose="02040503050406030204" pitchFamily="18" charset="0"/>
              </a:rPr>
              <a:t>: Object Oriented </a:t>
            </a:r>
            <a:r>
              <a:rPr lang="en-US" dirty="0" smtClean="0">
                <a:latin typeface="Cambria" panose="02040503050406030204" pitchFamily="18" charset="0"/>
              </a:rPr>
              <a:t>Programming-II (Java)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</a:t>
            </a:r>
            <a:r>
              <a:rPr lang="en-US" dirty="0" smtClean="0">
                <a:latin typeface="Cambria" panose="02040503050406030204" pitchFamily="18" charset="0"/>
              </a:rPr>
              <a:t>11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Abstract Classes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7620000" cy="37878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287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287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287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287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public Circle extends Shape {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	protected double r;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	protected static final double PI =3.1415926535;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	public Circle() { r = 1.0; )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	public double area() { return PI * r * r; }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public Rectangle extends Shape {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	protected double w, h;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	public Rectangle() { w = 0.0; h=0.0; }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	public double area() { return w * h; }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87785-49E3-4ADB-9C9D-67952F553770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25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Abstract Classes Properties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6847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AU" altLang="en-AU" sz="2400" dirty="0" smtClean="0">
                <a:ea typeface="Cambria" panose="02040503050406030204" pitchFamily="18" charset="0"/>
              </a:rPr>
              <a:t>A class with one or more abstract methods is automatically abstract and it cannot be instantiated.</a:t>
            </a:r>
          </a:p>
          <a:p>
            <a:pPr algn="just" eaLnBrk="1" hangingPunct="1">
              <a:lnSpc>
                <a:spcPct val="80000"/>
              </a:lnSpc>
            </a:pPr>
            <a:endParaRPr lang="en-AU" altLang="en-AU" sz="24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AU" altLang="en-AU" sz="2400" dirty="0" smtClean="0">
                <a:ea typeface="Cambria" panose="02040503050406030204" pitchFamily="18" charset="0"/>
              </a:rPr>
              <a:t>A class declared abstract, even with no abstract methods can not be instantiated.</a:t>
            </a:r>
          </a:p>
          <a:p>
            <a:pPr algn="just" eaLnBrk="1" hangingPunct="1">
              <a:lnSpc>
                <a:spcPct val="80000"/>
              </a:lnSpc>
            </a:pPr>
            <a:endParaRPr lang="en-AU" altLang="en-AU" sz="24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AU" altLang="en-AU" sz="2400" dirty="0" smtClean="0">
                <a:ea typeface="Cambria" panose="02040503050406030204" pitchFamily="18" charset="0"/>
              </a:rPr>
              <a:t>A subclass of an abstract class can be instantiated if it overrides all abstract methods by implementation them.</a:t>
            </a:r>
          </a:p>
          <a:p>
            <a:pPr algn="just" eaLnBrk="1" hangingPunct="1">
              <a:lnSpc>
                <a:spcPct val="80000"/>
              </a:lnSpc>
            </a:pPr>
            <a:endParaRPr lang="en-AU" altLang="en-AU" sz="24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AU" altLang="en-AU" sz="2400" dirty="0" smtClean="0">
                <a:ea typeface="Cambria" panose="02040503050406030204" pitchFamily="18" charset="0"/>
              </a:rPr>
              <a:t>A subclass that does not implement all of the superclass abstract methods is itself abstract; and it cannot be instantiated.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Interfaces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9200" y="3048000"/>
            <a:ext cx="6400800" cy="1752600"/>
          </a:xfrm>
          <a:noFill/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smtClean="0">
                <a:ea typeface="Cambria" panose="02040503050406030204" pitchFamily="18" charset="0"/>
              </a:rPr>
              <a:t>Design Abstraction and a way for loosing realizing Multiple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1A32E-E45E-41CA-93DC-E3D765E26ECA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101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Interfaces: An informal way of realizing multiple inheritance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7639"/>
            <a:ext cx="8458200" cy="4983162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AU" altLang="en-AU" sz="2400" i="1" dirty="0">
                <a:solidFill>
                  <a:schemeClr val="hlink"/>
                </a:solidFill>
                <a:ea typeface="Cambria" panose="02040503050406030204" pitchFamily="18" charset="0"/>
              </a:rPr>
              <a:t>Interface </a:t>
            </a:r>
            <a:r>
              <a:rPr lang="en-AU" altLang="en-AU" sz="2400" dirty="0">
                <a:solidFill>
                  <a:schemeClr val="hlink"/>
                </a:solidFill>
                <a:ea typeface="Cambria" panose="02040503050406030204" pitchFamily="18" charset="0"/>
              </a:rPr>
              <a:t> </a:t>
            </a:r>
            <a:r>
              <a:rPr lang="en-AU" altLang="en-AU" sz="2400" dirty="0">
                <a:ea typeface="Cambria" panose="02040503050406030204" pitchFamily="18" charset="0"/>
              </a:rPr>
              <a:t>is a  conceptual entity similar to a Abstract class</a:t>
            </a:r>
            <a:r>
              <a:rPr lang="en-AU" altLang="en-AU" sz="2400" dirty="0" smtClean="0">
                <a:ea typeface="Cambria" panose="02040503050406030204" pitchFamily="18" charset="0"/>
              </a:rPr>
              <a:t>.</a:t>
            </a:r>
          </a:p>
          <a:p>
            <a:pPr algn="just" eaLnBrk="1" hangingPunct="1"/>
            <a:endParaRPr lang="en-AU" altLang="en-AU" sz="1100" dirty="0">
              <a:ea typeface="Cambria" panose="02040503050406030204" pitchFamily="18" charset="0"/>
            </a:endParaRPr>
          </a:p>
          <a:p>
            <a:pPr algn="just" eaLnBrk="1" hangingPunct="1"/>
            <a:r>
              <a:rPr lang="en-AU" altLang="en-AU" sz="2400" dirty="0">
                <a:ea typeface="Cambria" panose="02040503050406030204" pitchFamily="18" charset="0"/>
              </a:rPr>
              <a:t>Can contain only </a:t>
            </a:r>
            <a:r>
              <a:rPr lang="en-AU" altLang="en-AU" sz="2400" dirty="0">
                <a:solidFill>
                  <a:schemeClr val="hlink"/>
                </a:solidFill>
                <a:ea typeface="Cambria" panose="02040503050406030204" pitchFamily="18" charset="0"/>
              </a:rPr>
              <a:t>constants (final variables) </a:t>
            </a:r>
            <a:r>
              <a:rPr lang="en-AU" altLang="en-AU" sz="2400" dirty="0">
                <a:ea typeface="Cambria" panose="02040503050406030204" pitchFamily="18" charset="0"/>
              </a:rPr>
              <a:t>and</a:t>
            </a:r>
            <a:r>
              <a:rPr lang="en-AU" altLang="en-AU" sz="2400" dirty="0">
                <a:solidFill>
                  <a:schemeClr val="hlink"/>
                </a:solidFill>
                <a:ea typeface="Cambria" panose="02040503050406030204" pitchFamily="18" charset="0"/>
              </a:rPr>
              <a:t> abstract method </a:t>
            </a:r>
            <a:r>
              <a:rPr lang="en-AU" altLang="en-AU" sz="2400" dirty="0">
                <a:ea typeface="Cambria" panose="02040503050406030204" pitchFamily="18" charset="0"/>
              </a:rPr>
              <a:t>(no implementation) - Different from Abstract classes</a:t>
            </a:r>
            <a:r>
              <a:rPr lang="en-AU" altLang="en-AU" sz="2400" dirty="0" smtClean="0">
                <a:ea typeface="Cambria" panose="02040503050406030204" pitchFamily="18" charset="0"/>
              </a:rPr>
              <a:t>.</a:t>
            </a:r>
          </a:p>
          <a:p>
            <a:pPr algn="just" eaLnBrk="1" hangingPunct="1"/>
            <a:endParaRPr lang="en-AU" altLang="en-AU" sz="1100" dirty="0">
              <a:ea typeface="Cambria" panose="02040503050406030204" pitchFamily="18" charset="0"/>
            </a:endParaRPr>
          </a:p>
          <a:p>
            <a:pPr algn="just" eaLnBrk="1" hangingPunct="1"/>
            <a:r>
              <a:rPr lang="en-AU" altLang="en-AU" sz="2400" dirty="0" smtClean="0">
                <a:ea typeface="Cambria" panose="02040503050406030204" pitchFamily="18" charset="0"/>
              </a:rPr>
              <a:t>It is </a:t>
            </a:r>
            <a:r>
              <a:rPr lang="en-AU" altLang="en-AU" sz="2400" dirty="0">
                <a:ea typeface="Cambria" panose="02040503050406030204" pitchFamily="18" charset="0"/>
              </a:rPr>
              <a:t>the responsibility of the class that implements an interface to supply the code for methods</a:t>
            </a:r>
            <a:r>
              <a:rPr lang="en-AU" altLang="en-AU" sz="2400" dirty="0" smtClean="0">
                <a:ea typeface="Cambria" panose="02040503050406030204" pitchFamily="18" charset="0"/>
              </a:rPr>
              <a:t>.</a:t>
            </a:r>
          </a:p>
          <a:p>
            <a:pPr algn="just" eaLnBrk="1" hangingPunct="1"/>
            <a:endParaRPr lang="en-AU" altLang="en-AU" sz="1100" dirty="0">
              <a:ea typeface="Cambria" panose="02040503050406030204" pitchFamily="18" charset="0"/>
            </a:endParaRPr>
          </a:p>
          <a:p>
            <a:pPr algn="just" eaLnBrk="1" hangingPunct="1"/>
            <a:r>
              <a:rPr lang="en-AU" altLang="en-AU" sz="2400" dirty="0" smtClean="0">
                <a:ea typeface="Cambria" panose="02040503050406030204" pitchFamily="18" charset="0"/>
              </a:rPr>
              <a:t>Use </a:t>
            </a:r>
            <a:r>
              <a:rPr lang="en-AU" altLang="en-AU" sz="2400" dirty="0">
                <a:ea typeface="Cambria" panose="02040503050406030204" pitchFamily="18" charset="0"/>
              </a:rPr>
              <a:t>when a  number of classes share a common interface. </a:t>
            </a:r>
            <a:endParaRPr lang="en-AU" altLang="en-AU" sz="11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en-AU" altLang="en-AU" sz="11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AU" altLang="en-AU" sz="2400" dirty="0" smtClean="0">
                <a:ea typeface="Cambria" panose="02040503050406030204" pitchFamily="18" charset="0"/>
              </a:rPr>
              <a:t>A class can implement any number of interfaces, but cannot extend more than one class at a time.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AU" altLang="en-AU" sz="10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Cambria" panose="02040503050406030204" pitchFamily="18" charset="0"/>
              </a:rPr>
              <a:t>Therefore, interfaces are considered as an informal way of realizing multiple inheritance in Java.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Interface - Exa</a:t>
            </a:r>
            <a:r>
              <a:rPr lang="en-AU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mple</a:t>
            </a:r>
            <a:endParaRPr lang="en-US" altLang="en-AU" sz="320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00400" y="2895600"/>
            <a:ext cx="2620963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800" i="1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speak()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04800" y="4403725"/>
            <a:ext cx="262096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Politician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276600" y="4403725"/>
            <a:ext cx="262096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Priest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1447800" y="3429000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4419600" y="34290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7" name="Line 16"/>
          <p:cNvSpPr>
            <a:spLocks noChangeShapeType="1"/>
          </p:cNvSpPr>
          <p:nvPr/>
        </p:nvSpPr>
        <p:spPr bwMode="auto">
          <a:xfrm>
            <a:off x="1468438" y="54371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418" name="Rectangle 17"/>
          <p:cNvSpPr>
            <a:spLocks noChangeArrowheads="1"/>
          </p:cNvSpPr>
          <p:nvPr/>
        </p:nvSpPr>
        <p:spPr bwMode="auto">
          <a:xfrm>
            <a:off x="3200400" y="1828800"/>
            <a:ext cx="2620963" cy="1082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80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&lt;&lt;Interface&gt;&gt;</a:t>
            </a:r>
          </a:p>
          <a:p>
            <a:pPr eaLnBrk="1" hangingPunct="1"/>
            <a:r>
              <a:rPr lang="en-US" sz="280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Speaker</a:t>
            </a:r>
          </a:p>
        </p:txBody>
      </p:sp>
      <p:sp>
        <p:nvSpPr>
          <p:cNvPr id="17419" name="Rectangle 18"/>
          <p:cNvSpPr>
            <a:spLocks noChangeArrowheads="1"/>
          </p:cNvSpPr>
          <p:nvPr/>
        </p:nvSpPr>
        <p:spPr bwMode="auto">
          <a:xfrm>
            <a:off x="307975" y="5181600"/>
            <a:ext cx="2620963" cy="625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speak()</a:t>
            </a:r>
          </a:p>
        </p:txBody>
      </p:sp>
      <p:sp>
        <p:nvSpPr>
          <p:cNvPr id="17420" name="Rectangle 19"/>
          <p:cNvSpPr>
            <a:spLocks noChangeArrowheads="1"/>
          </p:cNvSpPr>
          <p:nvPr/>
        </p:nvSpPr>
        <p:spPr bwMode="auto">
          <a:xfrm>
            <a:off x="3276600" y="5181600"/>
            <a:ext cx="2620963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speak()</a:t>
            </a:r>
          </a:p>
        </p:txBody>
      </p:sp>
      <p:sp>
        <p:nvSpPr>
          <p:cNvPr id="17421" name="Rectangle 20"/>
          <p:cNvSpPr>
            <a:spLocks noChangeArrowheads="1"/>
          </p:cNvSpPr>
          <p:nvPr/>
        </p:nvSpPr>
        <p:spPr bwMode="auto">
          <a:xfrm>
            <a:off x="6324600" y="4419600"/>
            <a:ext cx="262096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Lecturer</a:t>
            </a:r>
          </a:p>
        </p:txBody>
      </p:sp>
      <p:sp>
        <p:nvSpPr>
          <p:cNvPr id="17422" name="Rectangle 21"/>
          <p:cNvSpPr>
            <a:spLocks noChangeArrowheads="1"/>
          </p:cNvSpPr>
          <p:nvPr/>
        </p:nvSpPr>
        <p:spPr bwMode="auto">
          <a:xfrm>
            <a:off x="6324600" y="5197475"/>
            <a:ext cx="2620963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speak()</a:t>
            </a:r>
          </a:p>
        </p:txBody>
      </p:sp>
      <p:sp>
        <p:nvSpPr>
          <p:cNvPr id="17423" name="Line 22"/>
          <p:cNvSpPr>
            <a:spLocks noChangeShapeType="1"/>
          </p:cNvSpPr>
          <p:nvPr/>
        </p:nvSpPr>
        <p:spPr bwMode="auto">
          <a:xfrm>
            <a:off x="4800600" y="3429000"/>
            <a:ext cx="28956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87785-49E3-4ADB-9C9D-67952F553770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398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Interfaces Definition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391400" cy="4953000"/>
          </a:xfrm>
        </p:spPr>
        <p:txBody>
          <a:bodyPr/>
          <a:lstStyle/>
          <a:p>
            <a:pPr eaLnBrk="1" hangingPunct="1"/>
            <a:r>
              <a:rPr lang="en-AU" altLang="en-AU" sz="2400" smtClean="0">
                <a:ea typeface="Cambria" panose="02040503050406030204" pitchFamily="18" charset="0"/>
              </a:rPr>
              <a:t>Syntax (appears like abstract class):</a:t>
            </a:r>
          </a:p>
          <a:p>
            <a:pPr eaLnBrk="1" hangingPunct="1"/>
            <a:endParaRPr lang="en-AU" altLang="en-AU" sz="2400" smtClean="0">
              <a:ea typeface="Cambria" panose="02040503050406030204" pitchFamily="18" charset="0"/>
            </a:endParaRPr>
          </a:p>
          <a:p>
            <a:pPr eaLnBrk="1" hangingPunct="1"/>
            <a:endParaRPr lang="en-AU" altLang="en-AU" sz="2400" smtClean="0">
              <a:ea typeface="Cambria" panose="02040503050406030204" pitchFamily="18" charset="0"/>
            </a:endParaRPr>
          </a:p>
          <a:p>
            <a:pPr eaLnBrk="1" hangingPunct="1"/>
            <a:endParaRPr lang="en-AU" altLang="en-AU" sz="2400" smtClean="0">
              <a:ea typeface="Cambria" panose="02040503050406030204" pitchFamily="18" charset="0"/>
            </a:endParaRPr>
          </a:p>
          <a:p>
            <a:pPr eaLnBrk="1" hangingPunct="1"/>
            <a:endParaRPr lang="en-AU" altLang="en-AU" sz="2400" smtClean="0">
              <a:ea typeface="Cambria" panose="02040503050406030204" pitchFamily="18" charset="0"/>
            </a:endParaRPr>
          </a:p>
          <a:p>
            <a:pPr eaLnBrk="1" hangingPunct="1"/>
            <a:endParaRPr lang="en-AU" altLang="en-AU" sz="2400" smtClean="0">
              <a:ea typeface="Cambria" panose="02040503050406030204" pitchFamily="18" charset="0"/>
            </a:endParaRPr>
          </a:p>
          <a:p>
            <a:pPr eaLnBrk="1" hangingPunct="1"/>
            <a:r>
              <a:rPr lang="en-AU" altLang="en-AU" sz="2400" smtClean="0">
                <a:ea typeface="Cambria" panose="02040503050406030204" pitchFamily="18" charset="0"/>
              </a:rPr>
              <a:t>Example:</a:t>
            </a:r>
          </a:p>
          <a:p>
            <a:pPr eaLnBrk="1" hangingPunct="1"/>
            <a:endParaRPr lang="en-AU" altLang="en-AU" sz="2400" smtClean="0">
              <a:ea typeface="Cambria" panose="02040503050406030204" pitchFamily="18" charset="0"/>
            </a:endParaRPr>
          </a:p>
          <a:p>
            <a:pPr eaLnBrk="1" hangingPunct="1"/>
            <a:endParaRPr lang="en-AU" altLang="en-AU" sz="2400" smtClean="0">
              <a:ea typeface="Cambria" panose="02040503050406030204" pitchFamily="18" charset="0"/>
            </a:endParaRPr>
          </a:p>
          <a:p>
            <a:pPr eaLnBrk="1" hangingPunct="1"/>
            <a:endParaRPr lang="en-AU" altLang="en-AU" sz="2400" smtClean="0">
              <a:ea typeface="Cambria" panose="02040503050406030204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600200" y="2133600"/>
            <a:ext cx="6096000" cy="1941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2400" b="1">
                <a:solidFill>
                  <a:srgbClr val="FC012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 InterfaceName {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	// Constant/Final Variable Declaration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	// Methods Declaration – only method body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828800" y="4800600"/>
            <a:ext cx="57912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2400" b="1">
                <a:solidFill>
                  <a:srgbClr val="FC012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 Speaker {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	public void speak( );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ambria" panose="02040503050406030204" pitchFamily="18" charset="0"/>
                <a:ea typeface="Cambria" panose="02040503050406030204" pitchFamily="18" charset="0"/>
              </a:rPr>
              <a:t>Implementing Interfaces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56113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Cambria" panose="02040503050406030204" pitchFamily="18" charset="0"/>
              </a:rPr>
              <a:t>Interfaces are used like super-classes who properties are inherited by classes. This is achieved by creating a class that implements the given interface as follows: 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219200" y="3429000"/>
            <a:ext cx="7315200" cy="1633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2000" b="1">
                <a:latin typeface="Cambria" panose="02040503050406030204" pitchFamily="18" charset="0"/>
                <a:ea typeface="Cambria" panose="02040503050406030204" pitchFamily="18" charset="0"/>
              </a:rPr>
              <a:t>class ClassName </a:t>
            </a:r>
            <a:r>
              <a:rPr lang="en-AU" altLang="en-AU" sz="2000" b="1">
                <a:solidFill>
                  <a:srgbClr val="FC012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 </a:t>
            </a:r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InterfaceName [, InterfaceName2, …]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	// Body of Class</a:t>
            </a:r>
          </a:p>
          <a:p>
            <a:pPr algn="l" eaLnBrk="1" hangingPunct="1"/>
            <a:r>
              <a:rPr lang="en-AU" altLang="en-AU" sz="20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Implementing Interfaces Example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81534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class  Politician implements Speaker {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public void speak(){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	System.out.println(“Talk politics”);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}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9600" y="2895600"/>
            <a:ext cx="81534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class  Priest implements Speaker {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public void speak(){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	System.out.println(“Religious Talks”);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}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8153400" cy="1756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class  Lecturer implements Speaker {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public void speak(){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	System.out.println(“Talks Object Oriented Design and Programming!”);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		}</a:t>
            </a:r>
          </a:p>
          <a:p>
            <a:pPr algn="l" eaLnBrk="1" hangingPunct="1"/>
            <a:r>
              <a:rPr lang="en-AU" altLang="en-AU" sz="18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87785-49E3-4ADB-9C9D-67952F553770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18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ambria" panose="02040503050406030204" pitchFamily="18" charset="0"/>
                <a:ea typeface="Cambria" panose="02040503050406030204" pitchFamily="18" charset="0"/>
              </a:rPr>
              <a:t>Extending Interfaces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Cambria" panose="02040503050406030204" pitchFamily="18" charset="0"/>
              </a:rPr>
              <a:t>Like classes, interfaces can also be extended. The new sub-interface will inherit all the members of the </a:t>
            </a:r>
            <a:r>
              <a:rPr lang="en-US" sz="2400" dirty="0" err="1" smtClean="0">
                <a:ea typeface="Cambria" panose="02040503050406030204" pitchFamily="18" charset="0"/>
              </a:rPr>
              <a:t>superinterface</a:t>
            </a:r>
            <a:r>
              <a:rPr lang="en-US" sz="2400" dirty="0" smtClean="0">
                <a:ea typeface="Cambria" panose="02040503050406030204" pitchFamily="18" charset="0"/>
              </a:rPr>
              <a:t> in the manner similar to classes. This is achieved by using the keyword </a:t>
            </a:r>
            <a:r>
              <a:rPr lang="en-US" sz="2400" b="1" dirty="0" smtClean="0">
                <a:ea typeface="Cambria" panose="02040503050406030204" pitchFamily="18" charset="0"/>
              </a:rPr>
              <a:t>extends</a:t>
            </a:r>
            <a:r>
              <a:rPr lang="en-US" sz="2400" dirty="0" smtClean="0">
                <a:ea typeface="Cambria" panose="02040503050406030204" pitchFamily="18" charset="0"/>
              </a:rPr>
              <a:t> as follows: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 smtClean="0">
              <a:ea typeface="Cambria" panose="02040503050406030204" pitchFamily="18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6096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2400" b="1">
                <a:solidFill>
                  <a:srgbClr val="FC012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 InterfaceName2 </a:t>
            </a:r>
            <a:r>
              <a:rPr lang="en-AU" altLang="en-AU" sz="240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AU" altLang="en-AU">
                <a:latin typeface="Cambria" panose="02040503050406030204" pitchFamily="18" charset="0"/>
                <a:ea typeface="Cambria" panose="02040503050406030204" pitchFamily="18" charset="0"/>
              </a:rPr>
              <a:t>InterfaceName1</a:t>
            </a:r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	// Body of InterfaceName2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ambria" panose="02040503050406030204" pitchFamily="18" charset="0"/>
                <a:ea typeface="Cambria" panose="02040503050406030204" pitchFamily="18" charset="0"/>
              </a:rPr>
              <a:t>Inheritance and Interface Implementation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ea typeface="Cambria" panose="02040503050406030204" pitchFamily="18" charset="0"/>
              </a:rPr>
              <a:t>A general form of interface implementation: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ea typeface="Cambria" panose="02040503050406030204" pitchFamily="18" charset="0"/>
              </a:rPr>
              <a:t>This shows a class can </a:t>
            </a:r>
            <a:r>
              <a:rPr lang="en-US" sz="2400" dirty="0" smtClean="0">
                <a:ea typeface="Cambria" panose="02040503050406030204" pitchFamily="18" charset="0"/>
              </a:rPr>
              <a:t>be </a:t>
            </a:r>
            <a:r>
              <a:rPr lang="en-US" sz="2400" smtClean="0">
                <a:ea typeface="Cambria" panose="02040503050406030204" pitchFamily="18" charset="0"/>
              </a:rPr>
              <a:t>extended to another </a:t>
            </a:r>
            <a:r>
              <a:rPr lang="en-US" sz="2400" dirty="0" smtClean="0">
                <a:ea typeface="Cambria" panose="02040503050406030204" pitchFamily="18" charset="0"/>
              </a:rPr>
              <a:t>class while implementing one or more interfaces. It appears like a multiple inheritance (if we consider interfaces as special kind of classes with certain restrictions or special features).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066800" y="1616075"/>
            <a:ext cx="7315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385763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385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AU" altLang="en-AU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ClassName</a:t>
            </a:r>
            <a:r>
              <a:rPr lang="en-AU" altLang="en-AU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AU" altLang="en-AU" sz="2000" b="1" dirty="0">
                <a:solidFill>
                  <a:srgbClr val="FC012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 </a:t>
            </a:r>
            <a:r>
              <a:rPr lang="en-AU" altLang="en-AU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SuperClass</a:t>
            </a:r>
            <a:r>
              <a:rPr lang="en-AU" altLang="en-AU" sz="2000" b="1" dirty="0">
                <a:solidFill>
                  <a:srgbClr val="FC012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implements </a:t>
            </a:r>
            <a:r>
              <a:rPr lang="en-AU" altLang="en-A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InterfaceName</a:t>
            </a:r>
            <a:r>
              <a:rPr lang="en-AU" altLang="en-AU" sz="2000" dirty="0">
                <a:latin typeface="Cambria" panose="02040503050406030204" pitchFamily="18" charset="0"/>
                <a:ea typeface="Cambria" panose="02040503050406030204" pitchFamily="18" charset="0"/>
              </a:rPr>
              <a:t> [, InterfaceName2, …]</a:t>
            </a:r>
          </a:p>
          <a:p>
            <a:pPr algn="l" eaLnBrk="1" hangingPunct="1"/>
            <a:r>
              <a:rPr lang="en-AU" altLang="en-AU" sz="20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algn="l" eaLnBrk="1" hangingPunct="1"/>
            <a:r>
              <a:rPr lang="en-AU" altLang="en-AU" sz="2000" dirty="0">
                <a:latin typeface="Cambria" panose="02040503050406030204" pitchFamily="18" charset="0"/>
                <a:ea typeface="Cambria" panose="02040503050406030204" pitchFamily="18" charset="0"/>
              </a:rPr>
              <a:t>	// Body of Class</a:t>
            </a:r>
          </a:p>
          <a:p>
            <a:pPr algn="l" eaLnBrk="1" hangingPunct="1"/>
            <a:r>
              <a:rPr lang="en-AU" altLang="en-AU" sz="20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t>Final and Abstract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1A32E-E45E-41CA-93DC-E3D765E26ECA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642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93163" cy="7620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Cambria" panose="02040503050406030204" pitchFamily="18" charset="0"/>
                <a:ea typeface="Cambria" panose="02040503050406030204" pitchFamily="18" charset="0"/>
              </a:rPr>
              <a:t>Student Assessment Example</a:t>
            </a:r>
          </a:p>
        </p:txBody>
      </p:sp>
      <p:sp>
        <p:nvSpPr>
          <p:cNvPr id="23556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4989513"/>
          </a:xfrm>
        </p:spPr>
        <p:txBody>
          <a:bodyPr/>
          <a:lstStyle/>
          <a:p>
            <a:pPr algn="just" eaLnBrk="1" hangingPunct="1"/>
            <a:r>
              <a:rPr lang="en-US" sz="2400" dirty="0" smtClean="0">
                <a:ea typeface="Cambria" panose="02040503050406030204" pitchFamily="18" charset="0"/>
              </a:rPr>
              <a:t>Consider a university where students who participate in the national games or Olympics are given some grace marks. Therefore, the final marks awarded = </a:t>
            </a:r>
            <a:r>
              <a:rPr lang="en-US" sz="2400" dirty="0" err="1" smtClean="0">
                <a:ea typeface="Cambria" panose="02040503050406030204" pitchFamily="18" charset="0"/>
              </a:rPr>
              <a:t>Exam_Marks</a:t>
            </a:r>
            <a:r>
              <a:rPr lang="en-US" sz="2400" dirty="0" smtClean="0">
                <a:ea typeface="Cambria" panose="02040503050406030204" pitchFamily="18" charset="0"/>
              </a:rPr>
              <a:t> + </a:t>
            </a:r>
            <a:r>
              <a:rPr lang="en-US" sz="2400" dirty="0" err="1" smtClean="0">
                <a:ea typeface="Cambria" panose="02040503050406030204" pitchFamily="18" charset="0"/>
              </a:rPr>
              <a:t>Sports_Grace_Marks</a:t>
            </a:r>
            <a:r>
              <a:rPr lang="en-US" sz="2400" dirty="0" smtClean="0">
                <a:ea typeface="Cambria" panose="02040503050406030204" pitchFamily="18" charset="0"/>
              </a:rPr>
              <a:t>. A class diagram representing this scenario is as follow:</a:t>
            </a:r>
          </a:p>
        </p:txBody>
      </p:sp>
      <p:grpSp>
        <p:nvGrpSpPr>
          <p:cNvPr id="23557" name="Group 21"/>
          <p:cNvGrpSpPr>
            <a:grpSpLocks/>
          </p:cNvGrpSpPr>
          <p:nvPr/>
        </p:nvGrpSpPr>
        <p:grpSpPr bwMode="auto">
          <a:xfrm>
            <a:off x="2590800" y="3505200"/>
            <a:ext cx="4800600" cy="2424113"/>
            <a:chOff x="1728" y="2361"/>
            <a:chExt cx="3024" cy="1527"/>
          </a:xfrm>
        </p:grpSpPr>
        <p:sp>
          <p:nvSpPr>
            <p:cNvPr id="23558" name="Text Box 9"/>
            <p:cNvSpPr txBox="1">
              <a:spLocks noChangeArrowheads="1"/>
            </p:cNvSpPr>
            <p:nvPr/>
          </p:nvSpPr>
          <p:spPr bwMode="auto">
            <a:xfrm>
              <a:off x="1740" y="2361"/>
              <a:ext cx="85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Student</a:t>
              </a:r>
            </a:p>
          </p:txBody>
        </p:sp>
        <p:sp>
          <p:nvSpPr>
            <p:cNvPr id="23559" name="Text Box 10"/>
            <p:cNvSpPr txBox="1">
              <a:spLocks noChangeArrowheads="1"/>
            </p:cNvSpPr>
            <p:nvPr/>
          </p:nvSpPr>
          <p:spPr bwMode="auto">
            <a:xfrm>
              <a:off x="3900" y="2365"/>
              <a:ext cx="85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Sports</a:t>
              </a:r>
            </a:p>
          </p:txBody>
        </p:sp>
        <p:sp>
          <p:nvSpPr>
            <p:cNvPr id="23560" name="Text Box 12"/>
            <p:cNvSpPr txBox="1">
              <a:spLocks noChangeArrowheads="1"/>
            </p:cNvSpPr>
            <p:nvPr/>
          </p:nvSpPr>
          <p:spPr bwMode="auto">
            <a:xfrm>
              <a:off x="1728" y="2998"/>
              <a:ext cx="85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Exam</a:t>
              </a:r>
            </a:p>
          </p:txBody>
        </p:sp>
        <p:sp>
          <p:nvSpPr>
            <p:cNvPr id="23561" name="Text Box 13"/>
            <p:cNvSpPr txBox="1">
              <a:spLocks noChangeArrowheads="1"/>
            </p:cNvSpPr>
            <p:nvPr/>
          </p:nvSpPr>
          <p:spPr bwMode="auto">
            <a:xfrm>
              <a:off x="2988" y="3670"/>
              <a:ext cx="85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Results</a:t>
              </a:r>
            </a:p>
          </p:txBody>
        </p:sp>
        <p:sp>
          <p:nvSpPr>
            <p:cNvPr id="23562" name="Line 14"/>
            <p:cNvSpPr>
              <a:spLocks noChangeShapeType="1"/>
            </p:cNvSpPr>
            <p:nvPr/>
          </p:nvSpPr>
          <p:spPr bwMode="auto">
            <a:xfrm flipV="1">
              <a:off x="2160" y="256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563" name="Line 15"/>
            <p:cNvSpPr>
              <a:spLocks noChangeShapeType="1"/>
            </p:cNvSpPr>
            <p:nvPr/>
          </p:nvSpPr>
          <p:spPr bwMode="auto">
            <a:xfrm flipH="1" flipV="1">
              <a:off x="2256" y="3238"/>
              <a:ext cx="10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564" name="Line 16"/>
            <p:cNvSpPr>
              <a:spLocks noChangeShapeType="1"/>
            </p:cNvSpPr>
            <p:nvPr/>
          </p:nvSpPr>
          <p:spPr bwMode="auto">
            <a:xfrm flipV="1">
              <a:off x="3408" y="2614"/>
              <a:ext cx="76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565" name="Text Box 18"/>
            <p:cNvSpPr txBox="1">
              <a:spLocks noChangeArrowheads="1"/>
            </p:cNvSpPr>
            <p:nvPr/>
          </p:nvSpPr>
          <p:spPr bwMode="auto">
            <a:xfrm>
              <a:off x="2181" y="2684"/>
              <a:ext cx="5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extends</a:t>
              </a:r>
            </a:p>
          </p:txBody>
        </p:sp>
        <p:sp>
          <p:nvSpPr>
            <p:cNvPr id="23566" name="Text Box 19"/>
            <p:cNvSpPr txBox="1">
              <a:spLocks noChangeArrowheads="1"/>
            </p:cNvSpPr>
            <p:nvPr/>
          </p:nvSpPr>
          <p:spPr bwMode="auto">
            <a:xfrm>
              <a:off x="2736" y="3253"/>
              <a:ext cx="5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extends</a:t>
              </a:r>
            </a:p>
          </p:txBody>
        </p:sp>
        <p:sp>
          <p:nvSpPr>
            <p:cNvPr id="23567" name="Text Box 20"/>
            <p:cNvSpPr txBox="1">
              <a:spLocks noChangeArrowheads="1"/>
            </p:cNvSpPr>
            <p:nvPr/>
          </p:nvSpPr>
          <p:spPr bwMode="auto">
            <a:xfrm>
              <a:off x="3792" y="3109"/>
              <a:ext cx="7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implements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ambria" panose="02040503050406030204" pitchFamily="18" charset="0"/>
                <a:ea typeface="Cambria" panose="02040503050406030204" pitchFamily="18" charset="0"/>
              </a:rPr>
              <a:t>Software Implementation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class Student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	// student no and access methods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interface Sport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	// sports grace marks (say 5 marks) and abstract methods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class Exam extends Student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	// example marks (test1 and test 2 marks) and access methods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class Results extends Exam implements Sport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	// implementation of abstract methods of Sport interface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	// other methods to compute total marks = test1+test2+sports_grace_marks;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	// other display or final results access methods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smtClean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eaLnBrk="1" hangingPunct="1"/>
            <a:r>
              <a:rPr lang="en-US" altLang="zh-CN" sz="3200" smtClean="0">
                <a:latin typeface="Cambria" panose="02040503050406030204" pitchFamily="18" charset="0"/>
                <a:ea typeface="Cambria" panose="02040503050406030204" pitchFamily="18" charset="0"/>
              </a:rPr>
              <a:t>Extending interfaces – about constants (1)</a:t>
            </a:r>
            <a:endParaRPr lang="zh-CN" altLang="en-US" sz="3200" smtClean="0">
              <a:latin typeface="Cambria" panose="02040503050406030204" pitchFamily="18" charset="0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283051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ea typeface="Cambria" panose="02040503050406030204" pitchFamily="18" charset="0"/>
              </a:rPr>
              <a:t>An extended interface inherits all the constants from its </a:t>
            </a:r>
            <a:r>
              <a:rPr lang="en-US" altLang="zh-CN" sz="2400" dirty="0" err="1" smtClean="0">
                <a:ea typeface="Cambria" panose="02040503050406030204" pitchFamily="18" charset="0"/>
              </a:rPr>
              <a:t>superinterfaces</a:t>
            </a:r>
            <a:endParaRPr lang="en-US" altLang="zh-CN" sz="2400" dirty="0" smtClean="0">
              <a:ea typeface="Cambria" panose="020405030504060302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ea typeface="Cambria" panose="02040503050406030204" pitchFamily="18" charset="0"/>
              </a:rPr>
              <a:t>Take care when the </a:t>
            </a:r>
            <a:r>
              <a:rPr lang="en-US" altLang="zh-CN" sz="2400" dirty="0" err="1" smtClean="0">
                <a:ea typeface="Cambria" panose="02040503050406030204" pitchFamily="18" charset="0"/>
              </a:rPr>
              <a:t>subinterface</a:t>
            </a:r>
            <a:r>
              <a:rPr lang="en-US" altLang="zh-CN" sz="2400" dirty="0" smtClean="0">
                <a:ea typeface="Cambria" panose="02040503050406030204" pitchFamily="18" charset="0"/>
              </a:rPr>
              <a:t> inherits more than one constants with the same name, or the </a:t>
            </a:r>
            <a:r>
              <a:rPr lang="en-US" altLang="zh-CN" sz="2400" dirty="0" err="1" smtClean="0">
                <a:ea typeface="Cambria" panose="02040503050406030204" pitchFamily="18" charset="0"/>
              </a:rPr>
              <a:t>subinterface</a:t>
            </a:r>
            <a:r>
              <a:rPr lang="en-US" altLang="zh-CN" sz="2400" dirty="0" smtClean="0">
                <a:ea typeface="Cambria" panose="02040503050406030204" pitchFamily="18" charset="0"/>
              </a:rPr>
              <a:t> and </a:t>
            </a:r>
            <a:r>
              <a:rPr lang="en-US" altLang="zh-CN" sz="2400" dirty="0" err="1" smtClean="0">
                <a:ea typeface="Cambria" panose="02040503050406030204" pitchFamily="18" charset="0"/>
              </a:rPr>
              <a:t>superinterface</a:t>
            </a:r>
            <a:r>
              <a:rPr lang="en-US" altLang="zh-CN" sz="2400" dirty="0" smtClean="0">
                <a:ea typeface="Cambria" panose="02040503050406030204" pitchFamily="18" charset="0"/>
              </a:rPr>
              <a:t> contain constants with the same name — always use sufficient enough information to refer to the target constants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93163" cy="762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latin typeface="Cambria" panose="02040503050406030204" pitchFamily="18" charset="0"/>
                <a:ea typeface="Cambria" panose="02040503050406030204" pitchFamily="18" charset="0"/>
              </a:rPr>
              <a:t>Tedious Details (1)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60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Cambria" panose="02040503050406030204" pitchFamily="18" charset="0"/>
              </a:rPr>
              <a:t>When a class inherits two or more constants with the same name</a:t>
            </a:r>
            <a:endParaRPr lang="en-US" altLang="zh-CN" sz="2100" smtClean="0">
              <a:ea typeface="Cambria" panose="02040503050406030204" pitchFamily="18" charset="0"/>
            </a:endParaRPr>
          </a:p>
          <a:p>
            <a:pPr marL="669925" lvl="1" indent="-32543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</a:t>
            </a:r>
            <a:r>
              <a:rPr lang="en-US" altLang="zh-CN" sz="1800" i="1" u="sng" smtClean="0">
                <a:ea typeface="Cambria" panose="02040503050406030204" pitchFamily="18" charset="0"/>
              </a:rPr>
              <a:t>E.g.</a:t>
            </a:r>
            <a:r>
              <a:rPr lang="en-US" altLang="zh-CN" sz="1800" i="1" smtClean="0">
                <a:ea typeface="Cambria" panose="02040503050406030204" pitchFamily="18" charset="0"/>
              </a:rPr>
              <a:t>	</a:t>
            </a:r>
            <a:r>
              <a:rPr lang="en-US" altLang="zh-CN" sz="1800" smtClean="0">
                <a:ea typeface="Cambria" panose="02040503050406030204" pitchFamily="18" charset="0"/>
              </a:rPr>
              <a:t>interface A {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    int val = 1; 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}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interface B {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    int val = 2; 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}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class C implements A, B {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    	...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    	...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	System.out.println(“A.val = “+ A.val); 			System.out.println(“B.val = “+ B.val);</a:t>
            </a:r>
          </a:p>
          <a:p>
            <a:pPr marL="669925" lvl="1" indent="-32543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800" smtClean="0">
                <a:ea typeface="Cambria" panose="02040503050406030204" pitchFamily="18" charset="0"/>
              </a:rPr>
              <a:t>			}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6700"/>
            <a:ext cx="8793163" cy="571500"/>
          </a:xfrm>
        </p:spPr>
        <p:txBody>
          <a:bodyPr anchorCtr="1"/>
          <a:lstStyle/>
          <a:p>
            <a:pPr eaLnBrk="1" hangingPunct="1"/>
            <a:r>
              <a:rPr lang="en-US" altLang="zh-CN" sz="3200" smtClean="0">
                <a:latin typeface="Cambria" panose="02040503050406030204" pitchFamily="18" charset="0"/>
                <a:ea typeface="Cambria" panose="02040503050406030204" pitchFamily="18" charset="0"/>
              </a:rPr>
              <a:t>Tedious Details (2) </a:t>
            </a:r>
            <a:endParaRPr lang="zh-CN" altLang="en-US" sz="3200" smtClean="0">
              <a:latin typeface="Cambria" panose="02040503050406030204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2578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2400" smtClean="0">
                <a:ea typeface="Cambria" panose="02040503050406030204" pitchFamily="18" charset="0"/>
              </a:rPr>
              <a:t>If a superinterface and a subinterface contain two constants with the same name, then the one belonging to the superinterface is </a:t>
            </a:r>
            <a:r>
              <a:rPr lang="en-US" altLang="zh-CN" sz="2400" b="1" smtClean="0">
                <a:solidFill>
                  <a:srgbClr val="FF0000"/>
                </a:solidFill>
                <a:ea typeface="Cambria" panose="02040503050406030204" pitchFamily="18" charset="0"/>
              </a:rPr>
              <a:t>hidden</a:t>
            </a:r>
          </a:p>
          <a:p>
            <a:pPr marL="800100" lvl="1" indent="-455613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1900" smtClean="0">
                <a:ea typeface="Cambria" panose="02040503050406030204" pitchFamily="18" charset="0"/>
              </a:rPr>
              <a:t> in the subinterface</a:t>
            </a:r>
          </a:p>
          <a:p>
            <a:pPr marL="1219200" lvl="2" indent="-547688" eaLnBrk="1" hangingPunct="1">
              <a:lnSpc>
                <a:spcPct val="80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–"/>
            </a:pPr>
            <a:r>
              <a:rPr lang="en-US" altLang="zh-CN" sz="1700" smtClean="0">
                <a:ea typeface="Cambria" panose="02040503050406030204" pitchFamily="18" charset="0"/>
              </a:rPr>
              <a:t>access the subinterface-version constants by directly using its name</a:t>
            </a:r>
          </a:p>
          <a:p>
            <a:pPr marL="1219200" lvl="2" indent="-547688" eaLnBrk="1" hangingPunct="1">
              <a:lnSpc>
                <a:spcPct val="80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–"/>
            </a:pPr>
            <a:r>
              <a:rPr lang="en-US" altLang="zh-CN" sz="1700" smtClean="0">
                <a:ea typeface="Cambria" panose="02040503050406030204" pitchFamily="18" charset="0"/>
              </a:rPr>
              <a:t>access the superinterface-version constants by using the superinterface name followed by a dot and then the constant name</a:t>
            </a:r>
          </a:p>
          <a:p>
            <a:pPr marL="1219200" lvl="2" indent="-547688" eaLnBrk="1" hangingPunct="1">
              <a:lnSpc>
                <a:spcPct val="80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600" smtClean="0">
                <a:ea typeface="Cambria" panose="02040503050406030204" pitchFamily="18" charset="0"/>
              </a:rPr>
              <a:t>		</a:t>
            </a:r>
            <a:r>
              <a:rPr lang="en-US" altLang="zh-CN" sz="1600" u="sng" smtClean="0">
                <a:ea typeface="Cambria" panose="02040503050406030204" pitchFamily="18" charset="0"/>
              </a:rPr>
              <a:t>E.g</a:t>
            </a:r>
            <a:r>
              <a:rPr lang="en-US" altLang="zh-CN" sz="1600" smtClean="0">
                <a:ea typeface="Cambria" panose="02040503050406030204" pitchFamily="18" charset="0"/>
              </a:rPr>
              <a:t>	interface X {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ea typeface="Cambria" panose="02040503050406030204" pitchFamily="18" charset="0"/>
              </a:rPr>
              <a:t>			    	    int val = 1; }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 smtClean="0">
              <a:ea typeface="Cambria" panose="02040503050406030204" pitchFamily="18" charset="0"/>
            </a:endParaRP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ea typeface="Cambria" panose="02040503050406030204" pitchFamily="18" charset="0"/>
              </a:rPr>
              <a:t>				interface Y extends X{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ea typeface="Cambria" panose="02040503050406030204" pitchFamily="18" charset="0"/>
              </a:rPr>
              <a:t>			    	    int val = 2;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ea typeface="Cambria" panose="02040503050406030204" pitchFamily="18" charset="0"/>
              </a:rPr>
              <a:t>			    	    int sum = val + X.val; }</a:t>
            </a:r>
          </a:p>
          <a:p>
            <a:pPr marL="800100" lvl="1" indent="-455613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AutoNum type="arabicPeriod" startAt="2"/>
            </a:pPr>
            <a:r>
              <a:rPr lang="en-US" altLang="zh-CN" sz="1900" smtClean="0">
                <a:ea typeface="Cambria" panose="02040503050406030204" pitchFamily="18" charset="0"/>
              </a:rPr>
              <a:t> outside the subinterface and the superinterface</a:t>
            </a:r>
          </a:p>
          <a:p>
            <a:pPr marL="1219200" lvl="2" indent="-547688" eaLnBrk="1" hangingPunct="1">
              <a:lnSpc>
                <a:spcPct val="80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–"/>
            </a:pPr>
            <a:r>
              <a:rPr lang="en-US" altLang="zh-CN" sz="1700" smtClean="0">
                <a:ea typeface="Cambria" panose="02040503050406030204" pitchFamily="18" charset="0"/>
              </a:rPr>
              <a:t>you can access both of the constants by explicitly giving the interface name.</a:t>
            </a:r>
          </a:p>
          <a:p>
            <a:pPr marL="1219200" lvl="2" indent="-547688" eaLnBrk="1" hangingPunct="1">
              <a:lnSpc>
                <a:spcPct val="80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1200" smtClean="0">
                <a:ea typeface="Cambria" panose="02040503050406030204" pitchFamily="18" charset="0"/>
              </a:rPr>
              <a:t>	</a:t>
            </a:r>
            <a:r>
              <a:rPr lang="en-US" altLang="zh-CN" sz="1600" smtClean="0">
                <a:ea typeface="Cambria" panose="02040503050406030204" pitchFamily="18" charset="0"/>
              </a:rPr>
              <a:t>E.g.   in previous example, use Y.val and Y.sum to access constants val and sum of interface Y, and use X.val to access constant val of interface X.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7010400" y="3429000"/>
            <a:ext cx="1143000" cy="712788"/>
            <a:chOff x="4128" y="3173"/>
            <a:chExt cx="720" cy="449"/>
          </a:xfrm>
        </p:grpSpPr>
        <p:sp>
          <p:nvSpPr>
            <p:cNvPr id="27656" name="Text Box 5"/>
            <p:cNvSpPr txBox="1">
              <a:spLocks noChangeArrowheads="1"/>
            </p:cNvSpPr>
            <p:nvPr/>
          </p:nvSpPr>
          <p:spPr bwMode="auto">
            <a:xfrm>
              <a:off x="4128" y="3173"/>
              <a:ext cx="720" cy="4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ambria" panose="02040503050406030204" pitchFamily="18" charset="0"/>
                  <a:ea typeface="Cambria" panose="02040503050406030204" pitchFamily="18" charset="0"/>
                </a:rPr>
                <a:t>Y‘s val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ambria" panose="02040503050406030204" pitchFamily="18" charset="0"/>
                  <a:ea typeface="Cambria" panose="02040503050406030204" pitchFamily="18" charset="0"/>
                </a:rPr>
                <a:t>X’s val</a:t>
              </a:r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>
              <a:off x="4128" y="340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7654" name="Line 7"/>
          <p:cNvSpPr>
            <a:spLocks noChangeShapeType="1"/>
          </p:cNvSpPr>
          <p:nvPr/>
        </p:nvSpPr>
        <p:spPr bwMode="auto">
          <a:xfrm flipV="1">
            <a:off x="5105400" y="3657600"/>
            <a:ext cx="1905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V="1">
            <a:off x="5943600" y="3962400"/>
            <a:ext cx="1066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247650"/>
            <a:ext cx="8778875" cy="514350"/>
          </a:xfrm>
        </p:spPr>
        <p:txBody>
          <a:bodyPr anchorCtr="1"/>
          <a:lstStyle/>
          <a:p>
            <a:pPr eaLnBrk="1" hangingPunct="1"/>
            <a:r>
              <a:rPr lang="en-US" altLang="zh-CN" sz="3200" smtClean="0">
                <a:latin typeface="Cambria" panose="02040503050406030204" pitchFamily="18" charset="0"/>
                <a:ea typeface="Cambria" panose="02040503050406030204" pitchFamily="18" charset="0"/>
              </a:rPr>
              <a:t>Tedious Details (3)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1888"/>
            <a:ext cx="8686800" cy="5192712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zh-CN" sz="2400" dirty="0" smtClean="0">
                <a:ea typeface="Cambria" panose="02040503050406030204" pitchFamily="18" charset="0"/>
              </a:rPr>
              <a:t>When a </a:t>
            </a:r>
            <a:r>
              <a:rPr lang="en-US" altLang="zh-CN" sz="2400" dirty="0" err="1" smtClean="0">
                <a:ea typeface="Cambria" panose="02040503050406030204" pitchFamily="18" charset="0"/>
              </a:rPr>
              <a:t>superinterface</a:t>
            </a:r>
            <a:r>
              <a:rPr lang="en-US" altLang="zh-CN" sz="2400" dirty="0" smtClean="0">
                <a:ea typeface="Cambria" panose="02040503050406030204" pitchFamily="18" charset="0"/>
              </a:rPr>
              <a:t> and a </a:t>
            </a:r>
            <a:r>
              <a:rPr lang="en-US" altLang="zh-CN" sz="2400" dirty="0" err="1" smtClean="0">
                <a:ea typeface="Cambria" panose="02040503050406030204" pitchFamily="18" charset="0"/>
              </a:rPr>
              <a:t>subinterface</a:t>
            </a:r>
            <a:r>
              <a:rPr lang="en-US" altLang="zh-CN" sz="2400" dirty="0" smtClean="0">
                <a:ea typeface="Cambria" panose="02040503050406030204" pitchFamily="18" charset="0"/>
              </a:rPr>
              <a:t> contain two constants with the same name, and a class implements the </a:t>
            </a:r>
            <a:r>
              <a:rPr lang="en-US" altLang="zh-CN" sz="2400" dirty="0" err="1" smtClean="0">
                <a:ea typeface="Cambria" panose="02040503050406030204" pitchFamily="18" charset="0"/>
              </a:rPr>
              <a:t>subinterface</a:t>
            </a:r>
            <a:endParaRPr lang="en-US" altLang="zh-CN" sz="2400" dirty="0" smtClean="0">
              <a:ea typeface="Cambria" panose="02040503050406030204" pitchFamily="18" charset="0"/>
            </a:endParaRPr>
          </a:p>
          <a:p>
            <a:pPr marL="838200" lvl="1" indent="-493713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Arial" charset="0"/>
              <a:buChar char="–"/>
              <a:defRPr/>
            </a:pPr>
            <a:r>
              <a:rPr lang="en-US" altLang="zh-CN" sz="1900" dirty="0" smtClean="0">
                <a:ea typeface="Cambria" panose="02040503050406030204" pitchFamily="18" charset="0"/>
              </a:rPr>
              <a:t>the class inherits the </a:t>
            </a:r>
            <a:r>
              <a:rPr lang="en-US" altLang="zh-CN" sz="1900" dirty="0" err="1" smtClean="0">
                <a:ea typeface="Cambria" panose="02040503050406030204" pitchFamily="18" charset="0"/>
              </a:rPr>
              <a:t>subinterface</a:t>
            </a:r>
            <a:r>
              <a:rPr lang="en-US" altLang="zh-CN" sz="1900" dirty="0" smtClean="0">
                <a:ea typeface="Cambria" panose="02040503050406030204" pitchFamily="18" charset="0"/>
              </a:rPr>
              <a:t>-version constants as its static fields. Their access follow the rule of class’s static fields access.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700" dirty="0" err="1" smtClean="0">
                <a:ea typeface="Cambria" panose="02040503050406030204" pitchFamily="18" charset="0"/>
              </a:rPr>
              <a:t>E.g</a:t>
            </a:r>
            <a:r>
              <a:rPr lang="en-US" altLang="zh-CN" sz="1700" dirty="0" smtClean="0">
                <a:ea typeface="Cambria" panose="02040503050406030204" pitchFamily="18" charset="0"/>
              </a:rPr>
              <a:t>	</a:t>
            </a:r>
            <a:r>
              <a:rPr lang="en-US" altLang="zh-CN" sz="1600" dirty="0" smtClean="0">
                <a:ea typeface="Cambria" panose="02040503050406030204" pitchFamily="18" charset="0"/>
              </a:rPr>
              <a:t>class Z implements Y { }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ea typeface="Cambria" panose="02040503050406030204" pitchFamily="18" charset="0"/>
              </a:rPr>
              <a:t>		//inside the class		 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ea typeface="Cambria" panose="02040503050406030204" pitchFamily="18" charset="0"/>
              </a:rPr>
              <a:t>		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System.out.println</a:t>
            </a:r>
            <a:r>
              <a:rPr lang="en-US" altLang="zh-CN" sz="1600" dirty="0" smtClean="0">
                <a:ea typeface="Cambria" panose="02040503050406030204" pitchFamily="18" charset="0"/>
              </a:rPr>
              <a:t>(“Z.val:“+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val</a:t>
            </a:r>
            <a:r>
              <a:rPr lang="en-US" altLang="zh-CN" sz="1600" dirty="0" smtClean="0">
                <a:ea typeface="Cambria" panose="02040503050406030204" pitchFamily="18" charset="0"/>
              </a:rPr>
              <a:t>);   //Z.val = 2</a:t>
            </a:r>
          </a:p>
          <a:p>
            <a:pPr marL="1257300" lvl="2" indent="-585788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ea typeface="Cambria" panose="02040503050406030204" pitchFamily="18" charset="0"/>
              </a:rPr>
              <a:t>		//outside the class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ea typeface="Cambria" panose="02040503050406030204" pitchFamily="18" charset="0"/>
              </a:rPr>
              <a:t>		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System.out.println</a:t>
            </a:r>
            <a:r>
              <a:rPr lang="en-US" altLang="zh-CN" sz="1600" dirty="0" smtClean="0">
                <a:ea typeface="Cambria" panose="02040503050406030204" pitchFamily="18" charset="0"/>
              </a:rPr>
              <a:t>(“Z.val:“+Z.val); //Z.val = 2</a:t>
            </a:r>
          </a:p>
          <a:p>
            <a:pPr marL="838200" lvl="1" indent="-493713" eaLnBrk="1" hangingPunct="1">
              <a:lnSpc>
                <a:spcPct val="80000"/>
              </a:lnSpc>
              <a:spcBef>
                <a:spcPct val="80000"/>
              </a:spcBef>
              <a:buClr>
                <a:schemeClr val="tx1"/>
              </a:buClr>
              <a:buFont typeface="Courier New" pitchFamily="49" charset="0"/>
              <a:buChar char="—"/>
              <a:defRPr/>
            </a:pPr>
            <a:r>
              <a:rPr lang="en-US" altLang="zh-CN" sz="1900" dirty="0" smtClean="0">
                <a:ea typeface="Cambria" panose="02040503050406030204" pitchFamily="18" charset="0"/>
              </a:rPr>
              <a:t>object reference can be used to access the constants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1700" dirty="0" err="1" smtClean="0">
                <a:ea typeface="Cambria" panose="02040503050406030204" pitchFamily="18" charset="0"/>
              </a:rPr>
              <a:t>subinterface</a:t>
            </a:r>
            <a:r>
              <a:rPr lang="en-US" altLang="zh-CN" sz="1700" dirty="0" smtClean="0">
                <a:ea typeface="Cambria" panose="02040503050406030204" pitchFamily="18" charset="0"/>
              </a:rPr>
              <a:t>-version constants are accessed by using the object reference followed by a dot followed by the constant name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1700" dirty="0" err="1" smtClean="0">
                <a:ea typeface="Cambria" panose="02040503050406030204" pitchFamily="18" charset="0"/>
              </a:rPr>
              <a:t>superinterface</a:t>
            </a:r>
            <a:r>
              <a:rPr lang="en-US" altLang="zh-CN" sz="1700" dirty="0" smtClean="0">
                <a:ea typeface="Cambria" panose="02040503050406030204" pitchFamily="18" charset="0"/>
              </a:rPr>
              <a:t>-version constants are accessed by explicit casting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700" dirty="0" smtClean="0">
                <a:ea typeface="Cambria" panose="02040503050406030204" pitchFamily="18" charset="0"/>
              </a:rPr>
              <a:t>	</a:t>
            </a:r>
            <a:r>
              <a:rPr lang="en-US" altLang="zh-CN" sz="1600" i="1" u="sng" dirty="0" smtClean="0">
                <a:ea typeface="Cambria" panose="02040503050406030204" pitchFamily="18" charset="0"/>
              </a:rPr>
              <a:t>E.g.</a:t>
            </a:r>
            <a:r>
              <a:rPr lang="en-US" altLang="zh-CN" sz="1600" dirty="0" smtClean="0">
                <a:ea typeface="Cambria" panose="02040503050406030204" pitchFamily="18" charset="0"/>
              </a:rPr>
              <a:t>	 Z v = new Z( );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ea typeface="Cambria" panose="02040503050406030204" pitchFamily="18" charset="0"/>
              </a:rPr>
              <a:t>		 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System.out.print</a:t>
            </a:r>
            <a:r>
              <a:rPr lang="en-US" altLang="zh-CN" sz="1600" dirty="0" smtClean="0">
                <a:ea typeface="Cambria" panose="02040503050406030204" pitchFamily="18" charset="0"/>
              </a:rPr>
              <a:t>( “v.val = “ + v.val 	</a:t>
            </a:r>
          </a:p>
          <a:p>
            <a:pPr marL="1257300" lvl="2" indent="-58578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ea typeface="Cambria" panose="02040503050406030204" pitchFamily="18" charset="0"/>
              </a:rPr>
              <a:t>				    +“, ((Y)v).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val</a:t>
            </a:r>
            <a:r>
              <a:rPr lang="en-US" altLang="zh-CN" sz="1600" dirty="0" smtClean="0">
                <a:ea typeface="Cambria" panose="02040503050406030204" pitchFamily="18" charset="0"/>
              </a:rPr>
              <a:t> = “ + ((Y)v).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val</a:t>
            </a:r>
            <a:r>
              <a:rPr lang="en-US" altLang="zh-CN" sz="1600" dirty="0" smtClean="0">
                <a:ea typeface="Cambria" panose="02040503050406030204" pitchFamily="18" charset="0"/>
              </a:rPr>
              <a:t>	         </a:t>
            </a:r>
          </a:p>
          <a:p>
            <a:pPr marL="1676400" lvl="3" indent="-652463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zh-CN" sz="1600" dirty="0" smtClean="0">
                <a:ea typeface="Cambria" panose="02040503050406030204" pitchFamily="18" charset="0"/>
              </a:rPr>
              <a:t>				    +“, ((X)v).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val</a:t>
            </a:r>
            <a:r>
              <a:rPr lang="en-US" altLang="zh-CN" sz="1600" dirty="0" smtClean="0">
                <a:ea typeface="Cambria" panose="02040503050406030204" pitchFamily="18" charset="0"/>
              </a:rPr>
              <a:t> = “ + ((X)v).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val</a:t>
            </a:r>
            <a:r>
              <a:rPr lang="en-US" altLang="zh-CN" sz="1600" dirty="0" smtClean="0">
                <a:ea typeface="Cambria" panose="02040503050406030204" pitchFamily="18" charset="0"/>
              </a:rPr>
              <a:t> );</a:t>
            </a:r>
          </a:p>
          <a:p>
            <a:pPr marL="1676400" lvl="3" indent="-652463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charset="0"/>
              <a:buNone/>
              <a:defRPr/>
            </a:pPr>
            <a:endParaRPr lang="en-US" altLang="zh-CN" sz="700" dirty="0" smtClean="0">
              <a:ea typeface="Cambria" panose="02040503050406030204" pitchFamily="18" charset="0"/>
            </a:endParaRPr>
          </a:p>
          <a:p>
            <a:pPr marL="1257300" lvl="2" indent="-585788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zh-CN" sz="1700" b="1" dirty="0" smtClean="0">
                <a:ea typeface="Cambria" panose="02040503050406030204" pitchFamily="18" charset="0"/>
              </a:rPr>
              <a:t>  </a:t>
            </a:r>
            <a:r>
              <a:rPr lang="en-US" altLang="zh-CN" sz="1600" b="1" dirty="0" smtClean="0">
                <a:ea typeface="Cambria" panose="02040503050406030204" pitchFamily="18" charset="0"/>
              </a:rPr>
              <a:t>output:</a:t>
            </a:r>
            <a:r>
              <a:rPr lang="en-US" altLang="zh-CN" sz="1600" dirty="0" smtClean="0">
                <a:ea typeface="Cambria" panose="02040503050406030204" pitchFamily="18" charset="0"/>
              </a:rPr>
              <a:t> v.val = 2, ((Y)v).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val</a:t>
            </a:r>
            <a:r>
              <a:rPr lang="en-US" altLang="zh-CN" sz="1600" dirty="0" smtClean="0">
                <a:ea typeface="Cambria" panose="02040503050406030204" pitchFamily="18" charset="0"/>
              </a:rPr>
              <a:t> = 2, ((X)v).</a:t>
            </a:r>
            <a:r>
              <a:rPr lang="en-US" altLang="zh-CN" sz="1600" dirty="0" err="1" smtClean="0">
                <a:ea typeface="Cambria" panose="02040503050406030204" pitchFamily="18" charset="0"/>
              </a:rPr>
              <a:t>val</a:t>
            </a:r>
            <a:r>
              <a:rPr lang="en-US" altLang="zh-CN" sz="1600" dirty="0" smtClean="0">
                <a:ea typeface="Cambria" panose="02040503050406030204" pitchFamily="18" charset="0"/>
              </a:rPr>
              <a:t>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96338" cy="577850"/>
          </a:xfrm>
        </p:spPr>
        <p:txBody>
          <a:bodyPr anchorCtr="1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Interfaces and abstract classes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498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/>
              <a:t>Why bother introducing two concepts: abstract class and interface?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abstract class Comparable  {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	public abstract int compareTo (Object otherObject);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}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class Employee extends Comparable  {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    pulibc int compareTo(Object otherObject) { . . . }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}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smtClean="0">
              <a:latin typeface="Courier New" panose="02070309020205020404" pitchFamily="49" charset="0"/>
            </a:endParaRP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public interface Comparable {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    int compareTo (Object otherObject)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}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class Employee implements Comparable  {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    public int compareTo (Object otherObject) { . . . }</a:t>
            </a:r>
          </a:p>
          <a:p>
            <a:pPr marL="669925" lvl="1" indent="-325438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 New" panose="02070309020205020404" pitchFamily="49" charset="0"/>
              </a:rPr>
              <a:t>}</a:t>
            </a:r>
            <a:endParaRPr lang="en-US" altLang="zh-CN" sz="16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smtClean="0"/>
              <a:t>A class can only extend a single abstract class, but it can implement as many interfaces as it wants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/>
              <a:t>An abstract class can have a partial implementation, protected parts, static methods and so on, while interfaces are limited to public constants and public methods with no implementation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990600" y="3200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Interfaces and Software Engineering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9895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AU" altLang="en-AU" sz="2400" i="1" dirty="0" smtClean="0">
                <a:ea typeface="Cambria" panose="02040503050406030204" pitchFamily="18" charset="0"/>
              </a:rPr>
              <a:t>Interfaces</a:t>
            </a:r>
            <a:r>
              <a:rPr lang="en-AU" altLang="en-AU" sz="2400" dirty="0" smtClean="0">
                <a:ea typeface="Cambria" panose="02040503050406030204" pitchFamily="18" charset="0"/>
              </a:rPr>
              <a:t>, like abstract classes and methods, provide </a:t>
            </a:r>
            <a:r>
              <a:rPr lang="en-AU" altLang="en-AU" sz="2400" dirty="0" smtClean="0">
                <a:solidFill>
                  <a:srgbClr val="438E00"/>
                </a:solidFill>
                <a:ea typeface="Cambria" panose="02040503050406030204" pitchFamily="18" charset="0"/>
              </a:rPr>
              <a:t>templates of behaviour</a:t>
            </a:r>
            <a:r>
              <a:rPr lang="en-AU" altLang="en-AU" sz="2400" dirty="0" smtClean="0">
                <a:ea typeface="Cambria" panose="02040503050406030204" pitchFamily="18" charset="0"/>
              </a:rPr>
              <a:t> that other classes are expected to implement.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altLang="en-AU" sz="2400" dirty="0" smtClean="0">
                <a:ea typeface="Cambria" panose="02040503050406030204" pitchFamily="18" charset="0"/>
              </a:rPr>
              <a:t>Separates out a design hierarchy from implementation hierarchy. This allows software designers to enforce/pass common/standard syntax for programmers implementing different classes.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altLang="en-AU" sz="2400" dirty="0" smtClean="0">
                <a:ea typeface="Cambria" panose="02040503050406030204" pitchFamily="18" charset="0"/>
              </a:rPr>
              <a:t>Pass method descriptions, not implementation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altLang="en-AU" sz="2400" dirty="0" smtClean="0">
                <a:ea typeface="Cambria" panose="02040503050406030204" pitchFamily="18" charset="0"/>
              </a:rPr>
              <a:t>Java allows for inheritance from only a single superclass. </a:t>
            </a:r>
            <a:r>
              <a:rPr lang="en-AU" altLang="en-AU" sz="2400" i="1" dirty="0" smtClean="0">
                <a:ea typeface="Cambria" panose="02040503050406030204" pitchFamily="18" charset="0"/>
              </a:rPr>
              <a:t>Interfaces</a:t>
            </a:r>
            <a:r>
              <a:rPr lang="en-AU" altLang="en-AU" sz="2400" dirty="0" smtClean="0">
                <a:ea typeface="Cambria" panose="02040503050406030204" pitchFamily="18" charset="0"/>
              </a:rPr>
              <a:t> allow for </a:t>
            </a:r>
            <a:r>
              <a:rPr lang="en-AU" altLang="en-AU" sz="2400" i="1" dirty="0" smtClean="0">
                <a:ea typeface="Cambria" panose="02040503050406030204" pitchFamily="18" charset="0"/>
              </a:rPr>
              <a:t>class mixing</a:t>
            </a:r>
            <a:r>
              <a:rPr lang="en-AU" altLang="en-AU" sz="2400" dirty="0" smtClean="0">
                <a:ea typeface="Cambria" panose="020405030504060302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altLang="en-AU" sz="2400" dirty="0" smtClean="0">
                <a:ea typeface="Cambria" panose="02040503050406030204" pitchFamily="18" charset="0"/>
              </a:rPr>
              <a:t>Classes </a:t>
            </a:r>
            <a:r>
              <a:rPr lang="en-AU" altLang="en-AU" sz="2400" i="1" dirty="0" smtClean="0">
                <a:ea typeface="Cambria" panose="02040503050406030204" pitchFamily="18" charset="0"/>
              </a:rPr>
              <a:t>implement</a:t>
            </a:r>
            <a:r>
              <a:rPr lang="en-AU" altLang="en-AU" sz="2400" dirty="0" smtClean="0">
                <a:ea typeface="Cambria" panose="02040503050406030204" pitchFamily="18" charset="0"/>
              </a:rPr>
              <a:t> interfaces.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mtClean="0"/>
              <a:t>	  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>
                <a:latin typeface="Cambria" panose="02040503050406030204" pitchFamily="18" charset="0"/>
                <a:ea typeface="Cambria" panose="02040503050406030204" pitchFamily="18" charset="0"/>
              </a:rPr>
              <a:t>Restricting Inheritance </a:t>
            </a:r>
            <a:endParaRPr lang="en-US" altLang="en-AU" sz="320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100" name="Group 5"/>
          <p:cNvGrpSpPr>
            <a:grpSpLocks/>
          </p:cNvGrpSpPr>
          <p:nvPr/>
        </p:nvGrpSpPr>
        <p:grpSpPr bwMode="auto">
          <a:xfrm>
            <a:off x="3319463" y="2209800"/>
            <a:ext cx="1828800" cy="3429000"/>
            <a:chOff x="3840" y="1776"/>
            <a:chExt cx="1152" cy="2160"/>
          </a:xfrm>
        </p:grpSpPr>
        <p:sp>
          <p:nvSpPr>
            <p:cNvPr id="4104" name="Oval 6"/>
            <p:cNvSpPr>
              <a:spLocks noChangeArrowheads="1"/>
            </p:cNvSpPr>
            <p:nvPr/>
          </p:nvSpPr>
          <p:spPr bwMode="auto">
            <a:xfrm>
              <a:off x="3984" y="1776"/>
              <a:ext cx="864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AU" sz="2400">
                  <a:latin typeface="Cambria" panose="02040503050406030204" pitchFamily="18" charset="0"/>
                  <a:ea typeface="Cambria" panose="02040503050406030204" pitchFamily="18" charset="0"/>
                </a:rPr>
                <a:t>Parent</a:t>
              </a:r>
            </a:p>
          </p:txBody>
        </p:sp>
        <p:sp>
          <p:nvSpPr>
            <p:cNvPr id="4105" name="Oval 7"/>
            <p:cNvSpPr>
              <a:spLocks noChangeArrowheads="1"/>
            </p:cNvSpPr>
            <p:nvPr/>
          </p:nvSpPr>
          <p:spPr bwMode="auto">
            <a:xfrm>
              <a:off x="3840" y="2928"/>
              <a:ext cx="1152" cy="10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AU" sz="2400">
                  <a:latin typeface="Cambria" panose="02040503050406030204" pitchFamily="18" charset="0"/>
                  <a:ea typeface="Cambria" panose="02040503050406030204" pitchFamily="18" charset="0"/>
                </a:rPr>
                <a:t>Child</a:t>
              </a:r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 flipV="1">
              <a:off x="4416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07" name="Freeform 9"/>
            <p:cNvSpPr>
              <a:spLocks/>
            </p:cNvSpPr>
            <p:nvPr/>
          </p:nvSpPr>
          <p:spPr bwMode="auto">
            <a:xfrm>
              <a:off x="3936" y="2928"/>
              <a:ext cx="960" cy="384"/>
            </a:xfrm>
            <a:custGeom>
              <a:avLst/>
              <a:gdLst>
                <a:gd name="T0" fmla="*/ 0 w 912"/>
                <a:gd name="T1" fmla="*/ 240 h 384"/>
                <a:gd name="T2" fmla="*/ 152 w 912"/>
                <a:gd name="T3" fmla="*/ 336 h 384"/>
                <a:gd name="T4" fmla="*/ 303 w 912"/>
                <a:gd name="T5" fmla="*/ 336 h 384"/>
                <a:gd name="T6" fmla="*/ 455 w 912"/>
                <a:gd name="T7" fmla="*/ 336 h 384"/>
                <a:gd name="T8" fmla="*/ 707 w 912"/>
                <a:gd name="T9" fmla="*/ 384 h 384"/>
                <a:gd name="T10" fmla="*/ 909 w 912"/>
                <a:gd name="T11" fmla="*/ 336 h 384"/>
                <a:gd name="T12" fmla="*/ 960 w 912"/>
                <a:gd name="T13" fmla="*/ 240 h 384"/>
                <a:gd name="T14" fmla="*/ 909 w 912"/>
                <a:gd name="T15" fmla="*/ 144 h 384"/>
                <a:gd name="T16" fmla="*/ 657 w 912"/>
                <a:gd name="T17" fmla="*/ 0 h 384"/>
                <a:gd name="T18" fmla="*/ 253 w 912"/>
                <a:gd name="T19" fmla="*/ 48 h 384"/>
                <a:gd name="T20" fmla="*/ 101 w 912"/>
                <a:gd name="T21" fmla="*/ 144 h 384"/>
                <a:gd name="T22" fmla="*/ 0 w 912"/>
                <a:gd name="T23" fmla="*/ 24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12"/>
                <a:gd name="T37" fmla="*/ 0 h 384"/>
                <a:gd name="T38" fmla="*/ 912 w 912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12" h="384">
                  <a:moveTo>
                    <a:pt x="0" y="240"/>
                  </a:moveTo>
                  <a:lnTo>
                    <a:pt x="144" y="336"/>
                  </a:lnTo>
                  <a:lnTo>
                    <a:pt x="288" y="336"/>
                  </a:lnTo>
                  <a:lnTo>
                    <a:pt x="432" y="336"/>
                  </a:lnTo>
                  <a:lnTo>
                    <a:pt x="672" y="384"/>
                  </a:lnTo>
                  <a:lnTo>
                    <a:pt x="864" y="336"/>
                  </a:lnTo>
                  <a:lnTo>
                    <a:pt x="912" y="240"/>
                  </a:lnTo>
                  <a:lnTo>
                    <a:pt x="864" y="144"/>
                  </a:lnTo>
                  <a:lnTo>
                    <a:pt x="624" y="0"/>
                  </a:lnTo>
                  <a:lnTo>
                    <a:pt x="240" y="48"/>
                  </a:lnTo>
                  <a:lnTo>
                    <a:pt x="96" y="14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 flipH="1">
              <a:off x="480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101" name="Text Box 11"/>
          <p:cNvSpPr txBox="1">
            <a:spLocks noChangeArrowheads="1"/>
          </p:cNvSpPr>
          <p:nvPr/>
        </p:nvSpPr>
        <p:spPr bwMode="auto">
          <a:xfrm>
            <a:off x="5224463" y="3429000"/>
            <a:ext cx="10470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AU">
                <a:latin typeface="Cambria" panose="02040503050406030204" pitchFamily="18" charset="0"/>
                <a:ea typeface="Cambria" panose="02040503050406030204" pitchFamily="18" charset="0"/>
              </a:rPr>
              <a:t>Inherited</a:t>
            </a:r>
            <a:br>
              <a:rPr lang="en-US" altLang="en-AU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AU">
                <a:latin typeface="Cambria" panose="02040503050406030204" pitchFamily="18" charset="0"/>
                <a:ea typeface="Cambria" panose="02040503050406030204" pitchFamily="18" charset="0"/>
              </a:rPr>
              <a:t>capability</a:t>
            </a:r>
          </a:p>
        </p:txBody>
      </p:sp>
      <p:sp>
        <p:nvSpPr>
          <p:cNvPr id="4102" name="Line 12"/>
          <p:cNvSpPr>
            <a:spLocks noChangeShapeType="1"/>
          </p:cNvSpPr>
          <p:nvPr/>
        </p:nvSpPr>
        <p:spPr bwMode="auto">
          <a:xfrm>
            <a:off x="4005263" y="3581400"/>
            <a:ext cx="533400" cy="457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03" name="Line 13"/>
          <p:cNvSpPr>
            <a:spLocks noChangeShapeType="1"/>
          </p:cNvSpPr>
          <p:nvPr/>
        </p:nvSpPr>
        <p:spPr bwMode="auto">
          <a:xfrm flipH="1">
            <a:off x="4005263" y="3657600"/>
            <a:ext cx="457200" cy="457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87785-49E3-4ADB-9C9D-67952F55377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815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Final Members: A way for Preventing Overriding of Members in Subclasses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5611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GB" sz="2400" dirty="0" smtClean="0">
                <a:ea typeface="Cambria" panose="02040503050406030204" pitchFamily="18" charset="0"/>
              </a:rPr>
              <a:t>All methods and variables can be overridden by default in subclasses. </a:t>
            </a:r>
          </a:p>
          <a:p>
            <a:pPr algn="just" eaLnBrk="1" hangingPunct="1">
              <a:spcBef>
                <a:spcPts val="1200"/>
              </a:spcBef>
            </a:pPr>
            <a:r>
              <a:rPr lang="en-GB" sz="2400" dirty="0" smtClean="0">
                <a:ea typeface="Cambria" panose="02040503050406030204" pitchFamily="18" charset="0"/>
              </a:rPr>
              <a:t>This can be prevented by declaring them as final using the keyword “final” as a modifier. For example: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GB" sz="2400" dirty="0" smtClean="0">
                <a:ea typeface="Cambria" panose="02040503050406030204" pitchFamily="18" charset="0"/>
              </a:rPr>
              <a:t>final </a:t>
            </a:r>
            <a:r>
              <a:rPr lang="en-GB" sz="2400" dirty="0" err="1" smtClean="0">
                <a:ea typeface="Cambria" panose="02040503050406030204" pitchFamily="18" charset="0"/>
              </a:rPr>
              <a:t>int</a:t>
            </a:r>
            <a:r>
              <a:rPr lang="en-GB" sz="2400" dirty="0" smtClean="0">
                <a:ea typeface="Cambria" panose="02040503050406030204" pitchFamily="18" charset="0"/>
              </a:rPr>
              <a:t> marks = 100;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GB" sz="2400" dirty="0" smtClean="0">
                <a:ea typeface="Cambria" panose="02040503050406030204" pitchFamily="18" charset="0"/>
              </a:rPr>
              <a:t>final void display();</a:t>
            </a:r>
          </a:p>
          <a:p>
            <a:pPr algn="just" eaLnBrk="1" hangingPunct="1">
              <a:spcBef>
                <a:spcPts val="1200"/>
              </a:spcBef>
            </a:pPr>
            <a:r>
              <a:rPr lang="en-GB" sz="2400" dirty="0" smtClean="0">
                <a:ea typeface="Cambria" panose="02040503050406030204" pitchFamily="18" charset="0"/>
              </a:rPr>
              <a:t>This ensures that functionality defined in this method cannot be altered any. Similarly, the value of a final variable cannot be altered.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Final Classes: A way for Preventing Classes being extended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8307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 smtClean="0">
                <a:ea typeface="Cambria" panose="02040503050406030204" pitchFamily="18" charset="0"/>
              </a:rPr>
              <a:t>We can prevent an inheritance of classes by other classes by declaring them as final classes.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smtClean="0">
                <a:ea typeface="Cambria" panose="02040503050406030204" pitchFamily="18" charset="0"/>
              </a:rPr>
              <a:t>This is achieved in Java by using the keyword final as follows: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000" b="1" dirty="0" smtClean="0">
                <a:solidFill>
                  <a:schemeClr val="hlink"/>
                </a:solidFill>
                <a:ea typeface="Cambria" panose="02040503050406030204" pitchFamily="18" charset="0"/>
              </a:rPr>
              <a:t>final</a:t>
            </a:r>
            <a:r>
              <a:rPr lang="en-GB" sz="2000" dirty="0" smtClean="0">
                <a:ea typeface="Cambria" panose="02040503050406030204" pitchFamily="18" charset="0"/>
              </a:rPr>
              <a:t> class Marks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ea typeface="Cambria" panose="02040503050406030204" pitchFamily="18" charset="0"/>
              </a:rPr>
              <a:t>{ // members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ea typeface="Cambria" panose="02040503050406030204" pitchFamily="18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000" b="1" dirty="0" smtClean="0">
                <a:solidFill>
                  <a:schemeClr val="hlink"/>
                </a:solidFill>
                <a:ea typeface="Cambria" panose="02040503050406030204" pitchFamily="18" charset="0"/>
              </a:rPr>
              <a:t>final</a:t>
            </a:r>
            <a:r>
              <a:rPr lang="en-GB" sz="2000" dirty="0" smtClean="0">
                <a:ea typeface="Cambria" panose="02040503050406030204" pitchFamily="18" charset="0"/>
              </a:rPr>
              <a:t> class Student extends Person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ea typeface="Cambria" panose="02040503050406030204" pitchFamily="18" charset="0"/>
              </a:rPr>
              <a:t>{ // members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000" dirty="0" smtClean="0">
                <a:ea typeface="Cambria" panose="02040503050406030204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smtClean="0">
                <a:ea typeface="Cambria" panose="02040503050406030204" pitchFamily="18" charset="0"/>
              </a:rPr>
              <a:t>Any attempt to inherit these classes will cause an error.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Abstract Classes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0657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AU" sz="2400" dirty="0" smtClean="0">
                <a:ea typeface="Cambria" panose="02040503050406030204" pitchFamily="18" charset="0"/>
              </a:rPr>
              <a:t>When we define a class to be “final”, it cannot be extended. In certain situation, we want </a:t>
            </a:r>
            <a:r>
              <a:rPr lang="en-AU" altLang="en-AU" sz="2400" dirty="0" smtClean="0">
                <a:ea typeface="Cambria" panose="02040503050406030204" pitchFamily="18" charset="0"/>
              </a:rPr>
              <a:t>the </a:t>
            </a:r>
            <a:r>
              <a:rPr lang="en-AU" altLang="en-AU" sz="2400" dirty="0" smtClean="0">
                <a:ea typeface="Cambria" panose="02040503050406030204" pitchFamily="18" charset="0"/>
              </a:rPr>
              <a:t>properties of classes to be always extended and used. Such classes are called Abstract Classes.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AU" sz="2400" dirty="0" smtClean="0">
                <a:ea typeface="Cambria" panose="02040503050406030204" pitchFamily="18" charset="0"/>
              </a:rPr>
              <a:t>An</a:t>
            </a:r>
            <a:r>
              <a:rPr lang="en-AU" altLang="en-AU" sz="2400" i="1" dirty="0" smtClean="0">
                <a:ea typeface="Cambria" panose="02040503050406030204" pitchFamily="18" charset="0"/>
              </a:rPr>
              <a:t> Abstract </a:t>
            </a:r>
            <a:r>
              <a:rPr lang="en-AU" altLang="en-AU" sz="2400" dirty="0" smtClean="0">
                <a:ea typeface="Cambria" panose="02040503050406030204" pitchFamily="18" charset="0"/>
              </a:rPr>
              <a:t>class is a conceptual class.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AU" sz="2400" dirty="0" smtClean="0">
                <a:ea typeface="Cambria" panose="02040503050406030204" pitchFamily="18" charset="0"/>
              </a:rPr>
              <a:t>An Abstract class cannot be instantiated – objects cannot  be created.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AU" sz="2400" dirty="0" smtClean="0">
                <a:ea typeface="Cambria" panose="02040503050406030204" pitchFamily="18" charset="0"/>
              </a:rPr>
              <a:t>Abstract classes provides a common root for a group of classes, nicely tied together in a package.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Java Abstract class is used </a:t>
            </a:r>
            <a:r>
              <a:rPr lang="en-GB" sz="2400" b="1" dirty="0"/>
              <a:t>to provide common method implementation to all the subclasses or to provide default implementation</a:t>
            </a:r>
            <a:r>
              <a:rPr lang="en-GB" sz="2400" dirty="0"/>
              <a:t>.</a:t>
            </a:r>
            <a:endParaRPr lang="en-AU" altLang="en-AU" sz="2400" dirty="0" smtClean="0"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93163" cy="685800"/>
          </a:xfrm>
        </p:spPr>
        <p:txBody>
          <a:bodyPr/>
          <a:lstStyle/>
          <a:p>
            <a:pPr eaLnBrk="1" hangingPunct="1"/>
            <a:r>
              <a:rPr lang="en-GB" sz="3200" smtClean="0">
                <a:latin typeface="Cambria" panose="02040503050406030204" pitchFamily="18" charset="0"/>
                <a:ea typeface="Cambria" panose="02040503050406030204" pitchFamily="18" charset="0"/>
              </a:rPr>
              <a:t>Abstract Class Syntax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30287"/>
            <a:ext cx="8077200" cy="5294313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chemeClr val="hlink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abstract</a:t>
            </a: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class </a:t>
            </a:r>
            <a:r>
              <a:rPr lang="en-GB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ClassName</a:t>
            </a:r>
            <a:endParaRPr lang="en-GB" sz="2400" dirty="0" smtClean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{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...…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b="1" dirty="0" smtClean="0">
                <a:solidFill>
                  <a:schemeClr val="hlink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abstract</a:t>
            </a: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Type MethodName1();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……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Type Method2() 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{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	// method body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GB" sz="2400" dirty="0" smtClean="0">
                <a:ea typeface="Cambria" panose="02040503050406030204" pitchFamily="18" charset="0"/>
              </a:rPr>
              <a:t>When a class contains one or more abstract methods, it should be declared as abstract class. 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GB" sz="2400" dirty="0" smtClean="0">
                <a:ea typeface="Cambria" panose="02040503050406030204" pitchFamily="18" charset="0"/>
              </a:rPr>
              <a:t>The abstract methods of an abstract class must be defined in its subclass.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GB" sz="2400" dirty="0" smtClean="0">
                <a:ea typeface="Cambria" panose="02040503050406030204" pitchFamily="18" charset="0"/>
              </a:rPr>
              <a:t>We cannot declare abstract constructors or abstract static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Abstract Class -Example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467600" cy="4456113"/>
          </a:xfrm>
        </p:spPr>
        <p:txBody>
          <a:bodyPr/>
          <a:lstStyle/>
          <a:p>
            <a:pPr eaLnBrk="1" hangingPunct="1"/>
            <a:r>
              <a:rPr lang="en-AU" altLang="en-AU" sz="2400" smtClean="0">
                <a:ea typeface="Cambria" panose="02040503050406030204" pitchFamily="18" charset="0"/>
              </a:rPr>
              <a:t>Shape is a abstract class</a:t>
            </a:r>
            <a:r>
              <a:rPr lang="en-US" altLang="en-AU" sz="2400" smtClean="0">
                <a:ea typeface="Cambria" panose="02040503050406030204" pitchFamily="18" charset="0"/>
              </a:rPr>
              <a:t>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200400" y="2667000"/>
            <a:ext cx="262096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sz="2800" i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Shape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520825" y="4403725"/>
            <a:ext cx="262096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Circle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5148263" y="4403725"/>
            <a:ext cx="2620962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Rectangle</a:t>
            </a: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2730500" y="39846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V="1">
            <a:off x="2730500" y="3984625"/>
            <a:ext cx="3560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6291263" y="39846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9227" name="Group 10"/>
          <p:cNvGrpSpPr>
            <a:grpSpLocks/>
          </p:cNvGrpSpPr>
          <p:nvPr/>
        </p:nvGrpSpPr>
        <p:grpSpPr bwMode="auto">
          <a:xfrm>
            <a:off x="4208463" y="3444875"/>
            <a:ext cx="295275" cy="539750"/>
            <a:chOff x="2557" y="1834"/>
            <a:chExt cx="186" cy="340"/>
          </a:xfrm>
        </p:grpSpPr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2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2557" y="198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2557" y="1985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 flipV="1">
              <a:off x="2557" y="1834"/>
              <a:ext cx="85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 flipH="1" flipV="1">
              <a:off x="2642" y="1834"/>
              <a:ext cx="10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9228" name="Line 18"/>
          <p:cNvSpPr>
            <a:spLocks noChangeShapeType="1"/>
          </p:cNvSpPr>
          <p:nvPr/>
        </p:nvSpPr>
        <p:spPr bwMode="auto">
          <a:xfrm>
            <a:off x="2684463" y="54371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z="3200" smtClean="0">
                <a:latin typeface="Cambria" panose="02040503050406030204" pitchFamily="18" charset="0"/>
                <a:ea typeface="Cambria" panose="02040503050406030204" pitchFamily="18" charset="0"/>
              </a:rPr>
              <a:t>The Shape Abstract Class</a:t>
            </a:r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77200" cy="4837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>
              <a:ea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Cambria" panose="02040503050406030204" pitchFamily="18" charset="0"/>
              </a:rPr>
              <a:t>Is the following statement valid?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ea typeface="Cambria" panose="02040503050406030204" pitchFamily="18" charset="0"/>
              </a:rPr>
              <a:t>Shape s = new Shape();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Cambria" panose="02040503050406030204" pitchFamily="18" charset="0"/>
              </a:rPr>
              <a:t>No. It is illegal because the Shape class is an abstract class, which cannot be instantiated to create its objects.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600200" y="1524000"/>
            <a:ext cx="67056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287338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287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287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287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287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public </a:t>
            </a:r>
            <a:r>
              <a:rPr lang="en-AU" altLang="en-AU" sz="2400" b="1">
                <a:solidFill>
                  <a:srgbClr val="FC012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 class Shape {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	    public </a:t>
            </a:r>
            <a:r>
              <a:rPr lang="en-AU" altLang="en-AU" sz="240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 </a:t>
            </a:r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double area(); 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	    public void move() { // non-abstract method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            // implementation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       }</a:t>
            </a:r>
          </a:p>
          <a:p>
            <a:pPr algn="l" eaLnBrk="1" hangingPunct="1"/>
            <a:r>
              <a:rPr lang="en-AU" altLang="en-AU" sz="24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 build="p"/>
    </p:bld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1087</Words>
  <Application>Microsoft Office PowerPoint</Application>
  <PresentationFormat>On-screen Show (4:3)</PresentationFormat>
  <Paragraphs>299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Courier New</vt:lpstr>
      <vt:lpstr>方正姚体</vt:lpstr>
      <vt:lpstr>Trebuchet MS</vt:lpstr>
      <vt:lpstr>Wingdings</vt:lpstr>
      <vt:lpstr>GNR</vt:lpstr>
      <vt:lpstr>CSE2101: Object Oriented Programming-II (Java)</vt:lpstr>
      <vt:lpstr>Final and Abstract Classes</vt:lpstr>
      <vt:lpstr>Restricting Inheritance </vt:lpstr>
      <vt:lpstr>Final Members: A way for Preventing Overriding of Members in Subclasses</vt:lpstr>
      <vt:lpstr>Final Classes: A way for Preventing Classes being extended</vt:lpstr>
      <vt:lpstr>Abstract Classes</vt:lpstr>
      <vt:lpstr>Abstract Class Syntax</vt:lpstr>
      <vt:lpstr>Abstract Class -Example</vt:lpstr>
      <vt:lpstr>The Shape Abstract Class</vt:lpstr>
      <vt:lpstr>Abstract Classes</vt:lpstr>
      <vt:lpstr>Abstract Classes Properties</vt:lpstr>
      <vt:lpstr>Interfaces</vt:lpstr>
      <vt:lpstr>Interfaces: An informal way of realizing multiple inheritance</vt:lpstr>
      <vt:lpstr>Interface - Example</vt:lpstr>
      <vt:lpstr>Interfaces Definition</vt:lpstr>
      <vt:lpstr>Implementing Interfaces</vt:lpstr>
      <vt:lpstr>Implementing Interfaces Example</vt:lpstr>
      <vt:lpstr>Extending Interfaces</vt:lpstr>
      <vt:lpstr>Inheritance and Interface Implementation</vt:lpstr>
      <vt:lpstr>Student Assessment Example</vt:lpstr>
      <vt:lpstr>Software Implementation</vt:lpstr>
      <vt:lpstr>Extending interfaces – about constants (1)</vt:lpstr>
      <vt:lpstr>Tedious Details (1) </vt:lpstr>
      <vt:lpstr>Tedious Details (2) </vt:lpstr>
      <vt:lpstr>Tedious Details (3)</vt:lpstr>
      <vt:lpstr>Interfaces and abstract classes</vt:lpstr>
      <vt:lpstr>Interfaces and Software Engineering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283</cp:revision>
  <cp:lastPrinted>2016-04-24T18:47:01Z</cp:lastPrinted>
  <dcterms:created xsi:type="dcterms:W3CDTF">2015-12-02T19:12:51Z</dcterms:created>
  <dcterms:modified xsi:type="dcterms:W3CDTF">2022-03-20T05:39:11Z</dcterms:modified>
</cp:coreProperties>
</file>