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handoutMasterIdLst>
    <p:handoutMasterId r:id="rId53"/>
  </p:handoutMasterIdLst>
  <p:sldIdLst>
    <p:sldId id="265" r:id="rId2"/>
    <p:sldId id="365"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273" r:id="rId51"/>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3188" autoAdjust="0"/>
  </p:normalViewPr>
  <p:slideViewPr>
    <p:cSldViewPr>
      <p:cViewPr varScale="1">
        <p:scale>
          <a:sx n="69" d="100"/>
          <a:sy n="69" d="100"/>
        </p:scale>
        <p:origin x="141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5"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663"/>
          </a:xfrm>
          <a:prstGeom prst="rect">
            <a:avLst/>
          </a:prstGeom>
        </p:spPr>
        <p:txBody>
          <a:bodyPr vert="horz" lIns="93497" tIns="46749" rIns="93497" bIns="46749" rtlCol="0"/>
          <a:lstStyle>
            <a:lvl1pPr algn="r">
              <a:defRPr sz="1200"/>
            </a:lvl1pPr>
          </a:lstStyle>
          <a:p>
            <a:fld id="{5E404FA2-0307-4AAA-97E0-1B95DA04011A}" type="datetimeFigureOut">
              <a:rPr lang="en-US" smtClean="0"/>
              <a:t>26-Mar-22</a:t>
            </a:fld>
            <a:endParaRPr lang="en-US"/>
          </a:p>
        </p:txBody>
      </p:sp>
      <p:sp>
        <p:nvSpPr>
          <p:cNvPr id="4" name="Footer Placeholder 3"/>
          <p:cNvSpPr>
            <a:spLocks noGrp="1"/>
          </p:cNvSpPr>
          <p:nvPr>
            <p:ph type="ftr" sz="quarter" idx="2"/>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2663"/>
          </a:xfrm>
          <a:prstGeom prst="rect">
            <a:avLst/>
          </a:prstGeom>
        </p:spPr>
        <p:txBody>
          <a:bodyPr vert="horz" lIns="93497" tIns="46749" rIns="93497" bIns="46749" rtlCol="0" anchor="b"/>
          <a:lstStyle>
            <a:lvl1pPr algn="r">
              <a:defRPr sz="1200"/>
            </a:lvl1pPr>
          </a:lstStyle>
          <a:p>
            <a:fld id="{2C43C2F9-D9EF-4AC1-838D-2DF7E93C3C99}" type="slidenum">
              <a:rPr lang="en-US" smtClean="0"/>
              <a:t>‹#›</a:t>
            </a:fld>
            <a:endParaRPr lang="en-US"/>
          </a:p>
        </p:txBody>
      </p:sp>
    </p:spTree>
    <p:extLst>
      <p:ext uri="{BB962C8B-B14F-4D97-AF65-F5344CB8AC3E}">
        <p14:creationId xmlns:p14="http://schemas.microsoft.com/office/powerpoint/2010/main" val="2851902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1C4E2BA7-849A-4ED4-AF09-6D3072CE7341}" type="datetimeFigureOut">
              <a:rPr lang="en-US" smtClean="0"/>
              <a:t>26-Mar-22</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494506AF-6DAD-4FB0-9D80-7EEDD5FF6713}" type="slidenum">
              <a:rPr lang="en-US" smtClean="0"/>
              <a:t>‹#›</a:t>
            </a:fld>
            <a:endParaRPr lang="en-US"/>
          </a:p>
        </p:txBody>
      </p:sp>
    </p:spTree>
    <p:extLst>
      <p:ext uri="{BB962C8B-B14F-4D97-AF65-F5344CB8AC3E}">
        <p14:creationId xmlns:p14="http://schemas.microsoft.com/office/powerpoint/2010/main" val="551311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1</a:t>
            </a:fld>
            <a:endParaRPr lang="en-US"/>
          </a:p>
        </p:txBody>
      </p:sp>
    </p:spTree>
    <p:extLst>
      <p:ext uri="{BB962C8B-B14F-4D97-AF65-F5344CB8AC3E}">
        <p14:creationId xmlns:p14="http://schemas.microsoft.com/office/powerpoint/2010/main" val="402444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For clarification purposes, you should be aware that : read slide.</a:t>
            </a:r>
            <a:endParaRPr lang="en-US" smtClean="0">
              <a:cs typeface="Arial" panose="020B0604020202020204" pitchFamily="34" charset="0"/>
            </a:endParaRPr>
          </a:p>
        </p:txBody>
      </p:sp>
    </p:spTree>
    <p:extLst>
      <p:ext uri="{BB962C8B-B14F-4D97-AF65-F5344CB8AC3E}">
        <p14:creationId xmlns:p14="http://schemas.microsoft.com/office/powerpoint/2010/main" val="343046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smtClean="0">
                <a:cs typeface="Arial" panose="020B0604020202020204" pitchFamily="34" charset="0"/>
              </a:rPr>
              <a:t>Here we have an overview of the purpose of the two hierarchies, which one you use is dependant upon what you want to do.  Streams that is byte streams, shown in the right hand side of the previous slide, are used to read and write information as bytes. because of this these streams can read any sort of data.  In particular these streams can by used for a technique called serialisation which is the process of reading or writing objects via a stream and reconstructing them at the other end.  This process is called object serialisation and is an essential part of programming in the large, or distributed programming.  This topic is outside the scope of this course, but there are a number of courses you may wish to do in later years which deal with this concept.</a:t>
            </a:r>
          </a:p>
          <a:p>
            <a:pPr eaLnBrk="1" hangingPunct="1"/>
            <a:endParaRPr lang="en-AU" dirty="0" smtClean="0">
              <a:cs typeface="Arial" panose="020B0604020202020204" pitchFamily="34" charset="0"/>
            </a:endParaRPr>
          </a:p>
          <a:p>
            <a:pPr eaLnBrk="1" hangingPunct="1"/>
            <a:r>
              <a:rPr lang="en-AU" dirty="0" smtClean="0">
                <a:cs typeface="Arial" panose="020B0604020202020204" pitchFamily="34" charset="0"/>
              </a:rPr>
              <a:t>Reader and writer, are the abstract base classes on which  character streams are based.  They are used for text input and output. These classes were added to the Java API with version 1.1, and can be subclassed for various types of text input and output. We will look at these a little later.</a:t>
            </a:r>
          </a:p>
        </p:txBody>
      </p:sp>
    </p:spTree>
    <p:extLst>
      <p:ext uri="{BB962C8B-B14F-4D97-AF65-F5344CB8AC3E}">
        <p14:creationId xmlns:p14="http://schemas.microsoft.com/office/powerpoint/2010/main" val="49804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solidFill>
            <a:srgbClr val="FFFFFF"/>
          </a:solidFill>
          <a:ln/>
        </p:spPr>
      </p:sp>
      <p:sp>
        <p:nvSpPr>
          <p:cNvPr id="64515" name="Rectangle 3"/>
          <p:cNvSpPr>
            <a:spLocks noGrp="1" noChangeArrowheads="1"/>
          </p:cNvSpPr>
          <p:nvPr>
            <p:ph type="body" idx="1"/>
          </p:nvPr>
        </p:nvSpPr>
        <p:spPr>
          <a:solidFill>
            <a:srgbClr val="FFFFFF"/>
          </a:solidFill>
          <a:ln>
            <a:solidFill>
              <a:srgbClr val="000000"/>
            </a:solidFill>
          </a:ln>
        </p:spPr>
        <p:txBody>
          <a:bodyPr lIns="92278" tIns="46139" rIns="92278" bIns="46139"/>
          <a:lstStyle/>
          <a:p>
            <a:pPr eaLnBrk="1" hangingPunct="1"/>
            <a:r>
              <a:rPr lang="en-AU" smtClean="0">
                <a:cs typeface="Arial" panose="020B0604020202020204" pitchFamily="34" charset="0"/>
              </a:rPr>
              <a:t>Hear is another example.</a:t>
            </a:r>
          </a:p>
          <a:p>
            <a:pPr eaLnBrk="1" hangingPunct="1"/>
            <a:r>
              <a:rPr lang="en-AU" smtClean="0">
                <a:cs typeface="Arial" panose="020B0604020202020204" pitchFamily="34" charset="0"/>
              </a:rPr>
              <a:t>We see in the first line the declaration of a BufferedReader, called reader, this is a subclass of Reader as you might recall is the class used for reading characters,  This class buffers the data read in.  Can anyone recall why we do this?  Otherwise we have to make a read call for every character.  </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Buffered reader is wrapped around an  inputStreamReader. Also a subclass of Reader  this class takes the stream to be read from as a parameter, in this case the data sink stream System.in and converts it from binary data to characters. </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The while loop, checks for more data, by evaluating what is read in, the end of data is signified when a –1 is returned.  You may recall that a –1 signifies a boolean false value.  The data is read into a string and we can then do something with it. In this case we print it to the standard output or the terminal.</a:t>
            </a:r>
          </a:p>
          <a:p>
            <a:pPr eaLnBrk="1" hangingPunct="1"/>
            <a:r>
              <a:rPr lang="en-AU" smtClean="0">
                <a:cs typeface="Arial" panose="020B0604020202020204" pitchFamily="34" charset="0"/>
              </a:rPr>
              <a:t>Notice that we enclose the call to ReadLine in a try block, as it has the potential to throw an IO exception. But that we declare the reader outside the try block.  Can anyone say why this is the case?</a:t>
            </a:r>
          </a:p>
          <a:p>
            <a:pPr eaLnBrk="1" hangingPunct="1"/>
            <a:r>
              <a:rPr lang="en-AU" smtClean="0">
                <a:cs typeface="Arial" panose="020B0604020202020204" pitchFamily="34" charset="0"/>
              </a:rPr>
              <a:t>Try block is still a block, anything declared inside it has only that scope.</a:t>
            </a:r>
          </a:p>
          <a:p>
            <a:pPr eaLnBrk="1" hangingPunct="1"/>
            <a:r>
              <a:rPr lang="en-AU" smtClean="0">
                <a:cs typeface="Arial" panose="020B0604020202020204" pitchFamily="34" charset="0"/>
              </a:rPr>
              <a:t>Simple.</a:t>
            </a:r>
          </a:p>
          <a:p>
            <a:pPr eaLnBrk="1" hangingPunct="1"/>
            <a:endParaRPr lang="en-AU" smtClean="0">
              <a:cs typeface="Arial" panose="020B0604020202020204" pitchFamily="34" charset="0"/>
            </a:endParaRPr>
          </a:p>
          <a:p>
            <a:pPr eaLnBrk="1" hangingPunct="1"/>
            <a:endParaRPr lang="en-AU" smtClean="0">
              <a:cs typeface="Arial" panose="020B0604020202020204" pitchFamily="34" charset="0"/>
            </a:endParaRPr>
          </a:p>
          <a:p>
            <a:pPr eaLnBrk="1" hangingPunct="1"/>
            <a:endParaRPr lang="en-AU" smtClean="0">
              <a:cs typeface="Arial" panose="020B0604020202020204" pitchFamily="34" charset="0"/>
            </a:endParaRPr>
          </a:p>
        </p:txBody>
      </p:sp>
    </p:spTree>
    <p:extLst>
      <p:ext uri="{BB962C8B-B14F-4D97-AF65-F5344CB8AC3E}">
        <p14:creationId xmlns:p14="http://schemas.microsoft.com/office/powerpoint/2010/main" val="110293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Here is an example of reading text in from the keyboard using the KeyboardReader class</a:t>
            </a:r>
          </a:p>
          <a:p>
            <a:pPr eaLnBrk="1" hangingPunct="1"/>
            <a:r>
              <a:rPr lang="en-AU" smtClean="0">
                <a:cs typeface="Arial" panose="020B0604020202020204" pitchFamily="34" charset="0"/>
              </a:rPr>
              <a:t>Here we can see a snippet of code which declares an instance of BufferedReader a subclass of reader which buffers strings read from the keyboard which is used to wrap an instance of an InputStreamReader, a class which also subclasses reader. This class provides an efficient way of converting  bytes to characters. Because we read and write using streams we need to state which stream we are going to use. In this case  printstream object System.in is used.  We can then use the readline method of the reader class to get input from the keyboard.  And class itself has methods to correctly handle different types of input.</a:t>
            </a:r>
          </a:p>
          <a:p>
            <a:pPr eaLnBrk="1" hangingPunct="1"/>
            <a:endParaRPr lang="en-AU" smtClean="0">
              <a:cs typeface="Arial" panose="020B0604020202020204" pitchFamily="34" charset="0"/>
            </a:endParaRPr>
          </a:p>
          <a:p>
            <a:pPr eaLnBrk="1" hangingPunct="1"/>
            <a:endParaRPr lang="en-AU" smtClean="0">
              <a:cs typeface="Arial" panose="020B0604020202020204" pitchFamily="34" charset="0"/>
            </a:endParaRPr>
          </a:p>
        </p:txBody>
      </p:sp>
    </p:spTree>
    <p:extLst>
      <p:ext uri="{BB962C8B-B14F-4D97-AF65-F5344CB8AC3E}">
        <p14:creationId xmlns:p14="http://schemas.microsoft.com/office/powerpoint/2010/main" val="363164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cs typeface="Arial" panose="020B0604020202020204" pitchFamily="34" charset="0"/>
            </a:endParaRPr>
          </a:p>
        </p:txBody>
      </p:sp>
    </p:spTree>
    <p:extLst>
      <p:ext uri="{BB962C8B-B14F-4D97-AF65-F5344CB8AC3E}">
        <p14:creationId xmlns:p14="http://schemas.microsoft.com/office/powerpoint/2010/main" val="306731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Note use of parseInt and number format exception here.</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Finish For Monday.</a:t>
            </a:r>
          </a:p>
        </p:txBody>
      </p:sp>
    </p:spTree>
    <p:extLst>
      <p:ext uri="{BB962C8B-B14F-4D97-AF65-F5344CB8AC3E}">
        <p14:creationId xmlns:p14="http://schemas.microsoft.com/office/powerpoint/2010/main" val="125095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As you are aware when you pass something to be printed to System.out.print or println you can pass just about any sort of data and it will get printed on the screen.  This is why, there are versions of both methods which can handle just about anything.</a:t>
            </a:r>
          </a:p>
        </p:txBody>
      </p:sp>
    </p:spTree>
    <p:extLst>
      <p:ext uri="{BB962C8B-B14F-4D97-AF65-F5344CB8AC3E}">
        <p14:creationId xmlns:p14="http://schemas.microsoft.com/office/powerpoint/2010/main" val="1445124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244850" y="506413"/>
            <a:ext cx="3379788" cy="2535237"/>
          </a:xfrm>
          <a:solidFill>
            <a:srgbClr val="FFFFFF"/>
          </a:solidFill>
          <a:ln/>
        </p:spPr>
      </p:sp>
      <p:sp>
        <p:nvSpPr>
          <p:cNvPr id="69635" name="Rectangle 3"/>
          <p:cNvSpPr>
            <a:spLocks noGrp="1" noChangeArrowheads="1"/>
          </p:cNvSpPr>
          <p:nvPr>
            <p:ph type="body" idx="1"/>
          </p:nvPr>
        </p:nvSpPr>
        <p:spPr>
          <a:xfrm>
            <a:off x="1319213" y="3208338"/>
            <a:ext cx="7227887" cy="3043237"/>
          </a:xfrm>
          <a:solidFill>
            <a:srgbClr val="FFFFFF"/>
          </a:solidFill>
          <a:ln>
            <a:solidFill>
              <a:srgbClr val="000000"/>
            </a:solidFill>
          </a:ln>
        </p:spPr>
        <p:txBody>
          <a:bodyPr/>
          <a:lstStyle/>
          <a:p>
            <a:pPr eaLnBrk="1" hangingPunct="1"/>
            <a:endParaRPr lang="en-US" smtClean="0">
              <a:cs typeface="Arial" panose="020B0604020202020204" pitchFamily="34" charset="0"/>
            </a:endParaRPr>
          </a:p>
        </p:txBody>
      </p:sp>
    </p:spTree>
    <p:extLst>
      <p:ext uri="{BB962C8B-B14F-4D97-AF65-F5344CB8AC3E}">
        <p14:creationId xmlns:p14="http://schemas.microsoft.com/office/powerpoint/2010/main" val="3046170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3351213" y="587375"/>
            <a:ext cx="3163887" cy="2373313"/>
          </a:xfrm>
          <a:solidFill>
            <a:srgbClr val="FFFFFF"/>
          </a:solidFill>
          <a:ln/>
        </p:spPr>
      </p:sp>
      <p:sp>
        <p:nvSpPr>
          <p:cNvPr id="70659" name="Rectangle 3"/>
          <p:cNvSpPr>
            <a:spLocks noGrp="1" noChangeArrowheads="1"/>
          </p:cNvSpPr>
          <p:nvPr>
            <p:ph type="body" idx="1"/>
          </p:nvPr>
        </p:nvSpPr>
        <p:spPr>
          <a:xfrm>
            <a:off x="1316038" y="3211513"/>
            <a:ext cx="7234237" cy="2846387"/>
          </a:xfrm>
          <a:solidFill>
            <a:srgbClr val="FFFFFF"/>
          </a:solidFill>
          <a:ln>
            <a:solidFill>
              <a:srgbClr val="000000"/>
            </a:solidFill>
          </a:ln>
        </p:spPr>
        <p:txBody>
          <a:bodyPr/>
          <a:lstStyle/>
          <a:p>
            <a:pPr eaLnBrk="1" hangingPunct="1"/>
            <a:r>
              <a:rPr lang="en-AU" sz="1600" smtClean="0">
                <a:cs typeface="Arial" panose="020B0604020202020204" pitchFamily="34" charset="0"/>
              </a:rPr>
              <a:t>So in order to read from a file, we use a subclass of InputStreamReader, called fileReader,  </a:t>
            </a:r>
          </a:p>
          <a:p>
            <a:pPr eaLnBrk="1" hangingPunct="1"/>
            <a:r>
              <a:rPr lang="en-AU" sz="1600" smtClean="0">
                <a:cs typeface="Arial" panose="020B0604020202020204" pitchFamily="34" charset="0"/>
              </a:rPr>
              <a:t>This class offers 3 constructors:</a:t>
            </a:r>
          </a:p>
          <a:p>
            <a:pPr eaLnBrk="1" hangingPunct="1">
              <a:buFontTx/>
              <a:buChar char="-"/>
            </a:pPr>
            <a:r>
              <a:rPr lang="en-AU" sz="1600" smtClean="0">
                <a:cs typeface="Arial" panose="020B0604020202020204" pitchFamily="34" charset="0"/>
              </a:rPr>
              <a:t>one of which takes an object of type file, </a:t>
            </a:r>
          </a:p>
          <a:p>
            <a:pPr eaLnBrk="1" hangingPunct="1">
              <a:buFontTx/>
              <a:buChar char="-"/>
            </a:pPr>
            <a:r>
              <a:rPr lang="en-AU" sz="1600" smtClean="0">
                <a:cs typeface="Arial" panose="020B0604020202020204" pitchFamily="34" charset="0"/>
              </a:rPr>
              <a:t>one of which takes a file descriptor, that is a handle to an underlying file, </a:t>
            </a:r>
          </a:p>
          <a:p>
            <a:pPr eaLnBrk="1" hangingPunct="1">
              <a:buFontTx/>
              <a:buChar char="-"/>
            </a:pPr>
            <a:r>
              <a:rPr lang="en-AU" sz="1600" smtClean="0">
                <a:cs typeface="Arial" panose="020B0604020202020204" pitchFamily="34" charset="0"/>
              </a:rPr>
              <a:t>and the last which takes a string, representing a filename.  You will most likely be interested in the string version.</a:t>
            </a:r>
          </a:p>
          <a:p>
            <a:pPr eaLnBrk="1" hangingPunct="1">
              <a:buFontTx/>
              <a:buChar char="-"/>
            </a:pPr>
            <a:endParaRPr lang="en-AU" sz="1600" smtClean="0">
              <a:cs typeface="Arial" panose="020B0604020202020204" pitchFamily="34" charset="0"/>
            </a:endParaRPr>
          </a:p>
          <a:p>
            <a:pPr eaLnBrk="1" hangingPunct="1">
              <a:buFontTx/>
              <a:buChar char="-"/>
            </a:pPr>
            <a:r>
              <a:rPr lang="en-AU" sz="1600" smtClean="0">
                <a:cs typeface="Arial" panose="020B0604020202020204" pitchFamily="34" charset="0"/>
              </a:rPr>
              <a:t>No new methods in that class</a:t>
            </a:r>
          </a:p>
        </p:txBody>
      </p:sp>
    </p:spTree>
    <p:extLst>
      <p:ext uri="{BB962C8B-B14F-4D97-AF65-F5344CB8AC3E}">
        <p14:creationId xmlns:p14="http://schemas.microsoft.com/office/powerpoint/2010/main" val="3480421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351213" y="587375"/>
            <a:ext cx="3163887" cy="2373313"/>
          </a:xfrm>
          <a:solidFill>
            <a:srgbClr val="FFFFFF"/>
          </a:solidFill>
          <a:ln/>
        </p:spPr>
      </p:sp>
      <p:sp>
        <p:nvSpPr>
          <p:cNvPr id="71683" name="Rectangle 3"/>
          <p:cNvSpPr>
            <a:spLocks noGrp="1" noChangeArrowheads="1"/>
          </p:cNvSpPr>
          <p:nvPr>
            <p:ph type="body" idx="1"/>
          </p:nvPr>
        </p:nvSpPr>
        <p:spPr>
          <a:xfrm>
            <a:off x="1316038" y="3211513"/>
            <a:ext cx="7234237" cy="2846387"/>
          </a:xfrm>
          <a:solidFill>
            <a:srgbClr val="FFFFFF"/>
          </a:solidFill>
          <a:ln>
            <a:solidFill>
              <a:srgbClr val="000000"/>
            </a:solidFill>
          </a:ln>
        </p:spPr>
        <p:txBody>
          <a:bodyPr/>
          <a:lstStyle/>
          <a:p>
            <a:pPr eaLnBrk="1" hangingPunct="1"/>
            <a:r>
              <a:rPr lang="en-AU" sz="1600" smtClean="0">
                <a:cs typeface="Arial" panose="020B0604020202020204" pitchFamily="34" charset="0"/>
              </a:rPr>
              <a:t>Here is the code which actually creates the FileReader. The new thing here is the class File, which is similar to the Collection class, in that it is a helper class and has methods which can be  used to create files, get directory structures, check for the existence of files, and many more useful things. </a:t>
            </a:r>
          </a:p>
        </p:txBody>
      </p:sp>
    </p:spTree>
    <p:extLst>
      <p:ext uri="{BB962C8B-B14F-4D97-AF65-F5344CB8AC3E}">
        <p14:creationId xmlns:p14="http://schemas.microsoft.com/office/powerpoint/2010/main" val="39124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AU" b="1" smtClean="0">
                <a:solidFill>
                  <a:srgbClr val="000000"/>
                </a:solidFill>
                <a:cs typeface="Arial" panose="020B0604020202020204" pitchFamily="34" charset="0"/>
              </a:rPr>
              <a:t>This week we are going to look at input and output as handled by Java. Up to now in both this subject and previous ones you have mostly been provided with mechanisms to handle Text input and output, and have not dealt with file IO at all.  The mechanisms we are going to look at today and Wednesday will introduce these topics in terms of how they are handled by the Java language.  </a:t>
            </a:r>
            <a:endParaRPr lang="en-AU" smtClean="0">
              <a:cs typeface="Arial" panose="020B0604020202020204" pitchFamily="34" charset="0"/>
            </a:endParaRPr>
          </a:p>
        </p:txBody>
      </p:sp>
    </p:spTree>
    <p:extLst>
      <p:ext uri="{BB962C8B-B14F-4D97-AF65-F5344CB8AC3E}">
        <p14:creationId xmlns:p14="http://schemas.microsoft.com/office/powerpoint/2010/main" val="3656949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351213" y="587375"/>
            <a:ext cx="3163887" cy="2373313"/>
          </a:xfrm>
          <a:solidFill>
            <a:srgbClr val="FFFFFF"/>
          </a:solidFill>
          <a:ln/>
        </p:spPr>
      </p:sp>
      <p:sp>
        <p:nvSpPr>
          <p:cNvPr id="72707" name="Rectangle 3"/>
          <p:cNvSpPr>
            <a:spLocks noGrp="1" noChangeArrowheads="1"/>
          </p:cNvSpPr>
          <p:nvPr>
            <p:ph type="body" idx="1"/>
          </p:nvPr>
        </p:nvSpPr>
        <p:spPr>
          <a:xfrm>
            <a:off x="1316038" y="3211513"/>
            <a:ext cx="7234237" cy="2846387"/>
          </a:xfrm>
          <a:solidFill>
            <a:srgbClr val="FFFFFF"/>
          </a:solidFill>
          <a:ln>
            <a:solidFill>
              <a:srgbClr val="000000"/>
            </a:solidFill>
          </a:ln>
        </p:spPr>
        <p:txBody>
          <a:bodyPr/>
          <a:lstStyle/>
          <a:p>
            <a:pPr eaLnBrk="1" hangingPunct="1"/>
            <a:r>
              <a:rPr lang="en-AU" sz="1600" smtClean="0">
                <a:cs typeface="Arial" panose="020B0604020202020204" pitchFamily="34" charset="0"/>
              </a:rPr>
              <a:t>This is a graphical overview of how things work.  The File reader and writer classes  represents the stream we are reading from, we then use the File class to create and open a file, and to write the file to disk.</a:t>
            </a:r>
          </a:p>
        </p:txBody>
      </p:sp>
    </p:spTree>
    <p:extLst>
      <p:ext uri="{BB962C8B-B14F-4D97-AF65-F5344CB8AC3E}">
        <p14:creationId xmlns:p14="http://schemas.microsoft.com/office/powerpoint/2010/main" val="76126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351213" y="587375"/>
            <a:ext cx="3163887" cy="2373313"/>
          </a:xfrm>
          <a:solidFill>
            <a:srgbClr val="FFFFFF"/>
          </a:solidFill>
          <a:ln/>
        </p:spPr>
      </p:sp>
      <p:sp>
        <p:nvSpPr>
          <p:cNvPr id="73731" name="Rectangle 3"/>
          <p:cNvSpPr>
            <a:spLocks noGrp="1" noChangeArrowheads="1"/>
          </p:cNvSpPr>
          <p:nvPr>
            <p:ph type="body" idx="1"/>
          </p:nvPr>
        </p:nvSpPr>
        <p:spPr>
          <a:xfrm>
            <a:off x="1316038" y="3211513"/>
            <a:ext cx="7234237" cy="2846387"/>
          </a:xfrm>
          <a:solidFill>
            <a:srgbClr val="FFFFFF"/>
          </a:solidFill>
          <a:ln>
            <a:solidFill>
              <a:srgbClr val="000000"/>
            </a:solidFill>
          </a:ln>
        </p:spPr>
        <p:txBody>
          <a:bodyPr/>
          <a:lstStyle/>
          <a:p>
            <a:pPr eaLnBrk="1" hangingPunct="1"/>
            <a:r>
              <a:rPr lang="en-AU" sz="1600" smtClean="0">
                <a:cs typeface="Arial" panose="020B0604020202020204" pitchFamily="34" charset="0"/>
              </a:rPr>
              <a:t>We saw that the read() method in the FileReader class returns the caracter read, as an INTEGER, or –1 when the end of the stream is reached.</a:t>
            </a:r>
          </a:p>
          <a:p>
            <a:pPr eaLnBrk="1" hangingPunct="1"/>
            <a:r>
              <a:rPr lang="en-AU" sz="1600" smtClean="0">
                <a:cs typeface="Arial" panose="020B0604020202020204" pitchFamily="34" charset="0"/>
              </a:rPr>
              <a:t>If we were not writing to a stream but to some other device, or wish to write formatted characters, then we need to cast each </a:t>
            </a:r>
            <a:r>
              <a:rPr lang="en-AU" sz="1600" b="1" smtClean="0">
                <a:cs typeface="Arial" panose="020B0604020202020204" pitchFamily="34" charset="0"/>
              </a:rPr>
              <a:t>int</a:t>
            </a:r>
            <a:r>
              <a:rPr lang="en-AU" sz="1600" smtClean="0">
                <a:cs typeface="Arial" panose="020B0604020202020204" pitchFamily="34" charset="0"/>
              </a:rPr>
              <a:t> value read, into a </a:t>
            </a:r>
            <a:r>
              <a:rPr lang="en-AU" sz="1600" b="1" smtClean="0">
                <a:cs typeface="Arial" panose="020B0604020202020204" pitchFamily="34" charset="0"/>
              </a:rPr>
              <a:t>character</a:t>
            </a:r>
            <a:r>
              <a:rPr lang="en-AU" sz="1600" smtClean="0">
                <a:cs typeface="Arial" panose="020B0604020202020204" pitchFamily="34" charset="0"/>
              </a:rPr>
              <a:t>.</a:t>
            </a:r>
          </a:p>
          <a:p>
            <a:pPr eaLnBrk="1" hangingPunct="1"/>
            <a:r>
              <a:rPr lang="en-AU" sz="1600" smtClean="0">
                <a:cs typeface="Arial" panose="020B0604020202020204" pitchFamily="34" charset="0"/>
              </a:rPr>
              <a:t>Cast to character has to be used to get character.</a:t>
            </a:r>
          </a:p>
          <a:p>
            <a:pPr eaLnBrk="1" hangingPunct="1"/>
            <a:endParaRPr lang="en-AU" sz="1600" smtClean="0">
              <a:cs typeface="Arial" panose="020B0604020202020204" pitchFamily="34" charset="0"/>
            </a:endParaRPr>
          </a:p>
          <a:p>
            <a:pPr eaLnBrk="1" hangingPunct="1"/>
            <a:r>
              <a:rPr lang="en-AU" sz="1600" smtClean="0">
                <a:cs typeface="Arial" panose="020B0604020202020204" pitchFamily="34" charset="0"/>
              </a:rPr>
              <a:t>This method:</a:t>
            </a:r>
          </a:p>
          <a:p>
            <a:pPr eaLnBrk="1" hangingPunct="1">
              <a:buFontTx/>
              <a:buChar char="-"/>
            </a:pPr>
            <a:r>
              <a:rPr lang="en-AU" sz="1600" smtClean="0">
                <a:cs typeface="Arial" panose="020B0604020202020204" pitchFamily="34" charset="0"/>
              </a:rPr>
              <a:t>create a new File object with the name fileName</a:t>
            </a:r>
          </a:p>
          <a:p>
            <a:pPr eaLnBrk="1" hangingPunct="1">
              <a:buFontTx/>
              <a:buChar char="-"/>
            </a:pPr>
            <a:r>
              <a:rPr lang="en-AU" sz="1600" smtClean="0">
                <a:cs typeface="Arial" panose="020B0604020202020204" pitchFamily="34" charset="0"/>
              </a:rPr>
              <a:t>Create a new FileReader object with the File to read from</a:t>
            </a:r>
          </a:p>
          <a:p>
            <a:pPr eaLnBrk="1" hangingPunct="1">
              <a:buFontTx/>
              <a:buChar char="-"/>
            </a:pPr>
            <a:r>
              <a:rPr lang="en-AU" sz="1600" smtClean="0">
                <a:cs typeface="Arial" panose="020B0604020202020204" pitchFamily="34" charset="0"/>
              </a:rPr>
              <a:t>In the while loop, we READ a single character </a:t>
            </a:r>
          </a:p>
          <a:p>
            <a:pPr eaLnBrk="1" hangingPunct="1">
              <a:buFontTx/>
              <a:buChar char="-"/>
            </a:pPr>
            <a:r>
              <a:rPr lang="en-AU" sz="1600" smtClean="0">
                <a:cs typeface="Arial" panose="020B0604020202020204" pitchFamily="34" charset="0"/>
              </a:rPr>
              <a:t>We need to cast the result in order to get a character.</a:t>
            </a:r>
          </a:p>
        </p:txBody>
      </p:sp>
    </p:spTree>
    <p:extLst>
      <p:ext uri="{BB962C8B-B14F-4D97-AF65-F5344CB8AC3E}">
        <p14:creationId xmlns:p14="http://schemas.microsoft.com/office/powerpoint/2010/main" val="419236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244850" y="506413"/>
            <a:ext cx="3379788" cy="2535237"/>
          </a:xfrm>
          <a:solidFill>
            <a:srgbClr val="FFFFFF"/>
          </a:solidFill>
          <a:ln/>
        </p:spPr>
      </p:sp>
      <p:sp>
        <p:nvSpPr>
          <p:cNvPr id="74755" name="Rectangle 3"/>
          <p:cNvSpPr>
            <a:spLocks noGrp="1" noChangeArrowheads="1"/>
          </p:cNvSpPr>
          <p:nvPr>
            <p:ph type="body" idx="1"/>
          </p:nvPr>
        </p:nvSpPr>
        <p:spPr>
          <a:xfrm>
            <a:off x="1319213" y="3208338"/>
            <a:ext cx="7227887" cy="3043237"/>
          </a:xfrm>
          <a:solidFill>
            <a:srgbClr val="FFFFFF"/>
          </a:solidFill>
          <a:ln>
            <a:solidFill>
              <a:srgbClr val="000000"/>
            </a:solidFill>
          </a:ln>
        </p:spPr>
        <p:txBody>
          <a:bodyPr/>
          <a:lstStyle/>
          <a:p>
            <a:pPr eaLnBrk="1" hangingPunct="1"/>
            <a:r>
              <a:rPr lang="en-AU" sz="1600" smtClean="0">
                <a:cs typeface="Arial" panose="020B0604020202020204" pitchFamily="34" charset="0"/>
              </a:rPr>
              <a:t>In order to write into a file, we use a subclass of Output Stream Writer, called FileWriter.</a:t>
            </a:r>
          </a:p>
          <a:p>
            <a:pPr eaLnBrk="1" hangingPunct="1"/>
            <a:r>
              <a:rPr lang="en-AU" sz="1600" smtClean="0">
                <a:cs typeface="Arial" panose="020B0604020202020204" pitchFamily="34" charset="0"/>
              </a:rPr>
              <a:t>This class offers 5 constructors:</a:t>
            </a:r>
          </a:p>
          <a:p>
            <a:pPr eaLnBrk="1" hangingPunct="1"/>
            <a:r>
              <a:rPr lang="en-AU" sz="1600" smtClean="0">
                <a:cs typeface="Arial" panose="020B0604020202020204" pitchFamily="34" charset="0"/>
              </a:rPr>
              <a:t>- READ THE SLIDE</a:t>
            </a:r>
            <a:endParaRPr lang="en-US" sz="1600" smtClean="0">
              <a:cs typeface="Arial" panose="020B0604020202020204" pitchFamily="34" charset="0"/>
            </a:endParaRPr>
          </a:p>
        </p:txBody>
      </p:sp>
    </p:spTree>
    <p:extLst>
      <p:ext uri="{BB962C8B-B14F-4D97-AF65-F5344CB8AC3E}">
        <p14:creationId xmlns:p14="http://schemas.microsoft.com/office/powerpoint/2010/main" val="541633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244850" y="506413"/>
            <a:ext cx="3379788" cy="2535237"/>
          </a:xfrm>
          <a:solidFill>
            <a:srgbClr val="FFFFFF"/>
          </a:solidFill>
          <a:ln/>
        </p:spPr>
      </p:sp>
      <p:sp>
        <p:nvSpPr>
          <p:cNvPr id="75779" name="Rectangle 3"/>
          <p:cNvSpPr>
            <a:spLocks noGrp="1" noChangeArrowheads="1"/>
          </p:cNvSpPr>
          <p:nvPr>
            <p:ph type="body" idx="1"/>
          </p:nvPr>
        </p:nvSpPr>
        <p:spPr>
          <a:xfrm>
            <a:off x="1319213" y="3208338"/>
            <a:ext cx="7227887" cy="3043237"/>
          </a:xfrm>
          <a:solidFill>
            <a:srgbClr val="FFFFFF"/>
          </a:solidFill>
          <a:ln>
            <a:solidFill>
              <a:srgbClr val="000000"/>
            </a:solidFill>
          </a:ln>
        </p:spPr>
        <p:txBody>
          <a:bodyPr/>
          <a:lstStyle/>
          <a:p>
            <a:pPr eaLnBrk="1" hangingPunct="1"/>
            <a:r>
              <a:rPr lang="en-US" smtClean="0">
                <a:cs typeface="Arial" panose="020B0604020202020204" pitchFamily="34" charset="0"/>
              </a:rPr>
              <a:t>READ THE SLIDE</a:t>
            </a:r>
          </a:p>
        </p:txBody>
      </p:sp>
    </p:spTree>
    <p:extLst>
      <p:ext uri="{BB962C8B-B14F-4D97-AF65-F5344CB8AC3E}">
        <p14:creationId xmlns:p14="http://schemas.microsoft.com/office/powerpoint/2010/main" val="49098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244850" y="506413"/>
            <a:ext cx="3379788" cy="2535237"/>
          </a:xfrm>
          <a:solidFill>
            <a:srgbClr val="FFFFFF"/>
          </a:solidFill>
          <a:ln/>
        </p:spPr>
      </p:sp>
      <p:sp>
        <p:nvSpPr>
          <p:cNvPr id="76803" name="Rectangle 3"/>
          <p:cNvSpPr>
            <a:spLocks noGrp="1" noChangeArrowheads="1"/>
          </p:cNvSpPr>
          <p:nvPr>
            <p:ph type="body" idx="1"/>
          </p:nvPr>
        </p:nvSpPr>
        <p:spPr>
          <a:xfrm>
            <a:off x="1319213" y="3208338"/>
            <a:ext cx="7227887" cy="3043237"/>
          </a:xfrm>
          <a:solidFill>
            <a:srgbClr val="FFFFFF"/>
          </a:solidFill>
          <a:ln>
            <a:solidFill>
              <a:srgbClr val="000000"/>
            </a:solidFill>
          </a:ln>
        </p:spPr>
        <p:txBody>
          <a:bodyPr/>
          <a:lstStyle/>
          <a:p>
            <a:pPr eaLnBrk="1" hangingPunct="1"/>
            <a:r>
              <a:rPr lang="en-US" smtClean="0">
                <a:cs typeface="Arial" panose="020B0604020202020204" pitchFamily="34" charset="0"/>
              </a:rPr>
              <a:t>READ THE SLIDE</a:t>
            </a:r>
          </a:p>
          <a:p>
            <a:pPr eaLnBrk="1" hangingPunct="1"/>
            <a:r>
              <a:rPr lang="en-US" smtClean="0">
                <a:cs typeface="Arial" panose="020B0604020202020204" pitchFamily="34" charset="0"/>
              </a:rPr>
              <a:t>(The parameters are the thing to be written in the FileWriter)</a:t>
            </a:r>
          </a:p>
        </p:txBody>
      </p:sp>
    </p:spTree>
    <p:extLst>
      <p:ext uri="{BB962C8B-B14F-4D97-AF65-F5344CB8AC3E}">
        <p14:creationId xmlns:p14="http://schemas.microsoft.com/office/powerpoint/2010/main" val="797404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351213" y="587375"/>
            <a:ext cx="3163887" cy="2373313"/>
          </a:xfrm>
          <a:solidFill>
            <a:srgbClr val="FFFFFF"/>
          </a:solidFill>
          <a:ln/>
        </p:spPr>
      </p:sp>
      <p:sp>
        <p:nvSpPr>
          <p:cNvPr id="77827" name="Rectangle 3"/>
          <p:cNvSpPr>
            <a:spLocks noGrp="1" noChangeArrowheads="1"/>
          </p:cNvSpPr>
          <p:nvPr>
            <p:ph type="body" idx="1"/>
          </p:nvPr>
        </p:nvSpPr>
        <p:spPr>
          <a:xfrm>
            <a:off x="1316038" y="3211513"/>
            <a:ext cx="7234237" cy="2846387"/>
          </a:xfrm>
          <a:solidFill>
            <a:srgbClr val="FFFFFF"/>
          </a:solidFill>
          <a:ln>
            <a:solidFill>
              <a:srgbClr val="000000"/>
            </a:solidFill>
          </a:ln>
        </p:spPr>
        <p:txBody>
          <a:bodyPr/>
          <a:lstStyle/>
          <a:p>
            <a:pPr eaLnBrk="1" hangingPunct="1"/>
            <a:r>
              <a:rPr lang="en-AU" sz="1600" smtClean="0">
                <a:cs typeface="Arial" panose="020B0604020202020204" pitchFamily="34" charset="0"/>
              </a:rPr>
              <a:t>Here we have an example of the use of FileReader and  filewriter.  This is a good example of using the data sink classes, that is those which read but do not process data.  </a:t>
            </a:r>
          </a:p>
          <a:p>
            <a:pPr eaLnBrk="1" hangingPunct="1">
              <a:buFontTx/>
              <a:buChar char="-"/>
            </a:pPr>
            <a:r>
              <a:rPr lang="en-AU" sz="1600" smtClean="0">
                <a:cs typeface="Arial" panose="020B0604020202020204" pitchFamily="34" charset="0"/>
              </a:rPr>
              <a:t>The first thing we do, is create two new file objects, </a:t>
            </a:r>
          </a:p>
          <a:p>
            <a:pPr eaLnBrk="1" hangingPunct="1">
              <a:buFontTx/>
              <a:buChar char="-"/>
            </a:pPr>
            <a:r>
              <a:rPr lang="en-AU" sz="1600" smtClean="0">
                <a:cs typeface="Arial" panose="020B0604020202020204" pitchFamily="34" charset="0"/>
              </a:rPr>
              <a:t>we then create an input stream using FileReader, and an OutputStream using file writer, </a:t>
            </a:r>
          </a:p>
          <a:p>
            <a:pPr eaLnBrk="1" hangingPunct="1">
              <a:buFontTx/>
              <a:buChar char="-"/>
            </a:pPr>
            <a:r>
              <a:rPr lang="en-AU" sz="1600" smtClean="0">
                <a:cs typeface="Arial" panose="020B0604020202020204" pitchFamily="34" charset="0"/>
              </a:rPr>
              <a:t>we then read each character from the </a:t>
            </a:r>
            <a:r>
              <a:rPr lang="en-AU" sz="1600" b="1" smtClean="0">
                <a:cs typeface="Arial" panose="020B0604020202020204" pitchFamily="34" charset="0"/>
              </a:rPr>
              <a:t>input file</a:t>
            </a:r>
            <a:r>
              <a:rPr lang="en-AU" sz="1600" smtClean="0">
                <a:cs typeface="Arial" panose="020B0604020202020204" pitchFamily="34" charset="0"/>
              </a:rPr>
              <a:t> and write it to the output file. </a:t>
            </a:r>
          </a:p>
          <a:p>
            <a:pPr eaLnBrk="1" hangingPunct="1">
              <a:buFontTx/>
              <a:buChar char="-"/>
            </a:pPr>
            <a:r>
              <a:rPr lang="en-AU" sz="1600" smtClean="0">
                <a:cs typeface="Arial" panose="020B0604020202020204" pitchFamily="34" charset="0"/>
              </a:rPr>
              <a:t>And we Close both streams when we are finished.</a:t>
            </a:r>
          </a:p>
          <a:p>
            <a:pPr eaLnBrk="1" hangingPunct="1"/>
            <a:r>
              <a:rPr lang="en-AU" sz="1600" smtClean="0">
                <a:cs typeface="Arial" panose="020B0604020202020204" pitchFamily="34" charset="0"/>
              </a:rPr>
              <a:t>Notice the test for end of stream and </a:t>
            </a:r>
          </a:p>
          <a:p>
            <a:pPr eaLnBrk="1" hangingPunct="1"/>
            <a:r>
              <a:rPr lang="en-AU" sz="1600" smtClean="0">
                <a:cs typeface="Arial" panose="020B0604020202020204" pitchFamily="34" charset="0"/>
              </a:rPr>
              <a:t>processing the character as int is okay as long as it goes from stream to stream</a:t>
            </a:r>
          </a:p>
        </p:txBody>
      </p:sp>
    </p:spTree>
    <p:extLst>
      <p:ext uri="{BB962C8B-B14F-4D97-AF65-F5344CB8AC3E}">
        <p14:creationId xmlns:p14="http://schemas.microsoft.com/office/powerpoint/2010/main" val="3228797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50</a:t>
            </a:fld>
            <a:endParaRPr lang="en-US"/>
          </a:p>
        </p:txBody>
      </p:sp>
    </p:spTree>
    <p:extLst>
      <p:ext uri="{BB962C8B-B14F-4D97-AF65-F5344CB8AC3E}">
        <p14:creationId xmlns:p14="http://schemas.microsoft.com/office/powerpoint/2010/main" val="311550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smtClean="0">
                <a:cs typeface="Arial" panose="020B0604020202020204" pitchFamily="34" charset="0"/>
              </a:rPr>
              <a:t>Just as a program which can only store one object is not a lot of use, a program which needs to have all of its information re-entered every time you use it is not very useful either.  We have been a little spoilt by </a:t>
            </a:r>
            <a:r>
              <a:rPr lang="en-AU" dirty="0" err="1" smtClean="0">
                <a:cs typeface="Arial" panose="020B0604020202020204" pitchFamily="34" charset="0"/>
              </a:rPr>
              <a:t>bluej</a:t>
            </a:r>
            <a:r>
              <a:rPr lang="en-AU" dirty="0" smtClean="0">
                <a:cs typeface="Arial" panose="020B0604020202020204" pitchFamily="34" charset="0"/>
              </a:rPr>
              <a:t> to date, as </a:t>
            </a:r>
            <a:r>
              <a:rPr lang="en-AU" dirty="0" err="1" smtClean="0">
                <a:cs typeface="Arial" panose="020B0604020202020204" pitchFamily="34" charset="0"/>
              </a:rPr>
              <a:t>bluej</a:t>
            </a:r>
            <a:r>
              <a:rPr lang="en-AU" dirty="0" smtClean="0">
                <a:cs typeface="Arial" panose="020B0604020202020204" pitchFamily="34" charset="0"/>
              </a:rPr>
              <a:t> provides our programs with a way of communicating with the outside world without very much work from us.   This is great for testing and allows us to learn about other aspects of programming very easily but is not very useful in the real world.</a:t>
            </a:r>
          </a:p>
          <a:p>
            <a:pPr eaLnBrk="1" hangingPunct="1"/>
            <a:endParaRPr lang="en-AU" dirty="0" smtClean="0">
              <a:cs typeface="Arial" panose="020B0604020202020204" pitchFamily="34" charset="0"/>
            </a:endParaRPr>
          </a:p>
          <a:p>
            <a:pPr eaLnBrk="1" hangingPunct="1"/>
            <a:r>
              <a:rPr lang="en-AU" dirty="0" smtClean="0">
                <a:cs typeface="Arial" panose="020B0604020202020204" pitchFamily="34" charset="0"/>
              </a:rPr>
              <a:t>There are lots of ways computer programs communicate with the outside world. These can include:</a:t>
            </a:r>
          </a:p>
          <a:p>
            <a:pPr eaLnBrk="1" hangingPunct="1"/>
            <a:endParaRPr lang="en-AU" dirty="0" smtClean="0">
              <a:cs typeface="Arial" panose="020B0604020202020204" pitchFamily="34" charset="0"/>
            </a:endParaRPr>
          </a:p>
          <a:p>
            <a:pPr eaLnBrk="1" hangingPunct="1"/>
            <a:r>
              <a:rPr lang="en-AU" dirty="0" smtClean="0">
                <a:cs typeface="Arial" panose="020B0604020202020204" pitchFamily="34" charset="0"/>
              </a:rPr>
              <a:t>read slide.</a:t>
            </a:r>
          </a:p>
        </p:txBody>
      </p:sp>
    </p:spTree>
    <p:extLst>
      <p:ext uri="{BB962C8B-B14F-4D97-AF65-F5344CB8AC3E}">
        <p14:creationId xmlns:p14="http://schemas.microsoft.com/office/powerpoint/2010/main" val="133661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IO should be thought of in terms of your program </a:t>
            </a:r>
          </a:p>
          <a:p>
            <a:pPr eaLnBrk="1" hangingPunct="1"/>
            <a:r>
              <a:rPr lang="en-AU" smtClean="0">
                <a:cs typeface="Arial" panose="020B0604020202020204" pitchFamily="34" charset="0"/>
              </a:rPr>
              <a:t>can be divided into two parts.  Input and Output.  </a:t>
            </a:r>
          </a:p>
          <a:p>
            <a:pPr eaLnBrk="1" hangingPunct="1"/>
            <a:r>
              <a:rPr lang="en-AU" smtClean="0">
                <a:cs typeface="Arial" panose="020B0604020202020204" pitchFamily="34" charset="0"/>
              </a:rPr>
              <a:t>In this programming course, we have spent more time dealing with the first two types of output to date, and as a user of computer systems you have probably dealt with the remaining types at some point. </a:t>
            </a:r>
          </a:p>
          <a:p>
            <a:pPr eaLnBrk="1" hangingPunct="1"/>
            <a:r>
              <a:rPr lang="en-AU" smtClean="0">
                <a:cs typeface="Arial" panose="020B0604020202020204" pitchFamily="34" charset="0"/>
              </a:rPr>
              <a:t>When BlueJ provides you with method results, this is a form of output, which it is important to distinguished from the second type of output to the terminal window.</a:t>
            </a:r>
          </a:p>
          <a:p>
            <a:pPr eaLnBrk="1" hangingPunct="1"/>
            <a:r>
              <a:rPr lang="en-AU" smtClean="0">
                <a:cs typeface="Arial" panose="020B0604020202020204" pitchFamily="34" charset="0"/>
              </a:rPr>
              <a:t>Writing data to a file, is not something we have dealt with as yet but will look at in more detail later in the week.  Passing data to other programs via a network or via the internet is outside the scope of what we will cover, so will be left to another subject. And many of you have now dealt with GUI output in one form or another.</a:t>
            </a:r>
          </a:p>
          <a:p>
            <a:pPr eaLnBrk="1" hangingPunct="1"/>
            <a:endParaRPr lang="en-AU" smtClean="0">
              <a:cs typeface="Arial" panose="020B0604020202020204" pitchFamily="34" charset="0"/>
            </a:endParaRPr>
          </a:p>
          <a:p>
            <a:pPr eaLnBrk="1" hangingPunct="1"/>
            <a:endParaRPr lang="en-AU" smtClean="0">
              <a:cs typeface="Arial" panose="020B0604020202020204" pitchFamily="34" charset="0"/>
            </a:endParaRPr>
          </a:p>
        </p:txBody>
      </p:sp>
    </p:spTree>
    <p:extLst>
      <p:ext uri="{BB962C8B-B14F-4D97-AF65-F5344CB8AC3E}">
        <p14:creationId xmlns:p14="http://schemas.microsoft.com/office/powerpoint/2010/main" val="395882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cs typeface="Arial" panose="020B0604020202020204" pitchFamily="34" charset="0"/>
            </a:endParaRPr>
          </a:p>
        </p:txBody>
      </p:sp>
    </p:spTree>
    <p:extLst>
      <p:ext uri="{BB962C8B-B14F-4D97-AF65-F5344CB8AC3E}">
        <p14:creationId xmlns:p14="http://schemas.microsoft.com/office/powerpoint/2010/main" val="346004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As with other parts of the Java language, tools needed to perform input and output have been gathered together in a package called predictably enough IO.  This package is provided as part of the JDK, and is there for you to use. Its fairly large, and includes 10 interfaces, 50 classes and defines 16 runtime exceptions all of which together make up the Java IO facilities.</a:t>
            </a:r>
          </a:p>
          <a:p>
            <a:pPr eaLnBrk="1" hangingPunct="1"/>
            <a:r>
              <a:rPr lang="en-AU" smtClean="0">
                <a:cs typeface="Arial" panose="020B0604020202020204" pitchFamily="34" charset="0"/>
              </a:rPr>
              <a:t>We are not going to attempt to cover all of this by any means, but we will provide you with an overview, and enough information to get you started.</a:t>
            </a:r>
          </a:p>
        </p:txBody>
      </p:sp>
    </p:spTree>
    <p:extLst>
      <p:ext uri="{BB962C8B-B14F-4D97-AF65-F5344CB8AC3E}">
        <p14:creationId xmlns:p14="http://schemas.microsoft.com/office/powerpoint/2010/main" val="8444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Down to business.</a:t>
            </a:r>
          </a:p>
          <a:p>
            <a:pPr eaLnBrk="1" hangingPunct="1"/>
            <a:r>
              <a:rPr lang="en-AU" smtClean="0">
                <a:cs typeface="Arial" panose="020B0604020202020204" pitchFamily="34" charset="0"/>
              </a:rPr>
              <a:t>As we have stated in Java IO is handled by using  the classes described in the IO package.  We don't need to learn any new language constructs, just how to use these classes which we do by making use of a number of interfaces, which give us access to Streams and a number of other IO concepts.</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For today we will start with streams.</a:t>
            </a:r>
          </a:p>
        </p:txBody>
      </p:sp>
    </p:spTree>
    <p:extLst>
      <p:ext uri="{BB962C8B-B14F-4D97-AF65-F5344CB8AC3E}">
        <p14:creationId xmlns:p14="http://schemas.microsoft.com/office/powerpoint/2010/main" val="264191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Java uses the concept of a stream to  provide an information source.  In Java a stream can be thought of like a one way pipe through which information is passed.  Information can be of any type,  and in passed serially that is in single file one bit or sometimes one character at a time through the stream. The important point to note here is that streams deal with strictly one way traffic, they either read or write, not both.</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go over slide</a:t>
            </a:r>
          </a:p>
        </p:txBody>
      </p:sp>
    </p:spTree>
    <p:extLst>
      <p:ext uri="{BB962C8B-B14F-4D97-AF65-F5344CB8AC3E}">
        <p14:creationId xmlns:p14="http://schemas.microsoft.com/office/powerpoint/2010/main" val="1398766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cs typeface="Arial" panose="020B0604020202020204" pitchFamily="34" charset="0"/>
              </a:rPr>
              <a:t>Regardless of the type of data you are dealing with and the direction in which it is going, the concept is basically the same.</a:t>
            </a:r>
          </a:p>
          <a:p>
            <a:pPr eaLnBrk="1" hangingPunct="1"/>
            <a:endParaRPr lang="en-AU" smtClean="0">
              <a:cs typeface="Arial" panose="020B0604020202020204" pitchFamily="34" charset="0"/>
            </a:endParaRPr>
          </a:p>
          <a:p>
            <a:pPr eaLnBrk="1" hangingPunct="1"/>
            <a:r>
              <a:rPr lang="en-AU" smtClean="0">
                <a:cs typeface="Arial" panose="020B0604020202020204" pitchFamily="34" charset="0"/>
              </a:rPr>
              <a:t>Read slide.</a:t>
            </a:r>
          </a:p>
        </p:txBody>
      </p:sp>
    </p:spTree>
    <p:extLst>
      <p:ext uri="{BB962C8B-B14F-4D97-AF65-F5344CB8AC3E}">
        <p14:creationId xmlns:p14="http://schemas.microsoft.com/office/powerpoint/2010/main" val="416025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sp>
        <p:nvSpPr>
          <p:cNvPr id="9" name="TextBox 8"/>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a:t>
            </a:r>
            <a:r>
              <a:rPr lang="en-US" sz="1400" b="0" dirty="0" smtClean="0">
                <a:latin typeface="Cambria" panose="02040503050406030204" pitchFamily="18" charset="0"/>
              </a:rPr>
              <a:t>1</a:t>
            </a:r>
            <a:endParaRPr lang="en-US" sz="1400" b="0" dirty="0">
              <a:latin typeface="Cambria" panose="02040503050406030204" pitchFamily="18" charset="0"/>
            </a:endParaRPr>
          </a:p>
        </p:txBody>
      </p:sp>
      <p:sp>
        <p:nvSpPr>
          <p:cNvPr id="11" name="Title 10"/>
          <p:cNvSpPr>
            <a:spLocks noGrp="1"/>
          </p:cNvSpPr>
          <p:nvPr>
            <p:ph type="title"/>
          </p:nvPr>
        </p:nvSpPr>
        <p:spPr>
          <a:xfrm>
            <a:off x="457200" y="212725"/>
            <a:ext cx="8229600" cy="625475"/>
          </a:xfrm>
          <a:prstGeom prst="rect">
            <a:avLst/>
          </a:prstGeom>
        </p:spPr>
        <p:txBody>
          <a:bodyPr/>
          <a:lstStyle>
            <a:lvl1pPr>
              <a:defRPr sz="4000">
                <a:latin typeface="Cambria" panose="02040503050406030204" pitchFamily="18" charset="0"/>
              </a:defRPr>
            </a:lvl1pPr>
          </a:lstStyle>
          <a:p>
            <a:r>
              <a:rPr lang="en-US" dirty="0" smtClean="0"/>
              <a:t>Click to edit Master title style</a:t>
            </a:r>
            <a:endParaRPr lang="en-US" dirty="0"/>
          </a:p>
        </p:txBody>
      </p:sp>
      <p:sp>
        <p:nvSpPr>
          <p:cNvPr id="13" name="Content Placeholder 12"/>
          <p:cNvSpPr>
            <a:spLocks noGrp="1"/>
          </p:cNvSpPr>
          <p:nvPr>
            <p:ph sz="quarter" idx="10"/>
          </p:nvPr>
        </p:nvSpPr>
        <p:spPr>
          <a:xfrm>
            <a:off x="457200" y="914400"/>
            <a:ext cx="82296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3276600" y="6412042"/>
            <a:ext cx="2895600" cy="365125"/>
          </a:xfrm>
          <a:prstGeom prst="rect">
            <a:avLst/>
          </a:prstGeom>
        </p:spPr>
        <p:txBody>
          <a:bodyPr/>
          <a:lstStyle>
            <a:lvl1pPr>
              <a:defRPr sz="1400" b="1">
                <a:latin typeface="Cambria" panose="02040503050406030204" pitchFamily="18" charset="0"/>
                <a:cs typeface="Arial" charset="0"/>
              </a:defRPr>
            </a:lvl1pPr>
          </a:lstStyle>
          <a:p>
            <a:pPr>
              <a:defRPr/>
            </a:pPr>
            <a:r>
              <a:rPr lang="en-GB" dirty="0" err="1" smtClean="0"/>
              <a:t>Dept</a:t>
            </a:r>
            <a:r>
              <a:rPr lang="en-GB" dirty="0" smtClean="0"/>
              <a:t> of CSE, </a:t>
            </a:r>
            <a:r>
              <a:rPr lang="en-GB" dirty="0" err="1" smtClean="0"/>
              <a:t>Jagannath</a:t>
            </a:r>
            <a:r>
              <a:rPr lang="en-GB" dirty="0" smtClean="0"/>
              <a:t> University</a:t>
            </a:r>
            <a:endParaRPr lang="en-US" dirty="0"/>
          </a:p>
        </p:txBody>
      </p:sp>
    </p:spTree>
    <p:extLst>
      <p:ext uri="{BB962C8B-B14F-4D97-AF65-F5344CB8AC3E}">
        <p14:creationId xmlns:p14="http://schemas.microsoft.com/office/powerpoint/2010/main" val="333809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4"/>
          <p:cNvSpPr>
            <a:spLocks noGrp="1"/>
          </p:cNvSpPr>
          <p:nvPr>
            <p:ph type="ftr" sz="quarter" idx="3"/>
          </p:nvPr>
        </p:nvSpPr>
        <p:spPr>
          <a:xfrm>
            <a:off x="3276600" y="6412042"/>
            <a:ext cx="2895600" cy="365125"/>
          </a:xfrm>
          <a:prstGeom prst="rect">
            <a:avLst/>
          </a:prstGeom>
        </p:spPr>
        <p:txBody>
          <a:bodyPr/>
          <a:lstStyle>
            <a:lvl1pPr>
              <a:defRPr sz="1400" b="1">
                <a:latin typeface="Cambria" panose="02040503050406030204" pitchFamily="18" charset="0"/>
                <a:cs typeface="Arial" charset="0"/>
              </a:defRPr>
            </a:lvl1pPr>
          </a:lstStyle>
          <a:p>
            <a:pPr>
              <a:defRPr/>
            </a:pPr>
            <a:r>
              <a:rPr lang="en-GB" dirty="0" err="1" smtClean="0"/>
              <a:t>Dept</a:t>
            </a:r>
            <a:r>
              <a:rPr lang="en-GB" dirty="0" smtClean="0"/>
              <a:t> of CSE, </a:t>
            </a:r>
            <a:r>
              <a:rPr lang="en-GB" dirty="0" err="1" smtClean="0"/>
              <a:t>Jagannath</a:t>
            </a:r>
            <a:r>
              <a:rPr lang="en-GB" dirty="0" smtClean="0"/>
              <a:t> University</a:t>
            </a:r>
            <a:endParaRPr lang="en-US" dirty="0"/>
          </a:p>
        </p:txBody>
      </p:sp>
    </p:spTree>
    <p:extLst>
      <p:ext uri="{BB962C8B-B14F-4D97-AF65-F5344CB8AC3E}">
        <p14:creationId xmlns:p14="http://schemas.microsoft.com/office/powerpoint/2010/main" val="4149056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1">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4"/>
          <p:cNvSpPr>
            <a:spLocks noGrp="1"/>
          </p:cNvSpPr>
          <p:nvPr>
            <p:ph type="ftr" sz="quarter" idx="3"/>
          </p:nvPr>
        </p:nvSpPr>
        <p:spPr>
          <a:xfrm>
            <a:off x="3276600" y="6412042"/>
            <a:ext cx="2895600" cy="365125"/>
          </a:xfrm>
          <a:prstGeom prst="rect">
            <a:avLst/>
          </a:prstGeom>
        </p:spPr>
        <p:txBody>
          <a:bodyPr/>
          <a:lstStyle>
            <a:lvl1pPr>
              <a:defRPr sz="1400" b="1">
                <a:latin typeface="Cambria" panose="02040503050406030204" pitchFamily="18" charset="0"/>
                <a:cs typeface="Arial" charset="0"/>
              </a:defRPr>
            </a:lvl1pPr>
          </a:lstStyle>
          <a:p>
            <a:pPr>
              <a:defRPr/>
            </a:pPr>
            <a:r>
              <a:rPr lang="en-GB" dirty="0" err="1" smtClean="0"/>
              <a:t>Dept</a:t>
            </a:r>
            <a:r>
              <a:rPr lang="en-GB" dirty="0" smtClean="0"/>
              <a:t> of CSE, </a:t>
            </a:r>
            <a:r>
              <a:rPr lang="en-GB" dirty="0" err="1" smtClean="0"/>
              <a:t>Jagannath</a:t>
            </a:r>
            <a:r>
              <a:rPr lang="en-GB" dirty="0" smtClean="0"/>
              <a:t> University</a:t>
            </a:r>
            <a:endParaRPr lang="en-US" dirty="0"/>
          </a:p>
        </p:txBody>
      </p:sp>
    </p:spTree>
    <p:extLst>
      <p:ext uri="{BB962C8B-B14F-4D97-AF65-F5344CB8AC3E}">
        <p14:creationId xmlns:p14="http://schemas.microsoft.com/office/powerpoint/2010/main" val="2181906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93163" cy="990600"/>
          </a:xfrm>
          <a:prstGeom prst="rect">
            <a:avLst/>
          </a:prstGeom>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51B87785-49E3-4ADB-9C9D-67952F553770}" type="slidenum">
              <a:rPr lang="zh-CN" altLang="en-GB"/>
              <a:pPr/>
              <a:t>‹#›</a:t>
            </a:fld>
            <a:endParaRPr lang="en-GB" altLang="zh-CN"/>
          </a:p>
        </p:txBody>
      </p:sp>
    </p:spTree>
    <p:extLst>
      <p:ext uri="{BB962C8B-B14F-4D97-AF65-F5344CB8AC3E}">
        <p14:creationId xmlns:p14="http://schemas.microsoft.com/office/powerpoint/2010/main" val="2106348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93163" cy="990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676400"/>
            <a:ext cx="39624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76400"/>
            <a:ext cx="39624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324600"/>
            <a:ext cx="1905000" cy="457200"/>
          </a:xfrm>
        </p:spPr>
        <p:txBody>
          <a:bodyPr/>
          <a:lstStyle>
            <a:lvl1pPr>
              <a:defRPr>
                <a:ea typeface="SimSun" panose="02010600030101010101" pitchFamily="2" charset="-122"/>
              </a:defRPr>
            </a:lvl1pPr>
          </a:lstStyle>
          <a:p>
            <a:fld id="{793EF699-35D1-4041-B0DE-60406A3F27B6}" type="slidenum">
              <a:rPr lang="zh-CN" altLang="en-GB"/>
              <a:pPr/>
              <a:t>‹#›</a:t>
            </a:fld>
            <a:endParaRPr lang="en-GB" altLang="zh-CN"/>
          </a:p>
        </p:txBody>
      </p:sp>
    </p:spTree>
    <p:extLst>
      <p:ext uri="{BB962C8B-B14F-4D97-AF65-F5344CB8AC3E}">
        <p14:creationId xmlns:p14="http://schemas.microsoft.com/office/powerpoint/2010/main" val="603882024"/>
      </p:ext>
    </p:extLst>
  </p:cSld>
  <p:clrMapOvr>
    <a:masterClrMapping/>
  </p:clrMapOvr>
  <p:transition advTm="100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Dept of CSE, Jagannath University</a:t>
            </a:r>
            <a:endParaRPr lang="en-US"/>
          </a:p>
        </p:txBody>
      </p:sp>
      <p:sp>
        <p:nvSpPr>
          <p:cNvPr id="7" name="Rectangle 6"/>
          <p:cNvSpPr>
            <a:spLocks noGrp="1" noChangeArrowheads="1"/>
          </p:cNvSpPr>
          <p:nvPr>
            <p:ph type="sldNum" sz="quarter" idx="12"/>
          </p:nvPr>
        </p:nvSpPr>
        <p:spPr>
          <a:ln/>
        </p:spPr>
        <p:txBody>
          <a:bodyPr/>
          <a:lstStyle>
            <a:lvl1pPr>
              <a:defRPr/>
            </a:lvl1pPr>
          </a:lstStyle>
          <a:p>
            <a:fld id="{98A01051-B2A1-4AAC-A7A5-009E2D8FC41F}" type="slidenum">
              <a:rPr lang="en-US"/>
              <a:pPr/>
              <a:t>‹#›</a:t>
            </a:fld>
            <a:endParaRPr lang="en-US"/>
          </a:p>
        </p:txBody>
      </p:sp>
    </p:spTree>
    <p:extLst>
      <p:ext uri="{BB962C8B-B14F-4D97-AF65-F5344CB8AC3E}">
        <p14:creationId xmlns:p14="http://schemas.microsoft.com/office/powerpoint/2010/main" val="237488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Dept of CSE, Jagannath University</a:t>
            </a:r>
            <a:endParaRPr lang="en-US"/>
          </a:p>
        </p:txBody>
      </p:sp>
      <p:sp>
        <p:nvSpPr>
          <p:cNvPr id="4" name="Rectangle 6"/>
          <p:cNvSpPr>
            <a:spLocks noGrp="1" noChangeArrowheads="1"/>
          </p:cNvSpPr>
          <p:nvPr>
            <p:ph type="sldNum" sz="quarter" idx="12"/>
          </p:nvPr>
        </p:nvSpPr>
        <p:spPr>
          <a:ln/>
        </p:spPr>
        <p:txBody>
          <a:bodyPr/>
          <a:lstStyle>
            <a:lvl1pPr>
              <a:defRPr/>
            </a:lvl1pPr>
          </a:lstStyle>
          <a:p>
            <a:fld id="{EE51E1D7-663E-4755-9776-16A988C8FFAF}" type="slidenum">
              <a:rPr lang="en-US"/>
              <a:pPr/>
              <a:t>‹#›</a:t>
            </a:fld>
            <a:endParaRPr lang="en-US"/>
          </a:p>
        </p:txBody>
      </p:sp>
    </p:spTree>
    <p:extLst>
      <p:ext uri="{BB962C8B-B14F-4D97-AF65-F5344CB8AC3E}">
        <p14:creationId xmlns:p14="http://schemas.microsoft.com/office/powerpoint/2010/main" val="202082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93163" cy="990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676400"/>
            <a:ext cx="8077200" cy="4456113"/>
          </a:xfrm>
        </p:spPr>
        <p:txBody>
          <a:bodyPr/>
          <a:lstStyle/>
          <a:p>
            <a:pPr lvl="0"/>
            <a:endParaRPr lang="en-US" noProof="0" smtClean="0"/>
          </a:p>
        </p:txBody>
      </p:sp>
      <p:sp>
        <p:nvSpPr>
          <p:cNvPr id="4" name="Slide Number Placeholder 3"/>
          <p:cNvSpPr>
            <a:spLocks noGrp="1"/>
          </p:cNvSpPr>
          <p:nvPr>
            <p:ph type="sldNum" sz="quarter" idx="10"/>
          </p:nvPr>
        </p:nvSpPr>
        <p:spPr>
          <a:xfrm>
            <a:off x="7010400" y="6324600"/>
            <a:ext cx="1905000" cy="457200"/>
          </a:xfrm>
        </p:spPr>
        <p:txBody>
          <a:bodyPr/>
          <a:lstStyle>
            <a:lvl1pPr>
              <a:defRPr>
                <a:ea typeface="SimSun" panose="02010600030101010101" pitchFamily="2" charset="-122"/>
              </a:defRPr>
            </a:lvl1pPr>
          </a:lstStyle>
          <a:p>
            <a:fld id="{6DC97645-9CC5-4B35-82B2-C3A4B90521CC}" type="slidenum">
              <a:rPr lang="zh-CN" altLang="en-GB"/>
              <a:pPr/>
              <a:t>‹#›</a:t>
            </a:fld>
            <a:endParaRPr lang="en-GB" altLang="zh-CN"/>
          </a:p>
        </p:txBody>
      </p:sp>
    </p:spTree>
    <p:extLst>
      <p:ext uri="{BB962C8B-B14F-4D97-AF65-F5344CB8AC3E}">
        <p14:creationId xmlns:p14="http://schemas.microsoft.com/office/powerpoint/2010/main" val="2719602790"/>
      </p:ext>
    </p:extLst>
  </p:cSld>
  <p:clrMapOvr>
    <a:masterClrMapping/>
  </p:clrMapOvr>
  <p:transition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sharpenSoften amount="-1000"/>
                    </a14:imgEffect>
                    <a14:imgEffect>
                      <a14:brightnessContrast bright="13000" contrast="45000"/>
                    </a14:imgEffect>
                  </a14:imgLayer>
                </a14:imgProps>
              </a:ext>
              <a:ext uri="{28A0092B-C50C-407E-A947-70E740481C1C}">
                <a14:useLocalDpi xmlns:a14="http://schemas.microsoft.com/office/drawing/2010/main" val="0"/>
              </a:ext>
            </a:extLst>
          </a:blip>
          <a:srcRect/>
          <a:stretch>
            <a:fillRect/>
          </a:stretch>
        </p:blipFill>
        <p:spPr bwMode="auto">
          <a:xfrm>
            <a:off x="1587" y="152400"/>
            <a:ext cx="914241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081086"/>
            <a:ext cx="8229600" cy="504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2"/>
          <a:stretch>
            <a:fillRect/>
          </a:stretch>
        </p:blipFill>
        <p:spPr>
          <a:xfrm>
            <a:off x="0" y="0"/>
            <a:ext cx="9144000" cy="6191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12"/>
          <a:stretch>
            <a:fillRect/>
          </a:stretch>
        </p:blipFill>
        <p:spPr>
          <a:xfrm>
            <a:off x="0" y="6802438"/>
            <a:ext cx="9144000" cy="61912"/>
          </a:xfrm>
          <a:prstGeom prst="rect">
            <a:avLst/>
          </a:prstGeom>
          <a:ln>
            <a:noFill/>
          </a:ln>
          <a:effectLst>
            <a:outerShdw blurRad="190500" algn="tl" rotWithShape="0">
              <a:srgbClr val="000000">
                <a:alpha val="70000"/>
              </a:srgbClr>
            </a:outerShdw>
          </a:effectLst>
        </p:spPr>
      </p:pic>
      <p:sp>
        <p:nvSpPr>
          <p:cNvPr id="12"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pic>
        <p:nvPicPr>
          <p:cNvPr id="2" name="Picture 2" descr="https://seeklogo.com/images/J/jagannath-university-logo-91BCEFF258-seeklogo.c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66508" y="6152391"/>
            <a:ext cx="679104" cy="6247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4"/>
          <p:cNvSpPr>
            <a:spLocks noGrp="1"/>
          </p:cNvSpPr>
          <p:nvPr>
            <p:ph type="ftr" sz="quarter" idx="3"/>
          </p:nvPr>
        </p:nvSpPr>
        <p:spPr>
          <a:xfrm>
            <a:off x="3276600" y="6412042"/>
            <a:ext cx="2895600" cy="365125"/>
          </a:xfrm>
          <a:prstGeom prst="rect">
            <a:avLst/>
          </a:prstGeom>
        </p:spPr>
        <p:txBody>
          <a:bodyPr/>
          <a:lstStyle>
            <a:lvl1pPr>
              <a:defRPr sz="1400" b="1">
                <a:latin typeface="Cambria" panose="02040503050406030204" pitchFamily="18" charset="0"/>
                <a:cs typeface="Arial" charset="0"/>
              </a:defRPr>
            </a:lvl1pPr>
          </a:lstStyle>
          <a:p>
            <a:pPr>
              <a:defRPr/>
            </a:pPr>
            <a:r>
              <a:rPr lang="en-GB" dirty="0" err="1" smtClean="0"/>
              <a:t>Dept</a:t>
            </a:r>
            <a:r>
              <a:rPr lang="en-GB" dirty="0" smtClean="0"/>
              <a:t> of CSE, </a:t>
            </a:r>
            <a:r>
              <a:rPr lang="en-GB" dirty="0" err="1" smtClean="0"/>
              <a:t>Jagannath</a:t>
            </a:r>
            <a:r>
              <a:rPr lang="en-GB" dirty="0" smtClean="0"/>
              <a:t> University</a:t>
            </a:r>
            <a:endParaRPr lang="en-US" dirty="0"/>
          </a:p>
        </p:txBody>
      </p:sp>
      <p:sp>
        <p:nvSpPr>
          <p:cNvPr id="16" name="TextBox 15"/>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12</a:t>
            </a:r>
            <a:endParaRPr lang="en-US" sz="1400" b="1" dirty="0">
              <a:latin typeface="Cambria" panose="02040503050406030204" pitchFamily="18" charset="0"/>
            </a:endParaRPr>
          </a:p>
        </p:txBody>
      </p:sp>
    </p:spTree>
    <p:extLst>
      <p:ext uri="{BB962C8B-B14F-4D97-AF65-F5344CB8AC3E}">
        <p14:creationId xmlns:p14="http://schemas.microsoft.com/office/powerpoint/2010/main" val="2265533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0" r:id="rId8"/>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p:titleStyle>
    <p:body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java.sun.com/j2se/1.3/docs/api/java/lang/Objec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java.sun.com/j2se/1.3/docs/api/java/io/Serializable.html" TargetMode="External"/><Relationship Id="rId4" Type="http://schemas.openxmlformats.org/officeDocument/2006/relationships/hyperlink" Target="http://java.sun.com/j2se/1.3/docs/api/java/lang/Comparable.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j2se/1.3/docs/api/java/lang/String.html" TargetMode="External"/><Relationship Id="rId2" Type="http://schemas.openxmlformats.org/officeDocument/2006/relationships/hyperlink" Target="http://java.sun.com/j2se/1.3/docs/api/java/io/File.html#File(java.lang.Stri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java.sun.com/j2se/1.3/docs/api/java/io/File.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java.sun.com/j2se/1.3/docs/api/java/lang/String.html" TargetMode="External"/><Relationship Id="rId5" Type="http://schemas.openxmlformats.org/officeDocument/2006/relationships/hyperlink" Target="http://java.sun.com/j2se/1.3/docs/api/java/io/FileDescriptor.html" TargetMode="External"/><Relationship Id="rId4" Type="http://schemas.openxmlformats.org/officeDocument/2006/relationships/hyperlink" Target="http://java.sun.com/j2se/1.3/docs/api/java/io/FileNotFoundExceptio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java.sun.com/j2se/1.3/docs/api/java/io/IOException.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java.sun.com/j2se/1.3/docs/api/java/io/Reader.html#mark(int)" TargetMode="External"/><Relationship Id="rId2" Type="http://schemas.openxmlformats.org/officeDocument/2006/relationships/hyperlink" Target="http://java.sun.com/j2se/1.3/docs/api/java/io/Reader.html#close()" TargetMode="External"/><Relationship Id="rId1" Type="http://schemas.openxmlformats.org/officeDocument/2006/relationships/slideLayout" Target="../slideLayouts/slideLayout3.xml"/><Relationship Id="rId5" Type="http://schemas.openxmlformats.org/officeDocument/2006/relationships/hyperlink" Target="http://java.sun.com/j2se/1.3/docs/api/java/io/Reader.html#read(char[])" TargetMode="External"/><Relationship Id="rId4" Type="http://schemas.openxmlformats.org/officeDocument/2006/relationships/hyperlink" Target="http://java.sun.com/j2se/1.3/docs/api/java/io/Reader.html#markSupported()"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java.sun.com/j2se/1.3/docs/api/java/io/Reader.html#ready()" TargetMode="External"/><Relationship Id="rId2" Type="http://schemas.openxmlformats.org/officeDocument/2006/relationships/hyperlink" Target="http://java.sun.com/j2se/1.3/docs/api/java/io/Reader.html#read(char[], int, int)" TargetMode="External"/><Relationship Id="rId1" Type="http://schemas.openxmlformats.org/officeDocument/2006/relationships/slideLayout" Target="../slideLayouts/slideLayout3.xml"/><Relationship Id="rId5" Type="http://schemas.openxmlformats.org/officeDocument/2006/relationships/hyperlink" Target="http://java.sun.com/j2se/1.3/docs/api/java/io/Reader.html#skip(long)" TargetMode="External"/><Relationship Id="rId4" Type="http://schemas.openxmlformats.org/officeDocument/2006/relationships/hyperlink" Target="http://java.sun.com/j2se/1.3/docs/api/java/io/Reader.html#rese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java.sun.com/j2se/1.3/docs/api/java/io/OutputStreamWriter.html" TargetMode="External"/><Relationship Id="rId7" Type="http://schemas.openxmlformats.org/officeDocument/2006/relationships/hyperlink" Target="http://java.sun.com/j2se/1.3/docs/api/java/io/FileDescriptor.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java.sun.com/j2se/1.3/docs/api/java/io/FileWriter.html#FileWriter(java.io.FileDescriptor)" TargetMode="External"/><Relationship Id="rId5" Type="http://schemas.openxmlformats.org/officeDocument/2006/relationships/hyperlink" Target="http://java.sun.com/j2se/1.3/docs/api/java/io/File.html" TargetMode="External"/><Relationship Id="rId4" Type="http://schemas.openxmlformats.org/officeDocument/2006/relationships/hyperlink" Target="http://java.sun.com/j2se/1.3/docs/api/java/io/FileWriter.html#FileWriter(java.io.Fil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j2se/1.3/docs/api/java/io/FileWriter.html#FileWriter(java.lang.String, boolea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java.sun.com/j2se/1.3/docs/api/java/lang/String.html" TargetMode="External"/><Relationship Id="rId4" Type="http://schemas.openxmlformats.org/officeDocument/2006/relationships/hyperlink" Target="http://java.sun.com/j2se/1.3/docs/api/java/io/FileWriter.html#FileWriter(java.lang.String)"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java.sun.com/j2se/1.3/docs/api/java/io/Writer.html#write(java.lang.String)" TargetMode="External"/><Relationship Id="rId3" Type="http://schemas.openxmlformats.org/officeDocument/2006/relationships/hyperlink" Target="http://java.sun.com/j2se/1.3/docs/api/java/io/Writer.html#close()" TargetMode="External"/><Relationship Id="rId7" Type="http://schemas.openxmlformats.org/officeDocument/2006/relationships/hyperlink" Target="http://java.sun.com/j2se/1.3/docs/api/java/io/Writer.html#write(int)"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java.sun.com/j2se/1.3/docs/api/java/io/Writer.html#write(char[], int, int)" TargetMode="External"/><Relationship Id="rId5" Type="http://schemas.openxmlformats.org/officeDocument/2006/relationships/hyperlink" Target="http://java.sun.com/j2se/1.3/docs/api/java/io/Writer.html#write(char[])" TargetMode="External"/><Relationship Id="rId10" Type="http://schemas.openxmlformats.org/officeDocument/2006/relationships/hyperlink" Target="http://java.sun.com/j2se/1.3/docs/api/java/io/Writer.html#write(java.lang.String, int, int)" TargetMode="External"/><Relationship Id="rId4" Type="http://schemas.openxmlformats.org/officeDocument/2006/relationships/hyperlink" Target="http://java.sun.com/j2se/1.3/docs/api/java/io/Writer.html#flush()" TargetMode="External"/><Relationship Id="rId9" Type="http://schemas.openxmlformats.org/officeDocument/2006/relationships/hyperlink" Target="http://java.sun.com/j2se/1.3/docs/api/java/lang/String.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a:ln w="19050">
            <a:solidFill>
              <a:srgbClr val="0070C0"/>
            </a:solidFill>
          </a:ln>
        </p:spPr>
        <p:txBody>
          <a:bodyPr/>
          <a:lstStyle/>
          <a:p>
            <a:r>
              <a:rPr lang="en-US" dirty="0" smtClean="0">
                <a:latin typeface="Cambria" panose="02040503050406030204" pitchFamily="18" charset="0"/>
              </a:rPr>
              <a:t>CSE2101</a:t>
            </a:r>
            <a:r>
              <a:rPr lang="en-US" dirty="0">
                <a:latin typeface="Cambria" panose="02040503050406030204" pitchFamily="18" charset="0"/>
              </a:rPr>
              <a:t>: Object Oriented </a:t>
            </a:r>
            <a:r>
              <a:rPr lang="en-US" dirty="0" smtClean="0">
                <a:latin typeface="Cambria" panose="02040503050406030204" pitchFamily="18" charset="0"/>
              </a:rPr>
              <a:t>Programming-II (Java)</a:t>
            </a:r>
            <a:endParaRPr lang="en-US" dirty="0">
              <a:latin typeface="Cambria" panose="02040503050406030204" pitchFamily="18" charset="0"/>
            </a:endParaRPr>
          </a:p>
        </p:txBody>
      </p:sp>
      <p:sp>
        <p:nvSpPr>
          <p:cNvPr id="4" name="Title 1"/>
          <p:cNvSpPr txBox="1">
            <a:spLocks/>
          </p:cNvSpPr>
          <p:nvPr/>
        </p:nvSpPr>
        <p:spPr>
          <a:xfrm>
            <a:off x="3086100" y="3352800"/>
            <a:ext cx="2971800" cy="685800"/>
          </a:xfrm>
          <a:prstGeom prst="rect">
            <a:avLst/>
          </a:prstGeom>
          <a:ln w="19050">
            <a:solidFill>
              <a:srgbClr val="0070C0"/>
            </a:solidFill>
          </a:ln>
        </p:spPr>
        <p:txBody>
          <a:bodyPr/>
          <a:lstStyle>
            <a:lvl1pPr algn="ctr" rtl="0" eaLnBrk="0" fontAlgn="base" hangingPunct="0">
              <a:spcBef>
                <a:spcPct val="0"/>
              </a:spcBef>
              <a:spcAft>
                <a:spcPct val="0"/>
              </a:spcAft>
              <a:defRPr sz="4400" b="1" kern="1200">
                <a:solidFill>
                  <a:srgbClr val="002060"/>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dirty="0" smtClean="0">
                <a:latin typeface="Cambria" panose="02040503050406030204" pitchFamily="18" charset="0"/>
              </a:rPr>
              <a:t>Lecture 12</a:t>
            </a: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3" name="Footer Placeholder 2"/>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82224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4F2FBEF8-370D-421A-9DAE-0BBA6B21CB92}" type="slidenum">
              <a:rPr lang="en-US">
                <a:latin typeface="Arial" panose="020B0604020202020204" pitchFamily="34" charset="0"/>
              </a:rPr>
              <a:pPr eaLnBrk="1" hangingPunct="1"/>
              <a:t>10</a:t>
            </a:fld>
            <a:endParaRPr lang="en-US">
              <a:latin typeface="Arial" panose="020B0604020202020204" pitchFamily="34" charset="0"/>
            </a:endParaRPr>
          </a:p>
        </p:txBody>
      </p:sp>
      <p:sp>
        <p:nvSpPr>
          <p:cNvPr id="325634" name="Rectangle 2"/>
          <p:cNvSpPr>
            <a:spLocks noGrp="1" noChangeArrowheads="1"/>
          </p:cNvSpPr>
          <p:nvPr>
            <p:ph type="title"/>
          </p:nvPr>
        </p:nvSpPr>
        <p:spPr/>
        <p:txBody>
          <a:bodyPr/>
          <a:lstStyle/>
          <a:p>
            <a:pPr eaLnBrk="1" hangingPunct="1">
              <a:defRPr/>
            </a:pPr>
            <a:r>
              <a:rPr lang="en-AU" smtClean="0"/>
              <a:t>Java idioms</a:t>
            </a:r>
          </a:p>
        </p:txBody>
      </p:sp>
      <p:sp>
        <p:nvSpPr>
          <p:cNvPr id="325635" name="Rectangle 3"/>
          <p:cNvSpPr>
            <a:spLocks noGrp="1" noChangeArrowheads="1"/>
          </p:cNvSpPr>
          <p:nvPr>
            <p:ph type="body" idx="4294967295"/>
          </p:nvPr>
        </p:nvSpPr>
        <p:spPr>
          <a:xfrm>
            <a:off x="762000" y="1524000"/>
            <a:ext cx="6705600" cy="539750"/>
          </a:xfrm>
        </p:spPr>
        <p:txBody>
          <a:bodyPr/>
          <a:lstStyle/>
          <a:p>
            <a:pPr eaLnBrk="1" hangingPunct="1">
              <a:lnSpc>
                <a:spcPct val="90000"/>
              </a:lnSpc>
              <a:buFont typeface="Wingdings" panose="05000000000000000000" pitchFamily="2" charset="2"/>
              <a:buNone/>
              <a:defRPr/>
            </a:pPr>
            <a:r>
              <a:rPr lang="en-AU" sz="2800" smtClean="0"/>
              <a:t>Writing</a:t>
            </a:r>
            <a:br>
              <a:rPr lang="en-AU" sz="2800" smtClean="0"/>
            </a:br>
            <a:endParaRPr lang="en-AU" sz="2800" smtClean="0"/>
          </a:p>
        </p:txBody>
      </p:sp>
      <p:sp>
        <p:nvSpPr>
          <p:cNvPr id="12293" name="Rectangle 6"/>
          <p:cNvSpPr>
            <a:spLocks noChangeArrowheads="1"/>
          </p:cNvSpPr>
          <p:nvPr/>
        </p:nvSpPr>
        <p:spPr bwMode="auto">
          <a:xfrm>
            <a:off x="685800" y="3810000"/>
            <a:ext cx="6705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800">
                <a:latin typeface="Times" panose="02020603050405020304" pitchFamily="18" charset="0"/>
              </a:rPr>
              <a:t>Reading</a:t>
            </a:r>
            <a:br>
              <a:rPr lang="en-AU" sz="2800">
                <a:latin typeface="Times" panose="02020603050405020304" pitchFamily="18" charset="0"/>
              </a:rPr>
            </a:br>
            <a:endParaRPr lang="en-AU" sz="2800">
              <a:latin typeface="Times" panose="02020603050405020304" pitchFamily="18" charset="0"/>
            </a:endParaRPr>
          </a:p>
        </p:txBody>
      </p:sp>
      <p:sp>
        <p:nvSpPr>
          <p:cNvPr id="12294" name="Rectangle 12"/>
          <p:cNvSpPr>
            <a:spLocks noChangeArrowheads="1"/>
          </p:cNvSpPr>
          <p:nvPr/>
        </p:nvSpPr>
        <p:spPr bwMode="auto">
          <a:xfrm>
            <a:off x="1143000" y="2209800"/>
            <a:ext cx="6781800"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b="1">
                <a:latin typeface="Courier New" panose="02070309020205020404" pitchFamily="49" charset="0"/>
              </a:rPr>
              <a:t>open a stream</a:t>
            </a:r>
            <a:br>
              <a:rPr lang="en-AU" sz="2400" b="1">
                <a:latin typeface="Courier New" panose="02070309020205020404" pitchFamily="49" charset="0"/>
              </a:rPr>
            </a:br>
            <a:r>
              <a:rPr lang="en-AU" sz="2400" b="1">
                <a:latin typeface="Courier New" panose="02070309020205020404" pitchFamily="49" charset="0"/>
              </a:rPr>
              <a:t>while(more information)</a:t>
            </a:r>
            <a:br>
              <a:rPr lang="en-AU" sz="2400" b="1">
                <a:latin typeface="Courier New" panose="02070309020205020404" pitchFamily="49" charset="0"/>
              </a:rPr>
            </a:br>
            <a:r>
              <a:rPr lang="en-AU" sz="2400" b="1">
                <a:latin typeface="Courier New" panose="02070309020205020404" pitchFamily="49" charset="0"/>
              </a:rPr>
              <a:t>	write information to stream</a:t>
            </a:r>
            <a:br>
              <a:rPr lang="en-AU" sz="2400" b="1">
                <a:latin typeface="Courier New" panose="02070309020205020404" pitchFamily="49" charset="0"/>
              </a:rPr>
            </a:br>
            <a:r>
              <a:rPr lang="en-AU" sz="2400" b="1">
                <a:latin typeface="Courier New" panose="02070309020205020404" pitchFamily="49" charset="0"/>
              </a:rPr>
              <a:t>close the stream</a:t>
            </a:r>
          </a:p>
        </p:txBody>
      </p:sp>
      <p:sp>
        <p:nvSpPr>
          <p:cNvPr id="12295" name="Rectangle 13"/>
          <p:cNvSpPr>
            <a:spLocks noChangeArrowheads="1"/>
          </p:cNvSpPr>
          <p:nvPr/>
        </p:nvSpPr>
        <p:spPr bwMode="auto">
          <a:xfrm>
            <a:off x="1219200" y="4470400"/>
            <a:ext cx="6781800"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b="1">
                <a:latin typeface="Courier New" panose="02070309020205020404" pitchFamily="49" charset="0"/>
              </a:rPr>
              <a:t>open a stream</a:t>
            </a:r>
            <a:br>
              <a:rPr lang="en-AU" sz="2400" b="1">
                <a:latin typeface="Courier New" panose="02070309020205020404" pitchFamily="49" charset="0"/>
              </a:rPr>
            </a:br>
            <a:r>
              <a:rPr lang="en-AU" sz="2400" b="1">
                <a:latin typeface="Courier New" panose="02070309020205020404" pitchFamily="49" charset="0"/>
              </a:rPr>
              <a:t>while(more information)</a:t>
            </a:r>
            <a:br>
              <a:rPr lang="en-AU" sz="2400" b="1">
                <a:latin typeface="Courier New" panose="02070309020205020404" pitchFamily="49" charset="0"/>
              </a:rPr>
            </a:br>
            <a:r>
              <a:rPr lang="en-AU" sz="2400" b="1">
                <a:latin typeface="Courier New" panose="02070309020205020404" pitchFamily="49" charset="0"/>
              </a:rPr>
              <a:t>	read information from stream</a:t>
            </a:r>
            <a:br>
              <a:rPr lang="en-AU" sz="2400" b="1">
                <a:latin typeface="Courier New" panose="02070309020205020404" pitchFamily="49" charset="0"/>
              </a:rPr>
            </a:br>
            <a:r>
              <a:rPr lang="en-AU" sz="2400" b="1">
                <a:latin typeface="Courier New" panose="02070309020205020404" pitchFamily="49" charset="0"/>
              </a:rPr>
              <a:t>close the stream</a:t>
            </a:r>
          </a:p>
        </p:txBody>
      </p:sp>
    </p:spTree>
    <p:extLst>
      <p:ext uri="{BB962C8B-B14F-4D97-AF65-F5344CB8AC3E}">
        <p14:creationId xmlns:p14="http://schemas.microsoft.com/office/powerpoint/2010/main" val="3681266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74" name="Rectangle 26"/>
          <p:cNvSpPr>
            <a:spLocks noGrp="1" noChangeArrowheads="1"/>
          </p:cNvSpPr>
          <p:nvPr>
            <p:ph type="title"/>
          </p:nvPr>
        </p:nvSpPr>
        <p:spPr>
          <a:xfrm>
            <a:off x="457200" y="214313"/>
            <a:ext cx="8229600" cy="642937"/>
          </a:xfrm>
        </p:spPr>
        <p:txBody>
          <a:bodyPr/>
          <a:lstStyle/>
          <a:p>
            <a:pPr eaLnBrk="1" hangingPunct="1">
              <a:defRPr/>
            </a:pPr>
            <a:r>
              <a:rPr lang="en-GB" dirty="0" smtClean="0"/>
              <a:t>Stream Types</a:t>
            </a:r>
          </a:p>
        </p:txBody>
      </p:sp>
      <p:sp>
        <p:nvSpPr>
          <p:cNvPr id="411653" name="Rectangle 5"/>
          <p:cNvSpPr>
            <a:spLocks noGrp="1" noChangeArrowheads="1"/>
          </p:cNvSpPr>
          <p:nvPr>
            <p:ph type="body" sz="half" idx="1"/>
          </p:nvPr>
        </p:nvSpPr>
        <p:spPr>
          <a:xfrm>
            <a:off x="457200" y="1285875"/>
            <a:ext cx="4186238" cy="4810125"/>
          </a:xfrm>
        </p:spPr>
        <p:txBody>
          <a:bodyPr>
            <a:normAutofit fontScale="85000" lnSpcReduction="20000"/>
          </a:bodyPr>
          <a:lstStyle/>
          <a:p>
            <a:pPr algn="just" eaLnBrk="1" hangingPunct="1">
              <a:defRPr/>
            </a:pPr>
            <a:r>
              <a:rPr lang="en-GB" dirty="0" smtClean="0"/>
              <a:t>The concepts of sending data from one stream to another (like a pipe feeding into another pipe) has made streams powerful tool for file processing. </a:t>
            </a:r>
          </a:p>
          <a:p>
            <a:pPr algn="just" eaLnBrk="1" hangingPunct="1">
              <a:defRPr/>
            </a:pPr>
            <a:endParaRPr lang="en-GB" dirty="0" smtClean="0"/>
          </a:p>
          <a:p>
            <a:pPr algn="just" eaLnBrk="1" hangingPunct="1">
              <a:defRPr/>
            </a:pPr>
            <a:r>
              <a:rPr lang="en-GB" dirty="0" smtClean="0"/>
              <a:t>Connecting streams can also act as filters.</a:t>
            </a:r>
          </a:p>
          <a:p>
            <a:pPr algn="just" eaLnBrk="1" hangingPunct="1">
              <a:defRPr/>
            </a:pPr>
            <a:endParaRPr lang="en-GB" dirty="0" smtClean="0"/>
          </a:p>
          <a:p>
            <a:pPr algn="just" eaLnBrk="1" hangingPunct="1">
              <a:defRPr/>
            </a:pPr>
            <a:r>
              <a:rPr lang="en-GB" dirty="0" smtClean="0"/>
              <a:t>Streams are classified into two basic types:</a:t>
            </a:r>
          </a:p>
          <a:p>
            <a:pPr lvl="1" algn="just" eaLnBrk="1" hangingPunct="1">
              <a:defRPr/>
            </a:pPr>
            <a:r>
              <a:rPr lang="en-GB" dirty="0" smtClean="0"/>
              <a:t>Input Steam</a:t>
            </a:r>
          </a:p>
          <a:p>
            <a:pPr lvl="1" algn="just" eaLnBrk="1" hangingPunct="1">
              <a:defRPr/>
            </a:pPr>
            <a:r>
              <a:rPr lang="en-GB" dirty="0" smtClean="0"/>
              <a:t>Output Stream</a:t>
            </a:r>
          </a:p>
        </p:txBody>
      </p:sp>
      <p:sp>
        <p:nvSpPr>
          <p:cNvPr id="13316" name="Rectangle 8"/>
          <p:cNvSpPr>
            <a:spLocks noChangeArrowheads="1"/>
          </p:cNvSpPr>
          <p:nvPr/>
        </p:nvSpPr>
        <p:spPr bwMode="auto">
          <a:xfrm>
            <a:off x="5105400" y="2438400"/>
            <a:ext cx="1143000" cy="533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Source</a:t>
            </a:r>
          </a:p>
        </p:txBody>
      </p:sp>
      <p:sp>
        <p:nvSpPr>
          <p:cNvPr id="13317" name="Rectangle 9"/>
          <p:cNvSpPr>
            <a:spLocks noChangeArrowheads="1"/>
          </p:cNvSpPr>
          <p:nvPr/>
        </p:nvSpPr>
        <p:spPr bwMode="auto">
          <a:xfrm>
            <a:off x="6248400" y="2590800"/>
            <a:ext cx="10668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3318" name="Oval 10"/>
          <p:cNvSpPr>
            <a:spLocks noChangeArrowheads="1"/>
          </p:cNvSpPr>
          <p:nvPr/>
        </p:nvSpPr>
        <p:spPr bwMode="auto">
          <a:xfrm>
            <a:off x="7924800" y="2438400"/>
            <a:ext cx="1066800" cy="5334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Program</a:t>
            </a:r>
          </a:p>
        </p:txBody>
      </p:sp>
      <p:sp>
        <p:nvSpPr>
          <p:cNvPr id="13319" name="Line 11"/>
          <p:cNvSpPr>
            <a:spLocks noChangeShapeType="1"/>
          </p:cNvSpPr>
          <p:nvPr/>
        </p:nvSpPr>
        <p:spPr bwMode="auto">
          <a:xfrm>
            <a:off x="6324600" y="2667000"/>
            <a:ext cx="1600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0" name="Text Box 15"/>
          <p:cNvSpPr txBox="1">
            <a:spLocks noChangeArrowheads="1"/>
          </p:cNvSpPr>
          <p:nvPr/>
        </p:nvSpPr>
        <p:spPr bwMode="auto">
          <a:xfrm>
            <a:off x="5943600" y="2133600"/>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Input Stream</a:t>
            </a:r>
          </a:p>
        </p:txBody>
      </p:sp>
      <p:sp>
        <p:nvSpPr>
          <p:cNvPr id="13321" name="Text Box 16"/>
          <p:cNvSpPr txBox="1">
            <a:spLocks noChangeArrowheads="1"/>
          </p:cNvSpPr>
          <p:nvPr/>
        </p:nvSpPr>
        <p:spPr bwMode="auto">
          <a:xfrm>
            <a:off x="7543800" y="22098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GB"/>
          </a:p>
        </p:txBody>
      </p:sp>
      <p:sp>
        <p:nvSpPr>
          <p:cNvPr id="13322" name="Text Box 17"/>
          <p:cNvSpPr txBox="1">
            <a:spLocks noChangeArrowheads="1"/>
          </p:cNvSpPr>
          <p:nvPr/>
        </p:nvSpPr>
        <p:spPr bwMode="auto">
          <a:xfrm>
            <a:off x="7251700" y="2265363"/>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reads</a:t>
            </a:r>
          </a:p>
        </p:txBody>
      </p:sp>
      <p:sp>
        <p:nvSpPr>
          <p:cNvPr id="13323" name="Rectangle 18"/>
          <p:cNvSpPr>
            <a:spLocks noChangeArrowheads="1"/>
          </p:cNvSpPr>
          <p:nvPr/>
        </p:nvSpPr>
        <p:spPr bwMode="auto">
          <a:xfrm>
            <a:off x="7772400" y="3886200"/>
            <a:ext cx="1143000" cy="533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Source</a:t>
            </a:r>
          </a:p>
        </p:txBody>
      </p:sp>
      <p:sp>
        <p:nvSpPr>
          <p:cNvPr id="13324" name="Rectangle 19"/>
          <p:cNvSpPr>
            <a:spLocks noChangeArrowheads="1"/>
          </p:cNvSpPr>
          <p:nvPr/>
        </p:nvSpPr>
        <p:spPr bwMode="auto">
          <a:xfrm>
            <a:off x="6705600" y="4038600"/>
            <a:ext cx="10668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3325" name="Oval 20"/>
          <p:cNvSpPr>
            <a:spLocks noChangeArrowheads="1"/>
          </p:cNvSpPr>
          <p:nvPr/>
        </p:nvSpPr>
        <p:spPr bwMode="auto">
          <a:xfrm>
            <a:off x="5029200" y="3886200"/>
            <a:ext cx="1066800" cy="5334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Program</a:t>
            </a:r>
          </a:p>
        </p:txBody>
      </p:sp>
      <p:sp>
        <p:nvSpPr>
          <p:cNvPr id="13326" name="Line 21"/>
          <p:cNvSpPr>
            <a:spLocks noChangeShapeType="1"/>
          </p:cNvSpPr>
          <p:nvPr/>
        </p:nvSpPr>
        <p:spPr bwMode="auto">
          <a:xfrm>
            <a:off x="6096000" y="4114800"/>
            <a:ext cx="1600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7" name="Text Box 22"/>
          <p:cNvSpPr txBox="1">
            <a:spLocks noChangeArrowheads="1"/>
          </p:cNvSpPr>
          <p:nvPr/>
        </p:nvSpPr>
        <p:spPr bwMode="auto">
          <a:xfrm>
            <a:off x="6335713" y="350520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Output Stream</a:t>
            </a:r>
          </a:p>
        </p:txBody>
      </p:sp>
      <p:sp>
        <p:nvSpPr>
          <p:cNvPr id="13328" name="Text Box 23"/>
          <p:cNvSpPr txBox="1">
            <a:spLocks noChangeArrowheads="1"/>
          </p:cNvSpPr>
          <p:nvPr/>
        </p:nvSpPr>
        <p:spPr bwMode="auto">
          <a:xfrm>
            <a:off x="7696200" y="33528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GB"/>
          </a:p>
        </p:txBody>
      </p:sp>
      <p:sp>
        <p:nvSpPr>
          <p:cNvPr id="13329" name="Text Box 24"/>
          <p:cNvSpPr txBox="1">
            <a:spLocks noChangeArrowheads="1"/>
          </p:cNvSpPr>
          <p:nvPr/>
        </p:nvSpPr>
        <p:spPr bwMode="auto">
          <a:xfrm>
            <a:off x="5922963" y="42672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writes</a:t>
            </a:r>
          </a:p>
        </p:txBody>
      </p:sp>
      <p:sp>
        <p:nvSpPr>
          <p:cNvPr id="19" name="Slide Number Placeholder 18"/>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43F691FF-968F-4478-B6F1-FDA8F4B2A2CD}" type="slidenum">
              <a:rPr lang="en-US">
                <a:latin typeface="Arial" panose="020B0604020202020204" pitchFamily="34" charset="0"/>
              </a:rPr>
              <a:pPr eaLnBrk="1" hangingPunct="1"/>
              <a:t>11</a:t>
            </a:fld>
            <a:endParaRPr lang="en-US">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GB" smtClean="0"/>
              <a:t>Dept of CSE, Jagannath University</a:t>
            </a:r>
            <a:endParaRPr lang="en-US"/>
          </a:p>
        </p:txBody>
      </p:sp>
    </p:spTree>
    <p:extLst>
      <p:ext uri="{BB962C8B-B14F-4D97-AF65-F5344CB8AC3E}">
        <p14:creationId xmlns:p14="http://schemas.microsoft.com/office/powerpoint/2010/main" val="1497933767"/>
      </p:ext>
    </p:extLst>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AU" altLang="en-AU" smtClean="0"/>
              <a:t>Java Stream Classes</a:t>
            </a:r>
          </a:p>
        </p:txBody>
      </p:sp>
      <p:sp>
        <p:nvSpPr>
          <p:cNvPr id="252931" name="Rectangle 3"/>
          <p:cNvSpPr>
            <a:spLocks noGrp="1" noChangeArrowheads="1"/>
          </p:cNvSpPr>
          <p:nvPr>
            <p:ph type="body" idx="1"/>
          </p:nvPr>
        </p:nvSpPr>
        <p:spPr>
          <a:xfrm>
            <a:off x="457200" y="1752600"/>
            <a:ext cx="8229600" cy="4343400"/>
          </a:xfrm>
        </p:spPr>
        <p:txBody>
          <a:bodyPr/>
          <a:lstStyle/>
          <a:p>
            <a:pPr algn="just" eaLnBrk="1" hangingPunct="1">
              <a:lnSpc>
                <a:spcPct val="80000"/>
              </a:lnSpc>
              <a:defRPr/>
            </a:pPr>
            <a:r>
              <a:rPr lang="en-AU" altLang="en-AU" sz="2800" dirty="0" err="1" smtClean="0"/>
              <a:t>Input/Output</a:t>
            </a:r>
            <a:r>
              <a:rPr lang="en-AU" altLang="en-AU" sz="2800" dirty="0" smtClean="0"/>
              <a:t> related classes are defined in java.io package.</a:t>
            </a:r>
          </a:p>
          <a:p>
            <a:pPr algn="just" eaLnBrk="1" hangingPunct="1">
              <a:lnSpc>
                <a:spcPct val="80000"/>
              </a:lnSpc>
              <a:defRPr/>
            </a:pPr>
            <a:r>
              <a:rPr lang="en-AU" altLang="en-AU" sz="2800" dirty="0" err="1" smtClean="0"/>
              <a:t>Input/Output</a:t>
            </a:r>
            <a:r>
              <a:rPr lang="en-AU" altLang="en-AU" sz="2800" dirty="0" smtClean="0"/>
              <a:t> in Java is defined in terms of streams.</a:t>
            </a:r>
          </a:p>
          <a:p>
            <a:pPr algn="just" eaLnBrk="1" hangingPunct="1">
              <a:lnSpc>
                <a:spcPct val="80000"/>
              </a:lnSpc>
              <a:defRPr/>
            </a:pPr>
            <a:r>
              <a:rPr lang="en-AU" altLang="en-AU" sz="2800" dirty="0" smtClean="0"/>
              <a:t>A </a:t>
            </a:r>
            <a:r>
              <a:rPr lang="en-AU" altLang="en-AU" sz="2800" i="1" dirty="0" smtClean="0"/>
              <a:t>stream</a:t>
            </a:r>
            <a:r>
              <a:rPr lang="en-AU" altLang="en-AU" sz="2800" dirty="0" smtClean="0"/>
              <a:t> is a sequence of data, of no particular length. </a:t>
            </a:r>
          </a:p>
          <a:p>
            <a:pPr algn="just" eaLnBrk="1" hangingPunct="1">
              <a:lnSpc>
                <a:spcPct val="80000"/>
              </a:lnSpc>
              <a:defRPr/>
            </a:pPr>
            <a:r>
              <a:rPr lang="en-AU" altLang="en-AU" sz="2800" dirty="0" smtClean="0"/>
              <a:t>Java classes can be categorised into two groups based on the data type one which they operate:</a:t>
            </a:r>
          </a:p>
          <a:p>
            <a:pPr lvl="1" algn="just" eaLnBrk="1" hangingPunct="1">
              <a:lnSpc>
                <a:spcPct val="80000"/>
              </a:lnSpc>
              <a:defRPr/>
            </a:pPr>
            <a:r>
              <a:rPr lang="en-AU" altLang="en-AU" sz="2400" i="1" dirty="0" smtClean="0"/>
              <a:t>Byte streams</a:t>
            </a:r>
          </a:p>
          <a:p>
            <a:pPr lvl="1" algn="just" eaLnBrk="1" hangingPunct="1">
              <a:lnSpc>
                <a:spcPct val="80000"/>
              </a:lnSpc>
              <a:defRPr/>
            </a:pPr>
            <a:r>
              <a:rPr lang="en-AU" altLang="en-AU" sz="2400" i="1" dirty="0" smtClean="0"/>
              <a:t>Character Streams</a:t>
            </a:r>
          </a:p>
          <a:p>
            <a:pPr algn="just" eaLnBrk="1" hangingPunct="1">
              <a:lnSpc>
                <a:spcPct val="80000"/>
              </a:lnSpc>
              <a:buFont typeface="Wingdings" panose="05000000000000000000" pitchFamily="2" charset="2"/>
              <a:buNone/>
              <a:defRPr/>
            </a:pPr>
            <a:endParaRPr lang="en-AU" altLang="en-AU" sz="2800" dirty="0" smtClean="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2452972-E72E-4F1E-81A5-2357FF97B69B}" type="slidenum">
              <a:rPr lang="en-US">
                <a:latin typeface="Arial" panose="020B0604020202020204" pitchFamily="34" charset="0"/>
              </a:rPr>
              <a:pPr eaLnBrk="1" hangingPunct="1"/>
              <a:t>12</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9884293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8AAC0244-83FF-46C4-BE1E-B1F9086357C1}" type="slidenum">
              <a:rPr lang="en-US">
                <a:latin typeface="Arial" panose="020B0604020202020204" pitchFamily="34" charset="0"/>
              </a:rPr>
              <a:pPr eaLnBrk="1" hangingPunct="1"/>
              <a:t>13</a:t>
            </a:fld>
            <a:endParaRPr lang="en-US">
              <a:latin typeface="Arial" panose="020B0604020202020204" pitchFamily="34" charset="0"/>
            </a:endParaRPr>
          </a:p>
        </p:txBody>
      </p:sp>
      <p:sp>
        <p:nvSpPr>
          <p:cNvPr id="447490" name="Rectangle 1026"/>
          <p:cNvSpPr>
            <a:spLocks noGrp="1" noChangeArrowheads="1"/>
          </p:cNvSpPr>
          <p:nvPr>
            <p:ph type="title"/>
          </p:nvPr>
        </p:nvSpPr>
        <p:spPr/>
        <p:txBody>
          <a:bodyPr/>
          <a:lstStyle/>
          <a:p>
            <a:pPr eaLnBrk="1" hangingPunct="1">
              <a:defRPr/>
            </a:pPr>
            <a:r>
              <a:rPr lang="en-AU" smtClean="0"/>
              <a:t>Text Data Vs Binary Data</a:t>
            </a:r>
          </a:p>
        </p:txBody>
      </p:sp>
      <p:sp>
        <p:nvSpPr>
          <p:cNvPr id="447491" name="Rectangle 1027"/>
          <p:cNvSpPr>
            <a:spLocks noGrp="1" noChangeArrowheads="1"/>
          </p:cNvSpPr>
          <p:nvPr>
            <p:ph type="body" idx="1"/>
          </p:nvPr>
        </p:nvSpPr>
        <p:spPr/>
        <p:txBody>
          <a:bodyPr/>
          <a:lstStyle/>
          <a:p>
            <a:pPr eaLnBrk="1" hangingPunct="1">
              <a:defRPr/>
            </a:pPr>
            <a:r>
              <a:rPr lang="en-AU" smtClean="0"/>
              <a:t>Text files are human and text editor readable</a:t>
            </a:r>
          </a:p>
          <a:p>
            <a:pPr eaLnBrk="1" hangingPunct="1">
              <a:defRPr/>
            </a:pPr>
            <a:r>
              <a:rPr lang="en-AU" smtClean="0"/>
              <a:t>Binary files are program readable</a:t>
            </a:r>
          </a:p>
          <a:p>
            <a:pPr eaLnBrk="1" hangingPunct="1">
              <a:buFont typeface="Wingdings" panose="05000000000000000000" pitchFamily="2" charset="2"/>
              <a:buNone/>
              <a:defRPr/>
            </a:pPr>
            <a:endParaRPr lang="en-AU"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101977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n-AU" altLang="en-AU" smtClean="0"/>
              <a:t>Streams</a:t>
            </a:r>
          </a:p>
        </p:txBody>
      </p:sp>
      <p:graphicFrame>
        <p:nvGraphicFramePr>
          <p:cNvPr id="253977" name="Group 25"/>
          <p:cNvGraphicFramePr>
            <a:graphicFrameLocks noGrp="1"/>
          </p:cNvGraphicFramePr>
          <p:nvPr>
            <p:ph sz="half" idx="4294967295"/>
          </p:nvPr>
        </p:nvGraphicFramePr>
        <p:xfrm>
          <a:off x="1371600" y="2133600"/>
          <a:ext cx="7086600" cy="3733800"/>
        </p:xfrm>
        <a:graphic>
          <a:graphicData uri="http://schemas.openxmlformats.org/drawingml/2006/table">
            <a:tbl>
              <a:tblPr/>
              <a:tblGrid>
                <a:gridCol w="3543300"/>
                <a:gridCol w="3543300"/>
              </a:tblGrid>
              <a:tr h="990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ea typeface="SimSun" pitchFamily="2" charset="-122"/>
                        </a:rPr>
                        <a:t>Byte Streams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ea typeface="SimSun" pitchFamily="2" charset="-122"/>
                        </a:rPr>
                        <a:t>Character streams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ea typeface="SimSun" pitchFamily="2" charset="-122"/>
                        </a:rPr>
                        <a:t>Operated on 8 bit (1 byte) data.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ea typeface="SimSun" pitchFamily="2" charset="-122"/>
                        </a:rPr>
                        <a:t>Operates on 16-bit (2 byte) </a:t>
                      </a:r>
                      <a:r>
                        <a:rPr kumimoji="0" lang="en-US" sz="2800" b="0" i="0" u="none" strike="noStrike" cap="none" normalizeH="0" baseline="0" dirty="0" err="1" smtClean="0">
                          <a:ln>
                            <a:noFill/>
                          </a:ln>
                          <a:solidFill>
                            <a:schemeClr val="tx1"/>
                          </a:solidFill>
                          <a:effectLst/>
                          <a:latin typeface="Tahoma" pitchFamily="34" charset="0"/>
                          <a:ea typeface="SimSun" pitchFamily="2" charset="-122"/>
                        </a:rPr>
                        <a:t>unicode</a:t>
                      </a:r>
                      <a:r>
                        <a:rPr kumimoji="0" lang="en-US" sz="2800" b="0" i="0" u="none" strike="noStrike" cap="none" normalizeH="0" baseline="0" dirty="0" smtClean="0">
                          <a:ln>
                            <a:noFill/>
                          </a:ln>
                          <a:solidFill>
                            <a:schemeClr val="tx1"/>
                          </a:solidFill>
                          <a:effectLst/>
                          <a:latin typeface="Tahoma" pitchFamily="34" charset="0"/>
                          <a:ea typeface="SimSun" pitchFamily="2" charset="-122"/>
                        </a:rPr>
                        <a:t> characters.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ea typeface="SimSun" pitchFamily="2" charset="-122"/>
                        </a:rPr>
                        <a:t>Input streams/Output streams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ea typeface="SimSun" pitchFamily="2" charset="-122"/>
                        </a:rPr>
                        <a:t>Readers/ Writers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B0308D37-1067-4A1C-A1B3-7B081F3AFE12}" type="slidenum">
              <a:rPr lang="en-US">
                <a:latin typeface="Arial" panose="020B0604020202020204" pitchFamily="34" charset="0"/>
              </a:rPr>
              <a:pPr eaLnBrk="1" hangingPunct="1"/>
              <a:t>14</a:t>
            </a:fld>
            <a:endParaRPr lang="en-US">
              <a:latin typeface="Arial" panose="020B0604020202020204" pitchFamily="34" charset="0"/>
            </a:endParaRPr>
          </a:p>
        </p:txBody>
      </p:sp>
    </p:spTree>
    <p:extLst>
      <p:ext uri="{BB962C8B-B14F-4D97-AF65-F5344CB8AC3E}">
        <p14:creationId xmlns:p14="http://schemas.microsoft.com/office/powerpoint/2010/main" val="26277045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457200" y="381000"/>
            <a:ext cx="8229600" cy="690563"/>
          </a:xfrm>
        </p:spPr>
        <p:txBody>
          <a:bodyPr>
            <a:normAutofit fontScale="90000"/>
          </a:bodyPr>
          <a:lstStyle/>
          <a:p>
            <a:pPr eaLnBrk="1" hangingPunct="1">
              <a:defRPr/>
            </a:pPr>
            <a:r>
              <a:rPr lang="en-GB" sz="4000" dirty="0" smtClean="0"/>
              <a:t>Classification of Java Stream Classes</a:t>
            </a:r>
          </a:p>
        </p:txBody>
      </p:sp>
      <p:pic>
        <p:nvPicPr>
          <p:cNvPr id="17411" name="Picture 4" descr="f-1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00200" y="1143000"/>
            <a:ext cx="6324600" cy="5300663"/>
          </a:xfrm>
          <a:noFill/>
          <a:extLst>
            <a:ext uri="{909E8E84-426E-40DD-AFC4-6F175D3DCCD1}">
              <a14:hiddenFill xmlns:a14="http://schemas.microsoft.com/office/drawing/2010/main">
                <a:solidFill>
                  <a:srgbClr val="FFFFFF"/>
                </a:solidFill>
              </a14:hiddenFill>
            </a:ext>
          </a:extLst>
        </p:spPr>
      </p:pic>
      <p:sp>
        <p:nvSpPr>
          <p:cNvPr id="17412" name="Oval 6"/>
          <p:cNvSpPr>
            <a:spLocks noChangeArrowheads="1"/>
          </p:cNvSpPr>
          <p:nvPr/>
        </p:nvSpPr>
        <p:spPr bwMode="auto">
          <a:xfrm>
            <a:off x="2209800" y="2786063"/>
            <a:ext cx="1905000" cy="6096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Byte Stream</a:t>
            </a:r>
          </a:p>
          <a:p>
            <a:pPr eaLnBrk="1" hangingPunct="1"/>
            <a:r>
              <a:rPr lang="en-GB"/>
              <a:t>classes</a:t>
            </a:r>
          </a:p>
        </p:txBody>
      </p:sp>
      <p:sp>
        <p:nvSpPr>
          <p:cNvPr id="17413" name="Oval 8"/>
          <p:cNvSpPr>
            <a:spLocks noChangeArrowheads="1"/>
          </p:cNvSpPr>
          <p:nvPr/>
        </p:nvSpPr>
        <p:spPr bwMode="auto">
          <a:xfrm>
            <a:off x="5229225" y="2571750"/>
            <a:ext cx="2128838" cy="757238"/>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a:t>Character Stream</a:t>
            </a:r>
          </a:p>
          <a:p>
            <a:pPr eaLnBrk="1" hangingPunct="1"/>
            <a:r>
              <a:rPr lang="en-GB"/>
              <a:t>classes</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9D8022DC-C364-4E9C-8ED4-B230E8E2013E}" type="slidenum">
              <a:rPr lang="en-US">
                <a:latin typeface="Arial" panose="020B0604020202020204" pitchFamily="34" charset="0"/>
              </a:rPr>
              <a:pPr eaLnBrk="1" hangingPunct="1"/>
              <a:t>15</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519517862"/>
      </p:ext>
    </p:extLst>
  </p:cSld>
  <p:clrMapOvr>
    <a:masterClrMapping/>
  </p:clrMapOvr>
  <p:transition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9692AFCC-CA5D-43C1-9FD2-C4F4B63B5F2F}" type="slidenum">
              <a:rPr lang="en-US">
                <a:latin typeface="Arial" panose="020B0604020202020204" pitchFamily="34" charset="0"/>
              </a:rPr>
              <a:pPr eaLnBrk="1" hangingPunct="1"/>
              <a:t>16</a:t>
            </a:fld>
            <a:endParaRPr lang="en-US">
              <a:latin typeface="Arial" panose="020B0604020202020204" pitchFamily="34" charset="0"/>
            </a:endParaRPr>
          </a:p>
        </p:txBody>
      </p:sp>
      <p:sp>
        <p:nvSpPr>
          <p:cNvPr id="333826" name="Rectangle 2"/>
          <p:cNvSpPr>
            <a:spLocks noGrp="1" noChangeArrowheads="1"/>
          </p:cNvSpPr>
          <p:nvPr>
            <p:ph type="title"/>
          </p:nvPr>
        </p:nvSpPr>
        <p:spPr/>
        <p:txBody>
          <a:bodyPr/>
          <a:lstStyle/>
          <a:p>
            <a:pPr eaLnBrk="1" hangingPunct="1">
              <a:defRPr/>
            </a:pPr>
            <a:r>
              <a:rPr lang="en-AU" smtClean="0"/>
              <a:t>Byte Streams Vs Reader/writer</a:t>
            </a:r>
          </a:p>
        </p:txBody>
      </p:sp>
      <p:sp>
        <p:nvSpPr>
          <p:cNvPr id="333827" name="Rectangle 3"/>
          <p:cNvSpPr>
            <a:spLocks noGrp="1" noChangeArrowheads="1"/>
          </p:cNvSpPr>
          <p:nvPr>
            <p:ph type="body" idx="4294967295"/>
          </p:nvPr>
        </p:nvSpPr>
        <p:spPr>
          <a:xfrm>
            <a:off x="685800" y="1600200"/>
            <a:ext cx="7772400" cy="4648200"/>
          </a:xfrm>
        </p:spPr>
        <p:txBody>
          <a:bodyPr/>
          <a:lstStyle/>
          <a:p>
            <a:pPr eaLnBrk="1" hangingPunct="1">
              <a:defRPr/>
            </a:pPr>
            <a:r>
              <a:rPr lang="en-AU" smtClean="0"/>
              <a:t>Reader/writer (characters)</a:t>
            </a:r>
          </a:p>
          <a:p>
            <a:pPr lvl="1" eaLnBrk="1" hangingPunct="1">
              <a:defRPr/>
            </a:pPr>
            <a:r>
              <a:rPr lang="en-AU" smtClean="0"/>
              <a:t>Read,write characters</a:t>
            </a:r>
          </a:p>
          <a:p>
            <a:pPr lvl="1" eaLnBrk="1" hangingPunct="1">
              <a:defRPr/>
            </a:pPr>
            <a:r>
              <a:rPr lang="en-AU" smtClean="0"/>
              <a:t>Are used for text input/output</a:t>
            </a:r>
          </a:p>
          <a:p>
            <a:pPr lvl="1" eaLnBrk="1" hangingPunct="1">
              <a:defRPr/>
            </a:pPr>
            <a:r>
              <a:rPr lang="en-AU" smtClean="0"/>
              <a:t>Are preferred for text I/O</a:t>
            </a:r>
          </a:p>
          <a:p>
            <a:pPr eaLnBrk="1" hangingPunct="1">
              <a:defRPr/>
            </a:pPr>
            <a:r>
              <a:rPr lang="en-AU" smtClean="0"/>
              <a:t>Streams (bytes)</a:t>
            </a:r>
          </a:p>
          <a:p>
            <a:pPr lvl="1" eaLnBrk="1" hangingPunct="1">
              <a:defRPr/>
            </a:pPr>
            <a:r>
              <a:rPr lang="en-AU" smtClean="0"/>
              <a:t>Read/write bytes</a:t>
            </a:r>
          </a:p>
          <a:p>
            <a:pPr lvl="1" eaLnBrk="1" hangingPunct="1">
              <a:defRPr/>
            </a:pPr>
            <a:r>
              <a:rPr lang="en-AU" smtClean="0"/>
              <a:t>Can be used for any data type</a:t>
            </a:r>
          </a:p>
          <a:p>
            <a:pPr lvl="1" eaLnBrk="1" hangingPunct="1">
              <a:defRPr/>
            </a:pPr>
            <a:r>
              <a:rPr lang="en-AU" smtClean="0"/>
              <a:t>Are used for "serialisation"</a:t>
            </a:r>
          </a:p>
        </p:txBody>
      </p:sp>
    </p:spTree>
    <p:extLst>
      <p:ext uri="{BB962C8B-B14F-4D97-AF65-F5344CB8AC3E}">
        <p14:creationId xmlns:p14="http://schemas.microsoft.com/office/powerpoint/2010/main" val="8706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0" y="152400"/>
            <a:ext cx="8793163" cy="990600"/>
          </a:xfrm>
          <a:prstGeom prst="rect">
            <a:avLst/>
          </a:prstGeom>
        </p:spPr>
        <p:txBody>
          <a:bodyPr/>
          <a:lstStyle/>
          <a:p>
            <a:pPr eaLnBrk="1" hangingPunct="1">
              <a:defRPr/>
            </a:pPr>
            <a:r>
              <a:rPr lang="en-US" smtClean="0"/>
              <a:t>Byte Input Streams</a:t>
            </a:r>
          </a:p>
        </p:txBody>
      </p:sp>
      <p:sp>
        <p:nvSpPr>
          <p:cNvPr id="258051" name="Rectangle 3"/>
          <p:cNvSpPr>
            <a:spLocks noGrp="1" noChangeArrowheads="1"/>
          </p:cNvSpPr>
          <p:nvPr>
            <p:ph type="body" idx="4294967295"/>
          </p:nvPr>
        </p:nvSpPr>
        <p:spPr>
          <a:xfrm>
            <a:off x="533400" y="1600200"/>
            <a:ext cx="8077200" cy="4456113"/>
          </a:xfrm>
        </p:spPr>
        <p:txBody>
          <a:bodyPr/>
          <a:lstStyle/>
          <a:p>
            <a:pPr eaLnBrk="1" hangingPunct="1">
              <a:buFont typeface="Wingdings" panose="05000000000000000000" pitchFamily="2" charset="2"/>
              <a:buNone/>
              <a:defRPr/>
            </a:pPr>
            <a:r>
              <a:rPr lang="en-US" smtClean="0"/>
              <a:t>    </a:t>
            </a:r>
          </a:p>
        </p:txBody>
      </p:sp>
      <p:sp>
        <p:nvSpPr>
          <p:cNvPr id="19460" name="Text Box 6"/>
          <p:cNvSpPr txBox="1">
            <a:spLocks noChangeArrowheads="1"/>
          </p:cNvSpPr>
          <p:nvPr/>
        </p:nvSpPr>
        <p:spPr bwMode="auto">
          <a:xfrm>
            <a:off x="6156325" y="34083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GB"/>
          </a:p>
        </p:txBody>
      </p:sp>
      <p:sp>
        <p:nvSpPr>
          <p:cNvPr id="19461" name="Text Box 7"/>
          <p:cNvSpPr txBox="1">
            <a:spLocks noChangeArrowheads="1"/>
          </p:cNvSpPr>
          <p:nvPr/>
        </p:nvSpPr>
        <p:spPr bwMode="auto">
          <a:xfrm>
            <a:off x="1295400" y="1828800"/>
            <a:ext cx="186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InputStream</a:t>
            </a:r>
          </a:p>
        </p:txBody>
      </p:sp>
      <p:sp>
        <p:nvSpPr>
          <p:cNvPr id="19462" name="Text Box 8"/>
          <p:cNvSpPr txBox="1">
            <a:spLocks noChangeArrowheads="1"/>
          </p:cNvSpPr>
          <p:nvPr/>
        </p:nvSpPr>
        <p:spPr bwMode="auto">
          <a:xfrm>
            <a:off x="5715000" y="2133600"/>
            <a:ext cx="2738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ObjectInputStream</a:t>
            </a:r>
          </a:p>
        </p:txBody>
      </p:sp>
      <p:sp>
        <p:nvSpPr>
          <p:cNvPr id="19463" name="Text Box 9"/>
          <p:cNvSpPr txBox="1">
            <a:spLocks noChangeArrowheads="1"/>
          </p:cNvSpPr>
          <p:nvPr/>
        </p:nvSpPr>
        <p:spPr bwMode="auto">
          <a:xfrm>
            <a:off x="5181600" y="2590800"/>
            <a:ext cx="316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SequenceInputStream</a:t>
            </a:r>
          </a:p>
        </p:txBody>
      </p:sp>
      <p:sp>
        <p:nvSpPr>
          <p:cNvPr id="19464" name="Text Box 10"/>
          <p:cNvSpPr txBox="1">
            <a:spLocks noChangeArrowheads="1"/>
          </p:cNvSpPr>
          <p:nvPr/>
        </p:nvSpPr>
        <p:spPr bwMode="auto">
          <a:xfrm>
            <a:off x="4897438" y="3200400"/>
            <a:ext cx="317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ByteArrayInputStream</a:t>
            </a:r>
          </a:p>
        </p:txBody>
      </p:sp>
      <p:sp>
        <p:nvSpPr>
          <p:cNvPr id="19465" name="Text Box 11"/>
          <p:cNvSpPr txBox="1">
            <a:spLocks noChangeArrowheads="1"/>
          </p:cNvSpPr>
          <p:nvPr/>
        </p:nvSpPr>
        <p:spPr bwMode="auto">
          <a:xfrm>
            <a:off x="5181600" y="3810000"/>
            <a:ext cx="260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PipedInputStream</a:t>
            </a:r>
          </a:p>
        </p:txBody>
      </p:sp>
      <p:sp>
        <p:nvSpPr>
          <p:cNvPr id="19466" name="Text Box 13"/>
          <p:cNvSpPr txBox="1">
            <a:spLocks noChangeArrowheads="1"/>
          </p:cNvSpPr>
          <p:nvPr/>
        </p:nvSpPr>
        <p:spPr bwMode="auto">
          <a:xfrm>
            <a:off x="1266825" y="4572000"/>
            <a:ext cx="253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FilterInputStream</a:t>
            </a:r>
          </a:p>
        </p:txBody>
      </p:sp>
      <p:sp>
        <p:nvSpPr>
          <p:cNvPr id="19467" name="Text Box 14"/>
          <p:cNvSpPr txBox="1">
            <a:spLocks noChangeArrowheads="1"/>
          </p:cNvSpPr>
          <p:nvPr/>
        </p:nvSpPr>
        <p:spPr bwMode="auto">
          <a:xfrm>
            <a:off x="4191000" y="5257800"/>
            <a:ext cx="322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 PushbackInputStream</a:t>
            </a:r>
          </a:p>
        </p:txBody>
      </p:sp>
      <p:sp>
        <p:nvSpPr>
          <p:cNvPr id="19468" name="Text Box 15"/>
          <p:cNvSpPr txBox="1">
            <a:spLocks noChangeArrowheads="1"/>
          </p:cNvSpPr>
          <p:nvPr/>
        </p:nvSpPr>
        <p:spPr bwMode="auto">
          <a:xfrm>
            <a:off x="457200" y="5943600"/>
            <a:ext cx="253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DataInputStream</a:t>
            </a:r>
          </a:p>
        </p:txBody>
      </p:sp>
      <p:sp>
        <p:nvSpPr>
          <p:cNvPr id="19469" name="Text Box 16"/>
          <p:cNvSpPr txBox="1">
            <a:spLocks noChangeArrowheads="1"/>
          </p:cNvSpPr>
          <p:nvPr/>
        </p:nvSpPr>
        <p:spPr bwMode="auto">
          <a:xfrm>
            <a:off x="3352800" y="57912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BufferedInputStream</a:t>
            </a:r>
          </a:p>
        </p:txBody>
      </p:sp>
      <p:sp>
        <p:nvSpPr>
          <p:cNvPr id="19470" name="Line 17"/>
          <p:cNvSpPr>
            <a:spLocks noChangeShapeType="1"/>
          </p:cNvSpPr>
          <p:nvPr/>
        </p:nvSpPr>
        <p:spPr bwMode="auto">
          <a:xfrm flipH="1" flipV="1">
            <a:off x="2743200" y="2286000"/>
            <a:ext cx="28956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1" name="Line 18"/>
          <p:cNvSpPr>
            <a:spLocks noChangeShapeType="1"/>
          </p:cNvSpPr>
          <p:nvPr/>
        </p:nvSpPr>
        <p:spPr bwMode="auto">
          <a:xfrm flipH="1" flipV="1">
            <a:off x="2590800" y="2286000"/>
            <a:ext cx="25908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2" name="Line 19"/>
          <p:cNvSpPr>
            <a:spLocks noChangeShapeType="1"/>
          </p:cNvSpPr>
          <p:nvPr/>
        </p:nvSpPr>
        <p:spPr bwMode="auto">
          <a:xfrm flipH="1" flipV="1">
            <a:off x="2590800" y="2286000"/>
            <a:ext cx="26670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3" name="Line 20"/>
          <p:cNvSpPr>
            <a:spLocks noChangeShapeType="1"/>
          </p:cNvSpPr>
          <p:nvPr/>
        </p:nvSpPr>
        <p:spPr bwMode="auto">
          <a:xfrm flipH="1" flipV="1">
            <a:off x="2438400" y="2286000"/>
            <a:ext cx="2895600" cy="1828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4" name="Line 22"/>
          <p:cNvSpPr>
            <a:spLocks noChangeShapeType="1"/>
          </p:cNvSpPr>
          <p:nvPr/>
        </p:nvSpPr>
        <p:spPr bwMode="auto">
          <a:xfrm flipV="1">
            <a:off x="2209800" y="2286000"/>
            <a:ext cx="0" cy="2286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5" name="Line 23"/>
          <p:cNvSpPr>
            <a:spLocks noChangeShapeType="1"/>
          </p:cNvSpPr>
          <p:nvPr/>
        </p:nvSpPr>
        <p:spPr bwMode="auto">
          <a:xfrm flipH="1" flipV="1">
            <a:off x="2895600" y="5029200"/>
            <a:ext cx="10668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6" name="Line 24"/>
          <p:cNvSpPr>
            <a:spLocks noChangeShapeType="1"/>
          </p:cNvSpPr>
          <p:nvPr/>
        </p:nvSpPr>
        <p:spPr bwMode="auto">
          <a:xfrm flipH="1" flipV="1">
            <a:off x="2743200" y="5029200"/>
            <a:ext cx="7620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7" name="Line 25"/>
          <p:cNvSpPr>
            <a:spLocks noChangeShapeType="1"/>
          </p:cNvSpPr>
          <p:nvPr/>
        </p:nvSpPr>
        <p:spPr bwMode="auto">
          <a:xfrm flipV="1">
            <a:off x="2590800" y="4953000"/>
            <a:ext cx="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20"/>
          <p:cNvSpPr>
            <a:spLocks noChangeShapeType="1"/>
          </p:cNvSpPr>
          <p:nvPr/>
        </p:nvSpPr>
        <p:spPr bwMode="auto">
          <a:xfrm flipH="1" flipV="1">
            <a:off x="2357438" y="2428875"/>
            <a:ext cx="2714625" cy="2071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Text Box 11"/>
          <p:cNvSpPr txBox="1">
            <a:spLocks noChangeArrowheads="1"/>
          </p:cNvSpPr>
          <p:nvPr/>
        </p:nvSpPr>
        <p:spPr bwMode="auto">
          <a:xfrm>
            <a:off x="5143500" y="4286250"/>
            <a:ext cx="2343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FileInputStream</a:t>
            </a:r>
          </a:p>
        </p:txBody>
      </p:sp>
      <p:sp>
        <p:nvSpPr>
          <p:cNvPr id="19480" name="Text Box 11"/>
          <p:cNvSpPr txBox="1">
            <a:spLocks noChangeArrowheads="1"/>
          </p:cNvSpPr>
          <p:nvPr/>
        </p:nvSpPr>
        <p:spPr bwMode="auto">
          <a:xfrm>
            <a:off x="5000625" y="4757738"/>
            <a:ext cx="349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StringBufferInputStream</a:t>
            </a:r>
          </a:p>
        </p:txBody>
      </p:sp>
      <p:sp>
        <p:nvSpPr>
          <p:cNvPr id="19481" name="Line 20"/>
          <p:cNvSpPr>
            <a:spLocks noChangeShapeType="1"/>
          </p:cNvSpPr>
          <p:nvPr/>
        </p:nvSpPr>
        <p:spPr bwMode="auto">
          <a:xfrm flipH="1" flipV="1">
            <a:off x="2357438" y="2571750"/>
            <a:ext cx="2714625" cy="24288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 name="Slide Number Placeholder 27"/>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84387427-34EF-4629-88B7-88F8629A2951}" type="slidenum">
              <a:rPr lang="en-US">
                <a:latin typeface="Arial" panose="020B0604020202020204" pitchFamily="34" charset="0"/>
              </a:rPr>
              <a:pPr eaLnBrk="1" hangingPunct="1"/>
              <a:t>17</a:t>
            </a:fld>
            <a:endParaRPr lang="en-US">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GB" smtClean="0"/>
              <a:t>Dept of CSE, Jagannath University</a:t>
            </a:r>
            <a:endParaRPr lang="en-US"/>
          </a:p>
        </p:txBody>
      </p:sp>
    </p:spTree>
    <p:extLst>
      <p:ext uri="{BB962C8B-B14F-4D97-AF65-F5344CB8AC3E}">
        <p14:creationId xmlns:p14="http://schemas.microsoft.com/office/powerpoint/2010/main" val="1279549217"/>
      </p:ext>
    </p:extLst>
  </p:cSld>
  <p:clrMapOvr>
    <a:masterClrMapping/>
  </p:clrMapOvr>
  <p:transition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52400" y="152400"/>
            <a:ext cx="8793163" cy="776288"/>
          </a:xfrm>
        </p:spPr>
        <p:txBody>
          <a:bodyPr/>
          <a:lstStyle/>
          <a:p>
            <a:pPr eaLnBrk="1" hangingPunct="1">
              <a:defRPr/>
            </a:pPr>
            <a:r>
              <a:rPr lang="en-US" dirty="0" smtClean="0"/>
              <a:t>Byte Input Streams - operations</a:t>
            </a:r>
          </a:p>
        </p:txBody>
      </p:sp>
      <p:graphicFrame>
        <p:nvGraphicFramePr>
          <p:cNvPr id="261187" name="Group 67"/>
          <p:cNvGraphicFramePr>
            <a:graphicFrameLocks noGrp="1"/>
          </p:cNvGraphicFramePr>
          <p:nvPr>
            <p:ph type="tbl" idx="1"/>
          </p:nvPr>
        </p:nvGraphicFramePr>
        <p:xfrm>
          <a:off x="571500" y="1071563"/>
          <a:ext cx="8077200" cy="5275755"/>
        </p:xfrm>
        <a:graphic>
          <a:graphicData uri="http://schemas.openxmlformats.org/drawingml/2006/table">
            <a:tbl>
              <a:tblPr/>
              <a:tblGrid>
                <a:gridCol w="3962400"/>
                <a:gridCol w="4114800"/>
              </a:tblGrid>
              <a:tr h="8228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abstract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read()</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Reads a byte and returns as a integer 0-255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6169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read(byte[]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buf</a:t>
                      </a:r>
                      <a:r>
                        <a:rPr kumimoji="0" lang="en-US" sz="2400" b="0" i="0" u="none" strike="noStrike" cap="none" normalizeH="0" baseline="0" dirty="0" smtClean="0">
                          <a:ln>
                            <a:noFill/>
                          </a:ln>
                          <a:solidFill>
                            <a:schemeClr val="tx1"/>
                          </a:solidFill>
                          <a:effectLst/>
                          <a:latin typeface="Tahoma" pitchFamily="34" charset="0"/>
                          <a:ea typeface="SimSun" pitchFamily="2" charset="-122"/>
                        </a:rPr>
                        <a:t>,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offset,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count)</a:t>
                      </a:r>
                    </a:p>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endParaRPr kumimoji="0" lang="en-US" sz="2400" b="0" i="0" u="none" strike="noStrike" cap="none" normalizeH="0" baseline="0" dirty="0" smtClean="0">
                        <a:ln>
                          <a:noFill/>
                        </a:ln>
                        <a:solidFill>
                          <a:schemeClr val="tx1"/>
                        </a:solidFill>
                        <a:effectLst/>
                        <a:latin typeface="Tahoma" pitchFamily="34" charset="0"/>
                        <a:ea typeface="SimSun" pitchFamily="2" charset="-122"/>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Reads and stores the bytes in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buf</a:t>
                      </a:r>
                      <a:r>
                        <a:rPr kumimoji="0" lang="en-US" sz="2400" b="0" i="0" u="none" strike="noStrike" cap="none" normalizeH="0" baseline="0" dirty="0" smtClean="0">
                          <a:ln>
                            <a:noFill/>
                          </a:ln>
                          <a:solidFill>
                            <a:schemeClr val="tx1"/>
                          </a:solidFill>
                          <a:effectLst/>
                          <a:latin typeface="Tahoma" pitchFamily="34" charset="0"/>
                          <a:ea typeface="SimSun" pitchFamily="2" charset="-122"/>
                        </a:rPr>
                        <a:t> starting at offset. Count is the maximum read.</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84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read(byte[]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buf</a:t>
                      </a:r>
                      <a:r>
                        <a:rPr kumimoji="0" lang="en-US" sz="2400" b="0" i="0" u="none" strike="noStrike" cap="none" normalizeH="0" baseline="0" dirty="0" smtClean="0">
                          <a:ln>
                            <a:noFill/>
                          </a:ln>
                          <a:solidFill>
                            <a:schemeClr val="tx1"/>
                          </a:solidFill>
                          <a:effectLst/>
                          <a:latin typeface="Tahoma" pitchFamily="34" charset="0"/>
                          <a:ea typeface="SimSun" pitchFamily="2" charset="-122"/>
                        </a:rPr>
                        <a:t>)</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Same as previous offset=0 and length=</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buf.length</a:t>
                      </a:r>
                      <a:r>
                        <a:rPr kumimoji="0" lang="en-US" sz="2400" b="0" i="0" u="none" strike="noStrike" cap="none" normalizeH="0" baseline="0" dirty="0" smtClean="0">
                          <a:ln>
                            <a:noFill/>
                          </a:ln>
                          <a:solidFill>
                            <a:schemeClr val="tx1"/>
                          </a:solidFill>
                          <a:effectLst/>
                          <a:latin typeface="Tahoma" pitchFamily="34" charset="0"/>
                          <a:ea typeface="SimSun" pitchFamily="2" charset="-122"/>
                        </a:rPr>
                        <a:t>()</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125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public long skip(long count)</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Skips count bytes.</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379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public int available()</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Returns the number of bytes that can be read.</a:t>
                      </a:r>
                      <a:r>
                        <a:rPr kumimoji="0" lang="en-US" sz="2800" b="0" i="0" u="none" strike="noStrike" cap="none" normalizeH="0" baseline="0" dirty="0" smtClean="0">
                          <a:ln>
                            <a:noFill/>
                          </a:ln>
                          <a:solidFill>
                            <a:schemeClr val="tx1"/>
                          </a:solidFill>
                          <a:effectLst/>
                          <a:latin typeface="Tahoma" pitchFamily="34" charset="0"/>
                          <a:ea typeface="SimSun" pitchFamily="2" charset="-122"/>
                        </a:rPr>
                        <a:t> </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284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public void close()</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Closes stream</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51D2F94-CF40-4874-820E-A0AC5438D9B9}" type="slidenum">
              <a:rPr lang="zh-CN" altLang="en-GB">
                <a:latin typeface="Arial" panose="020B0604020202020204" pitchFamily="34" charset="0"/>
              </a:rPr>
              <a:pPr eaLnBrk="1" hangingPunct="1"/>
              <a:t>18</a:t>
            </a:fld>
            <a:endParaRPr lang="en-GB" altLang="zh-CN">
              <a:latin typeface="Arial" panose="020B0604020202020204" pitchFamily="34" charset="0"/>
            </a:endParaRPr>
          </a:p>
        </p:txBody>
      </p:sp>
    </p:spTree>
    <p:extLst>
      <p:ext uri="{BB962C8B-B14F-4D97-AF65-F5344CB8AC3E}">
        <p14:creationId xmlns:p14="http://schemas.microsoft.com/office/powerpoint/2010/main" val="2556693438"/>
      </p:ext>
    </p:extLst>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14313"/>
            <a:ext cx="8229600" cy="928687"/>
          </a:xfrm>
        </p:spPr>
        <p:txBody>
          <a:bodyPr/>
          <a:lstStyle/>
          <a:p>
            <a:pPr eaLnBrk="1" hangingPunct="1">
              <a:defRPr/>
            </a:pPr>
            <a:r>
              <a:rPr lang="en-GB" dirty="0" smtClean="0"/>
              <a:t>Java I/O – Using </a:t>
            </a:r>
            <a:r>
              <a:rPr lang="en-GB" dirty="0" err="1" smtClean="0"/>
              <a:t>InputStreams</a:t>
            </a:r>
            <a:endParaRPr lang="en-GB" dirty="0" smtClean="0"/>
          </a:p>
        </p:txBody>
      </p:sp>
      <p:sp>
        <p:nvSpPr>
          <p:cNvPr id="120835" name="Rectangle 3"/>
          <p:cNvSpPr>
            <a:spLocks noGrp="1" noChangeArrowheads="1"/>
          </p:cNvSpPr>
          <p:nvPr>
            <p:ph type="body" idx="1"/>
          </p:nvPr>
        </p:nvSpPr>
        <p:spPr>
          <a:xfrm>
            <a:off x="457200" y="1285875"/>
            <a:ext cx="8229600" cy="4810125"/>
          </a:xfrm>
        </p:spPr>
        <p:txBody>
          <a:bodyPr>
            <a:normAutofit lnSpcReduction="10000"/>
          </a:bodyPr>
          <a:lstStyle/>
          <a:p>
            <a:pPr eaLnBrk="1" hangingPunct="1">
              <a:defRPr/>
            </a:pPr>
            <a:r>
              <a:rPr lang="en-GB" sz="4000" dirty="0" smtClean="0"/>
              <a:t>I/O in Java:</a:t>
            </a:r>
          </a:p>
          <a:p>
            <a:pPr eaLnBrk="1" hangingPunct="1">
              <a:buFontTx/>
              <a:buNone/>
              <a:defRPr/>
            </a:pPr>
            <a:r>
              <a:rPr lang="en-GB" sz="2400" dirty="0" err="1" smtClean="0">
                <a:latin typeface="Courier New" pitchFamily="49" charset="0"/>
              </a:rPr>
              <a:t>InputStream</a:t>
            </a:r>
            <a:r>
              <a:rPr lang="en-GB" sz="2400" dirty="0" smtClean="0">
                <a:latin typeface="Courier New" pitchFamily="49" charset="0"/>
              </a:rPr>
              <a:t> in = new </a:t>
            </a:r>
            <a:r>
              <a:rPr lang="en-GB" sz="2400" dirty="0" err="1" smtClean="0">
                <a:latin typeface="Courier New" pitchFamily="49" charset="0"/>
              </a:rPr>
              <a:t>FileInputStream</a:t>
            </a:r>
            <a:r>
              <a:rPr lang="en-GB" sz="2400" dirty="0" smtClean="0">
                <a:latin typeface="Courier New" pitchFamily="49" charset="0"/>
              </a:rPr>
              <a:t>(“c:\\temp\\myfile.txt”);</a:t>
            </a:r>
          </a:p>
          <a:p>
            <a:pPr eaLnBrk="1" hangingPunct="1">
              <a:buFontTx/>
              <a:buNone/>
              <a:defRPr/>
            </a:pPr>
            <a:r>
              <a:rPr lang="en-GB" sz="2400" dirty="0" err="1" smtClean="0">
                <a:latin typeface="Courier New" pitchFamily="49" charset="0"/>
              </a:rPr>
              <a:t>int</a:t>
            </a:r>
            <a:r>
              <a:rPr lang="en-GB" sz="2400" dirty="0" smtClean="0">
                <a:latin typeface="Courier New" pitchFamily="49" charset="0"/>
              </a:rPr>
              <a:t> b = </a:t>
            </a:r>
            <a:r>
              <a:rPr lang="en-GB" sz="2400" dirty="0" err="1" smtClean="0">
                <a:latin typeface="Courier New" pitchFamily="49" charset="0"/>
              </a:rPr>
              <a:t>in.read</a:t>
            </a:r>
            <a:r>
              <a:rPr lang="en-GB" sz="2400" dirty="0" smtClean="0">
                <a:latin typeface="Courier New" pitchFamily="49" charset="0"/>
              </a:rPr>
              <a:t>();</a:t>
            </a:r>
          </a:p>
          <a:p>
            <a:pPr eaLnBrk="1" hangingPunct="1">
              <a:buFontTx/>
              <a:buNone/>
              <a:defRPr/>
            </a:pPr>
            <a:r>
              <a:rPr lang="en-GB" sz="2400" dirty="0" smtClean="0">
                <a:latin typeface="Courier New" pitchFamily="49" charset="0"/>
              </a:rPr>
              <a:t>//EOF is signalled by read() returning -1</a:t>
            </a:r>
          </a:p>
          <a:p>
            <a:pPr eaLnBrk="1" hangingPunct="1">
              <a:buFontTx/>
              <a:buNone/>
              <a:defRPr/>
            </a:pPr>
            <a:r>
              <a:rPr lang="en-GB" sz="2400" dirty="0" smtClean="0">
                <a:latin typeface="Courier New" pitchFamily="49" charset="0"/>
              </a:rPr>
              <a:t>while (b != -1)</a:t>
            </a:r>
          </a:p>
          <a:p>
            <a:pPr eaLnBrk="1" hangingPunct="1">
              <a:buFontTx/>
              <a:buNone/>
              <a:defRPr/>
            </a:pPr>
            <a:r>
              <a:rPr lang="en-GB" sz="2400" dirty="0" smtClean="0">
                <a:latin typeface="Courier New" pitchFamily="49" charset="0"/>
              </a:rPr>
              <a:t>{</a:t>
            </a:r>
          </a:p>
          <a:p>
            <a:pPr eaLnBrk="1" hangingPunct="1">
              <a:buFontTx/>
              <a:buNone/>
              <a:defRPr/>
            </a:pPr>
            <a:r>
              <a:rPr lang="en-GB" sz="2400" dirty="0" smtClean="0">
                <a:latin typeface="Courier New" pitchFamily="49" charset="0"/>
              </a:rPr>
              <a:t>  //do something…</a:t>
            </a:r>
          </a:p>
          <a:p>
            <a:pPr eaLnBrk="1" hangingPunct="1">
              <a:buFontTx/>
              <a:buNone/>
              <a:defRPr/>
            </a:pPr>
            <a:r>
              <a:rPr lang="en-GB" sz="2400" dirty="0" smtClean="0">
                <a:latin typeface="Courier New" pitchFamily="49" charset="0"/>
              </a:rPr>
              <a:t>  b = </a:t>
            </a:r>
            <a:r>
              <a:rPr lang="en-GB" sz="2400" dirty="0" err="1" smtClean="0">
                <a:latin typeface="Courier New" pitchFamily="49" charset="0"/>
              </a:rPr>
              <a:t>in.read</a:t>
            </a:r>
            <a:r>
              <a:rPr lang="en-GB" sz="2400" dirty="0" smtClean="0">
                <a:latin typeface="Courier New" pitchFamily="49" charset="0"/>
              </a:rPr>
              <a:t>();</a:t>
            </a:r>
          </a:p>
          <a:p>
            <a:pPr eaLnBrk="1" hangingPunct="1">
              <a:buFontTx/>
              <a:buNone/>
              <a:defRPr/>
            </a:pPr>
            <a:r>
              <a:rPr lang="en-GB" sz="2400" dirty="0" smtClean="0">
                <a:latin typeface="Courier New" pitchFamily="49" charset="0"/>
              </a:rPr>
              <a:t>}</a:t>
            </a:r>
          </a:p>
          <a:p>
            <a:pPr eaLnBrk="1" hangingPunct="1">
              <a:buFontTx/>
              <a:buNone/>
              <a:defRPr/>
            </a:pPr>
            <a:r>
              <a:rPr lang="en-GB" sz="2400" dirty="0" err="1" smtClean="0">
                <a:latin typeface="Courier New" pitchFamily="49" charset="0"/>
              </a:rPr>
              <a:t>in.close</a:t>
            </a:r>
            <a:r>
              <a:rPr lang="en-GB" sz="2400" dirty="0" smtClean="0">
                <a:latin typeface="Courier New" pitchFamily="49" charset="0"/>
              </a:rPr>
              <a: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0AC68364-5483-4A17-B884-CB12532031AE}" type="slidenum">
              <a:rPr lang="en-US">
                <a:latin typeface="Arial" panose="020B0604020202020204" pitchFamily="34" charset="0"/>
              </a:rPr>
              <a:pPr eaLnBrk="1" hangingPunct="1"/>
              <a:t>19</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638860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ctrTitle"/>
          </p:nvPr>
        </p:nvSpPr>
        <p:spPr/>
        <p:txBody>
          <a:bodyPr/>
          <a:lstStyle/>
          <a:p>
            <a:pPr eaLnBrk="1" hangingPunct="1">
              <a:defRPr/>
            </a:pPr>
            <a:r>
              <a:rPr lang="en-AU" smtClean="0"/>
              <a:t>CSE2101-OOP </a:t>
            </a:r>
            <a:r>
              <a:rPr lang="en-AU" dirty="0" smtClean="0"/>
              <a:t>in Java</a:t>
            </a:r>
          </a:p>
        </p:txBody>
      </p:sp>
      <p:sp>
        <p:nvSpPr>
          <p:cNvPr id="269317" name="Rectangle 5"/>
          <p:cNvSpPr>
            <a:spLocks noGrp="1" noChangeArrowheads="1"/>
          </p:cNvSpPr>
          <p:nvPr>
            <p:ph type="subTitle" idx="1"/>
          </p:nvPr>
        </p:nvSpPr>
        <p:spPr/>
        <p:txBody>
          <a:bodyPr/>
          <a:lstStyle/>
          <a:p>
            <a:pPr eaLnBrk="1" hangingPunct="1">
              <a:defRPr/>
            </a:pPr>
            <a:r>
              <a:rPr lang="en-AU" smtClean="0"/>
              <a:t>Input / Output</a:t>
            </a: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62617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GB" smtClean="0"/>
              <a:t>Java I/O – Using InputStreams</a:t>
            </a:r>
          </a:p>
        </p:txBody>
      </p:sp>
      <p:sp>
        <p:nvSpPr>
          <p:cNvPr id="129027" name="Rectangle 3"/>
          <p:cNvSpPr>
            <a:spLocks noGrp="1" noChangeArrowheads="1"/>
          </p:cNvSpPr>
          <p:nvPr>
            <p:ph type="body" idx="1"/>
          </p:nvPr>
        </p:nvSpPr>
        <p:spPr/>
        <p:txBody>
          <a:bodyPr/>
          <a:lstStyle/>
          <a:p>
            <a:pPr eaLnBrk="1" hangingPunct="1">
              <a:defRPr/>
            </a:pPr>
            <a:r>
              <a:rPr lang="en-GB" smtClean="0"/>
              <a:t>Basic pattern for output is as follows:</a:t>
            </a:r>
          </a:p>
          <a:p>
            <a:pPr eaLnBrk="1" hangingPunct="1">
              <a:buFontTx/>
              <a:buNone/>
              <a:defRPr/>
            </a:pPr>
            <a:r>
              <a:rPr lang="en-GB" smtClean="0">
                <a:latin typeface="Courier New" pitchFamily="49" charset="0"/>
              </a:rPr>
              <a:t>Open a stream</a:t>
            </a:r>
          </a:p>
          <a:p>
            <a:pPr eaLnBrk="1" hangingPunct="1">
              <a:buFontTx/>
              <a:buNone/>
              <a:defRPr/>
            </a:pPr>
            <a:r>
              <a:rPr lang="en-GB" smtClean="0">
                <a:latin typeface="Courier New" pitchFamily="49" charset="0"/>
              </a:rPr>
              <a:t>While there’s data to write</a:t>
            </a:r>
          </a:p>
          <a:p>
            <a:pPr eaLnBrk="1" hangingPunct="1">
              <a:buFontTx/>
              <a:buNone/>
              <a:defRPr/>
            </a:pPr>
            <a:r>
              <a:rPr lang="en-GB" smtClean="0">
                <a:latin typeface="Courier New" pitchFamily="49" charset="0"/>
              </a:rPr>
              <a:t>	Write the data</a:t>
            </a:r>
          </a:p>
          <a:p>
            <a:pPr eaLnBrk="1" hangingPunct="1">
              <a:buFontTx/>
              <a:buNone/>
              <a:defRPr/>
            </a:pPr>
            <a:r>
              <a:rPr lang="en-GB" smtClean="0">
                <a:latin typeface="Courier New" pitchFamily="49" charset="0"/>
              </a:rPr>
              <a:t>Close the stream</a:t>
            </a:r>
            <a:endParaRPr lang="en-GB"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487450A3-077C-4373-A214-DE8CC2F647A8}" type="slidenum">
              <a:rPr lang="en-US">
                <a:latin typeface="Arial" panose="020B0604020202020204" pitchFamily="34" charset="0"/>
              </a:rPr>
              <a:pPr eaLnBrk="1" hangingPunct="1"/>
              <a:t>20</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341166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FE325EDA-7170-40BD-80DD-B56C5360F041}" type="slidenum">
              <a:rPr lang="en-US">
                <a:latin typeface="Arial" panose="020B0604020202020204" pitchFamily="34" charset="0"/>
              </a:rPr>
              <a:pPr eaLnBrk="1" hangingPunct="1"/>
              <a:t>21</a:t>
            </a:fld>
            <a:endParaRPr lang="en-US">
              <a:latin typeface="Arial" panose="020B0604020202020204" pitchFamily="34" charset="0"/>
            </a:endParaRPr>
          </a:p>
        </p:txBody>
      </p:sp>
      <p:sp>
        <p:nvSpPr>
          <p:cNvPr id="437250" name="Rectangle 2"/>
          <p:cNvSpPr>
            <a:spLocks noGrp="1" noChangeArrowheads="1"/>
          </p:cNvSpPr>
          <p:nvPr>
            <p:ph type="title"/>
          </p:nvPr>
        </p:nvSpPr>
        <p:spPr/>
        <p:txBody>
          <a:bodyPr/>
          <a:lstStyle/>
          <a:p>
            <a:pPr eaLnBrk="1" hangingPunct="1">
              <a:defRPr/>
            </a:pPr>
            <a:r>
              <a:rPr lang="en-AU" smtClean="0"/>
              <a:t>Reading: an example</a:t>
            </a:r>
          </a:p>
        </p:txBody>
      </p:sp>
      <p:sp>
        <p:nvSpPr>
          <p:cNvPr id="23556" name="Rectangle 3"/>
          <p:cNvSpPr>
            <a:spLocks noChangeArrowheads="1"/>
          </p:cNvSpPr>
          <p:nvPr/>
        </p:nvSpPr>
        <p:spPr bwMode="auto">
          <a:xfrm>
            <a:off x="381000" y="1676400"/>
            <a:ext cx="8458200" cy="4368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b="1">
                <a:latin typeface="Courier New" panose="02070309020205020404" pitchFamily="49" charset="0"/>
              </a:rPr>
              <a:t>BufferedReader reader = </a:t>
            </a:r>
          </a:p>
          <a:p>
            <a:r>
              <a:rPr lang="en-AU" sz="2000" b="1">
                <a:latin typeface="Courier New" panose="02070309020205020404" pitchFamily="49" charset="0"/>
              </a:rPr>
              <a:t> new BufferedReader(new InputStreamReader(System.in));</a:t>
            </a:r>
          </a:p>
          <a:p>
            <a:r>
              <a:rPr lang="en-AU" sz="2000" b="1">
                <a:latin typeface="Courier New" panose="02070309020205020404" pitchFamily="49" charset="0"/>
              </a:rPr>
              <a:t>try </a:t>
            </a:r>
          </a:p>
          <a:p>
            <a:r>
              <a:rPr lang="en-AU" sz="2000" b="1">
                <a:latin typeface="Courier New" panose="02070309020205020404" pitchFamily="49" charset="0"/>
              </a:rPr>
              <a:t>{</a:t>
            </a:r>
          </a:p>
          <a:p>
            <a:r>
              <a:rPr lang="en-AU" sz="2000" b="1">
                <a:latin typeface="Courier New" panose="02070309020205020404" pitchFamily="49" charset="0"/>
              </a:rPr>
              <a:t>   while(true) </a:t>
            </a:r>
          </a:p>
          <a:p>
            <a:r>
              <a:rPr lang="en-AU" sz="2000" b="1">
                <a:latin typeface="Courier New" panose="02070309020205020404" pitchFamily="49" charset="0"/>
              </a:rPr>
              <a:t>   {</a:t>
            </a:r>
          </a:p>
          <a:p>
            <a:r>
              <a:rPr lang="en-AU" sz="2000" b="1">
                <a:latin typeface="Courier New" panose="02070309020205020404" pitchFamily="49" charset="0"/>
              </a:rPr>
              <a:t>      String line = reader.readLine();</a:t>
            </a:r>
          </a:p>
          <a:p>
            <a:r>
              <a:rPr lang="en-AU" sz="2000" b="1">
                <a:latin typeface="Courier New" panose="02070309020205020404" pitchFamily="49" charset="0"/>
              </a:rPr>
              <a:t>      System.out.println("the line was: " + line);</a:t>
            </a:r>
          </a:p>
          <a:p>
            <a:r>
              <a:rPr lang="en-AU" sz="2000" b="1">
                <a:latin typeface="Courier New" panose="02070309020205020404" pitchFamily="49" charset="0"/>
              </a:rPr>
              <a:t>   }</a:t>
            </a:r>
          </a:p>
          <a:p>
            <a:r>
              <a:rPr lang="en-AU" sz="2000" b="1">
                <a:latin typeface="Courier New" panose="02070309020205020404" pitchFamily="49" charset="0"/>
              </a:rPr>
              <a:t>}</a:t>
            </a:r>
          </a:p>
          <a:p>
            <a:r>
              <a:rPr lang="en-AU" sz="2000" b="1">
                <a:latin typeface="Courier New" panose="02070309020205020404" pitchFamily="49" charset="0"/>
              </a:rPr>
              <a:t>catch(IOException exc)</a:t>
            </a:r>
          </a:p>
          <a:p>
            <a:r>
              <a:rPr lang="en-AU" sz="2000" b="1">
                <a:latin typeface="Courier New" panose="02070309020205020404" pitchFamily="49" charset="0"/>
              </a:rPr>
              <a:t>{</a:t>
            </a:r>
          </a:p>
          <a:p>
            <a:r>
              <a:rPr lang="en-AU" sz="2000" b="1">
                <a:latin typeface="Courier New" panose="02070309020205020404" pitchFamily="49" charset="0"/>
              </a:rPr>
              <a:t>   // an IO error occurred</a:t>
            </a:r>
          </a:p>
          <a:p>
            <a:r>
              <a:rPr lang="en-AU" sz="2000" b="1">
                <a:latin typeface="Courier New" panose="02070309020205020404" pitchFamily="49" charset="0"/>
              </a:rPr>
              <a:t>}</a:t>
            </a:r>
          </a:p>
        </p:txBody>
      </p:sp>
    </p:spTree>
    <p:extLst>
      <p:ext uri="{BB962C8B-B14F-4D97-AF65-F5344CB8AC3E}">
        <p14:creationId xmlns:p14="http://schemas.microsoft.com/office/powerpoint/2010/main" val="2727071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D553EC0E-797E-40E2-8CEA-5312F4365BC4}" type="slidenum">
              <a:rPr lang="en-US">
                <a:latin typeface="Arial" panose="020B0604020202020204" pitchFamily="34" charset="0"/>
              </a:rPr>
              <a:pPr eaLnBrk="1" hangingPunct="1"/>
              <a:t>22</a:t>
            </a:fld>
            <a:endParaRPr lang="en-US">
              <a:latin typeface="Arial" panose="020B0604020202020204" pitchFamily="34" charset="0"/>
            </a:endParaRPr>
          </a:p>
        </p:txBody>
      </p:sp>
      <p:sp>
        <p:nvSpPr>
          <p:cNvPr id="339970" name="Rectangle 2"/>
          <p:cNvSpPr>
            <a:spLocks noGrp="1" noChangeArrowheads="1"/>
          </p:cNvSpPr>
          <p:nvPr>
            <p:ph type="title"/>
          </p:nvPr>
        </p:nvSpPr>
        <p:spPr>
          <a:xfrm>
            <a:off x="685800" y="381000"/>
            <a:ext cx="7772400" cy="1143000"/>
          </a:xfrm>
        </p:spPr>
        <p:txBody>
          <a:bodyPr/>
          <a:lstStyle/>
          <a:p>
            <a:pPr eaLnBrk="1" hangingPunct="1">
              <a:defRPr/>
            </a:pPr>
            <a:r>
              <a:rPr lang="en-AU" smtClean="0"/>
              <a:t>Reading (1)</a:t>
            </a:r>
          </a:p>
        </p:txBody>
      </p:sp>
      <p:sp>
        <p:nvSpPr>
          <p:cNvPr id="339971" name="Rectangle 3"/>
          <p:cNvSpPr>
            <a:spLocks noGrp="1" noChangeArrowheads="1"/>
          </p:cNvSpPr>
          <p:nvPr>
            <p:ph type="body" idx="4294967295"/>
          </p:nvPr>
        </p:nvSpPr>
        <p:spPr>
          <a:xfrm>
            <a:off x="762000" y="1371600"/>
            <a:ext cx="7772400" cy="471488"/>
          </a:xfrm>
        </p:spPr>
        <p:txBody>
          <a:bodyPr/>
          <a:lstStyle/>
          <a:p>
            <a:pPr eaLnBrk="1" hangingPunct="1">
              <a:lnSpc>
                <a:spcPct val="90000"/>
              </a:lnSpc>
              <a:buFont typeface="Wingdings" panose="05000000000000000000" pitchFamily="2" charset="2"/>
              <a:buNone/>
              <a:defRPr/>
            </a:pPr>
            <a:r>
              <a:rPr lang="en-AU" sz="2800" smtClean="0">
                <a:latin typeface="AGaramond Italic" charset="0"/>
              </a:rPr>
              <a:t>Example from KeyboardReader Class</a:t>
            </a:r>
          </a:p>
        </p:txBody>
      </p:sp>
      <p:sp>
        <p:nvSpPr>
          <p:cNvPr id="24581" name="Rectangle 4"/>
          <p:cNvSpPr>
            <a:spLocks noChangeArrowheads="1"/>
          </p:cNvSpPr>
          <p:nvPr/>
        </p:nvSpPr>
        <p:spPr bwMode="auto">
          <a:xfrm>
            <a:off x="228600" y="2438400"/>
            <a:ext cx="87630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b="1">
                <a:latin typeface="Courier New" panose="02070309020205020404" pitchFamily="49" charset="0"/>
              </a:rPr>
              <a:t>public KeyboardReader()</a:t>
            </a:r>
          </a:p>
          <a:p>
            <a:r>
              <a:rPr lang="en-AU" sz="2400" b="1">
                <a:latin typeface="Courier New" panose="02070309020205020404" pitchFamily="49" charset="0"/>
              </a:rPr>
              <a:t>{</a:t>
            </a:r>
          </a:p>
          <a:p>
            <a:r>
              <a:rPr lang="en-AU" sz="2400" b="1">
                <a:latin typeface="Courier New" panose="02070309020205020404" pitchFamily="49" charset="0"/>
              </a:rPr>
              <a:t>reader = new BufferedReader(new         </a:t>
            </a:r>
          </a:p>
          <a:p>
            <a:r>
              <a:rPr lang="en-AU" sz="2400" b="1">
                <a:latin typeface="Courier New" panose="02070309020205020404" pitchFamily="49" charset="0"/>
              </a:rPr>
              <a:t>       InputStreamReader(System.in));</a:t>
            </a:r>
          </a:p>
          <a:p>
            <a:r>
              <a:rPr lang="en-AU" sz="2400" b="1">
                <a:latin typeface="Courier New" panose="02070309020205020404" pitchFamily="49" charset="0"/>
              </a:rPr>
              <a:t>}</a:t>
            </a:r>
          </a:p>
        </p:txBody>
      </p:sp>
    </p:spTree>
    <p:extLst>
      <p:ext uri="{BB962C8B-B14F-4D97-AF65-F5344CB8AC3E}">
        <p14:creationId xmlns:p14="http://schemas.microsoft.com/office/powerpoint/2010/main" val="2786622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1DFAB70C-C388-4F4D-A8D6-54F1E9B2DA85}" type="slidenum">
              <a:rPr lang="en-US">
                <a:latin typeface="Arial" panose="020B0604020202020204" pitchFamily="34" charset="0"/>
              </a:rPr>
              <a:pPr eaLnBrk="1" hangingPunct="1"/>
              <a:t>23</a:t>
            </a:fld>
            <a:endParaRPr lang="en-US">
              <a:latin typeface="Arial" panose="020B0604020202020204" pitchFamily="34" charset="0"/>
            </a:endParaRPr>
          </a:p>
        </p:txBody>
      </p:sp>
      <p:sp>
        <p:nvSpPr>
          <p:cNvPr id="448514" name="Rectangle 2"/>
          <p:cNvSpPr>
            <a:spLocks noGrp="1" noChangeArrowheads="1"/>
          </p:cNvSpPr>
          <p:nvPr>
            <p:ph type="title"/>
          </p:nvPr>
        </p:nvSpPr>
        <p:spPr>
          <a:xfrm>
            <a:off x="685800" y="381000"/>
            <a:ext cx="7772400" cy="1143000"/>
          </a:xfrm>
        </p:spPr>
        <p:txBody>
          <a:bodyPr/>
          <a:lstStyle/>
          <a:p>
            <a:pPr eaLnBrk="1" hangingPunct="1">
              <a:defRPr/>
            </a:pPr>
            <a:r>
              <a:rPr lang="en-AU" sz="4000" smtClean="0"/>
              <a:t>KeyboardReader Class Methods</a:t>
            </a:r>
          </a:p>
        </p:txBody>
      </p:sp>
      <p:sp>
        <p:nvSpPr>
          <p:cNvPr id="448515" name="Rectangle 3"/>
          <p:cNvSpPr>
            <a:spLocks noGrp="1" noChangeArrowheads="1"/>
          </p:cNvSpPr>
          <p:nvPr>
            <p:ph type="body" idx="1"/>
          </p:nvPr>
        </p:nvSpPr>
        <p:spPr>
          <a:xfrm>
            <a:off x="611188" y="1412875"/>
            <a:ext cx="7772400" cy="4114800"/>
          </a:xfrm>
        </p:spPr>
        <p:txBody>
          <a:bodyPr/>
          <a:lstStyle/>
          <a:p>
            <a:pPr eaLnBrk="1" hangingPunct="1">
              <a:lnSpc>
                <a:spcPct val="90000"/>
              </a:lnSpc>
              <a:buFont typeface="Wingdings" panose="05000000000000000000" pitchFamily="2" charset="2"/>
              <a:buNone/>
              <a:defRPr/>
            </a:pPr>
            <a:r>
              <a:rPr lang="en-AU" sz="2000" b="1" smtClean="0">
                <a:latin typeface="Courier New" pitchFamily="49" charset="0"/>
              </a:rPr>
              <a:t> public String readString()</a:t>
            </a:r>
          </a:p>
          <a:p>
            <a:pPr eaLnBrk="1" hangingPunct="1">
              <a:lnSpc>
                <a:spcPct val="90000"/>
              </a:lnSpc>
              <a:buFont typeface="Wingdings" panose="05000000000000000000" pitchFamily="2" charset="2"/>
              <a:buNone/>
              <a:defRPr/>
            </a:pPr>
            <a:r>
              <a:rPr lang="en-AU" sz="2000" b="1" smtClean="0">
                <a:latin typeface="Courier New" pitchFamily="49" charset="0"/>
              </a:rPr>
              <a:t> {</a:t>
            </a:r>
          </a:p>
          <a:p>
            <a:pPr eaLnBrk="1" hangingPunct="1">
              <a:lnSpc>
                <a:spcPct val="90000"/>
              </a:lnSpc>
              <a:buFont typeface="Wingdings" panose="05000000000000000000" pitchFamily="2" charset="2"/>
              <a:buNone/>
              <a:defRPr/>
            </a:pPr>
            <a:r>
              <a:rPr lang="en-AU" sz="2000" b="1" smtClean="0">
                <a:latin typeface="Courier New" pitchFamily="49" charset="0"/>
              </a:rPr>
              <a:t>  inputLine = "";</a:t>
            </a:r>
          </a:p>
          <a:p>
            <a:pPr eaLnBrk="1" hangingPunct="1">
              <a:lnSpc>
                <a:spcPct val="90000"/>
              </a:lnSpc>
              <a:buFont typeface="Wingdings" panose="05000000000000000000" pitchFamily="2" charset="2"/>
              <a:buNone/>
              <a:defRPr/>
            </a:pPr>
            <a:r>
              <a:rPr lang="en-AU" sz="2000" b="1" smtClean="0">
                <a:latin typeface="Courier New" pitchFamily="49" charset="0"/>
              </a:rPr>
              <a:t>  try </a:t>
            </a:r>
          </a:p>
          <a:p>
            <a:pPr eaLnBrk="1" hangingPunct="1">
              <a:lnSpc>
                <a:spcPct val="90000"/>
              </a:lnSpc>
              <a:buFont typeface="Wingdings" panose="05000000000000000000" pitchFamily="2" charset="2"/>
              <a:buNone/>
              <a:defRPr/>
            </a:pPr>
            <a:r>
              <a:rPr lang="en-AU" sz="2000" b="1" smtClean="0">
                <a:latin typeface="Courier New" pitchFamily="49" charset="0"/>
              </a:rPr>
              <a:t>    {</a:t>
            </a:r>
          </a:p>
          <a:p>
            <a:pPr eaLnBrk="1" hangingPunct="1">
              <a:lnSpc>
                <a:spcPct val="90000"/>
              </a:lnSpc>
              <a:buFont typeface="Wingdings" panose="05000000000000000000" pitchFamily="2" charset="2"/>
              <a:buNone/>
              <a:defRPr/>
            </a:pPr>
            <a:r>
              <a:rPr lang="en-AU" sz="2000" b="1" smtClean="0">
                <a:latin typeface="Courier New" pitchFamily="49" charset="0"/>
              </a:rPr>
              <a:t>     inputLine = reader.readLine();</a:t>
            </a:r>
          </a:p>
          <a:p>
            <a:pPr eaLnBrk="1" hangingPunct="1">
              <a:lnSpc>
                <a:spcPct val="90000"/>
              </a:lnSpc>
              <a:buFont typeface="Wingdings" panose="05000000000000000000" pitchFamily="2" charset="2"/>
              <a:buNone/>
              <a:defRPr/>
            </a:pPr>
            <a:r>
              <a:rPr lang="en-AU" sz="2000" b="1" smtClean="0">
                <a:latin typeface="Courier New" pitchFamily="49" charset="0"/>
              </a:rPr>
              <a:t>    }</a:t>
            </a:r>
          </a:p>
          <a:p>
            <a:pPr eaLnBrk="1" hangingPunct="1">
              <a:lnSpc>
                <a:spcPct val="90000"/>
              </a:lnSpc>
              <a:buFont typeface="Wingdings" panose="05000000000000000000" pitchFamily="2" charset="2"/>
              <a:buNone/>
              <a:defRPr/>
            </a:pPr>
            <a:r>
              <a:rPr lang="en-AU" sz="2000" b="1" smtClean="0">
                <a:latin typeface="Courier New" pitchFamily="49" charset="0"/>
              </a:rPr>
              <a:t>    catch(java.io.IOException anException) </a:t>
            </a:r>
          </a:p>
          <a:p>
            <a:pPr eaLnBrk="1" hangingPunct="1">
              <a:lnSpc>
                <a:spcPct val="90000"/>
              </a:lnSpc>
              <a:buFont typeface="Wingdings" panose="05000000000000000000" pitchFamily="2" charset="2"/>
              <a:buNone/>
              <a:defRPr/>
            </a:pPr>
            <a:r>
              <a:rPr lang="en-AU" sz="2000" b="1" smtClean="0">
                <a:latin typeface="Courier New" pitchFamily="49" charset="0"/>
              </a:rPr>
              <a:t>   {</a:t>
            </a:r>
          </a:p>
          <a:p>
            <a:pPr eaLnBrk="1" hangingPunct="1">
              <a:lnSpc>
                <a:spcPct val="90000"/>
              </a:lnSpc>
              <a:buFont typeface="Wingdings" panose="05000000000000000000" pitchFamily="2" charset="2"/>
              <a:buNone/>
              <a:defRPr/>
            </a:pPr>
            <a:r>
              <a:rPr lang="en-AU" sz="2000" b="1" smtClean="0">
                <a:latin typeface="Courier New" pitchFamily="49" charset="0"/>
              </a:rPr>
              <a:t>		// code not shown to save space</a:t>
            </a:r>
          </a:p>
          <a:p>
            <a:pPr eaLnBrk="1" hangingPunct="1">
              <a:lnSpc>
                <a:spcPct val="90000"/>
              </a:lnSpc>
              <a:buFont typeface="Wingdings" panose="05000000000000000000" pitchFamily="2" charset="2"/>
              <a:buNone/>
              <a:defRPr/>
            </a:pPr>
            <a:r>
              <a:rPr lang="en-AU" sz="2000" b="1" smtClean="0">
                <a:latin typeface="Courier New" pitchFamily="49" charset="0"/>
              </a:rPr>
              <a:t>	 }</a:t>
            </a:r>
          </a:p>
          <a:p>
            <a:pPr eaLnBrk="1" hangingPunct="1">
              <a:lnSpc>
                <a:spcPct val="90000"/>
              </a:lnSpc>
              <a:buFont typeface="Wingdings" panose="05000000000000000000" pitchFamily="2" charset="2"/>
              <a:buNone/>
              <a:defRPr/>
            </a:pPr>
            <a:r>
              <a:rPr lang="en-AU" sz="2000" b="1" smtClean="0">
                <a:latin typeface="Courier New" pitchFamily="49" charset="0"/>
              </a:rPr>
              <a:t>           return inputLine;</a:t>
            </a:r>
          </a:p>
          <a:p>
            <a:pPr eaLnBrk="1" hangingPunct="1">
              <a:lnSpc>
                <a:spcPct val="90000"/>
              </a:lnSpc>
              <a:buFont typeface="Wingdings" panose="05000000000000000000" pitchFamily="2" charset="2"/>
              <a:buNone/>
              <a:defRPr/>
            </a:pPr>
            <a:r>
              <a:rPr lang="en-AU" sz="2000" b="1" smtClean="0">
                <a:latin typeface="Courier New" pitchFamily="49" charset="0"/>
              </a:rPr>
              <a:t>  }</a:t>
            </a:r>
            <a:endParaRPr lang="en-AU" sz="1800" b="1" smtClean="0">
              <a:latin typeface="Courier New" pitchFamily="49"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435770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7334038-6E01-4BCA-9D0D-7F4986E3BD6B}" type="slidenum">
              <a:rPr lang="en-US">
                <a:latin typeface="Arial" panose="020B0604020202020204" pitchFamily="34" charset="0"/>
              </a:rPr>
              <a:pPr eaLnBrk="1" hangingPunct="1"/>
              <a:t>24</a:t>
            </a:fld>
            <a:endParaRPr lang="en-US">
              <a:latin typeface="Arial" panose="020B0604020202020204" pitchFamily="34" charset="0"/>
            </a:endParaRPr>
          </a:p>
        </p:txBody>
      </p:sp>
      <p:sp>
        <p:nvSpPr>
          <p:cNvPr id="449538" name="Rectangle 2"/>
          <p:cNvSpPr>
            <a:spLocks noGrp="1" noChangeArrowheads="1"/>
          </p:cNvSpPr>
          <p:nvPr>
            <p:ph type="title"/>
          </p:nvPr>
        </p:nvSpPr>
        <p:spPr>
          <a:xfrm>
            <a:off x="468313" y="0"/>
            <a:ext cx="8229600" cy="1371600"/>
          </a:xfrm>
        </p:spPr>
        <p:txBody>
          <a:bodyPr/>
          <a:lstStyle/>
          <a:p>
            <a:pPr eaLnBrk="1" hangingPunct="1">
              <a:defRPr/>
            </a:pPr>
            <a:r>
              <a:rPr lang="en-AU" smtClean="0"/>
              <a:t>KeyboardReader Class Methods</a:t>
            </a:r>
          </a:p>
        </p:txBody>
      </p:sp>
      <p:sp>
        <p:nvSpPr>
          <p:cNvPr id="449539" name="Rectangle 3"/>
          <p:cNvSpPr>
            <a:spLocks noGrp="1" noChangeArrowheads="1"/>
          </p:cNvSpPr>
          <p:nvPr>
            <p:ph type="body" idx="1"/>
          </p:nvPr>
        </p:nvSpPr>
        <p:spPr>
          <a:xfrm>
            <a:off x="323850" y="1268412"/>
            <a:ext cx="8229600" cy="5112915"/>
          </a:xfrm>
        </p:spPr>
        <p:txBody>
          <a:bodyPr>
            <a:normAutofit/>
          </a:bodyPr>
          <a:lstStyle/>
          <a:p>
            <a:pPr eaLnBrk="1" hangingPunct="1">
              <a:buFont typeface="Wingdings" panose="05000000000000000000" pitchFamily="2" charset="2"/>
              <a:buNone/>
              <a:defRPr/>
            </a:pPr>
            <a:r>
              <a:rPr lang="en-AU" sz="2400" b="1" dirty="0" smtClean="0">
                <a:latin typeface="Courier New" pitchFamily="49" charset="0"/>
              </a:rPr>
              <a:t> </a:t>
            </a:r>
            <a:r>
              <a:rPr lang="en-AU" sz="2000" b="1" dirty="0" smtClean="0">
                <a:latin typeface="Courier New" panose="02070309020205020404" pitchFamily="49" charset="0"/>
                <a:cs typeface="Courier New" panose="02070309020205020404" pitchFamily="49" charset="0"/>
              </a:rPr>
              <a:t>public </a:t>
            </a:r>
            <a:r>
              <a:rPr lang="en-AU" sz="2000" b="1" dirty="0" err="1" smtClean="0">
                <a:latin typeface="Courier New" pitchFamily="49" charset="0"/>
                <a:cs typeface="Courier New" panose="02070309020205020404" pitchFamily="49" charset="0"/>
              </a:rPr>
              <a:t>int</a:t>
            </a: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readInteger</a:t>
            </a:r>
            <a:r>
              <a:rPr lang="en-AU" sz="2000" b="1" dirty="0" smtClean="0">
                <a:latin typeface="Courier New" pitchFamily="49" charset="0"/>
                <a:cs typeface="Courier New" panose="02070309020205020404" pitchFamily="49" charset="0"/>
              </a:rPr>
              <a:t>()</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inputInteger</a:t>
            </a:r>
            <a:r>
              <a:rPr lang="en-AU" sz="2000" b="1" dirty="0" smtClean="0">
                <a:latin typeface="Courier New" pitchFamily="49" charset="0"/>
                <a:cs typeface="Courier New" panose="02070309020205020404" pitchFamily="49" charset="0"/>
              </a:rPr>
              <a:t> = 0;</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try {</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inputLine</a:t>
            </a:r>
            <a:r>
              <a:rPr lang="en-AU" sz="2000" b="1" dirty="0" smtClean="0">
                <a:latin typeface="Courier New" pitchFamily="49" charset="0"/>
                <a:cs typeface="Courier New" panose="02070309020205020404" pitchFamily="49" charset="0"/>
              </a:rPr>
              <a:t> = </a:t>
            </a:r>
            <a:r>
              <a:rPr lang="en-AU" sz="2000" b="1" dirty="0" err="1" smtClean="0">
                <a:latin typeface="Courier New" pitchFamily="49" charset="0"/>
                <a:cs typeface="Courier New" panose="02070309020205020404" pitchFamily="49" charset="0"/>
              </a:rPr>
              <a:t>reader.readLine</a:t>
            </a:r>
            <a:r>
              <a:rPr lang="en-AU" sz="2000" b="1" dirty="0" smtClean="0">
                <a:latin typeface="Courier New" pitchFamily="49" charset="0"/>
                <a:cs typeface="Courier New" panose="02070309020205020404" pitchFamily="49" charset="0"/>
              </a:rPr>
              <a:t>();</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inputInteger</a:t>
            </a:r>
            <a:r>
              <a:rPr lang="en-AU" sz="2000" b="1" dirty="0" smtClean="0">
                <a:latin typeface="Courier New" pitchFamily="49" charset="0"/>
                <a:cs typeface="Courier New" panose="02070309020205020404" pitchFamily="49" charset="0"/>
              </a:rPr>
              <a:t> = </a:t>
            </a:r>
            <a:r>
              <a:rPr lang="en-AU" sz="2000" b="1" dirty="0" err="1" smtClean="0">
                <a:solidFill>
                  <a:schemeClr val="folHlink"/>
                </a:solidFill>
                <a:latin typeface="Courier New" pitchFamily="49" charset="0"/>
                <a:cs typeface="Courier New" panose="02070309020205020404" pitchFamily="49" charset="0"/>
              </a:rPr>
              <a:t>Integer.parseInt</a:t>
            </a:r>
            <a:r>
              <a:rPr lang="en-AU" sz="2000" b="1" dirty="0" smtClean="0">
                <a:latin typeface="Courier New" pitchFamily="49" charset="0"/>
                <a:cs typeface="Courier New" panose="02070309020205020404" pitchFamily="49" charset="0"/>
              </a:rPr>
              <a:t>(</a:t>
            </a:r>
            <a:r>
              <a:rPr lang="en-AU" sz="2000" b="1" dirty="0" err="1" smtClean="0">
                <a:latin typeface="Courier New" pitchFamily="49" charset="0"/>
                <a:cs typeface="Courier New" panose="02070309020205020404" pitchFamily="49" charset="0"/>
              </a:rPr>
              <a:t>inputLine</a:t>
            </a:r>
            <a:r>
              <a:rPr lang="en-AU" sz="2000" b="1" dirty="0" smtClean="0">
                <a:latin typeface="Courier New" pitchFamily="49" charset="0"/>
                <a:cs typeface="Courier New" panose="02070309020205020404" pitchFamily="49" charset="0"/>
              </a:rPr>
              <a:t>);</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catch(</a:t>
            </a:r>
            <a:r>
              <a:rPr lang="en-AU" sz="2000" b="1" dirty="0" err="1" smtClean="0">
                <a:latin typeface="Courier New" pitchFamily="49" charset="0"/>
                <a:cs typeface="Courier New" panose="02070309020205020404" pitchFamily="49" charset="0"/>
              </a:rPr>
              <a:t>java.io.IOException</a:t>
            </a: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anException</a:t>
            </a:r>
            <a:r>
              <a:rPr lang="en-AU" sz="2000" b="1" dirty="0" smtClean="0">
                <a:latin typeface="Courier New" pitchFamily="49" charset="0"/>
                <a:cs typeface="Courier New" panose="02070309020205020404" pitchFamily="49" charset="0"/>
              </a:rPr>
              <a:t>) {}</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catch(</a:t>
            </a:r>
            <a:r>
              <a:rPr lang="en-AU" sz="2000" b="1" dirty="0" err="1" smtClean="0">
                <a:latin typeface="Courier New" pitchFamily="49" charset="0"/>
                <a:cs typeface="Courier New" panose="02070309020205020404" pitchFamily="49" charset="0"/>
              </a:rPr>
              <a:t>NumberFormatException</a:t>
            </a:r>
            <a:r>
              <a:rPr lang="en-AU" sz="2000" b="1" dirty="0" smtClean="0">
                <a:latin typeface="Courier New" pitchFamily="49" charset="0"/>
                <a:cs typeface="Courier New" panose="02070309020205020404" pitchFamily="49" charset="0"/>
              </a:rPr>
              <a:t> </a:t>
            </a:r>
            <a:r>
              <a:rPr lang="en-AU" sz="2000" b="1" dirty="0" err="1" smtClean="0">
                <a:latin typeface="Courier New" pitchFamily="49" charset="0"/>
                <a:cs typeface="Courier New" panose="02070309020205020404" pitchFamily="49" charset="0"/>
              </a:rPr>
              <a:t>anException</a:t>
            </a:r>
            <a:r>
              <a:rPr lang="en-AU" sz="2000" b="1" dirty="0" smtClean="0">
                <a:latin typeface="Courier New" pitchFamily="49" charset="0"/>
                <a:cs typeface="Courier New" panose="02070309020205020404" pitchFamily="49" charset="0"/>
              </a:rPr>
              <a:t>){}</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return </a:t>
            </a:r>
            <a:r>
              <a:rPr lang="en-AU" sz="2000" b="1" dirty="0" err="1" smtClean="0">
                <a:latin typeface="Courier New" pitchFamily="49" charset="0"/>
                <a:cs typeface="Courier New" panose="02070309020205020404" pitchFamily="49" charset="0"/>
              </a:rPr>
              <a:t>inputInteger</a:t>
            </a:r>
            <a:r>
              <a:rPr lang="en-AU" sz="2000" b="1" dirty="0" smtClean="0">
                <a:latin typeface="Courier New" pitchFamily="49" charset="0"/>
                <a:cs typeface="Courier New" panose="02070309020205020404" pitchFamily="49" charset="0"/>
              </a:rPr>
              <a:t>;</a:t>
            </a:r>
          </a:p>
          <a:p>
            <a:pPr eaLnBrk="1" hangingPunct="1">
              <a:buFont typeface="Wingdings" panose="05000000000000000000" pitchFamily="2" charset="2"/>
              <a:buNone/>
              <a:defRPr/>
            </a:pPr>
            <a:r>
              <a:rPr lang="en-AU" sz="2000" b="1" dirty="0" smtClean="0">
                <a:latin typeface="Courier New" pitchFamily="49" charset="0"/>
                <a:cs typeface="Courier New" panose="02070309020205020404" pitchFamily="49" charset="0"/>
              </a:rPr>
              <a:t> }</a:t>
            </a: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322705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0" y="152400"/>
            <a:ext cx="8793163" cy="990600"/>
          </a:xfrm>
          <a:prstGeom prst="rect">
            <a:avLst/>
          </a:prstGeom>
        </p:spPr>
        <p:txBody>
          <a:bodyPr/>
          <a:lstStyle/>
          <a:p>
            <a:pPr eaLnBrk="1" hangingPunct="1">
              <a:defRPr/>
            </a:pPr>
            <a:r>
              <a:rPr lang="en-US" smtClean="0"/>
              <a:t>Byte Output Streams</a:t>
            </a:r>
          </a:p>
        </p:txBody>
      </p:sp>
      <p:sp>
        <p:nvSpPr>
          <p:cNvPr id="260099" name="Rectangle 3"/>
          <p:cNvSpPr>
            <a:spLocks noGrp="1" noChangeArrowheads="1"/>
          </p:cNvSpPr>
          <p:nvPr>
            <p:ph type="body" idx="4294967295"/>
          </p:nvPr>
        </p:nvSpPr>
        <p:spPr>
          <a:xfrm>
            <a:off x="533400" y="1600200"/>
            <a:ext cx="8077200" cy="4456113"/>
          </a:xfrm>
        </p:spPr>
        <p:txBody>
          <a:bodyPr/>
          <a:lstStyle/>
          <a:p>
            <a:pPr eaLnBrk="1" hangingPunct="1">
              <a:buFont typeface="Wingdings" panose="05000000000000000000" pitchFamily="2" charset="2"/>
              <a:buNone/>
              <a:defRPr/>
            </a:pPr>
            <a:r>
              <a:rPr lang="en-US" smtClean="0"/>
              <a:t>    </a:t>
            </a:r>
          </a:p>
        </p:txBody>
      </p:sp>
      <p:sp>
        <p:nvSpPr>
          <p:cNvPr id="27652" name="Text Box 4"/>
          <p:cNvSpPr txBox="1">
            <a:spLocks noChangeArrowheads="1"/>
          </p:cNvSpPr>
          <p:nvPr/>
        </p:nvSpPr>
        <p:spPr bwMode="auto">
          <a:xfrm>
            <a:off x="6156325" y="34083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GB"/>
          </a:p>
        </p:txBody>
      </p:sp>
      <p:sp>
        <p:nvSpPr>
          <p:cNvPr id="27653" name="Text Box 5"/>
          <p:cNvSpPr txBox="1">
            <a:spLocks noChangeArrowheads="1"/>
          </p:cNvSpPr>
          <p:nvPr/>
        </p:nvSpPr>
        <p:spPr bwMode="auto">
          <a:xfrm>
            <a:off x="1193800" y="1828800"/>
            <a:ext cx="206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OutputStream</a:t>
            </a:r>
          </a:p>
        </p:txBody>
      </p:sp>
      <p:sp>
        <p:nvSpPr>
          <p:cNvPr id="27654" name="Text Box 6"/>
          <p:cNvSpPr txBox="1">
            <a:spLocks noChangeArrowheads="1"/>
          </p:cNvSpPr>
          <p:nvPr/>
        </p:nvSpPr>
        <p:spPr bwMode="auto">
          <a:xfrm>
            <a:off x="5613400" y="2133600"/>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ObjectOutputStream</a:t>
            </a:r>
          </a:p>
        </p:txBody>
      </p:sp>
      <p:sp>
        <p:nvSpPr>
          <p:cNvPr id="27655" name="Text Box 7"/>
          <p:cNvSpPr txBox="1">
            <a:spLocks noChangeArrowheads="1"/>
          </p:cNvSpPr>
          <p:nvPr/>
        </p:nvSpPr>
        <p:spPr bwMode="auto">
          <a:xfrm>
            <a:off x="5080000" y="259080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SequenceOutputStream</a:t>
            </a:r>
          </a:p>
        </p:txBody>
      </p:sp>
      <p:sp>
        <p:nvSpPr>
          <p:cNvPr id="27656" name="Text Box 8"/>
          <p:cNvSpPr txBox="1">
            <a:spLocks noChangeArrowheads="1"/>
          </p:cNvSpPr>
          <p:nvPr/>
        </p:nvSpPr>
        <p:spPr bwMode="auto">
          <a:xfrm>
            <a:off x="4795838" y="3200400"/>
            <a:ext cx="337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ByteArrayOutputStream</a:t>
            </a:r>
          </a:p>
        </p:txBody>
      </p:sp>
      <p:sp>
        <p:nvSpPr>
          <p:cNvPr id="27657" name="Text Box 9"/>
          <p:cNvSpPr txBox="1">
            <a:spLocks noChangeArrowheads="1"/>
          </p:cNvSpPr>
          <p:nvPr/>
        </p:nvSpPr>
        <p:spPr bwMode="auto">
          <a:xfrm>
            <a:off x="5080000" y="3810000"/>
            <a:ext cx="280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PipedOutputStream</a:t>
            </a:r>
          </a:p>
        </p:txBody>
      </p:sp>
      <p:sp>
        <p:nvSpPr>
          <p:cNvPr id="27658" name="Text Box 11"/>
          <p:cNvSpPr txBox="1">
            <a:spLocks noChangeArrowheads="1"/>
          </p:cNvSpPr>
          <p:nvPr/>
        </p:nvSpPr>
        <p:spPr bwMode="auto">
          <a:xfrm>
            <a:off x="1165225" y="4572000"/>
            <a:ext cx="2738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FilterOutputStream</a:t>
            </a:r>
          </a:p>
        </p:txBody>
      </p:sp>
      <p:sp>
        <p:nvSpPr>
          <p:cNvPr id="27659" name="Text Box 12"/>
          <p:cNvSpPr txBox="1">
            <a:spLocks noChangeArrowheads="1"/>
          </p:cNvSpPr>
          <p:nvPr/>
        </p:nvSpPr>
        <p:spPr bwMode="auto">
          <a:xfrm>
            <a:off x="4873625" y="5257800"/>
            <a:ext cx="185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 PrintStream</a:t>
            </a:r>
          </a:p>
        </p:txBody>
      </p:sp>
      <p:sp>
        <p:nvSpPr>
          <p:cNvPr id="27660" name="Text Box 13"/>
          <p:cNvSpPr txBox="1">
            <a:spLocks noChangeArrowheads="1"/>
          </p:cNvSpPr>
          <p:nvPr/>
        </p:nvSpPr>
        <p:spPr bwMode="auto">
          <a:xfrm>
            <a:off x="457200" y="5943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DataOutputStream</a:t>
            </a:r>
          </a:p>
        </p:txBody>
      </p:sp>
      <p:sp>
        <p:nvSpPr>
          <p:cNvPr id="27661" name="Text Box 14"/>
          <p:cNvSpPr txBox="1">
            <a:spLocks noChangeArrowheads="1"/>
          </p:cNvSpPr>
          <p:nvPr/>
        </p:nvSpPr>
        <p:spPr bwMode="auto">
          <a:xfrm>
            <a:off x="3352800" y="5791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BufferedOutputStream</a:t>
            </a:r>
          </a:p>
        </p:txBody>
      </p:sp>
      <p:sp>
        <p:nvSpPr>
          <p:cNvPr id="27662" name="Line 15"/>
          <p:cNvSpPr>
            <a:spLocks noChangeShapeType="1"/>
          </p:cNvSpPr>
          <p:nvPr/>
        </p:nvSpPr>
        <p:spPr bwMode="auto">
          <a:xfrm flipH="1" flipV="1">
            <a:off x="2743200" y="2286000"/>
            <a:ext cx="28956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3" name="Line 16"/>
          <p:cNvSpPr>
            <a:spLocks noChangeShapeType="1"/>
          </p:cNvSpPr>
          <p:nvPr/>
        </p:nvSpPr>
        <p:spPr bwMode="auto">
          <a:xfrm flipH="1" flipV="1">
            <a:off x="2590800" y="2286000"/>
            <a:ext cx="25908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4" name="Line 17"/>
          <p:cNvSpPr>
            <a:spLocks noChangeShapeType="1"/>
          </p:cNvSpPr>
          <p:nvPr/>
        </p:nvSpPr>
        <p:spPr bwMode="auto">
          <a:xfrm flipH="1" flipV="1">
            <a:off x="2590800" y="2286000"/>
            <a:ext cx="26670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5" name="Line 18"/>
          <p:cNvSpPr>
            <a:spLocks noChangeShapeType="1"/>
          </p:cNvSpPr>
          <p:nvPr/>
        </p:nvSpPr>
        <p:spPr bwMode="auto">
          <a:xfrm flipH="1" flipV="1">
            <a:off x="2438400" y="2286000"/>
            <a:ext cx="2895600" cy="1828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6" name="Line 20"/>
          <p:cNvSpPr>
            <a:spLocks noChangeShapeType="1"/>
          </p:cNvSpPr>
          <p:nvPr/>
        </p:nvSpPr>
        <p:spPr bwMode="auto">
          <a:xfrm flipV="1">
            <a:off x="2209800" y="2286000"/>
            <a:ext cx="0" cy="2286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7" name="Line 21"/>
          <p:cNvSpPr>
            <a:spLocks noChangeShapeType="1"/>
          </p:cNvSpPr>
          <p:nvPr/>
        </p:nvSpPr>
        <p:spPr bwMode="auto">
          <a:xfrm flipH="1" flipV="1">
            <a:off x="2895600" y="5029200"/>
            <a:ext cx="19812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8" name="Line 22"/>
          <p:cNvSpPr>
            <a:spLocks noChangeShapeType="1"/>
          </p:cNvSpPr>
          <p:nvPr/>
        </p:nvSpPr>
        <p:spPr bwMode="auto">
          <a:xfrm flipH="1" flipV="1">
            <a:off x="2743200" y="5029200"/>
            <a:ext cx="7620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9" name="Line 23"/>
          <p:cNvSpPr>
            <a:spLocks noChangeShapeType="1"/>
          </p:cNvSpPr>
          <p:nvPr/>
        </p:nvSpPr>
        <p:spPr bwMode="auto">
          <a:xfrm flipV="1">
            <a:off x="2590800" y="4953000"/>
            <a:ext cx="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70" name="Line 18"/>
          <p:cNvSpPr>
            <a:spLocks noChangeShapeType="1"/>
          </p:cNvSpPr>
          <p:nvPr/>
        </p:nvSpPr>
        <p:spPr bwMode="auto">
          <a:xfrm flipH="1" flipV="1">
            <a:off x="2500313" y="2500313"/>
            <a:ext cx="2643187" cy="2071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71" name="Text Box 9"/>
          <p:cNvSpPr txBox="1">
            <a:spLocks noChangeArrowheads="1"/>
          </p:cNvSpPr>
          <p:nvPr/>
        </p:nvSpPr>
        <p:spPr bwMode="auto">
          <a:xfrm>
            <a:off x="5232400" y="440055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400"/>
              <a:t>FileOutputStream</a:t>
            </a:r>
          </a:p>
        </p:txBody>
      </p:sp>
      <p:sp>
        <p:nvSpPr>
          <p:cNvPr id="25" name="Slide Number Placeholder 24"/>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6583A07-DC7B-4230-B567-0176805BD3D6}" type="slidenum">
              <a:rPr lang="en-US">
                <a:latin typeface="Arial" panose="020B0604020202020204" pitchFamily="34" charset="0"/>
              </a:rPr>
              <a:pPr eaLnBrk="1" hangingPunct="1"/>
              <a:t>25</a:t>
            </a:fld>
            <a:endParaRPr lang="en-US">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GB" smtClean="0"/>
              <a:t>Dept of CSE, Jagannath University</a:t>
            </a:r>
            <a:endParaRPr lang="en-US"/>
          </a:p>
        </p:txBody>
      </p:sp>
    </p:spTree>
    <p:extLst>
      <p:ext uri="{BB962C8B-B14F-4D97-AF65-F5344CB8AC3E}">
        <p14:creationId xmlns:p14="http://schemas.microsoft.com/office/powerpoint/2010/main" val="1747503005"/>
      </p:ext>
    </p:extLst>
  </p:cSld>
  <p:clrMapOvr>
    <a:masterClrMapping/>
  </p:clrMapOvr>
  <p:transition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smtClean="0"/>
              <a:t>Byte Output Streams - operations</a:t>
            </a:r>
          </a:p>
        </p:txBody>
      </p:sp>
      <p:graphicFrame>
        <p:nvGraphicFramePr>
          <p:cNvPr id="266268" name="Group 28"/>
          <p:cNvGraphicFramePr>
            <a:graphicFrameLocks noGrp="1"/>
          </p:cNvGraphicFramePr>
          <p:nvPr>
            <p:ph type="tbl" idx="1"/>
          </p:nvPr>
        </p:nvGraphicFramePr>
        <p:xfrm>
          <a:off x="500063" y="1590675"/>
          <a:ext cx="8077200" cy="4394200"/>
        </p:xfrm>
        <a:graphic>
          <a:graphicData uri="http://schemas.openxmlformats.org/drawingml/2006/table">
            <a:tbl>
              <a:tblPr/>
              <a:tblGrid>
                <a:gridCol w="3962400"/>
                <a:gridCol w="4114800"/>
              </a:tblGrid>
              <a:tr h="82305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abstract void write(</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b)</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Write </a:t>
                      </a:r>
                      <a:r>
                        <a:rPr kumimoji="0" lang="en-US" sz="2400" b="0" i="1" u="none" strike="noStrike" cap="none" normalizeH="0" baseline="0" smtClean="0">
                          <a:ln>
                            <a:noFill/>
                          </a:ln>
                          <a:solidFill>
                            <a:schemeClr val="tx1"/>
                          </a:solidFill>
                          <a:effectLst/>
                          <a:latin typeface="Tahoma" pitchFamily="34" charset="0"/>
                          <a:ea typeface="SimSun" pitchFamily="2" charset="-122"/>
                        </a:rPr>
                        <a:t>b</a:t>
                      </a:r>
                      <a:r>
                        <a:rPr kumimoji="0" lang="en-US" sz="2400" b="0" i="0" u="none" strike="noStrike" cap="none" normalizeH="0" baseline="0" smtClean="0">
                          <a:ln>
                            <a:noFill/>
                          </a:ln>
                          <a:solidFill>
                            <a:schemeClr val="tx1"/>
                          </a:solidFill>
                          <a:effectLst/>
                          <a:latin typeface="Tahoma" pitchFamily="34" charset="0"/>
                          <a:ea typeface="SimSun" pitchFamily="2" charset="-122"/>
                        </a:rPr>
                        <a:t> as  bytes.</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6201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void write(byte[]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buf</a:t>
                      </a:r>
                      <a:r>
                        <a:rPr kumimoji="0" lang="en-US" sz="2400" b="0" i="0" u="none" strike="noStrike" cap="none" normalizeH="0" baseline="0" dirty="0" smtClean="0">
                          <a:ln>
                            <a:noFill/>
                          </a:ln>
                          <a:solidFill>
                            <a:schemeClr val="tx1"/>
                          </a:solidFill>
                          <a:effectLst/>
                          <a:latin typeface="Tahoma" pitchFamily="34" charset="0"/>
                          <a:ea typeface="SimSun" pitchFamily="2" charset="-122"/>
                        </a:rPr>
                        <a:t>,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offset, </a:t>
                      </a:r>
                      <a:r>
                        <a:rPr kumimoji="0" lang="en-US" sz="2400" b="0" i="0" u="none" strike="noStrike" cap="none" normalizeH="0" baseline="0" dirty="0" err="1" smtClean="0">
                          <a:ln>
                            <a:noFill/>
                          </a:ln>
                          <a:solidFill>
                            <a:schemeClr val="tx1"/>
                          </a:solidFill>
                          <a:effectLst/>
                          <a:latin typeface="Tahoma" pitchFamily="34" charset="0"/>
                          <a:ea typeface="SimSun" pitchFamily="2" charset="-122"/>
                        </a:rPr>
                        <a:t>int</a:t>
                      </a:r>
                      <a:r>
                        <a:rPr kumimoji="0" lang="en-US" sz="2400" b="0" i="0" u="none" strike="noStrike" cap="none" normalizeH="0" baseline="0" dirty="0" smtClean="0">
                          <a:ln>
                            <a:noFill/>
                          </a:ln>
                          <a:solidFill>
                            <a:schemeClr val="tx1"/>
                          </a:solidFill>
                          <a:effectLst/>
                          <a:latin typeface="Tahoma" pitchFamily="34" charset="0"/>
                          <a:ea typeface="SimSun" pitchFamily="2" charset="-122"/>
                        </a:rPr>
                        <a:t> count)</a:t>
                      </a:r>
                    </a:p>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endParaRPr kumimoji="0" lang="en-US" sz="2400" b="0" i="0" u="none" strike="noStrike" cap="none" normalizeH="0" baseline="0" dirty="0" smtClean="0">
                        <a:ln>
                          <a:noFill/>
                        </a:ln>
                        <a:solidFill>
                          <a:schemeClr val="tx1"/>
                        </a:solidFill>
                        <a:effectLst/>
                        <a:latin typeface="Tahoma" pitchFamily="34" charset="0"/>
                        <a:ea typeface="SimSun" pitchFamily="2" charset="-122"/>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Write </a:t>
                      </a:r>
                      <a:r>
                        <a:rPr kumimoji="0" lang="en-US" sz="2400" b="0" i="1" u="none" strike="noStrike" cap="none" normalizeH="0" baseline="0" dirty="0" smtClean="0">
                          <a:ln>
                            <a:noFill/>
                          </a:ln>
                          <a:solidFill>
                            <a:schemeClr val="tx1"/>
                          </a:solidFill>
                          <a:effectLst/>
                          <a:latin typeface="Tahoma" pitchFamily="34" charset="0"/>
                          <a:ea typeface="SimSun" pitchFamily="2" charset="-122"/>
                        </a:rPr>
                        <a:t>count </a:t>
                      </a:r>
                      <a:r>
                        <a:rPr kumimoji="0" lang="en-US" sz="2400" b="0" i="0" u="none" strike="noStrike" cap="none" normalizeH="0" baseline="0" dirty="0" smtClean="0">
                          <a:ln>
                            <a:noFill/>
                          </a:ln>
                          <a:solidFill>
                            <a:schemeClr val="tx1"/>
                          </a:solidFill>
                          <a:effectLst/>
                          <a:latin typeface="Tahoma" pitchFamily="34" charset="0"/>
                          <a:ea typeface="SimSun" pitchFamily="2" charset="-122"/>
                        </a:rPr>
                        <a:t>bytes starting from </a:t>
                      </a:r>
                      <a:r>
                        <a:rPr kumimoji="0" lang="en-US" sz="2400" b="0" i="1" u="none" strike="noStrike" cap="none" normalizeH="0" baseline="0" dirty="0" smtClean="0">
                          <a:ln>
                            <a:noFill/>
                          </a:ln>
                          <a:solidFill>
                            <a:schemeClr val="tx1"/>
                          </a:solidFill>
                          <a:effectLst/>
                          <a:latin typeface="Tahoma" pitchFamily="34" charset="0"/>
                          <a:ea typeface="SimSun" pitchFamily="2" charset="-122"/>
                        </a:rPr>
                        <a:t>offset</a:t>
                      </a:r>
                      <a:r>
                        <a:rPr kumimoji="0" lang="en-US" sz="2400" b="0" i="0" u="none" strike="noStrike" cap="none" normalizeH="0" baseline="0" dirty="0" smtClean="0">
                          <a:ln>
                            <a:noFill/>
                          </a:ln>
                          <a:solidFill>
                            <a:schemeClr val="tx1"/>
                          </a:solidFill>
                          <a:effectLst/>
                          <a:latin typeface="Tahoma" pitchFamily="34" charset="0"/>
                          <a:ea typeface="SimSun" pitchFamily="2" charset="-122"/>
                        </a:rPr>
                        <a:t> in </a:t>
                      </a:r>
                      <a:r>
                        <a:rPr kumimoji="0" lang="en-US" sz="2400" b="0" i="1" u="none" strike="noStrike" cap="none" normalizeH="0" baseline="0" dirty="0" err="1" smtClean="0">
                          <a:ln>
                            <a:noFill/>
                          </a:ln>
                          <a:solidFill>
                            <a:schemeClr val="tx1"/>
                          </a:solidFill>
                          <a:effectLst/>
                          <a:latin typeface="Tahoma" pitchFamily="34" charset="0"/>
                          <a:ea typeface="SimSun" pitchFamily="2" charset="-122"/>
                        </a:rPr>
                        <a:t>buf</a:t>
                      </a:r>
                      <a:r>
                        <a:rPr kumimoji="0" lang="en-US" sz="2400" b="0" i="1" u="none" strike="noStrike" cap="none" normalizeH="0" baseline="0" dirty="0" smtClean="0">
                          <a:ln>
                            <a:noFill/>
                          </a:ln>
                          <a:solidFill>
                            <a:schemeClr val="tx1"/>
                          </a:solidFill>
                          <a:effectLst/>
                          <a:latin typeface="Tahoma" pitchFamily="34" charset="0"/>
                          <a:ea typeface="SimSun" pitchFamily="2" charset="-122"/>
                        </a:rPr>
                        <a:t>.</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public void write(byte[] buf)</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Same as previous </a:t>
                      </a:r>
                      <a:r>
                        <a:rPr kumimoji="0" lang="en-US" sz="2400" b="0" i="1" u="none" strike="noStrike" cap="none" normalizeH="0" baseline="0" dirty="0" smtClean="0">
                          <a:ln>
                            <a:noFill/>
                          </a:ln>
                          <a:solidFill>
                            <a:schemeClr val="tx1"/>
                          </a:solidFill>
                          <a:effectLst/>
                          <a:latin typeface="Tahoma" pitchFamily="34" charset="0"/>
                          <a:ea typeface="SimSun" pitchFamily="2" charset="-122"/>
                        </a:rPr>
                        <a:t>offset=0</a:t>
                      </a:r>
                      <a:r>
                        <a:rPr kumimoji="0" lang="en-US" sz="2400" b="0" i="0" u="none" strike="noStrike" cap="none" normalizeH="0" baseline="0" dirty="0" smtClean="0">
                          <a:ln>
                            <a:noFill/>
                          </a:ln>
                          <a:solidFill>
                            <a:schemeClr val="tx1"/>
                          </a:solidFill>
                          <a:effectLst/>
                          <a:latin typeface="Tahoma" pitchFamily="34" charset="0"/>
                          <a:ea typeface="SimSun" pitchFamily="2" charset="-122"/>
                        </a:rPr>
                        <a:t> and </a:t>
                      </a:r>
                      <a:r>
                        <a:rPr kumimoji="0" lang="en-US" sz="2400" b="0" i="1" u="none" strike="noStrike" cap="none" normalizeH="0" baseline="0" dirty="0" smtClean="0">
                          <a:ln>
                            <a:noFill/>
                          </a:ln>
                          <a:solidFill>
                            <a:schemeClr val="tx1"/>
                          </a:solidFill>
                          <a:effectLst/>
                          <a:latin typeface="Tahoma" pitchFamily="34" charset="0"/>
                          <a:ea typeface="SimSun" pitchFamily="2" charset="-122"/>
                        </a:rPr>
                        <a:t>count = </a:t>
                      </a:r>
                      <a:r>
                        <a:rPr kumimoji="0" lang="en-US" sz="2400" b="0" i="1" u="none" strike="noStrike" cap="none" normalizeH="0" baseline="0" dirty="0" err="1" smtClean="0">
                          <a:ln>
                            <a:noFill/>
                          </a:ln>
                          <a:solidFill>
                            <a:schemeClr val="tx1"/>
                          </a:solidFill>
                          <a:effectLst/>
                          <a:latin typeface="Tahoma" pitchFamily="34" charset="0"/>
                          <a:ea typeface="SimSun" pitchFamily="2" charset="-122"/>
                        </a:rPr>
                        <a:t>buf.length</a:t>
                      </a:r>
                      <a:r>
                        <a:rPr kumimoji="0" lang="en-US" sz="2400" b="0" i="1" u="none" strike="noStrike" cap="none" normalizeH="0" baseline="0" dirty="0" smtClean="0">
                          <a:ln>
                            <a:noFill/>
                          </a:ln>
                          <a:solidFill>
                            <a:schemeClr val="tx1"/>
                          </a:solidFill>
                          <a:effectLst/>
                          <a:latin typeface="Tahoma" pitchFamily="34" charset="0"/>
                          <a:ea typeface="SimSun" pitchFamily="2" charset="-122"/>
                        </a:rPr>
                        <a:t>()</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303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ea typeface="SimSun" pitchFamily="2" charset="-122"/>
                        </a:rPr>
                        <a:t>public void flush()</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Flushes the stream.</a:t>
                      </a:r>
                      <a:endParaRPr kumimoji="0" lang="en-US" sz="2800" b="0" i="0" u="none" strike="noStrike" cap="none" normalizeH="0" baseline="0" dirty="0" smtClean="0">
                        <a:ln>
                          <a:noFill/>
                        </a:ln>
                        <a:solidFill>
                          <a:schemeClr val="tx1"/>
                        </a:solidFill>
                        <a:effectLst/>
                        <a:latin typeface="Tahoma" pitchFamily="34" charset="0"/>
                        <a:ea typeface="SimSun" pitchFamily="2" charset="-122"/>
                      </a:endParaRP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303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public void close()</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ea typeface="SimSun" pitchFamily="2" charset="-122"/>
                        </a:rPr>
                        <a:t>Closes stream</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A61DD949-37AC-470C-B5FA-6B130151ADF3}" type="slidenum">
              <a:rPr lang="zh-CN" altLang="en-GB">
                <a:latin typeface="Arial" panose="020B0604020202020204" pitchFamily="34" charset="0"/>
              </a:rPr>
              <a:pPr eaLnBrk="1" hangingPunct="1"/>
              <a:t>26</a:t>
            </a:fld>
            <a:endParaRPr lang="en-GB" altLang="zh-CN">
              <a:latin typeface="Arial" panose="020B0604020202020204" pitchFamily="34" charset="0"/>
            </a:endParaRPr>
          </a:p>
        </p:txBody>
      </p:sp>
    </p:spTree>
    <p:extLst>
      <p:ext uri="{BB962C8B-B14F-4D97-AF65-F5344CB8AC3E}">
        <p14:creationId xmlns:p14="http://schemas.microsoft.com/office/powerpoint/2010/main" val="1867480254"/>
      </p:ext>
    </p:extLst>
  </p:cSld>
  <p:clrMapOvr>
    <a:masterClrMapping/>
  </p:clrMapOvr>
  <p:transition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AU" smtClean="0"/>
              <a:t>PrintStream methods</a:t>
            </a:r>
          </a:p>
        </p:txBody>
      </p:sp>
      <p:sp>
        <p:nvSpPr>
          <p:cNvPr id="29700" name="Rectangle 3"/>
          <p:cNvSpPr>
            <a:spLocks noChangeArrowheads="1"/>
          </p:cNvSpPr>
          <p:nvPr/>
        </p:nvSpPr>
        <p:spPr bwMode="auto">
          <a:xfrm>
            <a:off x="609600" y="1371600"/>
            <a:ext cx="4572000" cy="2540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b="1">
                <a:latin typeface="Courier New" panose="02070309020205020404" pitchFamily="49" charset="0"/>
              </a:rPr>
              <a:t>public void print(boolean b)</a:t>
            </a:r>
          </a:p>
          <a:p>
            <a:r>
              <a:rPr lang="en-AU" sz="2000" b="1">
                <a:latin typeface="Courier New" panose="02070309020205020404" pitchFamily="49" charset="0"/>
              </a:rPr>
              <a:t>public void print(char c)</a:t>
            </a:r>
          </a:p>
          <a:p>
            <a:r>
              <a:rPr lang="en-AU" sz="2000" b="1">
                <a:latin typeface="Courier New" panose="02070309020205020404" pitchFamily="49" charset="0"/>
              </a:rPr>
              <a:t>public void print(double d)</a:t>
            </a:r>
          </a:p>
          <a:p>
            <a:r>
              <a:rPr lang="en-AU" sz="2000" b="1">
                <a:latin typeface="Courier New" panose="02070309020205020404" pitchFamily="49" charset="0"/>
              </a:rPr>
              <a:t>public void print(float f)</a:t>
            </a:r>
          </a:p>
          <a:p>
            <a:r>
              <a:rPr lang="en-AU" sz="2000" b="1">
                <a:latin typeface="Courier New" panose="02070309020205020404" pitchFamily="49" charset="0"/>
              </a:rPr>
              <a:t>public void print(int i)</a:t>
            </a:r>
          </a:p>
          <a:p>
            <a:r>
              <a:rPr lang="en-AU" sz="2000" b="1">
                <a:latin typeface="Courier New" panose="02070309020205020404" pitchFamily="49" charset="0"/>
              </a:rPr>
              <a:t>public void print(long l)</a:t>
            </a:r>
          </a:p>
          <a:p>
            <a:r>
              <a:rPr lang="en-AU" sz="2000" b="1">
                <a:latin typeface="Courier New" panose="02070309020205020404" pitchFamily="49" charset="0"/>
              </a:rPr>
              <a:t>public void print(String s)</a:t>
            </a:r>
          </a:p>
          <a:p>
            <a:r>
              <a:rPr lang="en-AU" sz="2000" b="1">
                <a:latin typeface="Courier New" panose="02070309020205020404" pitchFamily="49" charset="0"/>
              </a:rPr>
              <a:t>public void print(Object o)</a:t>
            </a:r>
          </a:p>
        </p:txBody>
      </p:sp>
      <p:sp>
        <p:nvSpPr>
          <p:cNvPr id="29701" name="Rectangle 4"/>
          <p:cNvSpPr>
            <a:spLocks noChangeArrowheads="1"/>
          </p:cNvSpPr>
          <p:nvPr/>
        </p:nvSpPr>
        <p:spPr bwMode="auto">
          <a:xfrm>
            <a:off x="3733800" y="3810000"/>
            <a:ext cx="4953000" cy="2540000"/>
          </a:xfrm>
          <a:prstGeom prst="rect">
            <a:avLst/>
          </a:prstGeom>
          <a:solidFill>
            <a:srgbClr val="FFFFFF"/>
          </a:solidFill>
          <a:ln w="12700">
            <a:solidFill>
              <a:srgbClr val="000000"/>
            </a:solidFill>
            <a:miter lim="800000"/>
            <a:headEnd/>
            <a:tailEnd/>
          </a:ln>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b="1">
                <a:solidFill>
                  <a:srgbClr val="000000"/>
                </a:solidFill>
                <a:latin typeface="Courier New" panose="02070309020205020404" pitchFamily="49" charset="0"/>
              </a:rPr>
              <a:t>public void println(boolean b)</a:t>
            </a:r>
          </a:p>
          <a:p>
            <a:r>
              <a:rPr lang="en-AU" sz="2000" b="1">
                <a:solidFill>
                  <a:srgbClr val="000000"/>
                </a:solidFill>
                <a:latin typeface="Courier New" panose="02070309020205020404" pitchFamily="49" charset="0"/>
              </a:rPr>
              <a:t>public void println (char c)</a:t>
            </a:r>
          </a:p>
          <a:p>
            <a:r>
              <a:rPr lang="en-AU" sz="2000" b="1">
                <a:solidFill>
                  <a:srgbClr val="000000"/>
                </a:solidFill>
                <a:latin typeface="Courier New" panose="02070309020205020404" pitchFamily="49" charset="0"/>
              </a:rPr>
              <a:t>public void println (double d)</a:t>
            </a:r>
          </a:p>
          <a:p>
            <a:r>
              <a:rPr lang="en-AU" sz="2000" b="1">
                <a:solidFill>
                  <a:srgbClr val="000000"/>
                </a:solidFill>
                <a:latin typeface="Courier New" panose="02070309020205020404" pitchFamily="49" charset="0"/>
              </a:rPr>
              <a:t>public void println (float f)</a:t>
            </a:r>
          </a:p>
          <a:p>
            <a:r>
              <a:rPr lang="en-AU" sz="2000" b="1">
                <a:solidFill>
                  <a:srgbClr val="000000"/>
                </a:solidFill>
                <a:latin typeface="Courier New" panose="02070309020205020404" pitchFamily="49" charset="0"/>
              </a:rPr>
              <a:t>public void println (int i)</a:t>
            </a:r>
          </a:p>
          <a:p>
            <a:r>
              <a:rPr lang="en-AU" sz="2000" b="1">
                <a:solidFill>
                  <a:srgbClr val="000000"/>
                </a:solidFill>
                <a:latin typeface="Courier New" panose="02070309020205020404" pitchFamily="49" charset="0"/>
              </a:rPr>
              <a:t>public void println (long l)</a:t>
            </a:r>
          </a:p>
          <a:p>
            <a:r>
              <a:rPr lang="en-AU" sz="2000" b="1">
                <a:solidFill>
                  <a:srgbClr val="000000"/>
                </a:solidFill>
                <a:latin typeface="Courier New" panose="02070309020205020404" pitchFamily="49" charset="0"/>
              </a:rPr>
              <a:t>public void println (String s)</a:t>
            </a:r>
          </a:p>
          <a:p>
            <a:r>
              <a:rPr lang="en-AU" sz="2000" b="1">
                <a:solidFill>
                  <a:srgbClr val="000000"/>
                </a:solidFill>
                <a:latin typeface="Courier New" panose="02070309020205020404" pitchFamily="49" charset="0"/>
              </a:rPr>
              <a:t>public void println (Object o)</a:t>
            </a:r>
          </a:p>
        </p:txBody>
      </p:sp>
    </p:spTree>
    <p:extLst>
      <p:ext uri="{BB962C8B-B14F-4D97-AF65-F5344CB8AC3E}">
        <p14:creationId xmlns:p14="http://schemas.microsoft.com/office/powerpoint/2010/main" val="294800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smtClean="0"/>
              <a:t>Byte Output Stream - example</a:t>
            </a:r>
          </a:p>
        </p:txBody>
      </p:sp>
      <p:sp>
        <p:nvSpPr>
          <p:cNvPr id="268291" name="Rectangle 3"/>
          <p:cNvSpPr>
            <a:spLocks noGrp="1" noChangeArrowheads="1"/>
          </p:cNvSpPr>
          <p:nvPr>
            <p:ph type="body" idx="1"/>
          </p:nvPr>
        </p:nvSpPr>
        <p:spPr/>
        <p:txBody>
          <a:bodyPr/>
          <a:lstStyle/>
          <a:p>
            <a:pPr eaLnBrk="1" hangingPunct="1">
              <a:defRPr/>
            </a:pPr>
            <a:r>
              <a:rPr lang="en-US" sz="2400" smtClean="0"/>
              <a:t>Read from standard in and write to standard out</a:t>
            </a:r>
          </a:p>
        </p:txBody>
      </p:sp>
      <p:sp>
        <p:nvSpPr>
          <p:cNvPr id="30724" name="Text Box 4"/>
          <p:cNvSpPr txBox="1">
            <a:spLocks noChangeArrowheads="1"/>
          </p:cNvSpPr>
          <p:nvPr/>
        </p:nvSpPr>
        <p:spPr bwMode="auto">
          <a:xfrm>
            <a:off x="1600200" y="2590800"/>
            <a:ext cx="5743575" cy="3671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t>import java.io.*;</a:t>
            </a:r>
          </a:p>
          <a:p>
            <a:pPr eaLnBrk="1" hangingPunct="1"/>
            <a:endParaRPr lang="en-US"/>
          </a:p>
          <a:p>
            <a:pPr eaLnBrk="1" hangingPunct="1"/>
            <a:r>
              <a:rPr lang="en-US"/>
              <a:t>class ReadWrite {</a:t>
            </a:r>
          </a:p>
          <a:p>
            <a:pPr eaLnBrk="1" hangingPunct="1"/>
            <a:r>
              <a:rPr lang="en-US"/>
              <a:t>	public static void main(string[] args)</a:t>
            </a:r>
          </a:p>
          <a:p>
            <a:pPr eaLnBrk="1" hangingPunct="1"/>
            <a:r>
              <a:rPr lang="en-US"/>
              <a:t>		throws IOException</a:t>
            </a:r>
          </a:p>
          <a:p>
            <a:pPr eaLnBrk="1" hangingPunct="1"/>
            <a:r>
              <a:rPr lang="en-US"/>
              <a:t>	{</a:t>
            </a:r>
          </a:p>
          <a:p>
            <a:pPr eaLnBrk="1" hangingPunct="1"/>
            <a:r>
              <a:rPr lang="en-US"/>
              <a:t>		int b;</a:t>
            </a:r>
          </a:p>
          <a:p>
            <a:pPr eaLnBrk="1" hangingPunct="1"/>
            <a:r>
              <a:rPr lang="en-US"/>
              <a:t>		while (( </a:t>
            </a:r>
            <a:r>
              <a:rPr lang="en-US">
                <a:solidFill>
                  <a:schemeClr val="hlink"/>
                </a:solidFill>
              </a:rPr>
              <a:t>b = System.in.read()) != -1</a:t>
            </a:r>
            <a:r>
              <a:rPr lang="en-US"/>
              <a:t>)</a:t>
            </a:r>
          </a:p>
          <a:p>
            <a:pPr eaLnBrk="1" hangingPunct="1"/>
            <a:r>
              <a:rPr lang="en-US"/>
              <a:t>		{</a:t>
            </a:r>
          </a:p>
          <a:p>
            <a:pPr eaLnBrk="1" hangingPunct="1"/>
            <a:r>
              <a:rPr lang="en-US"/>
              <a:t>			</a:t>
            </a:r>
            <a:r>
              <a:rPr lang="en-US">
                <a:solidFill>
                  <a:schemeClr val="hlink"/>
                </a:solidFill>
              </a:rPr>
              <a:t>System.out.write(b);</a:t>
            </a:r>
          </a:p>
          <a:p>
            <a:pPr eaLnBrk="1" hangingPunct="1"/>
            <a:r>
              <a:rPr lang="en-US"/>
              <a:t>		}</a:t>
            </a:r>
          </a:p>
          <a:p>
            <a:pPr eaLnBrk="1" hangingPunct="1"/>
            <a:r>
              <a:rPr lang="en-US"/>
              <a:t>		</a:t>
            </a:r>
          </a:p>
          <a:p>
            <a:pPr eaLnBrk="1" hangingPunct="1"/>
            <a:r>
              <a:rPr lang="en-US"/>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74F6478C-15FE-41CD-98D5-DBCA95624F3F}" type="slidenum">
              <a:rPr lang="en-US">
                <a:latin typeface="Arial" panose="020B0604020202020204" pitchFamily="34" charset="0"/>
              </a:rPr>
              <a:pPr eaLnBrk="1" hangingPunct="1"/>
              <a:t>28</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27383647"/>
      </p:ext>
    </p:extLst>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81000"/>
            <a:ext cx="8229600" cy="690563"/>
          </a:xfrm>
        </p:spPr>
        <p:txBody>
          <a:bodyPr>
            <a:normAutofit fontScale="90000"/>
          </a:bodyPr>
          <a:lstStyle/>
          <a:p>
            <a:pPr eaLnBrk="1" hangingPunct="1">
              <a:defRPr/>
            </a:pPr>
            <a:r>
              <a:rPr lang="en-GB" dirty="0" err="1" smtClean="0"/>
              <a:t>System.out</a:t>
            </a:r>
            <a:endParaRPr lang="en-GB" dirty="0" smtClean="0"/>
          </a:p>
        </p:txBody>
      </p:sp>
      <p:sp>
        <p:nvSpPr>
          <p:cNvPr id="101379" name="Rectangle 3"/>
          <p:cNvSpPr>
            <a:spLocks noGrp="1" noChangeArrowheads="1"/>
          </p:cNvSpPr>
          <p:nvPr>
            <p:ph type="body" idx="1"/>
          </p:nvPr>
        </p:nvSpPr>
        <p:spPr>
          <a:xfrm>
            <a:off x="457200" y="1285875"/>
            <a:ext cx="8229600" cy="4810125"/>
          </a:xfrm>
        </p:spPr>
        <p:txBody>
          <a:bodyPr>
            <a:normAutofit fontScale="70000" lnSpcReduction="20000"/>
          </a:bodyPr>
          <a:lstStyle/>
          <a:p>
            <a:pPr eaLnBrk="1" hangingPunct="1">
              <a:defRPr/>
            </a:pPr>
            <a:r>
              <a:rPr lang="en-GB" dirty="0" smtClean="0"/>
              <a:t>You have already used an </a:t>
            </a:r>
            <a:r>
              <a:rPr lang="en-GB" dirty="0" err="1" smtClean="0"/>
              <a:t>io</a:t>
            </a:r>
            <a:r>
              <a:rPr lang="en-GB" dirty="0" smtClean="0"/>
              <a:t> class implicitly when you write information to the screen.</a:t>
            </a:r>
          </a:p>
          <a:p>
            <a:pPr eaLnBrk="1" hangingPunct="1">
              <a:defRPr/>
            </a:pPr>
            <a:endParaRPr lang="en-GB" dirty="0" smtClean="0"/>
          </a:p>
          <a:p>
            <a:pPr eaLnBrk="1" hangingPunct="1">
              <a:defRPr/>
            </a:pPr>
            <a:r>
              <a:rPr lang="en-GB" dirty="0" err="1" smtClean="0"/>
              <a:t>System.out</a:t>
            </a:r>
            <a:r>
              <a:rPr lang="en-GB" dirty="0" smtClean="0"/>
              <a:t> refers to a data attribute of the System class.</a:t>
            </a:r>
          </a:p>
          <a:p>
            <a:pPr lvl="1" eaLnBrk="1" hangingPunct="1">
              <a:defRPr/>
            </a:pPr>
            <a:r>
              <a:rPr lang="en-GB" dirty="0" smtClean="0"/>
              <a:t>This attribute is an instance of the class </a:t>
            </a:r>
            <a:r>
              <a:rPr lang="en-GB" b="1" dirty="0" err="1" smtClean="0"/>
              <a:t>PrintStream</a:t>
            </a:r>
            <a:r>
              <a:rPr lang="en-GB" dirty="0" smtClean="0"/>
              <a:t>.</a:t>
            </a:r>
          </a:p>
          <a:p>
            <a:pPr lvl="1" eaLnBrk="1" hangingPunct="1">
              <a:defRPr/>
            </a:pPr>
            <a:r>
              <a:rPr lang="en-GB" dirty="0" smtClean="0"/>
              <a:t>This class is used for output only.</a:t>
            </a:r>
          </a:p>
          <a:p>
            <a:pPr eaLnBrk="1" hangingPunct="1">
              <a:defRPr/>
            </a:pPr>
            <a:endParaRPr lang="en-GB" dirty="0" smtClean="0"/>
          </a:p>
          <a:p>
            <a:pPr eaLnBrk="1" hangingPunct="1">
              <a:defRPr/>
            </a:pPr>
            <a:r>
              <a:rPr lang="en-GB" dirty="0" smtClean="0"/>
              <a:t>The </a:t>
            </a:r>
            <a:r>
              <a:rPr lang="en-GB" dirty="0" err="1" smtClean="0"/>
              <a:t>PrintStream</a:t>
            </a:r>
            <a:r>
              <a:rPr lang="en-GB" dirty="0" smtClean="0"/>
              <a:t> class includes a method, </a:t>
            </a:r>
            <a:r>
              <a:rPr lang="en-GB" b="1" dirty="0" err="1" smtClean="0"/>
              <a:t>println</a:t>
            </a:r>
            <a:r>
              <a:rPr lang="en-GB" dirty="0" smtClean="0"/>
              <a:t>, that prints a string to the specified output.</a:t>
            </a:r>
          </a:p>
          <a:p>
            <a:pPr lvl="1" eaLnBrk="1" hangingPunct="1">
              <a:defRPr/>
            </a:pPr>
            <a:r>
              <a:rPr lang="en-GB" dirty="0" smtClean="0"/>
              <a:t>We don’t know where this output comes from!</a:t>
            </a:r>
          </a:p>
          <a:p>
            <a:pPr lvl="1" eaLnBrk="1" hangingPunct="1">
              <a:defRPr/>
            </a:pPr>
            <a:r>
              <a:rPr lang="en-GB" dirty="0" smtClean="0"/>
              <a:t>We don’t need to know – we just need to know where it goes to (i.e. the screen).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C5C4971-1985-4229-8506-EF81D1D7DD7A}" type="slidenum">
              <a:rPr lang="en-US">
                <a:latin typeface="Arial" panose="020B0604020202020204" pitchFamily="34" charset="0"/>
              </a:rPr>
              <a:pPr eaLnBrk="1" hangingPunct="1"/>
              <a:t>29</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013046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D7F519EA-27E1-43B8-8593-7F6634C1860D}" type="slidenum">
              <a:rPr lang="en-US">
                <a:latin typeface="Arial" panose="020B0604020202020204" pitchFamily="34" charset="0"/>
              </a:rPr>
              <a:pPr eaLnBrk="1" hangingPunct="1"/>
              <a:t>3</a:t>
            </a:fld>
            <a:endParaRPr lang="en-US">
              <a:latin typeface="Arial" panose="020B0604020202020204" pitchFamily="34" charset="0"/>
            </a:endParaRPr>
          </a:p>
        </p:txBody>
      </p:sp>
      <p:sp>
        <p:nvSpPr>
          <p:cNvPr id="316418" name="Rectangle 1026"/>
          <p:cNvSpPr>
            <a:spLocks noGrp="1" noChangeArrowheads="1"/>
          </p:cNvSpPr>
          <p:nvPr>
            <p:ph type="title"/>
          </p:nvPr>
        </p:nvSpPr>
        <p:spPr/>
        <p:txBody>
          <a:bodyPr/>
          <a:lstStyle/>
          <a:p>
            <a:pPr eaLnBrk="1" hangingPunct="1">
              <a:defRPr/>
            </a:pPr>
            <a:r>
              <a:rPr lang="en-AU" dirty="0" smtClean="0"/>
              <a:t>I/O mechanisms</a:t>
            </a:r>
          </a:p>
        </p:txBody>
      </p:sp>
      <p:sp>
        <p:nvSpPr>
          <p:cNvPr id="316419" name="Rectangle 1027"/>
          <p:cNvSpPr>
            <a:spLocks noGrp="1" noChangeArrowheads="1"/>
          </p:cNvSpPr>
          <p:nvPr>
            <p:ph type="body" idx="4294967295"/>
          </p:nvPr>
        </p:nvSpPr>
        <p:spPr/>
        <p:txBody>
          <a:bodyPr/>
          <a:lstStyle/>
          <a:p>
            <a:pPr eaLnBrk="1" hangingPunct="1">
              <a:spcBef>
                <a:spcPts val="1200"/>
              </a:spcBef>
              <a:defRPr/>
            </a:pPr>
            <a:r>
              <a:rPr lang="en-AU" sz="2800" dirty="0" smtClean="0"/>
              <a:t>All programs need I/O to communicate with the outside world</a:t>
            </a:r>
          </a:p>
          <a:p>
            <a:pPr eaLnBrk="1" hangingPunct="1">
              <a:spcBef>
                <a:spcPts val="1200"/>
              </a:spcBef>
              <a:defRPr/>
            </a:pPr>
            <a:r>
              <a:rPr lang="en-AU" sz="2800" dirty="0" smtClean="0"/>
              <a:t>I/O can be textual, graphical, through sensors, external devices, </a:t>
            </a:r>
            <a:r>
              <a:rPr lang="en-AU" sz="2800" dirty="0" err="1" smtClean="0"/>
              <a:t>etc</a:t>
            </a:r>
            <a:endParaRPr lang="en-AU" sz="2800" dirty="0" smtClean="0"/>
          </a:p>
          <a:p>
            <a:pPr eaLnBrk="1" hangingPunct="1">
              <a:spcBef>
                <a:spcPts val="1200"/>
              </a:spcBef>
              <a:defRPr/>
            </a:pPr>
            <a:r>
              <a:rPr lang="en-AU" sz="2800" dirty="0" smtClean="0"/>
              <a:t>For desk computers: usually screen, keyboard, network, file system</a:t>
            </a:r>
          </a:p>
          <a:p>
            <a:pPr eaLnBrk="1" hangingPunct="1">
              <a:spcBef>
                <a:spcPts val="1200"/>
              </a:spcBef>
              <a:defRPr/>
            </a:pPr>
            <a:r>
              <a:rPr lang="en-AU" sz="2800" dirty="0" smtClean="0"/>
              <a:t>For embedded systems: all sorts of sensors and machinery</a:t>
            </a:r>
          </a:p>
        </p:txBody>
      </p:sp>
    </p:spTree>
    <p:extLst>
      <p:ext uri="{BB962C8B-B14F-4D97-AF65-F5344CB8AC3E}">
        <p14:creationId xmlns:p14="http://schemas.microsoft.com/office/powerpoint/2010/main" val="3626939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381000"/>
            <a:ext cx="8229600" cy="547688"/>
          </a:xfrm>
        </p:spPr>
        <p:txBody>
          <a:bodyPr>
            <a:normAutofit fontScale="90000"/>
          </a:bodyPr>
          <a:lstStyle/>
          <a:p>
            <a:pPr eaLnBrk="1" hangingPunct="1">
              <a:defRPr/>
            </a:pPr>
            <a:r>
              <a:rPr lang="en-GB" dirty="0" smtClean="0"/>
              <a:t>Handling User Input</a:t>
            </a:r>
          </a:p>
        </p:txBody>
      </p:sp>
      <p:sp>
        <p:nvSpPr>
          <p:cNvPr id="108547" name="Rectangle 3"/>
          <p:cNvSpPr>
            <a:spLocks noGrp="1" noChangeArrowheads="1"/>
          </p:cNvSpPr>
          <p:nvPr>
            <p:ph type="body" idx="1"/>
          </p:nvPr>
        </p:nvSpPr>
        <p:spPr>
          <a:xfrm>
            <a:off x="457200" y="1285875"/>
            <a:ext cx="8229600" cy="5072063"/>
          </a:xfrm>
        </p:spPr>
        <p:txBody>
          <a:bodyPr>
            <a:normAutofit fontScale="92500" lnSpcReduction="10000"/>
          </a:bodyPr>
          <a:lstStyle/>
          <a:p>
            <a:pPr eaLnBrk="1" hangingPunct="1">
              <a:defRPr/>
            </a:pPr>
            <a:r>
              <a:rPr lang="en-GB" sz="2400" dirty="0" smtClean="0"/>
              <a:t>To get input from the user, we use another data attribute of the System class:</a:t>
            </a:r>
            <a:br>
              <a:rPr lang="en-GB" sz="2400" dirty="0" smtClean="0"/>
            </a:br>
            <a:r>
              <a:rPr lang="en-GB" sz="2400" dirty="0" smtClean="0"/>
              <a:t/>
            </a:r>
            <a:br>
              <a:rPr lang="en-GB" sz="2400" dirty="0" smtClean="0"/>
            </a:br>
            <a:r>
              <a:rPr lang="en-GB" sz="1800" dirty="0" err="1" smtClean="0">
                <a:latin typeface="Courier New" pitchFamily="49" charset="0"/>
              </a:rPr>
              <a:t>System.in</a:t>
            </a:r>
            <a:endParaRPr lang="en-GB" sz="1800" dirty="0" smtClean="0">
              <a:latin typeface="Courier New" pitchFamily="49" charset="0"/>
            </a:endParaRPr>
          </a:p>
          <a:p>
            <a:pPr eaLnBrk="1" hangingPunct="1">
              <a:defRPr/>
            </a:pPr>
            <a:endParaRPr lang="en-GB" sz="1800" dirty="0" smtClean="0">
              <a:latin typeface="Courier New" pitchFamily="49" charset="0"/>
            </a:endParaRPr>
          </a:p>
          <a:p>
            <a:pPr eaLnBrk="1" hangingPunct="1">
              <a:defRPr/>
            </a:pPr>
            <a:r>
              <a:rPr lang="en-GB" sz="2400" dirty="0" smtClean="0"/>
              <a:t>This attribute is an instance of the </a:t>
            </a:r>
            <a:r>
              <a:rPr lang="en-GB" sz="2400" b="1" dirty="0" err="1" smtClean="0"/>
              <a:t>InputStream</a:t>
            </a:r>
            <a:r>
              <a:rPr lang="en-GB" sz="2400" b="1" dirty="0" smtClean="0"/>
              <a:t> </a:t>
            </a:r>
            <a:r>
              <a:rPr lang="en-GB" sz="2400" dirty="0" smtClean="0"/>
              <a:t>class.</a:t>
            </a:r>
          </a:p>
          <a:p>
            <a:pPr lvl="1" eaLnBrk="1" hangingPunct="1">
              <a:defRPr/>
            </a:pPr>
            <a:r>
              <a:rPr lang="en-GB" sz="2000" dirty="0" smtClean="0"/>
              <a:t>The </a:t>
            </a:r>
            <a:r>
              <a:rPr lang="en-GB" sz="2000" dirty="0" err="1" smtClean="0"/>
              <a:t>InputStream</a:t>
            </a:r>
            <a:r>
              <a:rPr lang="en-GB" sz="2000" dirty="0" smtClean="0"/>
              <a:t> class is not easy to use (it works only with bytes).</a:t>
            </a:r>
          </a:p>
          <a:p>
            <a:pPr lvl="1" eaLnBrk="1" hangingPunct="1">
              <a:defRPr/>
            </a:pPr>
            <a:r>
              <a:rPr lang="en-GB" sz="2000" dirty="0" smtClean="0"/>
              <a:t>To make things easier, we can wrap the input stream in other </a:t>
            </a:r>
            <a:r>
              <a:rPr lang="en-GB" sz="2000" dirty="0" err="1" smtClean="0"/>
              <a:t>io</a:t>
            </a:r>
            <a:r>
              <a:rPr lang="en-GB" sz="2000" dirty="0" smtClean="0"/>
              <a:t> classes.</a:t>
            </a:r>
          </a:p>
          <a:p>
            <a:pPr lvl="1" eaLnBrk="1" hangingPunct="1">
              <a:defRPr/>
            </a:pPr>
            <a:endParaRPr lang="en-GB" sz="2000" dirty="0" smtClean="0"/>
          </a:p>
          <a:p>
            <a:pPr eaLnBrk="1" hangingPunct="1">
              <a:defRPr/>
            </a:pPr>
            <a:r>
              <a:rPr lang="en-GB" sz="2400" dirty="0" smtClean="0"/>
              <a:t>In particular, we use two classes:</a:t>
            </a:r>
          </a:p>
          <a:p>
            <a:pPr lvl="1" eaLnBrk="1" hangingPunct="1">
              <a:defRPr/>
            </a:pPr>
            <a:r>
              <a:rPr lang="en-GB" sz="2000" b="1" dirty="0" err="1" smtClean="0"/>
              <a:t>InputStreamReader</a:t>
            </a:r>
            <a:r>
              <a:rPr lang="en-GB" sz="2000" dirty="0" smtClean="0"/>
              <a:t>.  This class converts the byte stream into a character stream (this is much more useful – honestly!).</a:t>
            </a:r>
          </a:p>
          <a:p>
            <a:pPr lvl="1" eaLnBrk="1" hangingPunct="1">
              <a:defRPr/>
            </a:pPr>
            <a:r>
              <a:rPr lang="en-GB" sz="2000" b="1" dirty="0" err="1" smtClean="0"/>
              <a:t>BufferedReader</a:t>
            </a:r>
            <a:r>
              <a:rPr lang="en-GB" sz="2000" dirty="0" smtClean="0"/>
              <a:t>.  This class buffers data from the enwrapped stream, allowing smoother reading of the stream (it doesn’t wait for the program to ask for the next character in the stream).</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6BC06034-75DE-4519-9BB9-4D824CC57EC0}" type="slidenum">
              <a:rPr lang="en-US">
                <a:latin typeface="Arial" panose="020B0604020202020204" pitchFamily="34" charset="0"/>
              </a:rPr>
              <a:pPr eaLnBrk="1" hangingPunct="1"/>
              <a:t>30</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4080471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381000"/>
            <a:ext cx="8229600" cy="619125"/>
          </a:xfrm>
        </p:spPr>
        <p:txBody>
          <a:bodyPr>
            <a:normAutofit fontScale="90000"/>
          </a:bodyPr>
          <a:lstStyle/>
          <a:p>
            <a:pPr eaLnBrk="1" hangingPunct="1">
              <a:defRPr/>
            </a:pPr>
            <a:r>
              <a:rPr lang="en-GB" dirty="0" smtClean="0"/>
              <a:t>Handling User Input</a:t>
            </a:r>
          </a:p>
        </p:txBody>
      </p:sp>
      <p:sp>
        <p:nvSpPr>
          <p:cNvPr id="109571" name="Rectangle 3"/>
          <p:cNvSpPr>
            <a:spLocks noGrp="1" noChangeArrowheads="1"/>
          </p:cNvSpPr>
          <p:nvPr>
            <p:ph type="body" idx="1"/>
          </p:nvPr>
        </p:nvSpPr>
        <p:spPr>
          <a:xfrm>
            <a:off x="457200" y="1357313"/>
            <a:ext cx="8229600" cy="4857750"/>
          </a:xfrm>
        </p:spPr>
        <p:txBody>
          <a:bodyPr>
            <a:normAutofit fontScale="92500" lnSpcReduction="20000"/>
          </a:bodyPr>
          <a:lstStyle/>
          <a:p>
            <a:pPr eaLnBrk="1" hangingPunct="1">
              <a:defRPr/>
            </a:pPr>
            <a:r>
              <a:rPr lang="en-GB" sz="2400" dirty="0" smtClean="0"/>
              <a:t>To wrap an </a:t>
            </a:r>
            <a:r>
              <a:rPr lang="en-GB" sz="2400" dirty="0" err="1" smtClean="0"/>
              <a:t>io</a:t>
            </a:r>
            <a:r>
              <a:rPr lang="en-GB" sz="2400" dirty="0" smtClean="0"/>
              <a:t> object, we create a new </a:t>
            </a:r>
            <a:r>
              <a:rPr lang="en-GB" sz="2400" dirty="0" err="1" smtClean="0"/>
              <a:t>io</a:t>
            </a:r>
            <a:r>
              <a:rPr lang="en-GB" sz="2400" dirty="0" smtClean="0"/>
              <a:t> object, passing the old </a:t>
            </a:r>
            <a:r>
              <a:rPr lang="en-GB" sz="2400" dirty="0" err="1" smtClean="0"/>
              <a:t>io</a:t>
            </a:r>
            <a:r>
              <a:rPr lang="en-GB" sz="2400" dirty="0" smtClean="0"/>
              <a:t> object into the constructor.</a:t>
            </a:r>
          </a:p>
          <a:p>
            <a:pPr lvl="1" eaLnBrk="1" hangingPunct="1">
              <a:defRPr/>
            </a:pPr>
            <a:r>
              <a:rPr lang="en-GB" sz="2000" dirty="0" smtClean="0"/>
              <a:t>For example, to wrap </a:t>
            </a:r>
            <a:r>
              <a:rPr lang="en-GB" sz="2000" dirty="0" err="1" smtClean="0"/>
              <a:t>System.in</a:t>
            </a:r>
            <a:r>
              <a:rPr lang="en-GB" sz="2000" dirty="0" smtClean="0"/>
              <a:t> within an </a:t>
            </a:r>
            <a:r>
              <a:rPr lang="en-GB" sz="2000" dirty="0" err="1" smtClean="0"/>
              <a:t>InputStreamReader</a:t>
            </a:r>
            <a:r>
              <a:rPr lang="en-GB" sz="2000" dirty="0" smtClean="0"/>
              <a:t>, we write:</a:t>
            </a:r>
            <a:br>
              <a:rPr lang="en-GB" sz="2000" dirty="0" smtClean="0"/>
            </a:br>
            <a:r>
              <a:rPr lang="en-GB" sz="2000" dirty="0" smtClean="0"/>
              <a:t/>
            </a:r>
            <a:br>
              <a:rPr lang="en-GB" sz="2000" dirty="0" smtClean="0"/>
            </a:br>
            <a:r>
              <a:rPr lang="en-GB" sz="1600" b="1" dirty="0" smtClean="0">
                <a:latin typeface="Courier New" pitchFamily="49" charset="0"/>
              </a:rPr>
              <a:t>new</a:t>
            </a:r>
            <a:r>
              <a:rPr lang="en-GB" sz="1600" dirty="0" smtClean="0">
                <a:latin typeface="Courier New" pitchFamily="49" charset="0"/>
              </a:rPr>
              <a:t> </a:t>
            </a:r>
            <a:r>
              <a:rPr lang="en-GB" sz="1600" dirty="0" err="1" smtClean="0">
                <a:latin typeface="Courier New" pitchFamily="49" charset="0"/>
              </a:rPr>
              <a:t>InputStreamReader</a:t>
            </a:r>
            <a:r>
              <a:rPr lang="en-GB" sz="1600" dirty="0" smtClean="0">
                <a:latin typeface="Courier New" pitchFamily="49" charset="0"/>
              </a:rPr>
              <a:t>(</a:t>
            </a:r>
            <a:r>
              <a:rPr lang="en-GB" sz="1600" dirty="0" err="1" smtClean="0">
                <a:latin typeface="Courier New" pitchFamily="49" charset="0"/>
              </a:rPr>
              <a:t>System.in</a:t>
            </a:r>
            <a:r>
              <a:rPr lang="en-GB" sz="1600" dirty="0" smtClean="0">
                <a:latin typeface="Courier New" pitchFamily="49" charset="0"/>
              </a:rPr>
              <a:t>)</a:t>
            </a:r>
          </a:p>
          <a:p>
            <a:pPr eaLnBrk="1" hangingPunct="1">
              <a:defRPr/>
            </a:pPr>
            <a:endParaRPr lang="en-GB" sz="1600" dirty="0" smtClean="0">
              <a:latin typeface="Courier New" pitchFamily="49" charset="0"/>
            </a:endParaRPr>
          </a:p>
          <a:p>
            <a:pPr eaLnBrk="1" hangingPunct="1">
              <a:defRPr/>
            </a:pPr>
            <a:r>
              <a:rPr lang="en-GB" sz="2400" dirty="0" smtClean="0"/>
              <a:t>To use the </a:t>
            </a:r>
            <a:r>
              <a:rPr lang="en-GB" sz="2400" dirty="0" err="1" smtClean="0"/>
              <a:t>BufferedReader</a:t>
            </a:r>
            <a:r>
              <a:rPr lang="en-GB" sz="2400" dirty="0" smtClean="0"/>
              <a:t> (which, remember, is an optimisation), we wrap the </a:t>
            </a:r>
            <a:r>
              <a:rPr lang="en-GB" sz="2400" dirty="0" err="1" smtClean="0"/>
              <a:t>InputStreamReader</a:t>
            </a:r>
            <a:r>
              <a:rPr lang="en-GB" sz="2400" dirty="0" smtClean="0"/>
              <a:t> object we created above.</a:t>
            </a:r>
          </a:p>
          <a:p>
            <a:pPr lvl="1" eaLnBrk="1" hangingPunct="1">
              <a:defRPr/>
            </a:pPr>
            <a:r>
              <a:rPr lang="en-GB" sz="2000" dirty="0" smtClean="0"/>
              <a:t>For example:</a:t>
            </a:r>
            <a:br>
              <a:rPr lang="en-GB" sz="2000" dirty="0" smtClean="0"/>
            </a:br>
            <a:r>
              <a:rPr lang="en-GB" sz="1600" dirty="0" smtClean="0"/>
              <a:t/>
            </a:r>
            <a:br>
              <a:rPr lang="en-GB" sz="1600" dirty="0" smtClean="0"/>
            </a:br>
            <a:r>
              <a:rPr lang="en-GB" sz="1600" b="1" dirty="0" smtClean="0">
                <a:latin typeface="Courier New" pitchFamily="49" charset="0"/>
              </a:rPr>
              <a:t>new</a:t>
            </a:r>
            <a:r>
              <a:rPr lang="en-GB" sz="1600" dirty="0" smtClean="0">
                <a:latin typeface="Courier New" pitchFamily="49" charset="0"/>
              </a:rPr>
              <a:t> </a:t>
            </a:r>
            <a:r>
              <a:rPr lang="en-GB" sz="1600" dirty="0" err="1" smtClean="0">
                <a:latin typeface="Courier New" pitchFamily="49" charset="0"/>
              </a:rPr>
              <a:t>BufferedReader</a:t>
            </a:r>
            <a:r>
              <a:rPr lang="en-GB" sz="1600" dirty="0" smtClean="0">
                <a:latin typeface="Courier New" pitchFamily="49" charset="0"/>
              </a:rPr>
              <a:t>(</a:t>
            </a:r>
            <a:r>
              <a:rPr lang="en-GB" sz="1600" b="1" dirty="0" smtClean="0">
                <a:latin typeface="Courier New" pitchFamily="49" charset="0"/>
              </a:rPr>
              <a:t>new</a:t>
            </a:r>
            <a:r>
              <a:rPr lang="en-GB" sz="1600" dirty="0" smtClean="0">
                <a:latin typeface="Courier New" pitchFamily="49" charset="0"/>
              </a:rPr>
              <a:t> </a:t>
            </a:r>
            <a:r>
              <a:rPr lang="en-GB" sz="1600" dirty="0" err="1" smtClean="0">
                <a:latin typeface="Courier New" pitchFamily="49" charset="0"/>
              </a:rPr>
              <a:t>InputStreamReader</a:t>
            </a:r>
            <a:r>
              <a:rPr lang="en-GB" sz="1600" dirty="0" smtClean="0">
                <a:latin typeface="Courier New" pitchFamily="49" charset="0"/>
              </a:rPr>
              <a:t>(</a:t>
            </a:r>
            <a:r>
              <a:rPr lang="en-GB" sz="1600" dirty="0" err="1" smtClean="0">
                <a:latin typeface="Courier New" pitchFamily="49" charset="0"/>
              </a:rPr>
              <a:t>System.in</a:t>
            </a:r>
            <a:r>
              <a:rPr lang="en-GB" sz="1600" dirty="0" smtClean="0">
                <a:latin typeface="Courier New" pitchFamily="49" charset="0"/>
              </a:rPr>
              <a:t>))</a:t>
            </a:r>
          </a:p>
          <a:p>
            <a:pPr lvl="1" eaLnBrk="1" hangingPunct="1">
              <a:defRPr/>
            </a:pPr>
            <a:endParaRPr lang="en-GB" sz="2000" dirty="0" smtClean="0"/>
          </a:p>
          <a:p>
            <a:pPr eaLnBrk="1" hangingPunct="1">
              <a:defRPr/>
            </a:pPr>
            <a:r>
              <a:rPr lang="en-GB" sz="2400" dirty="0" smtClean="0"/>
              <a:t>Once we have a </a:t>
            </a:r>
            <a:r>
              <a:rPr lang="en-GB" sz="2400" dirty="0" err="1" smtClean="0"/>
              <a:t>BufferedReader</a:t>
            </a:r>
            <a:r>
              <a:rPr lang="en-GB" sz="2400" dirty="0" smtClean="0"/>
              <a:t>, we can use a nice method it provides called </a:t>
            </a:r>
            <a:r>
              <a:rPr lang="en-GB" sz="2400" dirty="0" err="1" smtClean="0"/>
              <a:t>readLine</a:t>
            </a:r>
            <a:r>
              <a:rPr lang="en-GB" sz="2400" dirty="0" smtClean="0"/>
              <a:t>() which reads a line of text!</a:t>
            </a:r>
          </a:p>
          <a:p>
            <a:pPr lvl="1" eaLnBrk="1" hangingPunct="1">
              <a:defRPr/>
            </a:pPr>
            <a:r>
              <a:rPr lang="en-GB" sz="2000" dirty="0" smtClean="0"/>
              <a:t>This makes life much easier!</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399D7ADD-E8A6-4E35-B446-1D70F2CA5113}" type="slidenum">
              <a:rPr lang="en-US">
                <a:latin typeface="Arial" panose="020B0604020202020204" pitchFamily="34" charset="0"/>
              </a:rPr>
              <a:pPr eaLnBrk="1" hangingPunct="1"/>
              <a:t>31</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642910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381000"/>
            <a:ext cx="8229600" cy="690563"/>
          </a:xfrm>
        </p:spPr>
        <p:txBody>
          <a:bodyPr>
            <a:normAutofit fontScale="90000"/>
          </a:bodyPr>
          <a:lstStyle/>
          <a:p>
            <a:pPr eaLnBrk="1" hangingPunct="1">
              <a:defRPr/>
            </a:pPr>
            <a:r>
              <a:rPr lang="en-GB" dirty="0" smtClean="0"/>
              <a:t>Handling User Input</a:t>
            </a:r>
          </a:p>
        </p:txBody>
      </p:sp>
      <p:sp>
        <p:nvSpPr>
          <p:cNvPr id="110595" name="Rectangle 3"/>
          <p:cNvSpPr>
            <a:spLocks noGrp="1" noChangeArrowheads="1"/>
          </p:cNvSpPr>
          <p:nvPr>
            <p:ph type="body" idx="1"/>
          </p:nvPr>
        </p:nvSpPr>
        <p:spPr>
          <a:xfrm>
            <a:off x="457200" y="1214438"/>
            <a:ext cx="8229600" cy="4881562"/>
          </a:xfrm>
        </p:spPr>
        <p:txBody>
          <a:bodyPr>
            <a:normAutofit fontScale="92500" lnSpcReduction="20000"/>
          </a:bodyPr>
          <a:lstStyle/>
          <a:p>
            <a:pPr eaLnBrk="1" hangingPunct="1">
              <a:lnSpc>
                <a:spcPct val="90000"/>
              </a:lnSpc>
              <a:defRPr/>
            </a:pPr>
            <a:r>
              <a:rPr lang="en-GB" dirty="0" smtClean="0"/>
              <a:t>Now that we have a way of reading a line of text from the System input stream (i.e. the keyboard), how do we use it?</a:t>
            </a:r>
          </a:p>
          <a:p>
            <a:pPr eaLnBrk="1" hangingPunct="1">
              <a:lnSpc>
                <a:spcPct val="90000"/>
              </a:lnSpc>
              <a:defRPr/>
            </a:pPr>
            <a:endParaRPr lang="en-GB" sz="1600" b="1" dirty="0" smtClean="0">
              <a:latin typeface="Courier New" pitchFamily="49" charset="0"/>
            </a:endParaRPr>
          </a:p>
          <a:p>
            <a:pPr lvl="1" eaLnBrk="1" hangingPunct="1">
              <a:lnSpc>
                <a:spcPct val="90000"/>
              </a:lnSpc>
              <a:buFontTx/>
              <a:buNone/>
              <a:defRPr/>
            </a:pPr>
            <a:r>
              <a:rPr lang="en-GB" sz="1600" b="1" dirty="0" smtClean="0">
                <a:latin typeface="Courier New" pitchFamily="49" charset="0"/>
              </a:rPr>
              <a:t>public</a:t>
            </a:r>
            <a:r>
              <a:rPr lang="en-GB" sz="1600" dirty="0" smtClean="0">
                <a:latin typeface="Courier New" pitchFamily="49" charset="0"/>
              </a:rPr>
              <a:t> String </a:t>
            </a:r>
            <a:r>
              <a:rPr lang="en-GB" sz="1600" dirty="0" err="1" smtClean="0">
                <a:latin typeface="Courier New" pitchFamily="49" charset="0"/>
              </a:rPr>
              <a:t>readString</a:t>
            </a:r>
            <a:r>
              <a:rPr lang="en-GB" sz="1600" dirty="0" smtClean="0">
                <a:latin typeface="Courier New" pitchFamily="49" charset="0"/>
              </a:rPr>
              <a:t>() {</a:t>
            </a:r>
          </a:p>
          <a:p>
            <a:pPr lvl="1" eaLnBrk="1" hangingPunct="1">
              <a:lnSpc>
                <a:spcPct val="90000"/>
              </a:lnSpc>
              <a:buFontTx/>
              <a:buNone/>
              <a:defRPr/>
            </a:pPr>
            <a:r>
              <a:rPr lang="en-GB" sz="1600" dirty="0" smtClean="0">
                <a:latin typeface="Courier New" pitchFamily="49" charset="0"/>
              </a:rPr>
              <a:t>    </a:t>
            </a:r>
            <a:r>
              <a:rPr lang="en-GB" sz="1600" dirty="0" err="1" smtClean="0">
                <a:latin typeface="Courier New" pitchFamily="49" charset="0"/>
              </a:rPr>
              <a:t>BufferedReader</a:t>
            </a:r>
            <a:r>
              <a:rPr lang="en-GB" sz="1600" dirty="0" smtClean="0">
                <a:latin typeface="Courier New" pitchFamily="49" charset="0"/>
              </a:rPr>
              <a:t> in = </a:t>
            </a:r>
            <a:r>
              <a:rPr lang="en-GB" sz="1600" b="1" dirty="0" smtClean="0">
                <a:latin typeface="Courier New" pitchFamily="49" charset="0"/>
              </a:rPr>
              <a:t>new</a:t>
            </a:r>
            <a:r>
              <a:rPr lang="en-GB" sz="1600" dirty="0" smtClean="0">
                <a:latin typeface="Courier New" pitchFamily="49" charset="0"/>
              </a:rPr>
              <a:t> </a:t>
            </a:r>
            <a:r>
              <a:rPr lang="en-GB" sz="1600" dirty="0" err="1" smtClean="0">
                <a:latin typeface="Courier New" pitchFamily="49" charset="0"/>
              </a:rPr>
              <a:t>BufferedReader</a:t>
            </a:r>
            <a:r>
              <a:rPr lang="en-GB" sz="1600" dirty="0" smtClean="0">
                <a:latin typeface="Courier New" pitchFamily="49" charset="0"/>
              </a:rPr>
              <a:t>(</a:t>
            </a:r>
          </a:p>
          <a:p>
            <a:pPr lvl="1" eaLnBrk="1" hangingPunct="1">
              <a:lnSpc>
                <a:spcPct val="90000"/>
              </a:lnSpc>
              <a:buFontTx/>
              <a:buNone/>
              <a:defRPr/>
            </a:pPr>
            <a:r>
              <a:rPr lang="en-GB" sz="1600" dirty="0" smtClean="0">
                <a:latin typeface="Courier New" pitchFamily="49" charset="0"/>
              </a:rPr>
              <a:t>					</a:t>
            </a:r>
            <a:r>
              <a:rPr lang="en-GB" sz="1600" b="1" dirty="0" smtClean="0">
                <a:latin typeface="Courier New" pitchFamily="49" charset="0"/>
              </a:rPr>
              <a:t>new</a:t>
            </a:r>
            <a:r>
              <a:rPr lang="en-GB" sz="1600" dirty="0" smtClean="0">
                <a:latin typeface="Courier New" pitchFamily="49" charset="0"/>
              </a:rPr>
              <a:t> </a:t>
            </a:r>
            <a:r>
              <a:rPr lang="en-GB" sz="1600" dirty="0" err="1" smtClean="0">
                <a:latin typeface="Courier New" pitchFamily="49" charset="0"/>
              </a:rPr>
              <a:t>InputStreamReader</a:t>
            </a:r>
            <a:r>
              <a:rPr lang="en-GB" sz="1600" dirty="0" smtClean="0">
                <a:latin typeface="Courier New" pitchFamily="49" charset="0"/>
              </a:rPr>
              <a:t>(</a:t>
            </a:r>
            <a:r>
              <a:rPr lang="en-GB" sz="1600" dirty="0" err="1" smtClean="0">
                <a:latin typeface="Courier New" pitchFamily="49" charset="0"/>
              </a:rPr>
              <a:t>System.in</a:t>
            </a:r>
            <a:r>
              <a:rPr lang="en-GB" sz="1600" dirty="0" smtClean="0">
                <a:latin typeface="Courier New" pitchFamily="49" charset="0"/>
              </a:rPr>
              <a:t>));</a:t>
            </a:r>
          </a:p>
          <a:p>
            <a:pPr lvl="1" eaLnBrk="1" hangingPunct="1">
              <a:lnSpc>
                <a:spcPct val="90000"/>
              </a:lnSpc>
              <a:buFontTx/>
              <a:buNone/>
              <a:defRPr/>
            </a:pPr>
            <a:r>
              <a:rPr lang="en-GB" sz="1600" dirty="0" smtClean="0">
                <a:latin typeface="Courier New" pitchFamily="49" charset="0"/>
              </a:rPr>
              <a:t>    String line = </a:t>
            </a:r>
            <a:r>
              <a:rPr lang="en-GB" sz="1600" b="1" dirty="0" smtClean="0">
                <a:latin typeface="Courier New" pitchFamily="49" charset="0"/>
              </a:rPr>
              <a:t>null</a:t>
            </a:r>
            <a:r>
              <a:rPr lang="en-GB" sz="1600" dirty="0" smtClean="0">
                <a:latin typeface="Courier New" pitchFamily="49" charset="0"/>
              </a:rPr>
              <a:t>;</a:t>
            </a:r>
            <a:endParaRPr lang="en-GB" sz="1600" b="1" dirty="0" smtClean="0">
              <a:latin typeface="Courier New" pitchFamily="49" charset="0"/>
            </a:endParaRPr>
          </a:p>
          <a:p>
            <a:pPr lvl="1" eaLnBrk="1" hangingPunct="1">
              <a:lnSpc>
                <a:spcPct val="90000"/>
              </a:lnSpc>
              <a:buFontTx/>
              <a:buNone/>
              <a:defRPr/>
            </a:pPr>
            <a:r>
              <a:rPr lang="en-GB" sz="1600" b="1" dirty="0" smtClean="0">
                <a:latin typeface="Courier New" pitchFamily="49" charset="0"/>
              </a:rPr>
              <a:t>    try</a:t>
            </a:r>
            <a:r>
              <a:rPr lang="en-GB" sz="1600" dirty="0" smtClean="0">
                <a:latin typeface="Courier New" pitchFamily="49" charset="0"/>
              </a:rPr>
              <a:t> {</a:t>
            </a:r>
          </a:p>
          <a:p>
            <a:pPr lvl="1" eaLnBrk="1" hangingPunct="1">
              <a:lnSpc>
                <a:spcPct val="90000"/>
              </a:lnSpc>
              <a:buFontTx/>
              <a:buNone/>
              <a:defRPr/>
            </a:pPr>
            <a:r>
              <a:rPr lang="en-GB" sz="1600" dirty="0" smtClean="0">
                <a:latin typeface="Courier New" pitchFamily="49" charset="0"/>
              </a:rPr>
              <a:t>        line = </a:t>
            </a:r>
            <a:r>
              <a:rPr lang="en-GB" sz="1600" dirty="0" err="1" smtClean="0">
                <a:latin typeface="Courier New" pitchFamily="49" charset="0"/>
              </a:rPr>
              <a:t>in.readLine</a:t>
            </a:r>
            <a:r>
              <a:rPr lang="en-GB" sz="1600" dirty="0" smtClean="0">
                <a:latin typeface="Courier New" pitchFamily="49" charset="0"/>
              </a:rPr>
              <a:t>();</a:t>
            </a:r>
          </a:p>
          <a:p>
            <a:pPr lvl="1" eaLnBrk="1" hangingPunct="1">
              <a:lnSpc>
                <a:spcPct val="90000"/>
              </a:lnSpc>
              <a:buFontTx/>
              <a:buNone/>
              <a:defRPr/>
            </a:pPr>
            <a:r>
              <a:rPr lang="en-GB" sz="1600" b="1" dirty="0" smtClean="0">
                <a:latin typeface="Courier New" pitchFamily="49" charset="0"/>
              </a:rPr>
              <a:t>        while</a:t>
            </a:r>
            <a:r>
              <a:rPr lang="en-GB" sz="1600" dirty="0" smtClean="0">
                <a:latin typeface="Courier New" pitchFamily="49" charset="0"/>
              </a:rPr>
              <a:t> (line == null) {</a:t>
            </a:r>
          </a:p>
          <a:p>
            <a:pPr lvl="1" eaLnBrk="1" hangingPunct="1">
              <a:lnSpc>
                <a:spcPct val="90000"/>
              </a:lnSpc>
              <a:buFontTx/>
              <a:buNone/>
              <a:defRPr/>
            </a:pPr>
            <a:r>
              <a:rPr lang="en-GB" sz="1600" dirty="0" smtClean="0">
                <a:latin typeface="Courier New" pitchFamily="49" charset="0"/>
              </a:rPr>
              <a:t>            line = </a:t>
            </a:r>
            <a:r>
              <a:rPr lang="en-GB" sz="1600" dirty="0" err="1" smtClean="0">
                <a:latin typeface="Courier New" pitchFamily="49" charset="0"/>
              </a:rPr>
              <a:t>in.readLine</a:t>
            </a:r>
            <a:r>
              <a:rPr lang="en-GB" sz="1600" dirty="0" smtClean="0">
                <a:latin typeface="Courier New" pitchFamily="49" charset="0"/>
              </a:rPr>
              <a:t>();</a:t>
            </a:r>
          </a:p>
          <a:p>
            <a:pPr lvl="1" eaLnBrk="1" hangingPunct="1">
              <a:lnSpc>
                <a:spcPct val="90000"/>
              </a:lnSpc>
              <a:buFontTx/>
              <a:buNone/>
              <a:defRPr/>
            </a:pPr>
            <a:r>
              <a:rPr lang="en-GB" sz="1600" dirty="0" smtClean="0">
                <a:latin typeface="Courier New" pitchFamily="49" charset="0"/>
              </a:rPr>
              <a:t>        }</a:t>
            </a:r>
          </a:p>
          <a:p>
            <a:pPr lvl="1" eaLnBrk="1" hangingPunct="1">
              <a:lnSpc>
                <a:spcPct val="90000"/>
              </a:lnSpc>
              <a:buFontTx/>
              <a:buNone/>
              <a:defRPr/>
            </a:pPr>
            <a:r>
              <a:rPr lang="en-GB" sz="1600" dirty="0" smtClean="0">
                <a:latin typeface="Courier New" pitchFamily="49" charset="0"/>
              </a:rPr>
              <a:t>    } </a:t>
            </a:r>
            <a:r>
              <a:rPr lang="en-GB" sz="1600" b="1" dirty="0" smtClean="0">
                <a:latin typeface="Courier New" pitchFamily="49" charset="0"/>
              </a:rPr>
              <a:t>catch</a:t>
            </a:r>
            <a:r>
              <a:rPr lang="en-GB" sz="1600" dirty="0" smtClean="0">
                <a:latin typeface="Courier New" pitchFamily="49" charset="0"/>
              </a:rPr>
              <a:t> (</a:t>
            </a:r>
            <a:r>
              <a:rPr lang="en-GB" sz="1600" dirty="0" err="1" smtClean="0">
                <a:latin typeface="Courier New" pitchFamily="49" charset="0"/>
              </a:rPr>
              <a:t>IOException</a:t>
            </a:r>
            <a:r>
              <a:rPr lang="en-GB" sz="1600" dirty="0" smtClean="0">
                <a:latin typeface="Courier New" pitchFamily="49" charset="0"/>
              </a:rPr>
              <a:t> </a:t>
            </a:r>
            <a:r>
              <a:rPr lang="en-GB" sz="1600" dirty="0" err="1" smtClean="0">
                <a:latin typeface="Courier New" pitchFamily="49" charset="0"/>
              </a:rPr>
              <a:t>ie</a:t>
            </a:r>
            <a:r>
              <a:rPr lang="en-GB" sz="1600" dirty="0" smtClean="0">
                <a:latin typeface="Courier New" pitchFamily="49" charset="0"/>
              </a:rPr>
              <a:t>) {</a:t>
            </a:r>
          </a:p>
          <a:p>
            <a:pPr lvl="1" eaLnBrk="1" hangingPunct="1">
              <a:lnSpc>
                <a:spcPct val="90000"/>
              </a:lnSpc>
              <a:buFontTx/>
              <a:buNone/>
              <a:defRPr/>
            </a:pPr>
            <a:r>
              <a:rPr lang="en-GB" sz="1600" dirty="0" smtClean="0">
                <a:latin typeface="Courier New" pitchFamily="49" charset="0"/>
              </a:rPr>
              <a:t>        </a:t>
            </a:r>
            <a:r>
              <a:rPr lang="en-GB" sz="1600" dirty="0" err="1" smtClean="0">
                <a:latin typeface="Courier New" pitchFamily="49" charset="0"/>
              </a:rPr>
              <a:t>System.out.println</a:t>
            </a:r>
            <a:r>
              <a:rPr lang="en-GB" sz="1600" dirty="0" smtClean="0">
                <a:latin typeface="Courier New" pitchFamily="49" charset="0"/>
              </a:rPr>
              <a:t>(“The following problem occurred “ +</a:t>
            </a:r>
          </a:p>
          <a:p>
            <a:pPr lvl="1" eaLnBrk="1" hangingPunct="1">
              <a:lnSpc>
                <a:spcPct val="90000"/>
              </a:lnSpc>
              <a:buFontTx/>
              <a:buNone/>
              <a:defRPr/>
            </a:pPr>
            <a:r>
              <a:rPr lang="en-GB" sz="1600" dirty="0" smtClean="0">
                <a:latin typeface="Courier New" pitchFamily="49" charset="0"/>
              </a:rPr>
              <a:t>                           “when reading input: “ + </a:t>
            </a:r>
            <a:r>
              <a:rPr lang="en-GB" sz="1600" dirty="0" err="1" smtClean="0">
                <a:latin typeface="Courier New" pitchFamily="49" charset="0"/>
              </a:rPr>
              <a:t>ie</a:t>
            </a:r>
            <a:r>
              <a:rPr lang="en-GB" sz="1600" dirty="0" smtClean="0">
                <a:latin typeface="Courier New" pitchFamily="49" charset="0"/>
              </a:rPr>
              <a:t>);</a:t>
            </a:r>
          </a:p>
          <a:p>
            <a:pPr lvl="1" eaLnBrk="1" hangingPunct="1">
              <a:lnSpc>
                <a:spcPct val="90000"/>
              </a:lnSpc>
              <a:buFontTx/>
              <a:buNone/>
              <a:defRPr/>
            </a:pPr>
            <a:r>
              <a:rPr lang="en-GB" sz="1600" dirty="0" smtClean="0">
                <a:latin typeface="Courier New" pitchFamily="49" charset="0"/>
              </a:rPr>
              <a:t>	}</a:t>
            </a:r>
          </a:p>
          <a:p>
            <a:pPr lvl="1" eaLnBrk="1" hangingPunct="1">
              <a:lnSpc>
                <a:spcPct val="90000"/>
              </a:lnSpc>
              <a:buFontTx/>
              <a:buNone/>
              <a:defRPr/>
            </a:pPr>
            <a:r>
              <a:rPr lang="en-GB" sz="1600" dirty="0" smtClean="0">
                <a:latin typeface="Courier New" pitchFamily="49" charset="0"/>
              </a:rPr>
              <a:t>	</a:t>
            </a:r>
            <a:r>
              <a:rPr lang="en-GB" sz="1600" b="1" dirty="0" smtClean="0">
                <a:latin typeface="Courier New" pitchFamily="49" charset="0"/>
              </a:rPr>
              <a:t>return</a:t>
            </a:r>
            <a:r>
              <a:rPr lang="en-GB" sz="1600" dirty="0" smtClean="0">
                <a:latin typeface="Courier New" pitchFamily="49" charset="0"/>
              </a:rPr>
              <a:t> line;</a:t>
            </a:r>
          </a:p>
          <a:p>
            <a:pPr lvl="1" eaLnBrk="1" hangingPunct="1">
              <a:lnSpc>
                <a:spcPct val="90000"/>
              </a:lnSpc>
              <a:buFontTx/>
              <a:buNone/>
              <a:defRPr/>
            </a:pPr>
            <a:r>
              <a:rPr lang="en-GB" sz="1600" dirty="0" smtClean="0">
                <a:latin typeface="Courier New" pitchFamily="49" charset="0"/>
              </a:rPr>
              <a: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29C1F01A-28C2-4C20-978E-8FD57F26AADC}" type="slidenum">
              <a:rPr lang="en-US">
                <a:latin typeface="Arial" panose="020B0604020202020204" pitchFamily="34" charset="0"/>
              </a:rPr>
              <a:pPr eaLnBrk="1" hangingPunct="1"/>
              <a:t>32</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423150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457200" y="214313"/>
            <a:ext cx="8229600" cy="762000"/>
          </a:xfrm>
        </p:spPr>
        <p:txBody>
          <a:bodyPr>
            <a:normAutofit/>
          </a:bodyPr>
          <a:lstStyle/>
          <a:p>
            <a:pPr eaLnBrk="1" hangingPunct="1">
              <a:defRPr/>
            </a:pPr>
            <a:r>
              <a:rPr lang="en-GB" dirty="0"/>
              <a:t>File Processing</a:t>
            </a:r>
            <a:endParaRPr lang="en-GB" dirty="0" smtClean="0"/>
          </a:p>
        </p:txBody>
      </p:sp>
      <p:sp>
        <p:nvSpPr>
          <p:cNvPr id="404483" name="Rectangle 3"/>
          <p:cNvSpPr>
            <a:spLocks noGrp="1" noChangeArrowheads="1"/>
          </p:cNvSpPr>
          <p:nvPr>
            <p:ph type="body" idx="1"/>
          </p:nvPr>
        </p:nvSpPr>
        <p:spPr>
          <a:xfrm>
            <a:off x="457200" y="1214438"/>
            <a:ext cx="8229600" cy="5072062"/>
          </a:xfrm>
        </p:spPr>
        <p:txBody>
          <a:bodyPr>
            <a:normAutofit fontScale="92500" lnSpcReduction="20000"/>
          </a:bodyPr>
          <a:lstStyle/>
          <a:p>
            <a:pPr algn="just" eaLnBrk="1" hangingPunct="1">
              <a:defRPr/>
            </a:pPr>
            <a:r>
              <a:rPr lang="en-GB" sz="2800" dirty="0" smtClean="0"/>
              <a:t>So far we have used variables and arrays for storing data inside the programs. This approach poses the following limitations:</a:t>
            </a:r>
            <a:endParaRPr lang="en-GB" sz="2400" dirty="0" smtClean="0"/>
          </a:p>
          <a:p>
            <a:pPr lvl="1" algn="just" eaLnBrk="1" hangingPunct="1">
              <a:defRPr/>
            </a:pPr>
            <a:r>
              <a:rPr lang="en-GB" sz="2400" dirty="0" smtClean="0"/>
              <a:t>The data is lost when variable goes out of scope or when the program terminates. That is data is stored in temporary/main memory is released when program terminates.</a:t>
            </a:r>
          </a:p>
          <a:p>
            <a:pPr lvl="1" algn="just" eaLnBrk="1" hangingPunct="1">
              <a:defRPr/>
            </a:pPr>
            <a:r>
              <a:rPr lang="en-GB" sz="2400" dirty="0" smtClean="0"/>
              <a:t>It is difficult to handle large volumes of data.</a:t>
            </a:r>
          </a:p>
          <a:p>
            <a:pPr lvl="1" algn="just" eaLnBrk="1" hangingPunct="1">
              <a:defRPr/>
            </a:pPr>
            <a:endParaRPr lang="en-GB" sz="2400" dirty="0" smtClean="0"/>
          </a:p>
          <a:p>
            <a:pPr algn="just" eaLnBrk="1" hangingPunct="1">
              <a:defRPr/>
            </a:pPr>
            <a:r>
              <a:rPr lang="en-GB" sz="2800" dirty="0" smtClean="0"/>
              <a:t>We can overcome this problem by storing data on secondary storage devices such as floppy or hard disks. </a:t>
            </a:r>
          </a:p>
          <a:p>
            <a:pPr algn="just" eaLnBrk="1" hangingPunct="1">
              <a:defRPr/>
            </a:pPr>
            <a:endParaRPr lang="en-GB" sz="2800" dirty="0" smtClean="0"/>
          </a:p>
          <a:p>
            <a:pPr algn="just" eaLnBrk="1" hangingPunct="1">
              <a:defRPr/>
            </a:pPr>
            <a:r>
              <a:rPr lang="en-GB" sz="2800" dirty="0" smtClean="0"/>
              <a:t>The data is stored in these devices using the concept of Files and such data is often called persistent data.</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886310AD-E0F7-4009-BDEB-06354F6644E2}" type="slidenum">
              <a:rPr lang="en-US">
                <a:latin typeface="Arial" panose="020B0604020202020204" pitchFamily="34" charset="0"/>
              </a:rPr>
              <a:pPr eaLnBrk="1" hangingPunct="1"/>
              <a:t>33</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312956717"/>
      </p:ext>
    </p:extLst>
  </p:cSld>
  <p:clrMapOvr>
    <a:masterClrMapping/>
  </p:clrMapOvr>
  <p:transition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57200" y="285750"/>
            <a:ext cx="8229600" cy="714375"/>
          </a:xfrm>
        </p:spPr>
        <p:txBody>
          <a:bodyPr>
            <a:normAutofit fontScale="90000"/>
          </a:bodyPr>
          <a:lstStyle/>
          <a:p>
            <a:pPr eaLnBrk="1" hangingPunct="1">
              <a:defRPr/>
            </a:pPr>
            <a:r>
              <a:rPr lang="en-GB" dirty="0" smtClean="0"/>
              <a:t>File Processing (cont.)</a:t>
            </a:r>
          </a:p>
        </p:txBody>
      </p:sp>
      <p:sp>
        <p:nvSpPr>
          <p:cNvPr id="405507" name="Rectangle 3"/>
          <p:cNvSpPr>
            <a:spLocks noGrp="1" noChangeArrowheads="1"/>
          </p:cNvSpPr>
          <p:nvPr>
            <p:ph type="body" idx="1"/>
          </p:nvPr>
        </p:nvSpPr>
        <p:spPr>
          <a:xfrm>
            <a:off x="457200" y="1143000"/>
            <a:ext cx="8229600" cy="4953000"/>
          </a:xfrm>
        </p:spPr>
        <p:txBody>
          <a:bodyPr>
            <a:normAutofit fontScale="77500" lnSpcReduction="20000"/>
          </a:bodyPr>
          <a:lstStyle/>
          <a:p>
            <a:pPr algn="just" eaLnBrk="1" hangingPunct="1">
              <a:defRPr/>
            </a:pPr>
            <a:r>
              <a:rPr lang="en-GB" dirty="0" smtClean="0"/>
              <a:t>Storing and manipulating data using files is known as file processing.</a:t>
            </a:r>
          </a:p>
          <a:p>
            <a:pPr algn="just" eaLnBrk="1" hangingPunct="1">
              <a:defRPr/>
            </a:pPr>
            <a:endParaRPr lang="en-GB" dirty="0" smtClean="0"/>
          </a:p>
          <a:p>
            <a:pPr algn="just" eaLnBrk="1" hangingPunct="1">
              <a:defRPr/>
            </a:pPr>
            <a:r>
              <a:rPr lang="en-GB" dirty="0" smtClean="0"/>
              <a:t>Reading/Writing of data in a file can be performed at the level of bytes, characters, or fields depending on application requirements.</a:t>
            </a:r>
          </a:p>
          <a:p>
            <a:pPr algn="just" eaLnBrk="1" hangingPunct="1">
              <a:defRPr/>
            </a:pPr>
            <a:endParaRPr lang="en-GB" dirty="0" smtClean="0"/>
          </a:p>
          <a:p>
            <a:pPr algn="just" eaLnBrk="1" hangingPunct="1">
              <a:defRPr/>
            </a:pPr>
            <a:r>
              <a:rPr lang="en-GB" dirty="0" smtClean="0"/>
              <a:t>Java also provides capabilities to read and write class objects directly. The process of reading and writing objects is called object serialisation.</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472F0E85-4768-46D6-A8AD-5D4ED7907468}" type="slidenum">
              <a:rPr lang="en-US">
                <a:latin typeface="Arial" panose="020B0604020202020204" pitchFamily="34" charset="0"/>
              </a:rPr>
              <a:pPr eaLnBrk="1" hangingPunct="1"/>
              <a:t>34</a:t>
            </a:fld>
            <a:endParaRPr lang="en-US">
              <a:latin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395670386"/>
      </p:ext>
    </p:extLst>
  </p:cSld>
  <p:clrMapOvr>
    <a:masterClrMapping/>
  </p:clrMapOvr>
  <p:transition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BC3B9C1A-05F3-49A9-8B1D-9C2D3D02A99B}" type="slidenum">
              <a:rPr lang="en-US">
                <a:latin typeface="Arial" panose="020B0604020202020204" pitchFamily="34" charset="0"/>
              </a:rPr>
              <a:pPr eaLnBrk="1" hangingPunct="1"/>
              <a:t>35</a:t>
            </a:fld>
            <a:endParaRPr lang="en-US">
              <a:latin typeface="Arial" panose="020B0604020202020204" pitchFamily="34" charset="0"/>
            </a:endParaRPr>
          </a:p>
        </p:txBody>
      </p:sp>
      <p:sp>
        <p:nvSpPr>
          <p:cNvPr id="543746" name="Rectangle 2"/>
          <p:cNvSpPr>
            <a:spLocks noGrp="1" noChangeArrowheads="1"/>
          </p:cNvSpPr>
          <p:nvPr>
            <p:ph type="title"/>
          </p:nvPr>
        </p:nvSpPr>
        <p:spPr>
          <a:xfrm>
            <a:off x="762000" y="228600"/>
            <a:ext cx="7772400" cy="1143000"/>
          </a:xfrm>
        </p:spPr>
        <p:txBody>
          <a:bodyPr/>
          <a:lstStyle/>
          <a:p>
            <a:pPr eaLnBrk="1" hangingPunct="1">
              <a:defRPr/>
            </a:pPr>
            <a:r>
              <a:rPr lang="en-AU" smtClean="0"/>
              <a:t>The File Class</a:t>
            </a:r>
          </a:p>
        </p:txBody>
      </p:sp>
      <p:sp>
        <p:nvSpPr>
          <p:cNvPr id="543747" name="Rectangle 3"/>
          <p:cNvSpPr>
            <a:spLocks noGrp="1" noChangeArrowheads="1"/>
          </p:cNvSpPr>
          <p:nvPr>
            <p:ph type="body" idx="1"/>
          </p:nvPr>
        </p:nvSpPr>
        <p:spPr>
          <a:xfrm>
            <a:off x="457200" y="1371600"/>
            <a:ext cx="7772400" cy="4114800"/>
          </a:xfrm>
        </p:spPr>
        <p:txBody>
          <a:bodyPr/>
          <a:lstStyle/>
          <a:p>
            <a:pPr eaLnBrk="1" hangingPunct="1">
              <a:lnSpc>
                <a:spcPct val="90000"/>
              </a:lnSpc>
              <a:buFont typeface="Wingdings" panose="05000000000000000000" pitchFamily="2" charset="2"/>
              <a:buNone/>
              <a:defRPr/>
            </a:pPr>
            <a:r>
              <a:rPr lang="en-US" sz="2400" b="1" smtClean="0">
                <a:latin typeface="Courier New" pitchFamily="49" charset="0"/>
              </a:rPr>
              <a:t>java.io package includes</a:t>
            </a:r>
            <a:r>
              <a:rPr lang="en-US" sz="2000" b="1" smtClean="0">
                <a:latin typeface="Courier New" pitchFamily="49" charset="0"/>
              </a:rPr>
              <a:t>:</a:t>
            </a:r>
          </a:p>
          <a:p>
            <a:pPr eaLnBrk="1" hangingPunct="1">
              <a:lnSpc>
                <a:spcPct val="90000"/>
              </a:lnSpc>
              <a:buFont typeface="Wingdings" panose="05000000000000000000" pitchFamily="2" charset="2"/>
              <a:buNone/>
              <a:defRPr/>
            </a:pPr>
            <a:r>
              <a:rPr lang="en-US" sz="2000" b="1" smtClean="0">
                <a:latin typeface="Courier New" pitchFamily="49" charset="0"/>
              </a:rPr>
              <a:t>	- classes used to extract data from files</a:t>
            </a:r>
          </a:p>
          <a:p>
            <a:pPr eaLnBrk="1" hangingPunct="1">
              <a:lnSpc>
                <a:spcPct val="90000"/>
              </a:lnSpc>
              <a:buFont typeface="Wingdings" panose="05000000000000000000" pitchFamily="2" charset="2"/>
              <a:buNone/>
              <a:defRPr/>
            </a:pPr>
            <a:r>
              <a:rPr lang="en-US" sz="2000" b="1" smtClean="0">
                <a:latin typeface="Courier New" pitchFamily="49" charset="0"/>
              </a:rPr>
              <a:t>	- classes used to place data within files</a:t>
            </a:r>
          </a:p>
          <a:p>
            <a:pPr eaLnBrk="1" hangingPunct="1">
              <a:lnSpc>
                <a:spcPct val="90000"/>
              </a:lnSpc>
              <a:buFont typeface="Wingdings" panose="05000000000000000000" pitchFamily="2" charset="2"/>
              <a:buNone/>
              <a:defRPr/>
            </a:pPr>
            <a:r>
              <a:rPr lang="en-US" sz="2000" b="1" smtClean="0">
                <a:latin typeface="Courier New" pitchFamily="49" charset="0"/>
              </a:rPr>
              <a:t>	- class used to provide Java programs with mechanism for interacting with the file system: the File class</a:t>
            </a:r>
          </a:p>
          <a:p>
            <a:pPr eaLnBrk="1" hangingPunct="1">
              <a:lnSpc>
                <a:spcPct val="90000"/>
              </a:lnSpc>
              <a:buFont typeface="Wingdings" panose="05000000000000000000" pitchFamily="2" charset="2"/>
              <a:buNone/>
              <a:defRPr/>
            </a:pPr>
            <a:endParaRPr lang="en-US" sz="1600" b="1" smtClean="0">
              <a:latin typeface="Courier New" pitchFamily="49" charset="0"/>
            </a:endParaRPr>
          </a:p>
          <a:p>
            <a:pPr eaLnBrk="1" hangingPunct="1">
              <a:lnSpc>
                <a:spcPct val="90000"/>
              </a:lnSpc>
              <a:buFont typeface="Wingdings" panose="05000000000000000000" pitchFamily="2" charset="2"/>
              <a:buNone/>
              <a:defRPr/>
            </a:pPr>
            <a:endParaRPr lang="en-US" sz="1600" b="1" smtClean="0">
              <a:latin typeface="Courier New" pitchFamily="49" charset="0"/>
            </a:endParaRPr>
          </a:p>
          <a:p>
            <a:pPr eaLnBrk="1" hangingPunct="1">
              <a:lnSpc>
                <a:spcPct val="90000"/>
              </a:lnSpc>
              <a:buFont typeface="Wingdings" panose="05000000000000000000" pitchFamily="2" charset="2"/>
              <a:buNone/>
              <a:defRPr/>
            </a:pPr>
            <a:r>
              <a:rPr lang="en-US" sz="2400" b="1" smtClean="0">
                <a:latin typeface="Courier New" pitchFamily="49" charset="0"/>
              </a:rPr>
              <a:t>Class File</a:t>
            </a:r>
          </a:p>
          <a:p>
            <a:pPr eaLnBrk="1" hangingPunct="1">
              <a:lnSpc>
                <a:spcPct val="90000"/>
              </a:lnSpc>
              <a:buFont typeface="Wingdings" panose="05000000000000000000" pitchFamily="2" charset="2"/>
              <a:buNone/>
              <a:defRPr/>
            </a:pPr>
            <a:r>
              <a:rPr lang="en-US" sz="2400" smtClean="0">
                <a:latin typeface="Courier New" pitchFamily="49" charset="0"/>
                <a:hlinkClick r:id="rId3"/>
              </a:rPr>
              <a:t>java.lang.Object</a:t>
            </a:r>
            <a:r>
              <a:rPr lang="en-US" sz="2400" smtClean="0">
                <a:latin typeface="Courier New" pitchFamily="49" charset="0"/>
              </a:rPr>
              <a:t> </a:t>
            </a:r>
            <a:endParaRPr lang="en-AU" sz="2400" smtClean="0">
              <a:latin typeface="Courier New" pitchFamily="49" charset="0"/>
            </a:endParaRPr>
          </a:p>
          <a:p>
            <a:pPr eaLnBrk="1" hangingPunct="1">
              <a:lnSpc>
                <a:spcPct val="90000"/>
              </a:lnSpc>
              <a:buFont typeface="Wingdings" panose="05000000000000000000" pitchFamily="2" charset="2"/>
              <a:buNone/>
              <a:defRPr/>
            </a:pPr>
            <a:r>
              <a:rPr lang="en-AU" sz="2400" smtClean="0">
                <a:latin typeface="Courier New" pitchFamily="49" charset="0"/>
              </a:rPr>
              <a:t>	</a:t>
            </a:r>
            <a:r>
              <a:rPr lang="en-US" sz="2400" smtClean="0">
                <a:latin typeface="Courier New" pitchFamily="49" charset="0"/>
              </a:rPr>
              <a:t>|</a:t>
            </a:r>
            <a:endParaRPr lang="en-AU" sz="2400" smtClean="0">
              <a:latin typeface="Courier New" pitchFamily="49" charset="0"/>
            </a:endParaRPr>
          </a:p>
          <a:p>
            <a:pPr eaLnBrk="1" hangingPunct="1">
              <a:lnSpc>
                <a:spcPct val="90000"/>
              </a:lnSpc>
              <a:buFont typeface="Wingdings" panose="05000000000000000000" pitchFamily="2" charset="2"/>
              <a:buNone/>
              <a:defRPr/>
            </a:pPr>
            <a:r>
              <a:rPr lang="en-AU" sz="2400" smtClean="0">
                <a:latin typeface="Courier New" pitchFamily="49" charset="0"/>
              </a:rPr>
              <a:t>	</a:t>
            </a:r>
            <a:r>
              <a:rPr lang="en-US" sz="2400" smtClean="0">
                <a:latin typeface="Courier New" pitchFamily="49" charset="0"/>
              </a:rPr>
              <a:t>+--</a:t>
            </a:r>
            <a:r>
              <a:rPr lang="en-US" sz="2400" b="1" smtClean="0">
                <a:latin typeface="Courier New" pitchFamily="49" charset="0"/>
              </a:rPr>
              <a:t>java.io.File</a:t>
            </a:r>
            <a:r>
              <a:rPr lang="en-US" sz="2400" smtClean="0">
                <a:latin typeface="Courier New" pitchFamily="49" charset="0"/>
              </a:rPr>
              <a:t> </a:t>
            </a:r>
          </a:p>
          <a:p>
            <a:pPr eaLnBrk="1" hangingPunct="1">
              <a:lnSpc>
                <a:spcPct val="90000"/>
              </a:lnSpc>
              <a:buFont typeface="Wingdings" panose="05000000000000000000" pitchFamily="2" charset="2"/>
              <a:buNone/>
              <a:defRPr/>
            </a:pPr>
            <a:r>
              <a:rPr lang="en-US" sz="2400" b="1" smtClean="0">
                <a:latin typeface="Courier New" pitchFamily="49" charset="0"/>
              </a:rPr>
              <a:t>All Implemented Interfaces:</a:t>
            </a:r>
            <a:r>
              <a:rPr lang="en-US" sz="2400" smtClean="0">
                <a:latin typeface="Courier New" pitchFamily="49" charset="0"/>
              </a:rPr>
              <a:t> </a:t>
            </a:r>
          </a:p>
          <a:p>
            <a:pPr lvl="1" eaLnBrk="1" hangingPunct="1">
              <a:lnSpc>
                <a:spcPct val="90000"/>
              </a:lnSpc>
              <a:buFontTx/>
              <a:buNone/>
              <a:defRPr/>
            </a:pPr>
            <a:r>
              <a:rPr lang="en-US" sz="2400" smtClean="0">
                <a:latin typeface="Courier New" pitchFamily="49" charset="0"/>
                <a:hlinkClick r:id="rId4"/>
              </a:rPr>
              <a:t>Comparable</a:t>
            </a:r>
            <a:r>
              <a:rPr lang="en-US" sz="2400" smtClean="0">
                <a:latin typeface="Courier New" pitchFamily="49" charset="0"/>
              </a:rPr>
              <a:t>, </a:t>
            </a:r>
            <a:r>
              <a:rPr lang="en-US" sz="2400" smtClean="0">
                <a:latin typeface="Courier New" pitchFamily="49" charset="0"/>
                <a:hlinkClick r:id="rId5"/>
              </a:rPr>
              <a:t>Serializable</a:t>
            </a:r>
            <a:r>
              <a:rPr lang="en-US" sz="2400" smtClean="0"/>
              <a:t> </a:t>
            </a: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4059511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8C2F8E88-D357-4230-9AA9-6C515BDC76E8}" type="slidenum">
              <a:rPr lang="en-US">
                <a:latin typeface="Arial" panose="020B0604020202020204" pitchFamily="34" charset="0"/>
              </a:rPr>
              <a:pPr eaLnBrk="1" hangingPunct="1"/>
              <a:t>36</a:t>
            </a:fld>
            <a:endParaRPr lang="en-US">
              <a:latin typeface="Arial" panose="020B0604020202020204" pitchFamily="34" charset="0"/>
            </a:endParaRPr>
          </a:p>
        </p:txBody>
      </p:sp>
      <p:sp>
        <p:nvSpPr>
          <p:cNvPr id="545794" name="Rectangle 2"/>
          <p:cNvSpPr>
            <a:spLocks noGrp="1" noChangeArrowheads="1"/>
          </p:cNvSpPr>
          <p:nvPr>
            <p:ph type="title"/>
          </p:nvPr>
        </p:nvSpPr>
        <p:spPr>
          <a:xfrm>
            <a:off x="685800" y="304800"/>
            <a:ext cx="7772400" cy="1143000"/>
          </a:xfrm>
        </p:spPr>
        <p:txBody>
          <a:bodyPr/>
          <a:lstStyle/>
          <a:p>
            <a:pPr eaLnBrk="1" hangingPunct="1">
              <a:defRPr/>
            </a:pPr>
            <a:r>
              <a:rPr lang="en-AU" smtClean="0"/>
              <a:t>The File Class</a:t>
            </a:r>
            <a:endParaRPr lang="en-US" smtClean="0"/>
          </a:p>
        </p:txBody>
      </p:sp>
      <p:sp>
        <p:nvSpPr>
          <p:cNvPr id="545795" name="Rectangle 3"/>
          <p:cNvSpPr>
            <a:spLocks noGrp="1" noChangeArrowheads="1"/>
          </p:cNvSpPr>
          <p:nvPr>
            <p:ph type="body" idx="1"/>
          </p:nvPr>
        </p:nvSpPr>
        <p:spPr>
          <a:xfrm>
            <a:off x="609600" y="1447800"/>
            <a:ext cx="7772400" cy="4724400"/>
          </a:xfrm>
        </p:spPr>
        <p:txBody>
          <a:bodyPr/>
          <a:lstStyle/>
          <a:p>
            <a:pPr eaLnBrk="1" hangingPunct="1">
              <a:lnSpc>
                <a:spcPct val="90000"/>
              </a:lnSpc>
              <a:defRPr/>
            </a:pPr>
            <a:r>
              <a:rPr lang="en-AU" smtClean="0"/>
              <a:t>Represents the pathname of a particular File, or  directory</a:t>
            </a:r>
          </a:p>
          <a:p>
            <a:pPr lvl="1" eaLnBrk="1" hangingPunct="1">
              <a:lnSpc>
                <a:spcPct val="90000"/>
              </a:lnSpc>
              <a:defRPr/>
            </a:pPr>
            <a:r>
              <a:rPr lang="en-AU" smtClean="0"/>
              <a:t>Ex: \Users\Smith\Java\read.me</a:t>
            </a:r>
          </a:p>
          <a:p>
            <a:pPr lvl="1" eaLnBrk="1" hangingPunct="1">
              <a:lnSpc>
                <a:spcPct val="90000"/>
              </a:lnSpc>
              <a:defRPr/>
            </a:pPr>
            <a:r>
              <a:rPr lang="en-AU" smtClean="0"/>
              <a:t>Ex: read.me (in the current directory)</a:t>
            </a:r>
          </a:p>
          <a:p>
            <a:pPr eaLnBrk="1" hangingPunct="1">
              <a:lnSpc>
                <a:spcPct val="90000"/>
              </a:lnSpc>
              <a:defRPr/>
            </a:pPr>
            <a:r>
              <a:rPr lang="en-AU" smtClean="0"/>
              <a:t>Uses</a:t>
            </a:r>
          </a:p>
          <a:p>
            <a:pPr lvl="1" eaLnBrk="1" hangingPunct="1">
              <a:lnSpc>
                <a:spcPct val="90000"/>
              </a:lnSpc>
              <a:defRPr/>
            </a:pPr>
            <a:r>
              <a:rPr lang="en-AU" smtClean="0"/>
              <a:t>Listing existing  files and directories</a:t>
            </a:r>
          </a:p>
          <a:p>
            <a:pPr lvl="1" eaLnBrk="1" hangingPunct="1">
              <a:lnSpc>
                <a:spcPct val="90000"/>
              </a:lnSpc>
              <a:defRPr/>
            </a:pPr>
            <a:r>
              <a:rPr lang="en-AU" smtClean="0"/>
              <a:t>Creating new files and directories</a:t>
            </a:r>
          </a:p>
          <a:p>
            <a:pPr lvl="1" eaLnBrk="1" hangingPunct="1">
              <a:lnSpc>
                <a:spcPct val="90000"/>
              </a:lnSpc>
              <a:defRPr/>
            </a:pPr>
            <a:r>
              <a:rPr lang="en-AU" smtClean="0"/>
              <a:t>Check for the existence of files</a:t>
            </a:r>
          </a:p>
          <a:p>
            <a:pPr lvl="1" eaLnBrk="1" hangingPunct="1">
              <a:lnSpc>
                <a:spcPct val="90000"/>
              </a:lnSpc>
              <a:defRPr/>
            </a:pPr>
            <a:r>
              <a:rPr lang="en-AU" smtClean="0"/>
              <a:t>…</a:t>
            </a:r>
          </a:p>
          <a:p>
            <a:pPr lvl="1" eaLnBrk="1" hangingPunct="1">
              <a:lnSpc>
                <a:spcPct val="90000"/>
              </a:lnSpc>
              <a:defRPr/>
            </a:pPr>
            <a:endParaRPr lang="en-US"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68128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AD989D2E-1A8C-4732-B9B7-76043462C9C6}" type="slidenum">
              <a:rPr lang="en-US">
                <a:latin typeface="Arial" panose="020B0604020202020204" pitchFamily="34" charset="0"/>
              </a:rPr>
              <a:pPr eaLnBrk="1" hangingPunct="1"/>
              <a:t>37</a:t>
            </a:fld>
            <a:endParaRPr lang="en-US">
              <a:latin typeface="Arial" panose="020B0604020202020204" pitchFamily="34" charset="0"/>
            </a:endParaRPr>
          </a:p>
        </p:txBody>
      </p:sp>
      <p:sp>
        <p:nvSpPr>
          <p:cNvPr id="546818" name="Rectangle 2"/>
          <p:cNvSpPr>
            <a:spLocks noGrp="1" noChangeArrowheads="1"/>
          </p:cNvSpPr>
          <p:nvPr>
            <p:ph type="title"/>
          </p:nvPr>
        </p:nvSpPr>
        <p:spPr/>
        <p:txBody>
          <a:bodyPr/>
          <a:lstStyle/>
          <a:p>
            <a:pPr eaLnBrk="1" hangingPunct="1">
              <a:defRPr/>
            </a:pPr>
            <a:r>
              <a:rPr lang="en-AU" smtClean="0"/>
              <a:t>Creating a new File: Example</a:t>
            </a:r>
          </a:p>
        </p:txBody>
      </p:sp>
      <p:sp>
        <p:nvSpPr>
          <p:cNvPr id="546819" name="Rectangle 3"/>
          <p:cNvSpPr>
            <a:spLocks noGrp="1" noChangeArrowheads="1"/>
          </p:cNvSpPr>
          <p:nvPr>
            <p:ph type="body" idx="1"/>
          </p:nvPr>
        </p:nvSpPr>
        <p:spPr>
          <a:xfrm>
            <a:off x="381000" y="1981200"/>
            <a:ext cx="8763000" cy="4114800"/>
          </a:xfrm>
        </p:spPr>
        <p:txBody>
          <a:bodyPr/>
          <a:lstStyle/>
          <a:p>
            <a:pPr eaLnBrk="1" hangingPunct="1">
              <a:buFont typeface="Wingdings" panose="05000000000000000000" pitchFamily="2" charset="2"/>
              <a:buNone/>
              <a:defRPr/>
            </a:pPr>
            <a:r>
              <a:rPr lang="en-AU" b="1" smtClean="0">
                <a:latin typeface="Arial Unicode MS" pitchFamily="34" charset="-128"/>
                <a:hlinkClick r:id="rId2"/>
              </a:rPr>
              <a:t>File</a:t>
            </a:r>
            <a:r>
              <a:rPr lang="en-AU" b="1" smtClean="0">
                <a:latin typeface="Arial Unicode MS" pitchFamily="34" charset="-128"/>
              </a:rPr>
              <a:t> (</a:t>
            </a:r>
            <a:r>
              <a:rPr lang="en-AU" b="1" smtClean="0">
                <a:latin typeface="Arial Unicode MS" pitchFamily="34" charset="-128"/>
                <a:hlinkClick r:id="rId3"/>
              </a:rPr>
              <a:t>String</a:t>
            </a:r>
            <a:r>
              <a:rPr lang="en-AU" b="1" smtClean="0">
                <a:latin typeface="Arial Unicode MS" pitchFamily="34" charset="-128"/>
              </a:rPr>
              <a:t> pathname)</a:t>
            </a:r>
            <a:r>
              <a:rPr lang="en-AU" b="1" smtClean="0">
                <a:latin typeface="Courier New" pitchFamily="49" charset="0"/>
              </a:rPr>
              <a:t> </a:t>
            </a:r>
            <a:br>
              <a:rPr lang="en-AU" b="1" smtClean="0">
                <a:latin typeface="Courier New" pitchFamily="49" charset="0"/>
              </a:rPr>
            </a:br>
            <a:r>
              <a:rPr lang="en-AU" sz="2800" smtClean="0">
                <a:latin typeface="Times" pitchFamily="18" charset="0"/>
              </a:rPr>
              <a:t>Creates a new File instance by converting the given pathname string into an abstract pathname.</a:t>
            </a:r>
          </a:p>
          <a:p>
            <a:pPr eaLnBrk="1" hangingPunct="1">
              <a:buFont typeface="Wingdings" panose="05000000000000000000" pitchFamily="2" charset="2"/>
              <a:buNone/>
              <a:defRPr/>
            </a:pPr>
            <a:endParaRPr lang="en-AU" sz="2800" smtClean="0">
              <a:latin typeface="Times" pitchFamily="18" charset="0"/>
            </a:endParaRPr>
          </a:p>
          <a:p>
            <a:pPr eaLnBrk="1" hangingPunct="1">
              <a:buFont typeface="Wingdings" panose="05000000000000000000" pitchFamily="2" charset="2"/>
              <a:buNone/>
              <a:defRPr/>
            </a:pPr>
            <a:r>
              <a:rPr lang="en-AU" b="1" smtClean="0">
                <a:solidFill>
                  <a:schemeClr val="tx2"/>
                </a:solidFill>
                <a:latin typeface="Courier New" pitchFamily="49" charset="0"/>
              </a:rPr>
              <a:t>Example:</a:t>
            </a:r>
          </a:p>
          <a:p>
            <a:pPr eaLnBrk="1" hangingPunct="1">
              <a:buFont typeface="Wingdings" panose="05000000000000000000" pitchFamily="2" charset="2"/>
              <a:buNone/>
              <a:defRPr/>
            </a:pPr>
            <a:r>
              <a:rPr lang="en-AU" b="1" smtClean="0">
                <a:latin typeface="Courier New" pitchFamily="49" charset="0"/>
              </a:rPr>
              <a:t>String fileName = “C:/fit2034.txt”</a:t>
            </a:r>
          </a:p>
          <a:p>
            <a:pPr eaLnBrk="1" hangingPunct="1">
              <a:buFont typeface="Wingdings" panose="05000000000000000000" pitchFamily="2" charset="2"/>
              <a:buNone/>
              <a:defRPr/>
            </a:pPr>
            <a:r>
              <a:rPr lang="en-AU" b="1" smtClean="0">
                <a:latin typeface="Courier New" pitchFamily="49" charset="0"/>
              </a:rPr>
              <a:t>File file = new File(fileName);</a:t>
            </a:r>
          </a:p>
          <a:p>
            <a:pPr eaLnBrk="1" hangingPunct="1">
              <a:buFont typeface="Wingdings" panose="05000000000000000000" pitchFamily="2" charset="2"/>
              <a:buNone/>
              <a:defRPr/>
            </a:pPr>
            <a:endParaRPr lang="en-AU" b="1" smtClean="0">
              <a:latin typeface="Courier New" pitchFamily="49"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35935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ABD2CB27-3914-48BA-9758-6A497529BB52}" type="slidenum">
              <a:rPr lang="en-US">
                <a:latin typeface="Arial" panose="020B0604020202020204" pitchFamily="34" charset="0"/>
              </a:rPr>
              <a:pPr eaLnBrk="1" hangingPunct="1"/>
              <a:t>38</a:t>
            </a:fld>
            <a:endParaRPr lang="en-US">
              <a:latin typeface="Arial" panose="020B0604020202020204" pitchFamily="34" charset="0"/>
            </a:endParaRPr>
          </a:p>
        </p:txBody>
      </p:sp>
      <p:sp>
        <p:nvSpPr>
          <p:cNvPr id="547842" name="Rectangle 2"/>
          <p:cNvSpPr>
            <a:spLocks noGrp="1" noChangeArrowheads="1"/>
          </p:cNvSpPr>
          <p:nvPr>
            <p:ph type="title"/>
          </p:nvPr>
        </p:nvSpPr>
        <p:spPr/>
        <p:txBody>
          <a:bodyPr/>
          <a:lstStyle/>
          <a:p>
            <a:pPr eaLnBrk="1" hangingPunct="1">
              <a:defRPr/>
            </a:pPr>
            <a:r>
              <a:rPr lang="en-US" smtClean="0"/>
              <a:t>Listing a Directory</a:t>
            </a:r>
          </a:p>
        </p:txBody>
      </p:sp>
      <p:sp>
        <p:nvSpPr>
          <p:cNvPr id="547843" name="Rectangle 3"/>
          <p:cNvSpPr>
            <a:spLocks noGrp="1" noChangeArrowheads="1"/>
          </p:cNvSpPr>
          <p:nvPr>
            <p:ph type="body" idx="1"/>
          </p:nvPr>
        </p:nvSpPr>
        <p:spPr>
          <a:xfrm>
            <a:off x="381000" y="1981200"/>
            <a:ext cx="8534400" cy="4114800"/>
          </a:xfrm>
        </p:spPr>
        <p:txBody>
          <a:bodyPr/>
          <a:lstStyle/>
          <a:p>
            <a:pPr eaLnBrk="1" hangingPunct="1">
              <a:buFont typeface="Wingdings" panose="05000000000000000000" pitchFamily="2" charset="2"/>
              <a:buNone/>
              <a:defRPr/>
            </a:pPr>
            <a:r>
              <a:rPr lang="en-AU" smtClean="0"/>
              <a:t> </a:t>
            </a:r>
            <a:r>
              <a:rPr lang="en-AU" sz="2400" b="1" smtClean="0">
                <a:latin typeface="Courier New" pitchFamily="49" charset="0"/>
              </a:rPr>
              <a:t>public void listADirectory(String dirName)</a:t>
            </a:r>
          </a:p>
          <a:p>
            <a:pPr eaLnBrk="1" hangingPunct="1">
              <a:buFont typeface="Wingdings" panose="05000000000000000000" pitchFamily="2" charset="2"/>
              <a:buNone/>
              <a:defRPr/>
            </a:pPr>
            <a:r>
              <a:rPr lang="en-AU" sz="2400" b="1" smtClean="0">
                <a:latin typeface="Courier New" pitchFamily="49" charset="0"/>
              </a:rPr>
              <a:t>    {</a:t>
            </a:r>
          </a:p>
          <a:p>
            <a:pPr eaLnBrk="1" hangingPunct="1">
              <a:buFont typeface="Wingdings" panose="05000000000000000000" pitchFamily="2" charset="2"/>
              <a:buNone/>
              <a:defRPr/>
            </a:pPr>
            <a:r>
              <a:rPr lang="en-AU" sz="2400" b="1" smtClean="0">
                <a:latin typeface="Courier New" pitchFamily="49" charset="0"/>
              </a:rPr>
              <a:t>        File dirList = new File(dirName);</a:t>
            </a:r>
          </a:p>
          <a:p>
            <a:pPr eaLnBrk="1" hangingPunct="1">
              <a:buFont typeface="Wingdings" panose="05000000000000000000" pitchFamily="2" charset="2"/>
              <a:buNone/>
              <a:defRPr/>
            </a:pPr>
            <a:r>
              <a:rPr lang="en-AU" sz="2400" b="1" smtClean="0">
                <a:latin typeface="Courier New" pitchFamily="49" charset="0"/>
              </a:rPr>
              <a:t>        String[] dList = dirList.list();</a:t>
            </a:r>
          </a:p>
          <a:p>
            <a:pPr eaLnBrk="1" hangingPunct="1">
              <a:buFont typeface="Wingdings" panose="05000000000000000000" pitchFamily="2" charset="2"/>
              <a:buNone/>
              <a:defRPr/>
            </a:pPr>
            <a:r>
              <a:rPr lang="en-AU" sz="2400" b="1" smtClean="0">
                <a:latin typeface="Courier New" pitchFamily="49" charset="0"/>
              </a:rPr>
              <a:t>        for(int i = 0; i &lt; dList.length; i++)</a:t>
            </a:r>
          </a:p>
          <a:p>
            <a:pPr eaLnBrk="1" hangingPunct="1">
              <a:buFont typeface="Wingdings" panose="05000000000000000000" pitchFamily="2" charset="2"/>
              <a:buNone/>
              <a:defRPr/>
            </a:pPr>
            <a:r>
              <a:rPr lang="en-AU" sz="2400" b="1" smtClean="0">
                <a:latin typeface="Courier New" pitchFamily="49" charset="0"/>
              </a:rPr>
              <a:t>        System.out.println(dList[i]);</a:t>
            </a:r>
          </a:p>
          <a:p>
            <a:pPr eaLnBrk="1" hangingPunct="1">
              <a:buFont typeface="Wingdings" panose="05000000000000000000" pitchFamily="2" charset="2"/>
              <a:buNone/>
              <a:defRPr/>
            </a:pPr>
            <a:r>
              <a:rPr lang="en-AU" sz="2400" b="1" smtClean="0">
                <a:latin typeface="Courier New" pitchFamily="49" charset="0"/>
              </a:rPr>
              <a:t>    }</a:t>
            </a:r>
          </a:p>
        </p:txBody>
      </p:sp>
      <p:sp>
        <p:nvSpPr>
          <p:cNvPr id="40965" name="Text Box 4"/>
          <p:cNvSpPr txBox="1">
            <a:spLocks noChangeArrowheads="1"/>
          </p:cNvSpPr>
          <p:nvPr/>
        </p:nvSpPr>
        <p:spPr bwMode="auto">
          <a:xfrm>
            <a:off x="381000" y="5214938"/>
            <a:ext cx="8351838"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3200" rIns="90000" bIns="4320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latin typeface="Times" panose="02020603050405020304" pitchFamily="18" charset="0"/>
              </a:rPr>
              <a:t>String[] list() : Returns an array of strings naming the files and directories in the directory denoted by this abstract pathname.</a:t>
            </a: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4005118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CB38699C-C04F-403E-8A27-500E38146712}" type="slidenum">
              <a:rPr lang="en-US">
                <a:latin typeface="Arial" panose="020B0604020202020204" pitchFamily="34" charset="0"/>
              </a:rPr>
              <a:pPr eaLnBrk="1" hangingPunct="1"/>
              <a:t>39</a:t>
            </a:fld>
            <a:endParaRPr lang="en-US">
              <a:latin typeface="Arial" panose="020B0604020202020204" pitchFamily="34" charset="0"/>
            </a:endParaRPr>
          </a:p>
        </p:txBody>
      </p:sp>
      <p:sp>
        <p:nvSpPr>
          <p:cNvPr id="548866" name="Rectangle 2"/>
          <p:cNvSpPr>
            <a:spLocks noGrp="1" noChangeArrowheads="1"/>
          </p:cNvSpPr>
          <p:nvPr>
            <p:ph type="title"/>
          </p:nvPr>
        </p:nvSpPr>
        <p:spPr>
          <a:xfrm>
            <a:off x="685800" y="152400"/>
            <a:ext cx="7772400" cy="1143000"/>
          </a:xfrm>
        </p:spPr>
        <p:txBody>
          <a:bodyPr/>
          <a:lstStyle/>
          <a:p>
            <a:pPr eaLnBrk="1" hangingPunct="1">
              <a:defRPr/>
            </a:pPr>
            <a:r>
              <a:rPr lang="en-AU" smtClean="0"/>
              <a:t>FileReader interface</a:t>
            </a:r>
          </a:p>
        </p:txBody>
      </p:sp>
      <p:sp>
        <p:nvSpPr>
          <p:cNvPr id="41988" name="Rectangle 3"/>
          <p:cNvSpPr>
            <a:spLocks noChangeArrowheads="1"/>
          </p:cNvSpPr>
          <p:nvPr/>
        </p:nvSpPr>
        <p:spPr bwMode="auto">
          <a:xfrm>
            <a:off x="152400" y="2044518"/>
            <a:ext cx="9191625"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dirty="0">
                <a:latin typeface="Courier New" panose="02070309020205020404" pitchFamily="49" charset="0"/>
              </a:rPr>
              <a:t>public</a:t>
            </a:r>
            <a:r>
              <a:rPr lang="en-AU" sz="2400" b="1" dirty="0">
                <a:latin typeface="Courier New" panose="02070309020205020404" pitchFamily="49" charset="0"/>
              </a:rPr>
              <a:t> </a:t>
            </a:r>
            <a:r>
              <a:rPr lang="en-AU" sz="2400" b="1" dirty="0" err="1">
                <a:latin typeface="Courier New" panose="02070309020205020404" pitchFamily="49" charset="0"/>
              </a:rPr>
              <a:t>FileReader</a:t>
            </a:r>
            <a:r>
              <a:rPr lang="en-AU" sz="2400" b="1" dirty="0">
                <a:latin typeface="Courier New" panose="02070309020205020404" pitchFamily="49" charset="0"/>
              </a:rPr>
              <a:t>(</a:t>
            </a:r>
            <a:r>
              <a:rPr lang="en-AU" sz="2400" b="1" dirty="0">
                <a:latin typeface="Courier New" panose="02070309020205020404" pitchFamily="49" charset="0"/>
                <a:hlinkClick r:id="rId3"/>
              </a:rPr>
              <a:t>File</a:t>
            </a:r>
            <a:r>
              <a:rPr lang="en-AU" sz="2400" b="1" dirty="0">
                <a:latin typeface="Courier New" panose="02070309020205020404" pitchFamily="49" charset="0"/>
              </a:rPr>
              <a:t> file) </a:t>
            </a:r>
          </a:p>
          <a:p>
            <a:r>
              <a:rPr lang="en-AU" sz="2400" b="1" dirty="0">
                <a:latin typeface="Courier New" panose="02070309020205020404" pitchFamily="49" charset="0"/>
              </a:rPr>
              <a:t>	throws </a:t>
            </a:r>
            <a:r>
              <a:rPr lang="en-AU" sz="2400" b="1" dirty="0" err="1">
                <a:latin typeface="Courier New" panose="02070309020205020404" pitchFamily="49" charset="0"/>
                <a:hlinkClick r:id="rId4"/>
              </a:rPr>
              <a:t>FileNotFoundException</a:t>
            </a:r>
            <a:endParaRPr lang="en-AU" sz="2400" b="1" dirty="0">
              <a:latin typeface="Courier New" panose="02070309020205020404" pitchFamily="49" charset="0"/>
            </a:endParaRPr>
          </a:p>
          <a:p>
            <a:r>
              <a:rPr lang="en-US" b="1" i="1" dirty="0">
                <a:latin typeface="Courier New" panose="02070309020205020404" pitchFamily="49" charset="0"/>
              </a:rPr>
              <a:t>Creates a new </a:t>
            </a:r>
            <a:r>
              <a:rPr lang="en-US" b="1" i="1" dirty="0" err="1">
                <a:latin typeface="Courier New" panose="02070309020205020404" pitchFamily="49" charset="0"/>
              </a:rPr>
              <a:t>FileReader</a:t>
            </a:r>
            <a:r>
              <a:rPr lang="en-US" b="1" i="1" dirty="0">
                <a:latin typeface="Courier New" panose="02070309020205020404" pitchFamily="49" charset="0"/>
              </a:rPr>
              <a:t>, given the File to read from</a:t>
            </a:r>
            <a:r>
              <a:rPr lang="en-US" sz="2400" b="1" dirty="0">
                <a:latin typeface="Courier New" panose="02070309020205020404" pitchFamily="49" charset="0"/>
              </a:rPr>
              <a:t> </a:t>
            </a:r>
            <a:endParaRPr lang="en-AU" sz="2400" b="1" dirty="0">
              <a:latin typeface="Courier New" panose="02070309020205020404" pitchFamily="49" charset="0"/>
            </a:endParaRPr>
          </a:p>
          <a:p>
            <a:r>
              <a:rPr lang="en-AU" sz="2400" b="1" dirty="0">
                <a:latin typeface="Courier New" panose="02070309020205020404" pitchFamily="49" charset="0"/>
              </a:rPr>
              <a:t>           </a:t>
            </a:r>
          </a:p>
          <a:p>
            <a:r>
              <a:rPr lang="en-AU" sz="2400" dirty="0">
                <a:latin typeface="Courier New" panose="02070309020205020404" pitchFamily="49" charset="0"/>
              </a:rPr>
              <a:t>public</a:t>
            </a:r>
            <a:r>
              <a:rPr lang="en-AU" sz="2400" b="1" dirty="0">
                <a:latin typeface="Courier New" panose="02070309020205020404" pitchFamily="49" charset="0"/>
              </a:rPr>
              <a:t> </a:t>
            </a:r>
            <a:r>
              <a:rPr lang="en-AU" sz="2400" b="1" dirty="0" err="1">
                <a:latin typeface="Courier New" panose="02070309020205020404" pitchFamily="49" charset="0"/>
              </a:rPr>
              <a:t>FileReader</a:t>
            </a:r>
            <a:r>
              <a:rPr lang="en-AU" sz="2400" b="1" dirty="0">
                <a:latin typeface="Courier New" panose="02070309020205020404" pitchFamily="49" charset="0"/>
              </a:rPr>
              <a:t>(</a:t>
            </a:r>
            <a:r>
              <a:rPr lang="en-AU" sz="2400" b="1" dirty="0" err="1">
                <a:latin typeface="Courier New" panose="02070309020205020404" pitchFamily="49" charset="0"/>
                <a:hlinkClick r:id="rId5"/>
              </a:rPr>
              <a:t>FileDescriptor</a:t>
            </a:r>
            <a:r>
              <a:rPr lang="en-AU" sz="2400" b="1" dirty="0">
                <a:latin typeface="Courier New" panose="02070309020205020404" pitchFamily="49" charset="0"/>
              </a:rPr>
              <a:t> </a:t>
            </a:r>
            <a:r>
              <a:rPr lang="en-AU" sz="2400" b="1" dirty="0" err="1">
                <a:latin typeface="Courier New" panose="02070309020205020404" pitchFamily="49" charset="0"/>
              </a:rPr>
              <a:t>fd</a:t>
            </a:r>
            <a:r>
              <a:rPr lang="en-AU" sz="2400" b="1" dirty="0">
                <a:latin typeface="Courier New" panose="02070309020205020404" pitchFamily="49" charset="0"/>
              </a:rPr>
              <a:t>)</a:t>
            </a:r>
          </a:p>
          <a:p>
            <a:r>
              <a:rPr lang="en-US" b="1" i="1" dirty="0">
                <a:latin typeface="Courier New" panose="02070309020205020404" pitchFamily="49" charset="0"/>
              </a:rPr>
              <a:t>Creates a new </a:t>
            </a:r>
            <a:r>
              <a:rPr lang="en-US" b="1" i="1" dirty="0" err="1">
                <a:latin typeface="Courier New" panose="02070309020205020404" pitchFamily="49" charset="0"/>
              </a:rPr>
              <a:t>FileReader</a:t>
            </a:r>
            <a:r>
              <a:rPr lang="en-US" b="1" i="1" dirty="0">
                <a:latin typeface="Courier New" panose="02070309020205020404" pitchFamily="49" charset="0"/>
              </a:rPr>
              <a:t>, given the </a:t>
            </a:r>
            <a:r>
              <a:rPr lang="en-US" b="1" i="1" dirty="0" err="1">
                <a:latin typeface="Courier New" panose="02070309020205020404" pitchFamily="49" charset="0"/>
              </a:rPr>
              <a:t>FileDescriptor</a:t>
            </a:r>
            <a:r>
              <a:rPr lang="en-US" b="1" i="1" dirty="0">
                <a:latin typeface="Courier New" panose="02070309020205020404" pitchFamily="49" charset="0"/>
              </a:rPr>
              <a:t> to read from</a:t>
            </a:r>
            <a:r>
              <a:rPr lang="en-US" sz="2400" b="1" dirty="0">
                <a:latin typeface="Courier New" panose="02070309020205020404" pitchFamily="49" charset="0"/>
              </a:rPr>
              <a:t> </a:t>
            </a:r>
            <a:endParaRPr lang="en-AU" sz="2400" b="1" dirty="0">
              <a:latin typeface="Courier New" panose="02070309020205020404" pitchFamily="49" charset="0"/>
            </a:endParaRPr>
          </a:p>
          <a:p>
            <a:r>
              <a:rPr lang="en-AU" sz="2400" b="1" dirty="0">
                <a:latin typeface="Courier New" panose="02070309020205020404" pitchFamily="49" charset="0"/>
              </a:rPr>
              <a:t>           </a:t>
            </a:r>
          </a:p>
          <a:p>
            <a:r>
              <a:rPr lang="en-AU" sz="2400" dirty="0">
                <a:latin typeface="Courier New" panose="02070309020205020404" pitchFamily="49" charset="0"/>
              </a:rPr>
              <a:t>public</a:t>
            </a:r>
            <a:r>
              <a:rPr lang="en-AU" sz="2400" b="1" dirty="0">
                <a:latin typeface="Courier New" panose="02070309020205020404" pitchFamily="49" charset="0"/>
              </a:rPr>
              <a:t> </a:t>
            </a:r>
            <a:r>
              <a:rPr lang="en-AU" sz="2400" b="1" dirty="0" err="1">
                <a:latin typeface="Courier New" panose="02070309020205020404" pitchFamily="49" charset="0"/>
              </a:rPr>
              <a:t>FileReader</a:t>
            </a:r>
            <a:r>
              <a:rPr lang="en-AU" sz="2400" b="1" dirty="0">
                <a:latin typeface="Courier New" panose="02070309020205020404" pitchFamily="49" charset="0"/>
              </a:rPr>
              <a:t>(</a:t>
            </a:r>
            <a:r>
              <a:rPr lang="en-AU" sz="2400" b="1" dirty="0">
                <a:latin typeface="Courier New" panose="02070309020205020404" pitchFamily="49" charset="0"/>
                <a:hlinkClick r:id="rId6"/>
              </a:rPr>
              <a:t>String</a:t>
            </a:r>
            <a:r>
              <a:rPr lang="en-AU" sz="2400" b="1" dirty="0">
                <a:latin typeface="Courier New" panose="02070309020205020404" pitchFamily="49" charset="0"/>
              </a:rPr>
              <a:t> </a:t>
            </a:r>
            <a:r>
              <a:rPr lang="en-AU" sz="2400" b="1" dirty="0" err="1">
                <a:latin typeface="Courier New" panose="02070309020205020404" pitchFamily="49" charset="0"/>
              </a:rPr>
              <a:t>fileName</a:t>
            </a:r>
            <a:r>
              <a:rPr lang="en-AU" sz="2400" b="1" dirty="0">
                <a:latin typeface="Courier New" panose="02070309020205020404" pitchFamily="49" charset="0"/>
              </a:rPr>
              <a:t>) </a:t>
            </a:r>
          </a:p>
          <a:p>
            <a:r>
              <a:rPr lang="en-AU" sz="2400" b="1" dirty="0">
                <a:latin typeface="Courier New" panose="02070309020205020404" pitchFamily="49" charset="0"/>
              </a:rPr>
              <a:t>	throws </a:t>
            </a:r>
            <a:r>
              <a:rPr lang="en-AU" sz="2400" b="1" dirty="0" err="1">
                <a:latin typeface="Courier New" panose="02070309020205020404" pitchFamily="49" charset="0"/>
                <a:hlinkClick r:id="rId4"/>
              </a:rPr>
              <a:t>FileNotFoundException</a:t>
            </a:r>
            <a:endParaRPr lang="en-AU" sz="2400" b="1" dirty="0">
              <a:latin typeface="Courier New" panose="02070309020205020404" pitchFamily="49" charset="0"/>
            </a:endParaRPr>
          </a:p>
          <a:p>
            <a:r>
              <a:rPr lang="en-US" b="1" i="1" dirty="0">
                <a:latin typeface="Courier New" panose="02070309020205020404" pitchFamily="49" charset="0"/>
              </a:rPr>
              <a:t>Creates a new </a:t>
            </a:r>
            <a:r>
              <a:rPr lang="en-US" b="1" i="1" dirty="0" err="1">
                <a:latin typeface="Courier New" panose="02070309020205020404" pitchFamily="49" charset="0"/>
              </a:rPr>
              <a:t>FileReader</a:t>
            </a:r>
            <a:r>
              <a:rPr lang="en-US" b="1" i="1" dirty="0">
                <a:latin typeface="Courier New" panose="02070309020205020404" pitchFamily="49" charset="0"/>
              </a:rPr>
              <a:t>, given the name of the file to read from</a:t>
            </a:r>
            <a:r>
              <a:rPr lang="en-US" b="1" dirty="0">
                <a:latin typeface="Courier New" panose="02070309020205020404" pitchFamily="49" charset="0"/>
              </a:rPr>
              <a:t> </a:t>
            </a:r>
            <a:endParaRPr lang="en-AU" b="1" dirty="0">
              <a:latin typeface="Courier New" panose="02070309020205020404" pitchFamily="49" charset="0"/>
            </a:endParaRPr>
          </a:p>
        </p:txBody>
      </p:sp>
      <p:sp>
        <p:nvSpPr>
          <p:cNvPr id="41989" name="Text Box 4"/>
          <p:cNvSpPr txBox="1">
            <a:spLocks noChangeArrowheads="1"/>
          </p:cNvSpPr>
          <p:nvPr/>
        </p:nvSpPr>
        <p:spPr bwMode="auto">
          <a:xfrm>
            <a:off x="685800" y="1124167"/>
            <a:ext cx="66405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sz="2400" dirty="0">
                <a:latin typeface="AGaramond Italic" charset="0"/>
              </a:rPr>
              <a:t>A class for reading character files </a:t>
            </a:r>
          </a:p>
          <a:p>
            <a:r>
              <a:rPr lang="en-AU" sz="2400" dirty="0">
                <a:latin typeface="AGaramond Italic" charset="0"/>
              </a:rPr>
              <a:t>class </a:t>
            </a:r>
            <a:r>
              <a:rPr lang="en-AU" sz="2400" dirty="0" err="1">
                <a:latin typeface="AGaramond Italic" charset="0"/>
              </a:rPr>
              <a:t>FileReader</a:t>
            </a:r>
            <a:r>
              <a:rPr lang="en-AU" sz="2400" dirty="0">
                <a:latin typeface="AGaramond Italic" charset="0"/>
              </a:rPr>
              <a:t> (extends </a:t>
            </a:r>
            <a:r>
              <a:rPr lang="en-AU" sz="2400" dirty="0" err="1">
                <a:latin typeface="AGaramond Italic" charset="0"/>
              </a:rPr>
              <a:t>InputStreamReader</a:t>
            </a:r>
            <a:r>
              <a:rPr lang="en-AU" sz="2400" dirty="0">
                <a:latin typeface="AGaramond Italic" charset="0"/>
              </a:rPr>
              <a:t>):</a:t>
            </a:r>
          </a:p>
        </p:txBody>
      </p:sp>
    </p:spTree>
    <p:extLst>
      <p:ext uri="{BB962C8B-B14F-4D97-AF65-F5344CB8AC3E}">
        <p14:creationId xmlns:p14="http://schemas.microsoft.com/office/powerpoint/2010/main" val="3167723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DDA0EC63-D1A2-4069-BC03-555137A6B120}" type="slidenum">
              <a:rPr lang="en-US">
                <a:latin typeface="Arial" panose="020B0604020202020204" pitchFamily="34" charset="0"/>
              </a:rPr>
              <a:pPr eaLnBrk="1" hangingPunct="1"/>
              <a:t>4</a:t>
            </a:fld>
            <a:endParaRPr lang="en-US">
              <a:latin typeface="Arial" panose="020B0604020202020204" pitchFamily="34" charset="0"/>
            </a:endParaRPr>
          </a:p>
        </p:txBody>
      </p:sp>
      <p:sp>
        <p:nvSpPr>
          <p:cNvPr id="319490" name="Rectangle 2"/>
          <p:cNvSpPr>
            <a:spLocks noGrp="1" noChangeArrowheads="1"/>
          </p:cNvSpPr>
          <p:nvPr>
            <p:ph type="title"/>
          </p:nvPr>
        </p:nvSpPr>
        <p:spPr/>
        <p:txBody>
          <a:bodyPr/>
          <a:lstStyle/>
          <a:p>
            <a:pPr eaLnBrk="1" hangingPunct="1">
              <a:defRPr/>
            </a:pPr>
            <a:r>
              <a:rPr lang="en-AU" smtClean="0"/>
              <a:t>Output Mechanisms</a:t>
            </a:r>
          </a:p>
        </p:txBody>
      </p:sp>
      <p:sp>
        <p:nvSpPr>
          <p:cNvPr id="319491" name="Rectangle 3"/>
          <p:cNvSpPr>
            <a:spLocks noGrp="1" noChangeArrowheads="1"/>
          </p:cNvSpPr>
          <p:nvPr>
            <p:ph type="body" idx="4294967295"/>
          </p:nvPr>
        </p:nvSpPr>
        <p:spPr/>
        <p:txBody>
          <a:bodyPr/>
          <a:lstStyle/>
          <a:p>
            <a:pPr eaLnBrk="1" hangingPunct="1">
              <a:defRPr/>
            </a:pPr>
            <a:r>
              <a:rPr lang="en-AU" smtClean="0"/>
              <a:t>Text to terminal, printer, etc.</a:t>
            </a:r>
          </a:p>
          <a:p>
            <a:pPr eaLnBrk="1" hangingPunct="1">
              <a:defRPr/>
            </a:pPr>
            <a:r>
              <a:rPr lang="en-AU" smtClean="0"/>
              <a:t>Data to file.</a:t>
            </a:r>
          </a:p>
          <a:p>
            <a:pPr eaLnBrk="1" hangingPunct="1">
              <a:defRPr/>
            </a:pPr>
            <a:r>
              <a:rPr lang="en-AU" smtClean="0"/>
              <a:t>Data to other programs, network, etc.</a:t>
            </a:r>
          </a:p>
          <a:p>
            <a:pPr eaLnBrk="1" hangingPunct="1">
              <a:defRPr/>
            </a:pPr>
            <a:r>
              <a:rPr lang="en-AU" smtClean="0"/>
              <a:t>Windows, graphics (GUI).</a:t>
            </a:r>
          </a:p>
        </p:txBody>
      </p:sp>
    </p:spTree>
    <p:extLst>
      <p:ext uri="{BB962C8B-B14F-4D97-AF65-F5344CB8AC3E}">
        <p14:creationId xmlns:p14="http://schemas.microsoft.com/office/powerpoint/2010/main" val="845197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721CEA46-253C-438B-9BBB-00FA4558D526}" type="slidenum">
              <a:rPr lang="en-US">
                <a:latin typeface="Arial" panose="020B0604020202020204" pitchFamily="34" charset="0"/>
              </a:rPr>
              <a:pPr eaLnBrk="1" hangingPunct="1"/>
              <a:t>40</a:t>
            </a:fld>
            <a:endParaRPr lang="en-US">
              <a:latin typeface="Arial" panose="020B0604020202020204" pitchFamily="34" charset="0"/>
            </a:endParaRPr>
          </a:p>
        </p:txBody>
      </p:sp>
      <p:sp>
        <p:nvSpPr>
          <p:cNvPr id="550914" name="Rectangle 2"/>
          <p:cNvSpPr>
            <a:spLocks noGrp="1" noChangeArrowheads="1"/>
          </p:cNvSpPr>
          <p:nvPr>
            <p:ph type="title"/>
          </p:nvPr>
        </p:nvSpPr>
        <p:spPr/>
        <p:txBody>
          <a:bodyPr/>
          <a:lstStyle/>
          <a:p>
            <a:pPr eaLnBrk="1" hangingPunct="1">
              <a:defRPr/>
            </a:pPr>
            <a:r>
              <a:rPr lang="en-AU" smtClean="0"/>
              <a:t>Creating a file reader</a:t>
            </a:r>
          </a:p>
        </p:txBody>
      </p:sp>
      <p:sp>
        <p:nvSpPr>
          <p:cNvPr id="43012" name="Rectangle 3"/>
          <p:cNvSpPr>
            <a:spLocks noChangeArrowheads="1"/>
          </p:cNvSpPr>
          <p:nvPr/>
        </p:nvSpPr>
        <p:spPr bwMode="auto">
          <a:xfrm>
            <a:off x="609600" y="1905000"/>
            <a:ext cx="4837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a:latin typeface="Times" panose="02020603050405020304" pitchFamily="18" charset="0"/>
              </a:rPr>
              <a:t>The code used to create a FileReader: </a:t>
            </a:r>
          </a:p>
        </p:txBody>
      </p:sp>
      <p:sp>
        <p:nvSpPr>
          <p:cNvPr id="43013" name="Rectangle 4"/>
          <p:cNvSpPr>
            <a:spLocks noChangeArrowheads="1"/>
          </p:cNvSpPr>
          <p:nvPr/>
        </p:nvSpPr>
        <p:spPr bwMode="auto">
          <a:xfrm>
            <a:off x="152400" y="2514600"/>
            <a:ext cx="8775700" cy="3752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b="1">
                <a:latin typeface="Courier New" panose="02070309020205020404" pitchFamily="49" charset="0"/>
              </a:rPr>
              <a:t>inputFile = new File(fromFile); </a:t>
            </a:r>
          </a:p>
          <a:p>
            <a:r>
              <a:rPr lang="en-AU" sz="2400" b="1">
                <a:latin typeface="Courier New" panose="02070309020205020404" pitchFamily="49" charset="0"/>
              </a:rPr>
              <a:t>try</a:t>
            </a:r>
          </a:p>
          <a:p>
            <a:r>
              <a:rPr lang="en-AU" sz="2400" b="1">
                <a:latin typeface="Courier New" panose="02070309020205020404" pitchFamily="49" charset="0"/>
              </a:rPr>
              <a:t>{</a:t>
            </a:r>
          </a:p>
          <a:p>
            <a:r>
              <a:rPr lang="en-AU" sz="2400" b="1">
                <a:latin typeface="Courier New" panose="02070309020205020404" pitchFamily="49" charset="0"/>
              </a:rPr>
              <a:t>	FileReader in = new FileReader(inputFile);</a:t>
            </a:r>
          </a:p>
          <a:p>
            <a:r>
              <a:rPr lang="en-AU" sz="2400" b="1">
                <a:latin typeface="Courier New" panose="02070309020205020404" pitchFamily="49" charset="0"/>
              </a:rPr>
              <a:t>	. . .</a:t>
            </a:r>
          </a:p>
          <a:p>
            <a:r>
              <a:rPr lang="en-AU" sz="2400" b="1">
                <a:latin typeface="Courier New" panose="02070309020205020404" pitchFamily="49" charset="0"/>
              </a:rPr>
              <a:t>}</a:t>
            </a:r>
          </a:p>
          <a:p>
            <a:r>
              <a:rPr lang="en-AU" sz="2400" b="1">
                <a:latin typeface="Courier New" panose="02070309020205020404" pitchFamily="49" charset="0"/>
              </a:rPr>
              <a:t>catch (FileNotFoundException fNF)</a:t>
            </a:r>
          </a:p>
          <a:p>
            <a:r>
              <a:rPr lang="en-AU" sz="2400" b="1">
                <a:latin typeface="Courier New" panose="02070309020205020404" pitchFamily="49" charset="0"/>
              </a:rPr>
              <a:t>{</a:t>
            </a:r>
          </a:p>
          <a:p>
            <a:r>
              <a:rPr lang="en-AU" sz="2400" b="1">
                <a:latin typeface="Courier New" panose="02070309020205020404" pitchFamily="49" charset="0"/>
              </a:rPr>
              <a:t>	System.out.println(“File Not Found”);</a:t>
            </a:r>
          </a:p>
          <a:p>
            <a:r>
              <a:rPr lang="en-AU" sz="2400" b="1">
                <a:latin typeface="Courier New" panose="02070309020205020404" pitchFamily="49" charset="0"/>
              </a:rPr>
              <a:t>}</a:t>
            </a:r>
          </a:p>
        </p:txBody>
      </p:sp>
    </p:spTree>
    <p:extLst>
      <p:ext uri="{BB962C8B-B14F-4D97-AF65-F5344CB8AC3E}">
        <p14:creationId xmlns:p14="http://schemas.microsoft.com/office/powerpoint/2010/main" val="3193627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C6B6B3FE-8AFF-4305-9EEE-20AA5F8148CD}" type="slidenum">
              <a:rPr lang="en-US">
                <a:latin typeface="Arial" panose="020B0604020202020204" pitchFamily="34" charset="0"/>
              </a:rPr>
              <a:pPr eaLnBrk="1" hangingPunct="1"/>
              <a:t>41</a:t>
            </a:fld>
            <a:endParaRPr lang="en-US">
              <a:latin typeface="Arial" panose="020B0604020202020204" pitchFamily="34" charset="0"/>
            </a:endParaRPr>
          </a:p>
        </p:txBody>
      </p:sp>
      <p:sp>
        <p:nvSpPr>
          <p:cNvPr id="552962" name="Rectangle 2"/>
          <p:cNvSpPr>
            <a:spLocks noGrp="1" noChangeArrowheads="1"/>
          </p:cNvSpPr>
          <p:nvPr>
            <p:ph type="title"/>
          </p:nvPr>
        </p:nvSpPr>
        <p:spPr/>
        <p:txBody>
          <a:bodyPr/>
          <a:lstStyle/>
          <a:p>
            <a:pPr eaLnBrk="1" hangingPunct="1">
              <a:defRPr/>
            </a:pPr>
            <a:r>
              <a:rPr lang="en-AU" smtClean="0"/>
              <a:t>FileReader methods </a:t>
            </a:r>
            <a:br>
              <a:rPr lang="en-AU" smtClean="0"/>
            </a:br>
            <a:r>
              <a:rPr lang="en-AU" smtClean="0"/>
              <a:t>(Inherited from Reader)</a:t>
            </a:r>
          </a:p>
        </p:txBody>
      </p:sp>
      <p:sp>
        <p:nvSpPr>
          <p:cNvPr id="552963" name="Rectangle 3"/>
          <p:cNvSpPr>
            <a:spLocks noGrp="1" noChangeArrowheads="1"/>
          </p:cNvSpPr>
          <p:nvPr>
            <p:ph type="body" idx="1"/>
          </p:nvPr>
        </p:nvSpPr>
        <p:spPr>
          <a:xfrm>
            <a:off x="457200" y="1828800"/>
            <a:ext cx="8229600" cy="4297363"/>
          </a:xfrm>
        </p:spPr>
        <p:txBody>
          <a:bodyPr>
            <a:normAutofit fontScale="92500" lnSpcReduction="10000"/>
          </a:bodyPr>
          <a:lstStyle/>
          <a:p>
            <a:pPr eaLnBrk="1" hangingPunct="1">
              <a:buFont typeface="Wingdings" panose="05000000000000000000" pitchFamily="2" charset="2"/>
              <a:buNone/>
              <a:defRPr/>
            </a:pPr>
            <a:r>
              <a:rPr lang="en-AU" dirty="0" smtClean="0">
                <a:latin typeface="Arial Unicode MS" pitchFamily="34" charset="-128"/>
              </a:rPr>
              <a:t>public </a:t>
            </a:r>
            <a:r>
              <a:rPr lang="en-AU" dirty="0" err="1" smtClean="0">
                <a:latin typeface="Arial Unicode MS" pitchFamily="34" charset="-128"/>
              </a:rPr>
              <a:t>int</a:t>
            </a:r>
            <a:r>
              <a:rPr lang="en-AU" dirty="0" smtClean="0">
                <a:latin typeface="Arial Unicode MS" pitchFamily="34" charset="-128"/>
              </a:rPr>
              <a:t> </a:t>
            </a:r>
            <a:r>
              <a:rPr lang="en-AU" b="1" dirty="0" smtClean="0">
                <a:latin typeface="Arial Unicode MS" pitchFamily="34" charset="-128"/>
              </a:rPr>
              <a:t>read</a:t>
            </a:r>
            <a:r>
              <a:rPr lang="en-AU" dirty="0" smtClean="0">
                <a:latin typeface="Arial Unicode MS" pitchFamily="34" charset="-128"/>
              </a:rPr>
              <a:t>() throws </a:t>
            </a:r>
            <a:r>
              <a:rPr lang="en-AU" dirty="0" err="1" smtClean="0">
                <a:latin typeface="Arial Unicode MS" pitchFamily="34" charset="-128"/>
                <a:hlinkClick r:id="rId2"/>
              </a:rPr>
              <a:t>IOException</a:t>
            </a:r>
            <a:r>
              <a:rPr lang="en-AU" dirty="0" smtClean="0"/>
              <a:t> </a:t>
            </a:r>
          </a:p>
          <a:p>
            <a:pPr lvl="1" eaLnBrk="1" hangingPunct="1">
              <a:buFontTx/>
              <a:buNone/>
              <a:defRPr/>
            </a:pPr>
            <a:r>
              <a:rPr lang="en-AU" dirty="0" smtClean="0"/>
              <a:t>Read a single character. This method will block until a character is available, an I/O error occurs, or the end of the stream is reached. </a:t>
            </a:r>
          </a:p>
          <a:p>
            <a:pPr lvl="1" eaLnBrk="1" hangingPunct="1">
              <a:buFontTx/>
              <a:buNone/>
              <a:defRPr/>
            </a:pPr>
            <a:endParaRPr lang="en-AU" dirty="0" smtClean="0"/>
          </a:p>
          <a:p>
            <a:pPr eaLnBrk="1" hangingPunct="1">
              <a:defRPr/>
            </a:pPr>
            <a:r>
              <a:rPr lang="en-AU" i="1" dirty="0" smtClean="0"/>
              <a:t>Reads each character as an integer</a:t>
            </a:r>
          </a:p>
          <a:p>
            <a:pPr eaLnBrk="1" hangingPunct="1">
              <a:defRPr/>
            </a:pPr>
            <a:r>
              <a:rPr lang="en-AU" i="1" dirty="0" smtClean="0"/>
              <a:t>Returns the character read, as an integer, or –1 when the end of the stream is reached.</a:t>
            </a:r>
          </a:p>
          <a:p>
            <a:pPr eaLnBrk="1" hangingPunct="1">
              <a:defRPr/>
            </a:pPr>
            <a:endParaRPr lang="en-AU" dirty="0"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92229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C49FD99-6A6E-47A1-859D-EE8B1E76A01C}" type="slidenum">
              <a:rPr lang="en-US">
                <a:latin typeface="Arial" panose="020B0604020202020204" pitchFamily="34" charset="0"/>
              </a:rPr>
              <a:pPr eaLnBrk="1" hangingPunct="1"/>
              <a:t>42</a:t>
            </a:fld>
            <a:endParaRPr lang="en-US">
              <a:latin typeface="Arial" panose="020B0604020202020204" pitchFamily="34" charset="0"/>
            </a:endParaRPr>
          </a:p>
        </p:txBody>
      </p:sp>
      <p:sp>
        <p:nvSpPr>
          <p:cNvPr id="553986" name="Rectangle 2"/>
          <p:cNvSpPr>
            <a:spLocks noGrp="1" noChangeArrowheads="1"/>
          </p:cNvSpPr>
          <p:nvPr>
            <p:ph type="title"/>
          </p:nvPr>
        </p:nvSpPr>
        <p:spPr>
          <a:xfrm>
            <a:off x="762000" y="228600"/>
            <a:ext cx="7772400" cy="1143000"/>
          </a:xfrm>
        </p:spPr>
        <p:txBody>
          <a:bodyPr/>
          <a:lstStyle/>
          <a:p>
            <a:pPr eaLnBrk="1" hangingPunct="1">
              <a:defRPr/>
            </a:pPr>
            <a:r>
              <a:rPr lang="en-AU" smtClean="0"/>
              <a:t>FileReader Methods </a:t>
            </a:r>
            <a:br>
              <a:rPr lang="en-AU" smtClean="0"/>
            </a:br>
            <a:r>
              <a:rPr lang="en-AU" smtClean="0"/>
              <a:t>(Inherited from Reader)</a:t>
            </a:r>
          </a:p>
        </p:txBody>
      </p:sp>
      <p:sp>
        <p:nvSpPr>
          <p:cNvPr id="553987" name="Rectangle 3"/>
          <p:cNvSpPr>
            <a:spLocks noGrp="1" noChangeArrowheads="1"/>
          </p:cNvSpPr>
          <p:nvPr>
            <p:ph type="body" idx="1"/>
          </p:nvPr>
        </p:nvSpPr>
        <p:spPr>
          <a:xfrm>
            <a:off x="381000" y="1600200"/>
            <a:ext cx="8763000" cy="4876800"/>
          </a:xfrm>
        </p:spPr>
        <p:txBody>
          <a:bodyPr/>
          <a:lstStyle/>
          <a:p>
            <a:pPr eaLnBrk="1" hangingPunct="1">
              <a:lnSpc>
                <a:spcPct val="90000"/>
              </a:lnSpc>
              <a:buFont typeface="Wingdings" panose="05000000000000000000" pitchFamily="2" charset="2"/>
              <a:buNone/>
              <a:defRPr/>
            </a:pPr>
            <a:r>
              <a:rPr lang="en-AU" sz="2000" smtClean="0">
                <a:latin typeface="Courier New" pitchFamily="49" charset="0"/>
              </a:rPr>
              <a:t>abstract  void </a:t>
            </a:r>
            <a:r>
              <a:rPr lang="en-AU" sz="2000" b="1" smtClean="0">
                <a:latin typeface="Courier New" pitchFamily="49" charset="0"/>
                <a:hlinkClick r:id="rId2"/>
              </a:rPr>
              <a:t>close</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a:t>
            </a:r>
            <a:r>
              <a:rPr lang="en-AU" sz="2400" smtClean="0"/>
              <a:t>Close the stream.</a:t>
            </a:r>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r>
              <a:rPr lang="en-AU" sz="2000" smtClean="0">
                <a:latin typeface="Courier New" pitchFamily="49" charset="0"/>
              </a:rPr>
              <a:t> void </a:t>
            </a:r>
            <a:r>
              <a:rPr lang="en-AU" sz="2000" b="1" smtClean="0">
                <a:latin typeface="Courier New" pitchFamily="49" charset="0"/>
                <a:hlinkClick r:id="rId3"/>
              </a:rPr>
              <a:t>mark</a:t>
            </a:r>
            <a:r>
              <a:rPr lang="en-AU" sz="2000" smtClean="0">
                <a:latin typeface="Courier New" pitchFamily="49" charset="0"/>
              </a:rPr>
              <a:t>(int readAheadLimit) </a:t>
            </a:r>
            <a:br>
              <a:rPr lang="en-AU" sz="2000" smtClean="0">
                <a:latin typeface="Courier New" pitchFamily="49" charset="0"/>
              </a:rPr>
            </a:br>
            <a:r>
              <a:rPr lang="en-AU" sz="2000" smtClean="0">
                <a:latin typeface="Courier New" pitchFamily="49" charset="0"/>
              </a:rPr>
              <a:t> </a:t>
            </a:r>
            <a:r>
              <a:rPr lang="en-AU" sz="2400" smtClean="0"/>
              <a:t>Mark the present position in the stream.</a:t>
            </a:r>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r>
              <a:rPr lang="en-AU" sz="2000" smtClean="0">
                <a:latin typeface="Courier New" pitchFamily="49" charset="0"/>
              </a:rPr>
              <a:t> boolean </a:t>
            </a:r>
            <a:r>
              <a:rPr lang="en-AU" sz="2000" b="1" smtClean="0">
                <a:latin typeface="Courier New" pitchFamily="49" charset="0"/>
                <a:hlinkClick r:id="rId4"/>
              </a:rPr>
              <a:t>markSupported</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a:t>
            </a:r>
            <a:r>
              <a:rPr lang="en-AU" sz="2400" smtClean="0"/>
              <a:t>Tell whether this stream supports the mark() operation. The default implementation always returns false.</a:t>
            </a:r>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r>
              <a:rPr lang="en-AU" sz="2000" smtClean="0">
                <a:latin typeface="Courier New" pitchFamily="49" charset="0"/>
              </a:rPr>
              <a:t>Int </a:t>
            </a:r>
            <a:r>
              <a:rPr lang="en-AU" sz="2000" b="1" smtClean="0">
                <a:latin typeface="Courier New" pitchFamily="49" charset="0"/>
                <a:hlinkClick r:id="rId5"/>
              </a:rPr>
              <a:t>read</a:t>
            </a:r>
            <a:r>
              <a:rPr lang="en-AU" sz="2000" smtClean="0">
                <a:latin typeface="Courier New" pitchFamily="49" charset="0"/>
              </a:rPr>
              <a:t>(char[] cbuf) </a:t>
            </a:r>
            <a:br>
              <a:rPr lang="en-AU" sz="2000" smtClean="0">
                <a:latin typeface="Courier New" pitchFamily="49" charset="0"/>
              </a:rPr>
            </a:br>
            <a:r>
              <a:rPr lang="en-AU" sz="2000" smtClean="0">
                <a:latin typeface="Courier New" pitchFamily="49" charset="0"/>
              </a:rPr>
              <a:t> </a:t>
            </a:r>
            <a:r>
              <a:rPr lang="en-AU" sz="2400" smtClean="0"/>
              <a:t>Read characters into an array. Cbuf is the destination buffer. Return the number of characters read, or –1 when the end of the stream is reached.</a:t>
            </a:r>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endParaRPr lang="en-AU" sz="2400" smtClean="0"/>
          </a:p>
          <a:p>
            <a:pPr eaLnBrk="1" hangingPunct="1">
              <a:lnSpc>
                <a:spcPct val="90000"/>
              </a:lnSpc>
              <a:buFont typeface="Wingdings" panose="05000000000000000000" pitchFamily="2" charset="2"/>
              <a:buNone/>
              <a:defRPr/>
            </a:pPr>
            <a:r>
              <a:rPr lang="en-AU" sz="2000" smtClean="0">
                <a:latin typeface="Courier New" pitchFamily="49" charset="0"/>
              </a:rPr>
              <a:t> </a:t>
            </a:r>
          </a:p>
          <a:p>
            <a:pPr eaLnBrk="1" hangingPunct="1">
              <a:lnSpc>
                <a:spcPct val="90000"/>
              </a:lnSpc>
              <a:buFont typeface="Wingdings" panose="05000000000000000000" pitchFamily="2" charset="2"/>
              <a:buNone/>
              <a:defRPr/>
            </a:pPr>
            <a:endParaRPr lang="en-AU"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849555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71E2E66E-1D93-4D27-B13C-46E0F8BAEBF1}" type="slidenum">
              <a:rPr lang="en-US">
                <a:latin typeface="Arial" panose="020B0604020202020204" pitchFamily="34" charset="0"/>
              </a:rPr>
              <a:pPr eaLnBrk="1" hangingPunct="1"/>
              <a:t>43</a:t>
            </a:fld>
            <a:endParaRPr lang="en-US">
              <a:latin typeface="Arial" panose="020B0604020202020204" pitchFamily="34" charset="0"/>
            </a:endParaRPr>
          </a:p>
        </p:txBody>
      </p:sp>
      <p:sp>
        <p:nvSpPr>
          <p:cNvPr id="555010" name="Rectangle 2"/>
          <p:cNvSpPr>
            <a:spLocks noGrp="1" noChangeArrowheads="1"/>
          </p:cNvSpPr>
          <p:nvPr>
            <p:ph type="title"/>
          </p:nvPr>
        </p:nvSpPr>
        <p:spPr>
          <a:xfrm>
            <a:off x="609600" y="304800"/>
            <a:ext cx="7772400" cy="1143000"/>
          </a:xfrm>
        </p:spPr>
        <p:txBody>
          <a:bodyPr/>
          <a:lstStyle/>
          <a:p>
            <a:pPr eaLnBrk="1" hangingPunct="1">
              <a:defRPr/>
            </a:pPr>
            <a:r>
              <a:rPr lang="en-AU" smtClean="0"/>
              <a:t>FileReader Methods </a:t>
            </a:r>
            <a:br>
              <a:rPr lang="en-AU" smtClean="0"/>
            </a:br>
            <a:r>
              <a:rPr lang="en-AU" smtClean="0"/>
              <a:t>(Inherited from Reader)</a:t>
            </a:r>
          </a:p>
        </p:txBody>
      </p:sp>
      <p:sp>
        <p:nvSpPr>
          <p:cNvPr id="555011" name="Rectangle 3"/>
          <p:cNvSpPr>
            <a:spLocks noGrp="1" noChangeArrowheads="1"/>
          </p:cNvSpPr>
          <p:nvPr>
            <p:ph type="body" idx="1"/>
          </p:nvPr>
        </p:nvSpPr>
        <p:spPr>
          <a:xfrm>
            <a:off x="533400" y="1752600"/>
            <a:ext cx="7772400" cy="4800600"/>
          </a:xfrm>
        </p:spPr>
        <p:txBody>
          <a:bodyPr/>
          <a:lstStyle/>
          <a:p>
            <a:pPr eaLnBrk="1" hangingPunct="1">
              <a:buFont typeface="Wingdings" panose="05000000000000000000" pitchFamily="2" charset="2"/>
              <a:buNone/>
              <a:defRPr/>
            </a:pPr>
            <a:r>
              <a:rPr lang="en-AU" sz="2000" smtClean="0">
                <a:latin typeface="Courier New" pitchFamily="49" charset="0"/>
              </a:rPr>
              <a:t>abstract int </a:t>
            </a:r>
            <a:r>
              <a:rPr lang="en-AU" sz="2000" b="1" smtClean="0">
                <a:latin typeface="Courier New" pitchFamily="49" charset="0"/>
                <a:hlinkClick r:id="rId2"/>
              </a:rPr>
              <a:t>read</a:t>
            </a:r>
            <a:r>
              <a:rPr lang="en-AU" sz="2000" smtClean="0">
                <a:latin typeface="Courier New" pitchFamily="49" charset="0"/>
              </a:rPr>
              <a:t>(char[] cbuf, int off, int len) </a:t>
            </a:r>
            <a:br>
              <a:rPr lang="en-AU" sz="2000" smtClean="0">
                <a:latin typeface="Courier New" pitchFamily="49" charset="0"/>
              </a:rPr>
            </a:br>
            <a:r>
              <a:rPr lang="en-AU" sz="2000" smtClean="0">
                <a:latin typeface="Courier New" pitchFamily="49" charset="0"/>
              </a:rPr>
              <a:t>  </a:t>
            </a:r>
            <a:r>
              <a:rPr lang="en-AU" sz="2400" smtClean="0"/>
              <a:t>Read characters into a portion of an array. Return the number of characters read…</a:t>
            </a:r>
          </a:p>
          <a:p>
            <a:pPr eaLnBrk="1" hangingPunct="1">
              <a:buFont typeface="Wingdings" panose="05000000000000000000" pitchFamily="2" charset="2"/>
              <a:buNone/>
              <a:defRPr/>
            </a:pPr>
            <a:r>
              <a:rPr lang="en-AU" sz="2000" smtClean="0">
                <a:latin typeface="Courier New" pitchFamily="49" charset="0"/>
              </a:rPr>
              <a:t> </a:t>
            </a:r>
          </a:p>
          <a:p>
            <a:pPr eaLnBrk="1" hangingPunct="1">
              <a:buFont typeface="Wingdings" panose="05000000000000000000" pitchFamily="2" charset="2"/>
              <a:buNone/>
              <a:defRPr/>
            </a:pPr>
            <a:r>
              <a:rPr lang="en-AU" sz="2000" smtClean="0">
                <a:latin typeface="Courier New" pitchFamily="49" charset="0"/>
              </a:rPr>
              <a:t>boolean </a:t>
            </a:r>
            <a:r>
              <a:rPr lang="en-AU" sz="2000" b="1" smtClean="0">
                <a:latin typeface="Courier New" pitchFamily="49" charset="0"/>
                <a:hlinkClick r:id="rId3"/>
              </a:rPr>
              <a:t>ready</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a:t>
            </a:r>
            <a:r>
              <a:rPr lang="en-AU" sz="2400" smtClean="0"/>
              <a:t>Tell whether this stream is ready to be read.</a:t>
            </a:r>
          </a:p>
          <a:p>
            <a:pPr eaLnBrk="1" hangingPunct="1">
              <a:buFont typeface="Wingdings" panose="05000000000000000000" pitchFamily="2" charset="2"/>
              <a:buNone/>
              <a:defRPr/>
            </a:pPr>
            <a:endParaRPr lang="en-AU" sz="2000" smtClean="0">
              <a:latin typeface="Courier New" pitchFamily="49" charset="0"/>
            </a:endParaRPr>
          </a:p>
          <a:p>
            <a:pPr eaLnBrk="1" hangingPunct="1">
              <a:buFont typeface="Wingdings" panose="05000000000000000000" pitchFamily="2" charset="2"/>
              <a:buNone/>
              <a:defRPr/>
            </a:pPr>
            <a:r>
              <a:rPr lang="en-AU" sz="2000" smtClean="0">
                <a:latin typeface="Courier New" pitchFamily="49" charset="0"/>
              </a:rPr>
              <a:t>Void </a:t>
            </a:r>
            <a:r>
              <a:rPr lang="en-AU" sz="2000" b="1" smtClean="0">
                <a:latin typeface="Courier New" pitchFamily="49" charset="0"/>
                <a:hlinkClick r:id="rId4"/>
              </a:rPr>
              <a:t>reset</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a:t>
            </a:r>
            <a:r>
              <a:rPr lang="en-AU" sz="2400" smtClean="0"/>
              <a:t>Reset the stream. If the stream has been marked, then attempt to reposition it at the mark.</a:t>
            </a:r>
          </a:p>
          <a:p>
            <a:pPr eaLnBrk="1" hangingPunct="1">
              <a:buFont typeface="Wingdings" panose="05000000000000000000" pitchFamily="2" charset="2"/>
              <a:buNone/>
              <a:defRPr/>
            </a:pPr>
            <a:endParaRPr lang="en-AU" sz="2400" smtClean="0"/>
          </a:p>
          <a:p>
            <a:pPr eaLnBrk="1" hangingPunct="1">
              <a:spcBef>
                <a:spcPct val="0"/>
              </a:spcBef>
              <a:buFont typeface="Wingdings" panose="05000000000000000000" pitchFamily="2" charset="2"/>
              <a:buNone/>
              <a:defRPr/>
            </a:pPr>
            <a:r>
              <a:rPr lang="en-AU" sz="2000" smtClean="0">
                <a:latin typeface="Courier New" pitchFamily="49" charset="0"/>
              </a:rPr>
              <a:t>long </a:t>
            </a:r>
            <a:r>
              <a:rPr lang="en-AU" sz="2000" b="1" smtClean="0">
                <a:latin typeface="Courier New" pitchFamily="49" charset="0"/>
                <a:hlinkClick r:id="rId5"/>
              </a:rPr>
              <a:t>skip</a:t>
            </a:r>
            <a:r>
              <a:rPr lang="en-AU" sz="2000" smtClean="0">
                <a:latin typeface="Courier New" pitchFamily="49" charset="0"/>
              </a:rPr>
              <a:t>(long n) </a:t>
            </a:r>
            <a:br>
              <a:rPr lang="en-AU" sz="2000" smtClean="0">
                <a:latin typeface="Courier New" pitchFamily="49" charset="0"/>
              </a:rPr>
            </a:br>
            <a:r>
              <a:rPr lang="en-AU" sz="2000" smtClean="0">
                <a:latin typeface="Courier New" pitchFamily="49" charset="0"/>
              </a:rPr>
              <a:t>  </a:t>
            </a:r>
            <a:r>
              <a:rPr lang="en-AU" sz="2400" smtClean="0"/>
              <a:t>Skip characters. N is the number of characters to skip</a:t>
            </a:r>
          </a:p>
          <a:p>
            <a:pPr eaLnBrk="1" hangingPunct="1">
              <a:buFont typeface="Wingdings" panose="05000000000000000000" pitchFamily="2" charset="2"/>
              <a:buNone/>
              <a:defRPr/>
            </a:pPr>
            <a:endParaRPr lang="en-AU" sz="2400"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4219024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en-AU" smtClean="0"/>
              <a:t>The file reader structure</a:t>
            </a:r>
          </a:p>
        </p:txBody>
      </p:sp>
      <p:sp>
        <p:nvSpPr>
          <p:cNvPr id="47108" name="AutoShape 3"/>
          <p:cNvSpPr>
            <a:spLocks noChangeArrowheads="1"/>
          </p:cNvSpPr>
          <p:nvPr/>
        </p:nvSpPr>
        <p:spPr bwMode="auto">
          <a:xfrm>
            <a:off x="6248400" y="1219200"/>
            <a:ext cx="1905000" cy="3276600"/>
          </a:xfrm>
          <a:prstGeom prst="flowChartMagneticDisk">
            <a:avLst/>
          </a:prstGeom>
          <a:solidFill>
            <a:schemeClr val="hlink"/>
          </a:solidFill>
          <a:ln w="12700">
            <a:solidFill>
              <a:srgbClr val="000000"/>
            </a:solidFill>
            <a:round/>
            <a:headEnd/>
            <a:tailEnd/>
          </a:ln>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47109" name="Text Box 4"/>
          <p:cNvSpPr txBox="1">
            <a:spLocks noChangeArrowheads="1"/>
          </p:cNvSpPr>
          <p:nvPr/>
        </p:nvSpPr>
        <p:spPr bwMode="auto">
          <a:xfrm>
            <a:off x="6629400" y="2438400"/>
            <a:ext cx="649288" cy="1196975"/>
          </a:xfrm>
          <a:prstGeom prst="rect">
            <a:avLst/>
          </a:prstGeom>
          <a:solidFill>
            <a:srgbClr val="FFFFFF"/>
          </a:solidFill>
          <a:ln w="12700">
            <a:solidFill>
              <a:srgbClr val="000000"/>
            </a:solidFill>
            <a:miter lim="800000"/>
            <a:headEnd/>
            <a:tailEnd/>
          </a:ln>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a:solidFill>
                  <a:srgbClr val="000000"/>
                </a:solidFill>
                <a:latin typeface="Times" panose="02020603050405020304" pitchFamily="18" charset="0"/>
              </a:rPr>
              <a:t>a</a:t>
            </a:r>
          </a:p>
          <a:p>
            <a:r>
              <a:rPr lang="en-AU" sz="2400">
                <a:solidFill>
                  <a:srgbClr val="000000"/>
                </a:solidFill>
                <a:latin typeface="Times" panose="02020603050405020304" pitchFamily="18" charset="0"/>
              </a:rPr>
              <a:t>text</a:t>
            </a:r>
          </a:p>
          <a:p>
            <a:r>
              <a:rPr lang="en-AU" sz="2400">
                <a:solidFill>
                  <a:srgbClr val="000000"/>
                </a:solidFill>
                <a:latin typeface="Times" panose="02020603050405020304" pitchFamily="18" charset="0"/>
              </a:rPr>
              <a:t>file</a:t>
            </a:r>
          </a:p>
        </p:txBody>
      </p:sp>
      <p:sp>
        <p:nvSpPr>
          <p:cNvPr id="47110" name="Oval 5"/>
          <p:cNvSpPr>
            <a:spLocks noChangeArrowheads="1"/>
          </p:cNvSpPr>
          <p:nvPr/>
        </p:nvSpPr>
        <p:spPr bwMode="auto">
          <a:xfrm>
            <a:off x="3810000" y="2057400"/>
            <a:ext cx="1828800" cy="1651000"/>
          </a:xfrm>
          <a:prstGeom prst="ellipse">
            <a:avLst/>
          </a:prstGeom>
          <a:solidFill>
            <a:schemeClr val="hlink"/>
          </a:solidFill>
          <a:ln w="12700">
            <a:solidFill>
              <a:srgbClr val="000000"/>
            </a:solidFill>
            <a:round/>
            <a:headEnd/>
            <a:tailEnd/>
          </a:ln>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endParaRPr lang="en-AU" sz="2400">
              <a:solidFill>
                <a:srgbClr val="000000"/>
              </a:solidFill>
              <a:latin typeface="Times" panose="02020603050405020304" pitchFamily="18" charset="0"/>
            </a:endParaRPr>
          </a:p>
          <a:p>
            <a:pPr algn="ctr"/>
            <a:r>
              <a:rPr lang="en-AU" sz="2400">
                <a:solidFill>
                  <a:srgbClr val="000000"/>
                </a:solidFill>
                <a:latin typeface="Times" panose="02020603050405020304" pitchFamily="18" charset="0"/>
              </a:rPr>
              <a:t>File</a:t>
            </a:r>
          </a:p>
          <a:p>
            <a:pPr algn="ctr"/>
            <a:endParaRPr lang="en-AU" sz="2400">
              <a:solidFill>
                <a:srgbClr val="000000"/>
              </a:solidFill>
              <a:latin typeface="Times" panose="02020603050405020304" pitchFamily="18" charset="0"/>
            </a:endParaRPr>
          </a:p>
        </p:txBody>
      </p:sp>
      <p:sp>
        <p:nvSpPr>
          <p:cNvPr id="47111" name="Oval 6"/>
          <p:cNvSpPr>
            <a:spLocks noChangeArrowheads="1"/>
          </p:cNvSpPr>
          <p:nvPr/>
        </p:nvSpPr>
        <p:spPr bwMode="auto">
          <a:xfrm>
            <a:off x="1143000" y="2133600"/>
            <a:ext cx="2098675" cy="1651000"/>
          </a:xfrm>
          <a:prstGeom prst="ellipse">
            <a:avLst/>
          </a:prstGeom>
          <a:solidFill>
            <a:schemeClr val="hlink"/>
          </a:solidFill>
          <a:ln w="12700">
            <a:solidFill>
              <a:srgbClr val="000000"/>
            </a:solidFill>
            <a:round/>
            <a:headEnd/>
            <a:tailEnd/>
          </a:ln>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endParaRPr lang="en-AU" sz="2400">
              <a:solidFill>
                <a:srgbClr val="000000"/>
              </a:solidFill>
              <a:latin typeface="Times" panose="02020603050405020304" pitchFamily="18" charset="0"/>
            </a:endParaRPr>
          </a:p>
          <a:p>
            <a:pPr algn="ctr"/>
            <a:r>
              <a:rPr lang="en-AU" sz="2400">
                <a:solidFill>
                  <a:srgbClr val="000000"/>
                </a:solidFill>
                <a:latin typeface="Times" panose="02020603050405020304" pitchFamily="18" charset="0"/>
              </a:rPr>
              <a:t>FileReader</a:t>
            </a:r>
          </a:p>
          <a:p>
            <a:pPr algn="ctr"/>
            <a:endParaRPr lang="en-AU" sz="2400">
              <a:solidFill>
                <a:srgbClr val="000000"/>
              </a:solidFill>
              <a:latin typeface="Times" panose="02020603050405020304" pitchFamily="18" charset="0"/>
            </a:endParaRPr>
          </a:p>
        </p:txBody>
      </p:sp>
      <p:sp>
        <p:nvSpPr>
          <p:cNvPr id="47112" name="Text Box 7"/>
          <p:cNvSpPr txBox="1">
            <a:spLocks noChangeArrowheads="1"/>
          </p:cNvSpPr>
          <p:nvPr/>
        </p:nvSpPr>
        <p:spPr bwMode="auto">
          <a:xfrm>
            <a:off x="6248400" y="4572000"/>
            <a:ext cx="2552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a:latin typeface="AGaramond Italic" charset="0"/>
              </a:rPr>
              <a:t>File system (disc)</a:t>
            </a:r>
            <a:endParaRPr lang="en-AU" sz="2400">
              <a:latin typeface="Times" panose="02020603050405020304" pitchFamily="18" charset="0"/>
            </a:endParaRPr>
          </a:p>
        </p:txBody>
      </p:sp>
      <p:sp>
        <p:nvSpPr>
          <p:cNvPr id="47113" name="Freeform 8"/>
          <p:cNvSpPr>
            <a:spLocks/>
          </p:cNvSpPr>
          <p:nvPr/>
        </p:nvSpPr>
        <p:spPr bwMode="auto">
          <a:xfrm>
            <a:off x="5638800" y="2667000"/>
            <a:ext cx="990600" cy="152400"/>
          </a:xfrm>
          <a:custGeom>
            <a:avLst/>
            <a:gdLst>
              <a:gd name="T0" fmla="*/ 0 w 624"/>
              <a:gd name="T1" fmla="*/ 152400 h 96"/>
              <a:gd name="T2" fmla="*/ 381000 w 624"/>
              <a:gd name="T3" fmla="*/ 0 h 96"/>
              <a:gd name="T4" fmla="*/ 990600 w 624"/>
              <a:gd name="T5" fmla="*/ 152400 h 96"/>
              <a:gd name="T6" fmla="*/ 0 60000 65536"/>
              <a:gd name="T7" fmla="*/ 0 60000 65536"/>
              <a:gd name="T8" fmla="*/ 0 60000 65536"/>
              <a:gd name="T9" fmla="*/ 0 w 624"/>
              <a:gd name="T10" fmla="*/ 0 h 96"/>
              <a:gd name="T11" fmla="*/ 624 w 624"/>
              <a:gd name="T12" fmla="*/ 96 h 96"/>
            </a:gdLst>
            <a:ahLst/>
            <a:cxnLst>
              <a:cxn ang="T6">
                <a:pos x="T0" y="T1"/>
              </a:cxn>
              <a:cxn ang="T7">
                <a:pos x="T2" y="T3"/>
              </a:cxn>
              <a:cxn ang="T8">
                <a:pos x="T4" y="T5"/>
              </a:cxn>
            </a:cxnLst>
            <a:rect l="T9" t="T10" r="T11" b="T12"/>
            <a:pathLst>
              <a:path w="624" h="96">
                <a:moveTo>
                  <a:pt x="0" y="96"/>
                </a:moveTo>
                <a:cubicBezTo>
                  <a:pt x="68" y="48"/>
                  <a:pt x="136" y="0"/>
                  <a:pt x="240" y="0"/>
                </a:cubicBezTo>
                <a:cubicBezTo>
                  <a:pt x="344" y="0"/>
                  <a:pt x="484" y="48"/>
                  <a:pt x="624" y="9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47114" name="Freeform 9"/>
          <p:cNvSpPr>
            <a:spLocks/>
          </p:cNvSpPr>
          <p:nvPr/>
        </p:nvSpPr>
        <p:spPr bwMode="auto">
          <a:xfrm>
            <a:off x="3048000" y="2438400"/>
            <a:ext cx="838200" cy="152400"/>
          </a:xfrm>
          <a:custGeom>
            <a:avLst/>
            <a:gdLst>
              <a:gd name="T0" fmla="*/ 0 w 624"/>
              <a:gd name="T1" fmla="*/ 152400 h 96"/>
              <a:gd name="T2" fmla="*/ 322385 w 624"/>
              <a:gd name="T3" fmla="*/ 0 h 96"/>
              <a:gd name="T4" fmla="*/ 838200 w 624"/>
              <a:gd name="T5" fmla="*/ 152400 h 96"/>
              <a:gd name="T6" fmla="*/ 0 60000 65536"/>
              <a:gd name="T7" fmla="*/ 0 60000 65536"/>
              <a:gd name="T8" fmla="*/ 0 60000 65536"/>
              <a:gd name="T9" fmla="*/ 0 w 624"/>
              <a:gd name="T10" fmla="*/ 0 h 96"/>
              <a:gd name="T11" fmla="*/ 624 w 624"/>
              <a:gd name="T12" fmla="*/ 96 h 96"/>
            </a:gdLst>
            <a:ahLst/>
            <a:cxnLst>
              <a:cxn ang="T6">
                <a:pos x="T0" y="T1"/>
              </a:cxn>
              <a:cxn ang="T7">
                <a:pos x="T2" y="T3"/>
              </a:cxn>
              <a:cxn ang="T8">
                <a:pos x="T4" y="T5"/>
              </a:cxn>
            </a:cxnLst>
            <a:rect l="T9" t="T10" r="T11" b="T12"/>
            <a:pathLst>
              <a:path w="624" h="96">
                <a:moveTo>
                  <a:pt x="0" y="96"/>
                </a:moveTo>
                <a:cubicBezTo>
                  <a:pt x="68" y="48"/>
                  <a:pt x="136" y="0"/>
                  <a:pt x="240" y="0"/>
                </a:cubicBezTo>
                <a:cubicBezTo>
                  <a:pt x="344" y="0"/>
                  <a:pt x="484" y="48"/>
                  <a:pt x="624" y="9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47115" name="Text Box 10"/>
          <p:cNvSpPr txBox="1">
            <a:spLocks noChangeArrowheads="1"/>
          </p:cNvSpPr>
          <p:nvPr/>
        </p:nvSpPr>
        <p:spPr bwMode="auto">
          <a:xfrm>
            <a:off x="3429000" y="3733800"/>
            <a:ext cx="2743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i="1">
                <a:latin typeface="AGaramond Italic" charset="0"/>
              </a:rPr>
              <a:t>Create, open a file</a:t>
            </a:r>
          </a:p>
          <a:p>
            <a:r>
              <a:rPr lang="en-AU" sz="2000" i="1">
                <a:latin typeface="AGaramond Italic" charset="0"/>
              </a:rPr>
              <a:t>check whether file exists, etc.</a:t>
            </a:r>
            <a:endParaRPr lang="en-AU" sz="2000" i="1">
              <a:latin typeface="Times" panose="02020603050405020304" pitchFamily="18" charset="0"/>
            </a:endParaRPr>
          </a:p>
        </p:txBody>
      </p:sp>
      <p:sp>
        <p:nvSpPr>
          <p:cNvPr id="47116" name="Text Box 11"/>
          <p:cNvSpPr txBox="1">
            <a:spLocks noChangeArrowheads="1"/>
          </p:cNvSpPr>
          <p:nvPr/>
        </p:nvSpPr>
        <p:spPr bwMode="auto">
          <a:xfrm>
            <a:off x="457200" y="1447800"/>
            <a:ext cx="274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i="1">
                <a:latin typeface="AGaramond Italic" charset="0"/>
              </a:rPr>
              <a:t>Read characters from a file</a:t>
            </a:r>
            <a:endParaRPr lang="en-AU" sz="2000" i="1">
              <a:latin typeface="Times" panose="02020603050405020304" pitchFamily="18" charset="0"/>
            </a:endParaRPr>
          </a:p>
        </p:txBody>
      </p:sp>
      <p:sp>
        <p:nvSpPr>
          <p:cNvPr id="47117" name="AutoShape 12"/>
          <p:cNvSpPr>
            <a:spLocks noChangeArrowheads="1"/>
          </p:cNvSpPr>
          <p:nvPr/>
        </p:nvSpPr>
        <p:spPr bwMode="auto">
          <a:xfrm rot="1214603">
            <a:off x="1066800" y="3657600"/>
            <a:ext cx="914400" cy="1447800"/>
          </a:xfrm>
          <a:prstGeom prst="upArrow">
            <a:avLst>
              <a:gd name="adj1" fmla="val 50000"/>
              <a:gd name="adj2" fmla="val 3958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47118" name="Text Box 13"/>
          <p:cNvSpPr txBox="1">
            <a:spLocks noChangeArrowheads="1"/>
          </p:cNvSpPr>
          <p:nvPr/>
        </p:nvSpPr>
        <p:spPr bwMode="auto">
          <a:xfrm>
            <a:off x="609600" y="5257800"/>
            <a:ext cx="1009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AU" sz="2400">
                <a:latin typeface="Times" panose="02020603050405020304" pitchFamily="18" charset="0"/>
              </a:rPr>
              <a:t>Read()</a:t>
            </a:r>
          </a:p>
        </p:txBody>
      </p:sp>
      <p:sp>
        <p:nvSpPr>
          <p:cNvPr id="47119" name="Text Box 14"/>
          <p:cNvSpPr txBox="1">
            <a:spLocks noChangeArrowheads="1"/>
          </p:cNvSpPr>
          <p:nvPr/>
        </p:nvSpPr>
        <p:spPr bwMode="auto">
          <a:xfrm>
            <a:off x="1371600" y="5486400"/>
            <a:ext cx="4038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a:latin typeface="AGaramond Italic" charset="0"/>
              </a:rPr>
              <a:t>(returns the character, as an integer or -1 if at end)</a:t>
            </a:r>
            <a:endParaRPr lang="en-AU" sz="2000">
              <a:latin typeface="Times" panose="02020603050405020304" pitchFamily="18" charset="0"/>
            </a:endParaRPr>
          </a:p>
        </p:txBody>
      </p:sp>
    </p:spTree>
    <p:extLst>
      <p:ext uri="{BB962C8B-B14F-4D97-AF65-F5344CB8AC3E}">
        <p14:creationId xmlns:p14="http://schemas.microsoft.com/office/powerpoint/2010/main" val="3052423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762000" y="228600"/>
            <a:ext cx="7772400" cy="1143000"/>
          </a:xfrm>
        </p:spPr>
        <p:txBody>
          <a:bodyPr/>
          <a:lstStyle/>
          <a:p>
            <a:pPr eaLnBrk="1" hangingPunct="1">
              <a:defRPr/>
            </a:pPr>
            <a:r>
              <a:rPr lang="en-AU" smtClean="0"/>
              <a:t>Casting to char</a:t>
            </a:r>
          </a:p>
        </p:txBody>
      </p:sp>
      <p:sp>
        <p:nvSpPr>
          <p:cNvPr id="48132" name="Rectangle 3"/>
          <p:cNvSpPr>
            <a:spLocks noChangeArrowheads="1"/>
          </p:cNvSpPr>
          <p:nvPr/>
        </p:nvSpPr>
        <p:spPr bwMode="auto">
          <a:xfrm>
            <a:off x="685800" y="1524000"/>
            <a:ext cx="70389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nSpc>
                <a:spcPct val="90000"/>
              </a:lnSpc>
            </a:pPr>
            <a:r>
              <a:rPr lang="en-AU" sz="2000" b="1">
                <a:latin typeface="Courier New" panose="02070309020205020404" pitchFamily="49" charset="0"/>
              </a:rPr>
              <a:t>public void processFile(String fileName) </a:t>
            </a:r>
          </a:p>
          <a:p>
            <a:pPr>
              <a:lnSpc>
                <a:spcPct val="90000"/>
              </a:lnSpc>
            </a:pPr>
            <a:r>
              <a:rPr lang="en-AU" sz="2000" b="1">
                <a:latin typeface="Courier New" panose="02070309020205020404" pitchFamily="49" charset="0"/>
              </a:rPr>
              <a:t>	throws IOException </a:t>
            </a:r>
          </a:p>
          <a:p>
            <a:pPr>
              <a:lnSpc>
                <a:spcPct val="90000"/>
              </a:lnSpc>
            </a:pPr>
            <a:r>
              <a:rPr lang="en-AU" sz="2000" b="1">
                <a:latin typeface="Courier New" panose="02070309020205020404" pitchFamily="49" charset="0"/>
              </a:rPr>
              <a:t>{</a:t>
            </a:r>
          </a:p>
          <a:p>
            <a:pPr>
              <a:lnSpc>
                <a:spcPct val="90000"/>
              </a:lnSpc>
            </a:pPr>
            <a:r>
              <a:rPr lang="en-AU" sz="2000" b="1">
                <a:latin typeface="Courier New" panose="02070309020205020404" pitchFamily="49" charset="0"/>
              </a:rPr>
              <a:t>   File inputFile = new File(fileName);</a:t>
            </a:r>
          </a:p>
          <a:p>
            <a:pPr>
              <a:lnSpc>
                <a:spcPct val="90000"/>
              </a:lnSpc>
            </a:pPr>
            <a:r>
              <a:rPr lang="en-AU" sz="2000" b="1">
                <a:latin typeface="Courier New" panose="02070309020205020404" pitchFamily="49" charset="0"/>
              </a:rPr>
              <a:t>   FileReader fr = new FileReader(inputFile);</a:t>
            </a:r>
          </a:p>
          <a:p>
            <a:pPr>
              <a:lnSpc>
                <a:spcPct val="90000"/>
              </a:lnSpc>
            </a:pPr>
            <a:r>
              <a:rPr lang="en-AU" sz="2000" b="1">
                <a:latin typeface="Courier New" panose="02070309020205020404" pitchFamily="49" charset="0"/>
              </a:rPr>
              <a:t>   int ch;</a:t>
            </a:r>
          </a:p>
          <a:p>
            <a:pPr>
              <a:lnSpc>
                <a:spcPct val="90000"/>
              </a:lnSpc>
            </a:pPr>
            <a:endParaRPr lang="en-AU" sz="2000" b="1">
              <a:latin typeface="Courier New" panose="02070309020205020404" pitchFamily="49" charset="0"/>
            </a:endParaRPr>
          </a:p>
          <a:p>
            <a:pPr>
              <a:lnSpc>
                <a:spcPct val="90000"/>
              </a:lnSpc>
            </a:pPr>
            <a:r>
              <a:rPr lang="en-AU" sz="2000" b="1">
                <a:latin typeface="Courier New" panose="02070309020205020404" pitchFamily="49" charset="0"/>
              </a:rPr>
              <a:t>   while ((ch = fr.read()) != -1)</a:t>
            </a:r>
          </a:p>
          <a:p>
            <a:pPr>
              <a:lnSpc>
                <a:spcPct val="90000"/>
              </a:lnSpc>
            </a:pPr>
            <a:r>
              <a:rPr lang="en-AU" sz="2000" b="1">
                <a:latin typeface="Courier New" panose="02070309020205020404" pitchFamily="49" charset="0"/>
              </a:rPr>
              <a:t>      processCharacter((char)ch);</a:t>
            </a:r>
          </a:p>
          <a:p>
            <a:pPr>
              <a:lnSpc>
                <a:spcPct val="90000"/>
              </a:lnSpc>
            </a:pPr>
            <a:endParaRPr lang="en-AU" sz="2000" b="1">
              <a:latin typeface="Courier New" panose="02070309020205020404" pitchFamily="49" charset="0"/>
            </a:endParaRPr>
          </a:p>
          <a:p>
            <a:pPr>
              <a:lnSpc>
                <a:spcPct val="90000"/>
              </a:lnSpc>
            </a:pPr>
            <a:r>
              <a:rPr lang="en-AU" sz="2000" b="1">
                <a:latin typeface="Courier New" panose="02070309020205020404" pitchFamily="49" charset="0"/>
              </a:rPr>
              <a:t>   fr.close();</a:t>
            </a:r>
          </a:p>
          <a:p>
            <a:pPr>
              <a:lnSpc>
                <a:spcPct val="90000"/>
              </a:lnSpc>
            </a:pPr>
            <a:r>
              <a:rPr lang="en-AU" sz="2000" b="1">
                <a:latin typeface="Courier New" panose="02070309020205020404" pitchFamily="49" charset="0"/>
              </a:rPr>
              <a:t>}</a:t>
            </a:r>
          </a:p>
          <a:p>
            <a:pPr>
              <a:lnSpc>
                <a:spcPct val="90000"/>
              </a:lnSpc>
            </a:pPr>
            <a:endParaRPr lang="en-AU" sz="1200" b="1">
              <a:latin typeface="Courier New" panose="02070309020205020404" pitchFamily="49" charset="0"/>
            </a:endParaRPr>
          </a:p>
          <a:p>
            <a:pPr>
              <a:lnSpc>
                <a:spcPct val="90000"/>
              </a:lnSpc>
            </a:pPr>
            <a:r>
              <a:rPr lang="en-AU" sz="2000" b="1">
                <a:latin typeface="Courier New" panose="02070309020205020404" pitchFamily="49" charset="0"/>
              </a:rPr>
              <a:t>public void processCharacter(char aChar) </a:t>
            </a:r>
          </a:p>
          <a:p>
            <a:pPr>
              <a:lnSpc>
                <a:spcPct val="90000"/>
              </a:lnSpc>
            </a:pPr>
            <a:r>
              <a:rPr lang="en-AU" sz="2000" b="1">
                <a:latin typeface="Courier New" panose="02070309020205020404" pitchFamily="49" charset="0"/>
              </a:rPr>
              <a:t>{</a:t>
            </a:r>
          </a:p>
          <a:p>
            <a:pPr>
              <a:lnSpc>
                <a:spcPct val="90000"/>
              </a:lnSpc>
            </a:pPr>
            <a:r>
              <a:rPr lang="en-AU" sz="2000" b="1">
                <a:latin typeface="Courier New" panose="02070309020205020404" pitchFamily="49" charset="0"/>
              </a:rPr>
              <a:t>   ...</a:t>
            </a:r>
          </a:p>
          <a:p>
            <a:pPr>
              <a:lnSpc>
                <a:spcPct val="90000"/>
              </a:lnSpc>
            </a:pPr>
            <a:r>
              <a:rPr lang="en-AU" sz="2000" b="1">
                <a:latin typeface="Courier New" panose="02070309020205020404" pitchFamily="49" charset="0"/>
              </a:rPr>
              <a:t>}</a:t>
            </a:r>
          </a:p>
        </p:txBody>
      </p:sp>
      <p:sp>
        <p:nvSpPr>
          <p:cNvPr id="48133" name="Text Box 4"/>
          <p:cNvSpPr txBox="1">
            <a:spLocks noChangeArrowheads="1"/>
          </p:cNvSpPr>
          <p:nvPr/>
        </p:nvSpPr>
        <p:spPr bwMode="auto">
          <a:xfrm>
            <a:off x="6477000" y="4343400"/>
            <a:ext cx="2128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400" b="1">
                <a:latin typeface="AGaramond Italic" charset="0"/>
              </a:rPr>
              <a:t>cast needed!</a:t>
            </a:r>
            <a:r>
              <a:rPr lang="en-AU" sz="2400">
                <a:latin typeface="AGaramond Italic" charset="0"/>
              </a:rPr>
              <a:t> </a:t>
            </a:r>
            <a:endParaRPr lang="en-AU" sz="2400">
              <a:latin typeface="Times" panose="02020603050405020304" pitchFamily="18" charset="0"/>
            </a:endParaRPr>
          </a:p>
        </p:txBody>
      </p:sp>
      <p:sp>
        <p:nvSpPr>
          <p:cNvPr id="48134" name="Line 5"/>
          <p:cNvSpPr>
            <a:spLocks noChangeShapeType="1"/>
          </p:cNvSpPr>
          <p:nvPr/>
        </p:nvSpPr>
        <p:spPr bwMode="auto">
          <a:xfrm flipH="1" flipV="1">
            <a:off x="5105400" y="4114800"/>
            <a:ext cx="13716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nchor="ctr">
            <a:spAutoFit/>
          </a:bodyPr>
          <a:lstStyle/>
          <a:p>
            <a:endParaRPr lang="en-US"/>
          </a:p>
        </p:txBody>
      </p:sp>
    </p:spTree>
    <p:extLst>
      <p:ext uri="{BB962C8B-B14F-4D97-AF65-F5344CB8AC3E}">
        <p14:creationId xmlns:p14="http://schemas.microsoft.com/office/powerpoint/2010/main" val="1686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529C5F63-58C3-469D-A5F3-E99C6107C5A7}" type="slidenum">
              <a:rPr lang="en-US">
                <a:latin typeface="Arial" panose="020B0604020202020204" pitchFamily="34" charset="0"/>
              </a:rPr>
              <a:pPr eaLnBrk="1" hangingPunct="1"/>
              <a:t>46</a:t>
            </a:fld>
            <a:endParaRPr lang="en-US">
              <a:latin typeface="Arial" panose="020B0604020202020204" pitchFamily="34" charset="0"/>
            </a:endParaRPr>
          </a:p>
        </p:txBody>
      </p:sp>
      <p:sp>
        <p:nvSpPr>
          <p:cNvPr id="560130" name="Rectangle 2"/>
          <p:cNvSpPr>
            <a:spLocks noGrp="1" noChangeArrowheads="1"/>
          </p:cNvSpPr>
          <p:nvPr>
            <p:ph type="title"/>
          </p:nvPr>
        </p:nvSpPr>
        <p:spPr/>
        <p:txBody>
          <a:bodyPr/>
          <a:lstStyle/>
          <a:p>
            <a:pPr eaLnBrk="1" hangingPunct="1">
              <a:defRPr/>
            </a:pPr>
            <a:r>
              <a:rPr lang="en-AU" smtClean="0"/>
              <a:t>FileWriter interface</a:t>
            </a:r>
          </a:p>
        </p:txBody>
      </p:sp>
      <p:sp>
        <p:nvSpPr>
          <p:cNvPr id="560131" name="Rectangle 3"/>
          <p:cNvSpPr>
            <a:spLocks noGrp="1" noChangeArrowheads="1"/>
          </p:cNvSpPr>
          <p:nvPr>
            <p:ph type="body" idx="1"/>
          </p:nvPr>
        </p:nvSpPr>
        <p:spPr>
          <a:xfrm>
            <a:off x="304800" y="1676400"/>
            <a:ext cx="8610600" cy="4419600"/>
          </a:xfrm>
        </p:spPr>
        <p:txBody>
          <a:bodyPr/>
          <a:lstStyle/>
          <a:p>
            <a:pPr eaLnBrk="1" hangingPunct="1">
              <a:lnSpc>
                <a:spcPct val="90000"/>
              </a:lnSpc>
              <a:buFont typeface="Wingdings" panose="05000000000000000000" pitchFamily="2" charset="2"/>
              <a:buNone/>
              <a:defRPr/>
            </a:pPr>
            <a:r>
              <a:rPr lang="en-US" sz="2400" smtClean="0">
                <a:latin typeface="Courier New" pitchFamily="49" charset="0"/>
              </a:rPr>
              <a:t>Class for writing character files </a:t>
            </a:r>
          </a:p>
          <a:p>
            <a:pPr eaLnBrk="1" hangingPunct="1">
              <a:lnSpc>
                <a:spcPct val="90000"/>
              </a:lnSpc>
              <a:buFont typeface="Wingdings" panose="05000000000000000000" pitchFamily="2" charset="2"/>
              <a:buNone/>
              <a:defRPr/>
            </a:pPr>
            <a:r>
              <a:rPr lang="en-AU" sz="2400" smtClean="0">
                <a:latin typeface="Courier New" pitchFamily="49" charset="0"/>
              </a:rPr>
              <a:t>class </a:t>
            </a:r>
            <a:r>
              <a:rPr lang="en-AU" sz="2400" b="1" smtClean="0">
                <a:latin typeface="Courier New" pitchFamily="49" charset="0"/>
              </a:rPr>
              <a:t>FileWriter</a:t>
            </a:r>
            <a:r>
              <a:rPr lang="en-AU" sz="2400" smtClean="0">
                <a:latin typeface="Courier New" pitchFamily="49" charset="0"/>
              </a:rPr>
              <a:t> </a:t>
            </a:r>
          </a:p>
          <a:p>
            <a:pPr eaLnBrk="1" hangingPunct="1">
              <a:lnSpc>
                <a:spcPct val="90000"/>
              </a:lnSpc>
              <a:buFont typeface="Wingdings" panose="05000000000000000000" pitchFamily="2" charset="2"/>
              <a:buNone/>
              <a:defRPr/>
            </a:pPr>
            <a:r>
              <a:rPr lang="en-AU" sz="2400" smtClean="0">
                <a:latin typeface="Courier New" pitchFamily="49" charset="0"/>
              </a:rPr>
              <a:t>	extends </a:t>
            </a:r>
            <a:r>
              <a:rPr lang="en-AU" sz="2400" smtClean="0">
                <a:latin typeface="Courier New" pitchFamily="49" charset="0"/>
                <a:hlinkClick r:id="rId3"/>
              </a:rPr>
              <a:t>OutputStreamWriter</a:t>
            </a:r>
            <a:endParaRPr lang="en-AU" sz="2400" smtClean="0">
              <a:latin typeface="Courier New" pitchFamily="49" charset="0"/>
            </a:endParaRPr>
          </a:p>
          <a:p>
            <a:pPr eaLnBrk="1" hangingPunct="1">
              <a:lnSpc>
                <a:spcPct val="90000"/>
              </a:lnSpc>
              <a:buFont typeface="Wingdings" panose="05000000000000000000" pitchFamily="2" charset="2"/>
              <a:buNone/>
              <a:defRPr/>
            </a:pPr>
            <a:endParaRPr lang="en-AU" sz="2400" smtClean="0">
              <a:latin typeface="Courier New" pitchFamily="49" charset="0"/>
            </a:endParaRPr>
          </a:p>
          <a:p>
            <a:pPr eaLnBrk="1" hangingPunct="1">
              <a:lnSpc>
                <a:spcPct val="90000"/>
              </a:lnSpc>
              <a:buFont typeface="Wingdings" panose="05000000000000000000" pitchFamily="2" charset="2"/>
              <a:buNone/>
              <a:defRPr/>
            </a:pPr>
            <a:r>
              <a:rPr lang="en-AU" sz="2400" b="1" smtClean="0">
                <a:latin typeface="Courier New" pitchFamily="49" charset="0"/>
                <a:hlinkClick r:id="rId4"/>
              </a:rPr>
              <a:t>FileWriter</a:t>
            </a:r>
            <a:r>
              <a:rPr lang="en-AU" sz="2400" b="1" smtClean="0">
                <a:latin typeface="Courier New" pitchFamily="49" charset="0"/>
              </a:rPr>
              <a:t> </a:t>
            </a:r>
            <a:r>
              <a:rPr lang="en-AU" sz="2400" smtClean="0">
                <a:latin typeface="Courier New" pitchFamily="49" charset="0"/>
              </a:rPr>
              <a:t>(</a:t>
            </a:r>
            <a:r>
              <a:rPr lang="en-AU" sz="2400" smtClean="0">
                <a:latin typeface="Courier New" pitchFamily="49" charset="0"/>
                <a:hlinkClick r:id="rId5"/>
              </a:rPr>
              <a:t>File</a:t>
            </a:r>
            <a:r>
              <a:rPr lang="en-AU" sz="2400" smtClean="0">
                <a:latin typeface="Courier New" pitchFamily="49" charset="0"/>
              </a:rPr>
              <a:t> file) </a:t>
            </a:r>
            <a:br>
              <a:rPr lang="en-AU" sz="2400" smtClean="0">
                <a:latin typeface="Courier New" pitchFamily="49" charset="0"/>
              </a:rPr>
            </a:br>
            <a:r>
              <a:rPr lang="en-AU" sz="2400" smtClean="0">
                <a:latin typeface="Courier New" pitchFamily="49" charset="0"/>
              </a:rPr>
              <a:t>Constructs a FileWriter object given a File object.</a:t>
            </a:r>
          </a:p>
          <a:p>
            <a:pPr eaLnBrk="1" hangingPunct="1">
              <a:lnSpc>
                <a:spcPct val="90000"/>
              </a:lnSpc>
              <a:buFont typeface="Wingdings" panose="05000000000000000000" pitchFamily="2" charset="2"/>
              <a:buNone/>
              <a:defRPr/>
            </a:pPr>
            <a:endParaRPr lang="en-AU" sz="2400" smtClean="0">
              <a:latin typeface="Courier New" pitchFamily="49" charset="0"/>
            </a:endParaRPr>
          </a:p>
          <a:p>
            <a:pPr eaLnBrk="1" hangingPunct="1">
              <a:lnSpc>
                <a:spcPct val="90000"/>
              </a:lnSpc>
              <a:buFont typeface="Wingdings" panose="05000000000000000000" pitchFamily="2" charset="2"/>
              <a:buNone/>
              <a:defRPr/>
            </a:pPr>
            <a:r>
              <a:rPr lang="en-AU" sz="2400" b="1" smtClean="0">
                <a:latin typeface="Courier New" pitchFamily="49" charset="0"/>
                <a:hlinkClick r:id="rId6"/>
              </a:rPr>
              <a:t>FileWriter</a:t>
            </a:r>
            <a:r>
              <a:rPr lang="en-AU" sz="2400" b="1" smtClean="0">
                <a:latin typeface="Courier New" pitchFamily="49" charset="0"/>
              </a:rPr>
              <a:t> </a:t>
            </a:r>
            <a:r>
              <a:rPr lang="en-AU" sz="2400" smtClean="0">
                <a:latin typeface="Courier New" pitchFamily="49" charset="0"/>
              </a:rPr>
              <a:t>(</a:t>
            </a:r>
            <a:r>
              <a:rPr lang="en-AU" sz="2400" smtClean="0">
                <a:latin typeface="Courier New" pitchFamily="49" charset="0"/>
                <a:hlinkClick r:id="rId7"/>
              </a:rPr>
              <a:t>FileDescriptor</a:t>
            </a:r>
            <a:r>
              <a:rPr lang="en-AU" sz="2400" smtClean="0">
                <a:latin typeface="Courier New" pitchFamily="49" charset="0"/>
              </a:rPr>
              <a:t> fd) </a:t>
            </a:r>
            <a:br>
              <a:rPr lang="en-AU" sz="2400" smtClean="0">
                <a:latin typeface="Courier New" pitchFamily="49" charset="0"/>
              </a:rPr>
            </a:br>
            <a:r>
              <a:rPr lang="en-AU" sz="2400" smtClean="0">
                <a:latin typeface="Courier New" pitchFamily="49" charset="0"/>
              </a:rPr>
              <a:t>Constructs a FileWriter object associated with a file descriptor.</a:t>
            </a:r>
          </a:p>
          <a:p>
            <a:pPr eaLnBrk="1" hangingPunct="1">
              <a:lnSpc>
                <a:spcPct val="90000"/>
              </a:lnSpc>
              <a:buFont typeface="Wingdings" panose="05000000000000000000" pitchFamily="2" charset="2"/>
              <a:buNone/>
              <a:defRPr/>
            </a:pPr>
            <a:endParaRPr lang="en-AU" sz="2400" b="1" smtClean="0">
              <a:latin typeface="Courier New" pitchFamily="49"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4127482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1722F39D-506F-4873-B9B0-0109F2CC7D10}" type="slidenum">
              <a:rPr lang="en-US">
                <a:latin typeface="Arial" panose="020B0604020202020204" pitchFamily="34" charset="0"/>
              </a:rPr>
              <a:pPr eaLnBrk="1" hangingPunct="1"/>
              <a:t>47</a:t>
            </a:fld>
            <a:endParaRPr lang="en-US">
              <a:latin typeface="Arial" panose="020B0604020202020204" pitchFamily="34" charset="0"/>
            </a:endParaRPr>
          </a:p>
        </p:txBody>
      </p:sp>
      <p:sp>
        <p:nvSpPr>
          <p:cNvPr id="562178" name="Rectangle 2"/>
          <p:cNvSpPr>
            <a:spLocks noGrp="1" noChangeArrowheads="1"/>
          </p:cNvSpPr>
          <p:nvPr>
            <p:ph type="title"/>
          </p:nvPr>
        </p:nvSpPr>
        <p:spPr>
          <a:xfrm>
            <a:off x="685800" y="228600"/>
            <a:ext cx="7772400" cy="1143000"/>
          </a:xfrm>
        </p:spPr>
        <p:txBody>
          <a:bodyPr/>
          <a:lstStyle/>
          <a:p>
            <a:pPr eaLnBrk="1" hangingPunct="1">
              <a:defRPr/>
            </a:pPr>
            <a:r>
              <a:rPr lang="en-AU" smtClean="0"/>
              <a:t>FileWriter interface (2)</a:t>
            </a:r>
          </a:p>
        </p:txBody>
      </p:sp>
      <p:sp>
        <p:nvSpPr>
          <p:cNvPr id="562179" name="Rectangle 3"/>
          <p:cNvSpPr>
            <a:spLocks noGrp="1" noChangeArrowheads="1"/>
          </p:cNvSpPr>
          <p:nvPr>
            <p:ph type="body" idx="1"/>
          </p:nvPr>
        </p:nvSpPr>
        <p:spPr>
          <a:xfrm>
            <a:off x="381000" y="1447800"/>
            <a:ext cx="8382000" cy="4724400"/>
          </a:xfrm>
        </p:spPr>
        <p:txBody>
          <a:bodyPr/>
          <a:lstStyle/>
          <a:p>
            <a:pPr eaLnBrk="1" hangingPunct="1">
              <a:lnSpc>
                <a:spcPct val="90000"/>
              </a:lnSpc>
              <a:buFont typeface="Wingdings" panose="05000000000000000000" pitchFamily="2" charset="2"/>
              <a:buNone/>
              <a:defRPr/>
            </a:pPr>
            <a:r>
              <a:rPr lang="en-AU" sz="2400" b="1" smtClean="0">
                <a:latin typeface="Courier New" pitchFamily="49" charset="0"/>
                <a:hlinkClick r:id="rId3"/>
              </a:rPr>
              <a:t>FileWriter</a:t>
            </a:r>
            <a:r>
              <a:rPr lang="en-AU" sz="2400" smtClean="0">
                <a:latin typeface="Courier New" pitchFamily="49" charset="0"/>
              </a:rPr>
              <a:t>(</a:t>
            </a:r>
            <a:r>
              <a:rPr lang="en-AU" sz="2400" u="sng" smtClean="0">
                <a:solidFill>
                  <a:schemeClr val="hlink"/>
                </a:solidFill>
                <a:latin typeface="Courier New" pitchFamily="49" charset="0"/>
              </a:rPr>
              <a:t>File</a:t>
            </a:r>
            <a:r>
              <a:rPr lang="en-AU" sz="2400" smtClean="0">
                <a:latin typeface="Courier New" pitchFamily="49" charset="0"/>
              </a:rPr>
              <a:t> file, boolean append) </a:t>
            </a:r>
            <a:br>
              <a:rPr lang="en-AU" sz="2400" smtClean="0">
                <a:latin typeface="Courier New" pitchFamily="49" charset="0"/>
              </a:rPr>
            </a:br>
            <a:r>
              <a:rPr lang="en-AU" sz="2000" smtClean="0">
                <a:latin typeface="Courier New" pitchFamily="49" charset="0"/>
              </a:rPr>
              <a:t>Constructs a FileWriter object given a File object. If the boolean is true, then bytes will be written to the end of the file rather than the beginning.</a:t>
            </a:r>
            <a:r>
              <a:rPr lang="en-AU" sz="2400" b="1" smtClean="0">
                <a:latin typeface="Courier New" pitchFamily="49" charset="0"/>
              </a:rPr>
              <a:t> </a:t>
            </a:r>
          </a:p>
          <a:p>
            <a:pPr eaLnBrk="1" hangingPunct="1">
              <a:lnSpc>
                <a:spcPct val="90000"/>
              </a:lnSpc>
              <a:buFont typeface="Wingdings" panose="05000000000000000000" pitchFamily="2" charset="2"/>
              <a:buNone/>
              <a:defRPr/>
            </a:pPr>
            <a:endParaRPr lang="en-AU" sz="2400" b="1" smtClean="0">
              <a:latin typeface="Courier New" pitchFamily="49" charset="0"/>
            </a:endParaRPr>
          </a:p>
          <a:p>
            <a:pPr eaLnBrk="1" hangingPunct="1">
              <a:lnSpc>
                <a:spcPct val="90000"/>
              </a:lnSpc>
              <a:buFont typeface="Wingdings" panose="05000000000000000000" pitchFamily="2" charset="2"/>
              <a:buNone/>
              <a:defRPr/>
            </a:pPr>
            <a:r>
              <a:rPr lang="en-AU" sz="2400" b="1" smtClean="0">
                <a:latin typeface="Courier New" pitchFamily="49" charset="0"/>
                <a:hlinkClick r:id="rId4"/>
              </a:rPr>
              <a:t>FileWriter</a:t>
            </a:r>
            <a:r>
              <a:rPr lang="en-AU" sz="2400" smtClean="0">
                <a:latin typeface="Courier New" pitchFamily="49" charset="0"/>
              </a:rPr>
              <a:t>(</a:t>
            </a:r>
            <a:r>
              <a:rPr lang="en-AU" sz="2400" smtClean="0">
                <a:latin typeface="Courier New" pitchFamily="49" charset="0"/>
                <a:hlinkClick r:id="rId5"/>
              </a:rPr>
              <a:t>String</a:t>
            </a:r>
            <a:r>
              <a:rPr lang="en-AU" sz="2400" smtClean="0">
                <a:latin typeface="Courier New" pitchFamily="49" charset="0"/>
              </a:rPr>
              <a:t> fileName) </a:t>
            </a:r>
            <a:br>
              <a:rPr lang="en-AU" sz="2400" smtClean="0">
                <a:latin typeface="Courier New" pitchFamily="49" charset="0"/>
              </a:rPr>
            </a:br>
            <a:r>
              <a:rPr lang="en-AU" sz="2000" smtClean="0">
                <a:latin typeface="Courier New" pitchFamily="49" charset="0"/>
              </a:rPr>
              <a:t>Constructs a FileWriter object given a file name.</a:t>
            </a:r>
          </a:p>
          <a:p>
            <a:pPr eaLnBrk="1" hangingPunct="1">
              <a:lnSpc>
                <a:spcPct val="90000"/>
              </a:lnSpc>
              <a:buFont typeface="Wingdings" panose="05000000000000000000" pitchFamily="2" charset="2"/>
              <a:buNone/>
              <a:defRPr/>
            </a:pPr>
            <a:endParaRPr lang="en-AU" sz="2000" smtClean="0">
              <a:latin typeface="Courier New" pitchFamily="49" charset="0"/>
            </a:endParaRPr>
          </a:p>
          <a:p>
            <a:pPr eaLnBrk="1" hangingPunct="1">
              <a:lnSpc>
                <a:spcPct val="90000"/>
              </a:lnSpc>
              <a:buFont typeface="Wingdings" panose="05000000000000000000" pitchFamily="2" charset="2"/>
              <a:buNone/>
              <a:defRPr/>
            </a:pPr>
            <a:r>
              <a:rPr lang="en-AU" sz="2400" b="1" smtClean="0">
                <a:latin typeface="Courier New" pitchFamily="49" charset="0"/>
                <a:hlinkClick r:id="rId3"/>
              </a:rPr>
              <a:t>FileWriter</a:t>
            </a:r>
            <a:r>
              <a:rPr lang="en-AU" sz="2400" smtClean="0">
                <a:latin typeface="Courier New" pitchFamily="49" charset="0"/>
              </a:rPr>
              <a:t>(</a:t>
            </a:r>
            <a:r>
              <a:rPr lang="en-AU" sz="2400" smtClean="0">
                <a:latin typeface="Courier New" pitchFamily="49" charset="0"/>
                <a:hlinkClick r:id="rId5"/>
              </a:rPr>
              <a:t>String</a:t>
            </a:r>
            <a:r>
              <a:rPr lang="en-AU" sz="2400" smtClean="0">
                <a:latin typeface="Courier New" pitchFamily="49" charset="0"/>
              </a:rPr>
              <a:t> fileName, boolean append) </a:t>
            </a:r>
            <a:br>
              <a:rPr lang="en-AU" sz="2400" smtClean="0">
                <a:latin typeface="Courier New" pitchFamily="49" charset="0"/>
              </a:rPr>
            </a:br>
            <a:r>
              <a:rPr lang="en-AU" sz="2000" smtClean="0">
                <a:latin typeface="Courier New" pitchFamily="49" charset="0"/>
              </a:rPr>
              <a:t>Constructs a FileWriter object given a file name with a boolean indicating whether or not to append the data written. If boolean is true, then the data will be written to the end of the file rather than the beginning</a:t>
            </a:r>
          </a:p>
          <a:p>
            <a:pPr eaLnBrk="1" hangingPunct="1">
              <a:lnSpc>
                <a:spcPct val="90000"/>
              </a:lnSpc>
              <a:buFont typeface="Wingdings" panose="05000000000000000000" pitchFamily="2" charset="2"/>
              <a:buNone/>
              <a:defRPr/>
            </a:pPr>
            <a:endParaRPr lang="en-AU" sz="2000" smtClean="0">
              <a:latin typeface="Courier New" pitchFamily="49" charset="0"/>
            </a:endParaRPr>
          </a:p>
          <a:p>
            <a:pPr eaLnBrk="1" hangingPunct="1">
              <a:lnSpc>
                <a:spcPct val="90000"/>
              </a:lnSpc>
              <a:defRPr/>
            </a:pPr>
            <a:endParaRPr lang="en-AU"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57762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01E584D5-C424-4559-8C2B-C984C10EFE3D}" type="slidenum">
              <a:rPr lang="en-US">
                <a:latin typeface="Arial" panose="020B0604020202020204" pitchFamily="34" charset="0"/>
              </a:rPr>
              <a:pPr eaLnBrk="1" hangingPunct="1"/>
              <a:t>48</a:t>
            </a:fld>
            <a:endParaRPr lang="en-US">
              <a:latin typeface="Arial" panose="020B0604020202020204" pitchFamily="34" charset="0"/>
            </a:endParaRPr>
          </a:p>
        </p:txBody>
      </p:sp>
      <p:sp>
        <p:nvSpPr>
          <p:cNvPr id="564226" name="Rectangle 2"/>
          <p:cNvSpPr>
            <a:spLocks noGrp="1" noChangeArrowheads="1"/>
          </p:cNvSpPr>
          <p:nvPr>
            <p:ph type="title"/>
          </p:nvPr>
        </p:nvSpPr>
        <p:spPr/>
        <p:txBody>
          <a:bodyPr/>
          <a:lstStyle/>
          <a:p>
            <a:pPr eaLnBrk="1" hangingPunct="1">
              <a:defRPr/>
            </a:pPr>
            <a:r>
              <a:rPr lang="en-AU" smtClean="0"/>
              <a:t>FileWriter Methods</a:t>
            </a:r>
            <a:br>
              <a:rPr lang="en-AU" smtClean="0"/>
            </a:br>
            <a:r>
              <a:rPr lang="en-AU" smtClean="0"/>
              <a:t>(Inherited from Writer)</a:t>
            </a:r>
            <a:br>
              <a:rPr lang="en-AU" smtClean="0"/>
            </a:br>
            <a:endParaRPr lang="en-AU" smtClean="0"/>
          </a:p>
        </p:txBody>
      </p:sp>
      <p:sp>
        <p:nvSpPr>
          <p:cNvPr id="564227" name="Rectangle 3"/>
          <p:cNvSpPr>
            <a:spLocks noGrp="1" noChangeArrowheads="1"/>
          </p:cNvSpPr>
          <p:nvPr>
            <p:ph type="body" idx="1"/>
          </p:nvPr>
        </p:nvSpPr>
        <p:spPr>
          <a:xfrm>
            <a:off x="762000" y="1676400"/>
            <a:ext cx="7772400" cy="4114800"/>
          </a:xfrm>
        </p:spPr>
        <p:txBody>
          <a:bodyPr/>
          <a:lstStyle/>
          <a:p>
            <a:pPr eaLnBrk="1" hangingPunct="1">
              <a:lnSpc>
                <a:spcPct val="90000"/>
              </a:lnSpc>
              <a:defRPr/>
            </a:pPr>
            <a:r>
              <a:rPr lang="en-AU" sz="2800" smtClean="0"/>
              <a:t>Reflect  those found in </a:t>
            </a:r>
            <a:r>
              <a:rPr lang="en-AU" sz="2800" smtClean="0">
                <a:latin typeface="Courier New" pitchFamily="49" charset="0"/>
              </a:rPr>
              <a:t>FileReader</a:t>
            </a:r>
          </a:p>
          <a:p>
            <a:pPr eaLnBrk="1" hangingPunct="1">
              <a:lnSpc>
                <a:spcPct val="90000"/>
              </a:lnSpc>
              <a:buFont typeface="Wingdings" panose="05000000000000000000" pitchFamily="2" charset="2"/>
              <a:buNone/>
              <a:defRPr/>
            </a:pPr>
            <a:r>
              <a:rPr lang="en-AU" sz="2000" smtClean="0">
                <a:latin typeface="Arial Unicode MS" pitchFamily="34" charset="-128"/>
              </a:rPr>
              <a:t>abstract  void </a:t>
            </a:r>
            <a:r>
              <a:rPr lang="en-AU" sz="2000" b="1" smtClean="0">
                <a:latin typeface="Arial Unicode MS" pitchFamily="34" charset="-128"/>
                <a:hlinkClick r:id="rId3"/>
              </a:rPr>
              <a:t>close</a:t>
            </a:r>
            <a:r>
              <a:rPr lang="en-AU" sz="2000" smtClean="0">
                <a:latin typeface="Arial Unicode MS" pitchFamily="34" charset="-128"/>
              </a:rPr>
              <a:t>()</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Close the stream, flushing it first.</a:t>
            </a:r>
          </a:p>
          <a:p>
            <a:pPr eaLnBrk="1" hangingPunct="1">
              <a:lnSpc>
                <a:spcPct val="90000"/>
              </a:lnSpc>
              <a:buFont typeface="Wingdings" panose="05000000000000000000" pitchFamily="2" charset="2"/>
              <a:buNone/>
              <a:defRPr/>
            </a:pPr>
            <a:r>
              <a:rPr lang="en-AU" sz="2000" smtClean="0">
                <a:latin typeface="Arial Unicode MS" pitchFamily="34" charset="-128"/>
              </a:rPr>
              <a:t>abstract  void </a:t>
            </a:r>
            <a:r>
              <a:rPr lang="en-AU" sz="2000" b="1" smtClean="0">
                <a:latin typeface="Arial Unicode MS" pitchFamily="34" charset="-128"/>
                <a:hlinkClick r:id="rId4"/>
              </a:rPr>
              <a:t>flush</a:t>
            </a:r>
            <a:r>
              <a:rPr lang="en-AU" sz="2000" smtClean="0">
                <a:latin typeface="Arial Unicode MS" pitchFamily="34" charset="-128"/>
              </a:rPr>
              <a:t>()</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Flush the stream.</a:t>
            </a:r>
          </a:p>
          <a:p>
            <a:pPr eaLnBrk="1" hangingPunct="1">
              <a:lnSpc>
                <a:spcPct val="90000"/>
              </a:lnSpc>
              <a:buFont typeface="Wingdings" panose="05000000000000000000" pitchFamily="2" charset="2"/>
              <a:buNone/>
              <a:defRPr/>
            </a:pPr>
            <a:r>
              <a:rPr lang="en-AU" sz="2000" smtClean="0">
                <a:latin typeface="Arial Unicode MS" pitchFamily="34" charset="-128"/>
              </a:rPr>
              <a:t> void </a:t>
            </a:r>
            <a:r>
              <a:rPr lang="en-AU" sz="2000" b="1" smtClean="0">
                <a:latin typeface="Arial Unicode MS" pitchFamily="34" charset="-128"/>
                <a:hlinkClick r:id="rId5"/>
              </a:rPr>
              <a:t>write</a:t>
            </a:r>
            <a:r>
              <a:rPr lang="en-AU" sz="2000" smtClean="0">
                <a:latin typeface="Arial Unicode MS" pitchFamily="34" charset="-128"/>
              </a:rPr>
              <a:t>(char[] cbuf)</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Write an array of characters.</a:t>
            </a:r>
          </a:p>
          <a:p>
            <a:pPr eaLnBrk="1" hangingPunct="1">
              <a:lnSpc>
                <a:spcPct val="90000"/>
              </a:lnSpc>
              <a:buFont typeface="Wingdings" panose="05000000000000000000" pitchFamily="2" charset="2"/>
              <a:buNone/>
              <a:defRPr/>
            </a:pPr>
            <a:r>
              <a:rPr lang="en-AU" sz="2000" smtClean="0">
                <a:latin typeface="Arial Unicode MS" pitchFamily="34" charset="-128"/>
              </a:rPr>
              <a:t>abstract  void </a:t>
            </a:r>
            <a:r>
              <a:rPr lang="en-AU" sz="2000" b="1" smtClean="0">
                <a:latin typeface="Arial Unicode MS" pitchFamily="34" charset="-128"/>
                <a:hlinkClick r:id="rId6"/>
              </a:rPr>
              <a:t>write</a:t>
            </a:r>
            <a:r>
              <a:rPr lang="en-AU" sz="2000" smtClean="0">
                <a:latin typeface="Arial Unicode MS" pitchFamily="34" charset="-128"/>
              </a:rPr>
              <a:t>(char[] cbuf, int off, int len)</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Write a portion of an array of characters.</a:t>
            </a:r>
          </a:p>
          <a:p>
            <a:pPr eaLnBrk="1" hangingPunct="1">
              <a:lnSpc>
                <a:spcPct val="90000"/>
              </a:lnSpc>
              <a:buFont typeface="Wingdings" panose="05000000000000000000" pitchFamily="2" charset="2"/>
              <a:buNone/>
              <a:defRPr/>
            </a:pPr>
            <a:r>
              <a:rPr lang="en-AU" sz="2000" smtClean="0">
                <a:latin typeface="Arial Unicode MS" pitchFamily="34" charset="-128"/>
              </a:rPr>
              <a:t> void </a:t>
            </a:r>
            <a:r>
              <a:rPr lang="en-AU" sz="2000" b="1" smtClean="0">
                <a:latin typeface="Arial Unicode MS" pitchFamily="34" charset="-128"/>
                <a:hlinkClick r:id="rId7"/>
              </a:rPr>
              <a:t>write</a:t>
            </a:r>
            <a:r>
              <a:rPr lang="en-AU" sz="2000" smtClean="0">
                <a:latin typeface="Arial Unicode MS" pitchFamily="34" charset="-128"/>
              </a:rPr>
              <a:t>(int c)</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Write a single character.</a:t>
            </a:r>
          </a:p>
          <a:p>
            <a:pPr eaLnBrk="1" hangingPunct="1">
              <a:lnSpc>
                <a:spcPct val="90000"/>
              </a:lnSpc>
              <a:buFont typeface="Wingdings" panose="05000000000000000000" pitchFamily="2" charset="2"/>
              <a:buNone/>
              <a:defRPr/>
            </a:pPr>
            <a:r>
              <a:rPr lang="en-AU" sz="2000" smtClean="0">
                <a:latin typeface="Arial Unicode MS" pitchFamily="34" charset="-128"/>
              </a:rPr>
              <a:t> void </a:t>
            </a:r>
            <a:r>
              <a:rPr lang="en-AU" sz="2000" b="1" smtClean="0">
                <a:latin typeface="Arial Unicode MS" pitchFamily="34" charset="-128"/>
                <a:hlinkClick r:id="rId8"/>
              </a:rPr>
              <a:t>write</a:t>
            </a:r>
            <a:r>
              <a:rPr lang="en-AU" sz="2000" smtClean="0">
                <a:latin typeface="Arial Unicode MS" pitchFamily="34" charset="-128"/>
              </a:rPr>
              <a:t>(</a:t>
            </a:r>
            <a:r>
              <a:rPr lang="en-AU" sz="2000" smtClean="0">
                <a:latin typeface="Arial Unicode MS" pitchFamily="34" charset="-128"/>
                <a:hlinkClick r:id="rId9"/>
              </a:rPr>
              <a:t>String</a:t>
            </a:r>
            <a:r>
              <a:rPr lang="en-AU" sz="2000" smtClean="0">
                <a:latin typeface="Arial Unicode MS" pitchFamily="34" charset="-128"/>
              </a:rPr>
              <a:t> str)</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Write a string.</a:t>
            </a:r>
          </a:p>
          <a:p>
            <a:pPr eaLnBrk="1" hangingPunct="1">
              <a:lnSpc>
                <a:spcPct val="90000"/>
              </a:lnSpc>
              <a:buFont typeface="Wingdings" panose="05000000000000000000" pitchFamily="2" charset="2"/>
              <a:buNone/>
              <a:defRPr/>
            </a:pPr>
            <a:r>
              <a:rPr lang="en-AU" sz="2000" smtClean="0">
                <a:latin typeface="Arial Unicode MS" pitchFamily="34" charset="-128"/>
              </a:rPr>
              <a:t> void </a:t>
            </a:r>
            <a:r>
              <a:rPr lang="en-AU" sz="2000" b="1" smtClean="0">
                <a:latin typeface="Arial Unicode MS" pitchFamily="34" charset="-128"/>
                <a:hlinkClick r:id="rId10"/>
              </a:rPr>
              <a:t>write</a:t>
            </a:r>
            <a:r>
              <a:rPr lang="en-AU" sz="2000" smtClean="0">
                <a:latin typeface="Arial Unicode MS" pitchFamily="34" charset="-128"/>
              </a:rPr>
              <a:t>(</a:t>
            </a:r>
            <a:r>
              <a:rPr lang="en-AU" sz="2000" smtClean="0">
                <a:latin typeface="Arial Unicode MS" pitchFamily="34" charset="-128"/>
                <a:hlinkClick r:id="rId9"/>
              </a:rPr>
              <a:t>String</a:t>
            </a:r>
            <a:r>
              <a:rPr lang="en-AU" sz="2000" smtClean="0">
                <a:latin typeface="Arial Unicode MS" pitchFamily="34" charset="-128"/>
              </a:rPr>
              <a:t> str, int off, int len)</a:t>
            </a:r>
            <a:r>
              <a:rPr lang="en-AU" sz="2000" smtClean="0">
                <a:latin typeface="Courier New" pitchFamily="49" charset="0"/>
              </a:rPr>
              <a:t> </a:t>
            </a:r>
            <a:br>
              <a:rPr lang="en-AU" sz="2000" smtClean="0">
                <a:latin typeface="Courier New" pitchFamily="49" charset="0"/>
              </a:rPr>
            </a:br>
            <a:r>
              <a:rPr lang="en-AU" sz="2000" smtClean="0">
                <a:latin typeface="Courier New" pitchFamily="49" charset="0"/>
              </a:rPr>
              <a:t>  Write a portion of a string.</a:t>
            </a:r>
          </a:p>
          <a:p>
            <a:pPr eaLnBrk="1" hangingPunct="1">
              <a:lnSpc>
                <a:spcPct val="90000"/>
              </a:lnSpc>
              <a:buFont typeface="Wingdings" panose="05000000000000000000" pitchFamily="2" charset="2"/>
              <a:buNone/>
              <a:defRPr/>
            </a:pPr>
            <a:endParaRPr lang="en-AU" sz="2000" smtClean="0">
              <a:latin typeface="Courier New" pitchFamily="49" charset="0"/>
            </a:endParaRPr>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16045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3AE62B8E-D69A-41AF-9DFF-EF6E139E57A3}" type="slidenum">
              <a:rPr lang="en-US">
                <a:latin typeface="Arial" panose="020B0604020202020204" pitchFamily="34" charset="0"/>
              </a:rPr>
              <a:pPr eaLnBrk="1" hangingPunct="1"/>
              <a:t>49</a:t>
            </a:fld>
            <a:endParaRPr lang="en-US">
              <a:latin typeface="Arial" panose="020B0604020202020204" pitchFamily="34" charset="0"/>
            </a:endParaRPr>
          </a:p>
        </p:txBody>
      </p:sp>
      <p:sp>
        <p:nvSpPr>
          <p:cNvPr id="566274" name="Rectangle 2"/>
          <p:cNvSpPr>
            <a:spLocks noGrp="1" noChangeArrowheads="1"/>
          </p:cNvSpPr>
          <p:nvPr>
            <p:ph type="title"/>
          </p:nvPr>
        </p:nvSpPr>
        <p:spPr>
          <a:xfrm>
            <a:off x="685800" y="381000"/>
            <a:ext cx="7772400" cy="1143000"/>
          </a:xfrm>
        </p:spPr>
        <p:txBody>
          <a:bodyPr/>
          <a:lstStyle/>
          <a:p>
            <a:pPr eaLnBrk="1" hangingPunct="1">
              <a:defRPr/>
            </a:pPr>
            <a:r>
              <a:rPr lang="en-AU" smtClean="0"/>
              <a:t>An example: copyFile</a:t>
            </a:r>
          </a:p>
        </p:txBody>
      </p:sp>
      <p:sp>
        <p:nvSpPr>
          <p:cNvPr id="52228" name="Rectangle 3"/>
          <p:cNvSpPr>
            <a:spLocks noChangeArrowheads="1"/>
          </p:cNvSpPr>
          <p:nvPr/>
        </p:nvSpPr>
        <p:spPr bwMode="auto">
          <a:xfrm>
            <a:off x="457200" y="1447800"/>
            <a:ext cx="8258175"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AU" sz="2000" b="1">
                <a:latin typeface="Courier New" panose="02070309020205020404" pitchFamily="49" charset="0"/>
              </a:rPr>
              <a:t>public void copyFile(String fromFile, String toFile) </a:t>
            </a:r>
          </a:p>
          <a:p>
            <a:r>
              <a:rPr lang="en-AU" sz="2000" b="1">
                <a:latin typeface="Courier New" panose="02070309020205020404" pitchFamily="49" charset="0"/>
              </a:rPr>
              <a:t>	throws IOException </a:t>
            </a:r>
          </a:p>
          <a:p>
            <a:r>
              <a:rPr lang="en-AU" sz="2000" b="1">
                <a:latin typeface="Courier New" panose="02070309020205020404" pitchFamily="49" charset="0"/>
              </a:rPr>
              <a:t>{</a:t>
            </a:r>
          </a:p>
          <a:p>
            <a:r>
              <a:rPr lang="en-AU" sz="2000" b="1">
                <a:latin typeface="Courier New" panose="02070309020205020404" pitchFamily="49" charset="0"/>
              </a:rPr>
              <a:t>   File inputFile = new File(fromFile);</a:t>
            </a:r>
          </a:p>
          <a:p>
            <a:r>
              <a:rPr lang="en-AU" sz="2000" b="1">
                <a:latin typeface="Courier New" panose="02070309020205020404" pitchFamily="49" charset="0"/>
              </a:rPr>
              <a:t>   File outputFile = new File(toFile);</a:t>
            </a:r>
          </a:p>
          <a:p>
            <a:endParaRPr lang="en-AU" sz="2000" b="1">
              <a:latin typeface="Courier New" panose="02070309020205020404" pitchFamily="49" charset="0"/>
            </a:endParaRPr>
          </a:p>
          <a:p>
            <a:r>
              <a:rPr lang="en-AU" sz="2000" b="1">
                <a:latin typeface="Courier New" panose="02070309020205020404" pitchFamily="49" charset="0"/>
              </a:rPr>
              <a:t>   FileReader in = new FileReader(inputFile);</a:t>
            </a:r>
          </a:p>
          <a:p>
            <a:r>
              <a:rPr lang="en-AU" sz="2000" b="1">
                <a:latin typeface="Courier New" panose="02070309020205020404" pitchFamily="49" charset="0"/>
              </a:rPr>
              <a:t>   FileWriter out = new FileWriter(outputFile);</a:t>
            </a:r>
          </a:p>
          <a:p>
            <a:r>
              <a:rPr lang="en-AU" sz="2000" b="1">
                <a:latin typeface="Courier New" panose="02070309020205020404" pitchFamily="49" charset="0"/>
              </a:rPr>
              <a:t>   int ch;</a:t>
            </a:r>
          </a:p>
          <a:p>
            <a:endParaRPr lang="en-AU" sz="2000" b="1">
              <a:latin typeface="Courier New" panose="02070309020205020404" pitchFamily="49" charset="0"/>
            </a:endParaRPr>
          </a:p>
          <a:p>
            <a:r>
              <a:rPr lang="en-AU" sz="2000" b="1">
                <a:latin typeface="Courier New" panose="02070309020205020404" pitchFamily="49" charset="0"/>
              </a:rPr>
              <a:t>   while ((ch = in.read()) != -1)</a:t>
            </a:r>
          </a:p>
          <a:p>
            <a:r>
              <a:rPr lang="en-AU" sz="2000" b="1">
                <a:latin typeface="Courier New" panose="02070309020205020404" pitchFamily="49" charset="0"/>
              </a:rPr>
              <a:t>      out.write(c);</a:t>
            </a:r>
          </a:p>
          <a:p>
            <a:r>
              <a:rPr lang="en-AU" sz="2000" b="1">
                <a:latin typeface="Courier New" panose="02070309020205020404" pitchFamily="49" charset="0"/>
              </a:rPr>
              <a:t>   in.close();</a:t>
            </a:r>
          </a:p>
          <a:p>
            <a:r>
              <a:rPr lang="en-AU" sz="2000" b="1">
                <a:latin typeface="Courier New" panose="02070309020205020404" pitchFamily="49" charset="0"/>
              </a:rPr>
              <a:t>   out.close();</a:t>
            </a:r>
          </a:p>
          <a:p>
            <a:r>
              <a:rPr lang="en-AU" sz="2000" b="1">
                <a:latin typeface="Courier New" panose="02070309020205020404" pitchFamily="49" charset="0"/>
              </a:rPr>
              <a:t>}</a:t>
            </a:r>
          </a:p>
        </p:txBody>
      </p:sp>
    </p:spTree>
    <p:extLst>
      <p:ext uri="{BB962C8B-B14F-4D97-AF65-F5344CB8AC3E}">
        <p14:creationId xmlns:p14="http://schemas.microsoft.com/office/powerpoint/2010/main" val="1850092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152400" y="152400"/>
            <a:ext cx="8793163" cy="704850"/>
          </a:xfrm>
        </p:spPr>
        <p:txBody>
          <a:bodyPr>
            <a:normAutofit fontScale="90000"/>
          </a:bodyPr>
          <a:lstStyle/>
          <a:p>
            <a:pPr eaLnBrk="1" hangingPunct="1">
              <a:defRPr/>
            </a:pPr>
            <a:r>
              <a:rPr lang="en-GB" dirty="0" smtClean="0"/>
              <a:t>I/O and Data Movement</a:t>
            </a:r>
          </a:p>
        </p:txBody>
      </p:sp>
      <p:sp>
        <p:nvSpPr>
          <p:cNvPr id="407555" name="Rectangle 3"/>
          <p:cNvSpPr>
            <a:spLocks noGrp="1" noChangeArrowheads="1"/>
          </p:cNvSpPr>
          <p:nvPr>
            <p:ph type="body" sz="half" idx="1"/>
          </p:nvPr>
        </p:nvSpPr>
        <p:spPr>
          <a:xfrm>
            <a:off x="428625" y="1214438"/>
            <a:ext cx="4371975" cy="5072062"/>
          </a:xfrm>
        </p:spPr>
        <p:txBody>
          <a:bodyPr>
            <a:normAutofit fontScale="92500"/>
          </a:bodyPr>
          <a:lstStyle/>
          <a:p>
            <a:pPr algn="just" eaLnBrk="1" hangingPunct="1">
              <a:lnSpc>
                <a:spcPct val="120000"/>
              </a:lnSpc>
              <a:defRPr/>
            </a:pPr>
            <a:r>
              <a:rPr lang="en-GB" sz="1800" dirty="0" smtClean="0"/>
              <a:t>The flow of data into a program (input) may come from different devices such as keyboard, mouse, memory, disk, network, or another program.</a:t>
            </a:r>
          </a:p>
          <a:p>
            <a:pPr algn="just" eaLnBrk="1" hangingPunct="1">
              <a:lnSpc>
                <a:spcPct val="120000"/>
              </a:lnSpc>
              <a:defRPr/>
            </a:pPr>
            <a:endParaRPr lang="en-GB" sz="1800" dirty="0" smtClean="0"/>
          </a:p>
          <a:p>
            <a:pPr algn="just" eaLnBrk="1" hangingPunct="1">
              <a:lnSpc>
                <a:spcPct val="120000"/>
              </a:lnSpc>
              <a:defRPr/>
            </a:pPr>
            <a:r>
              <a:rPr lang="en-GB" sz="1800" dirty="0" smtClean="0"/>
              <a:t>The flow of data out of a program (output) may go to the screen, printer, memory, disk, network, another program.</a:t>
            </a:r>
          </a:p>
          <a:p>
            <a:pPr algn="just" eaLnBrk="1" hangingPunct="1">
              <a:lnSpc>
                <a:spcPct val="120000"/>
              </a:lnSpc>
              <a:defRPr/>
            </a:pPr>
            <a:endParaRPr lang="en-GB" sz="1800" dirty="0" smtClean="0"/>
          </a:p>
          <a:p>
            <a:pPr algn="just" eaLnBrk="1" hangingPunct="1">
              <a:lnSpc>
                <a:spcPct val="120000"/>
              </a:lnSpc>
              <a:defRPr/>
            </a:pPr>
            <a:r>
              <a:rPr lang="en-GB" sz="1800" dirty="0" smtClean="0"/>
              <a:t>Both input and output share a certain common property such as unidirectional movement of data – a sequence of bytes and characters and support to the sequential access to the data.</a:t>
            </a:r>
          </a:p>
        </p:txBody>
      </p:sp>
      <p:pic>
        <p:nvPicPr>
          <p:cNvPr id="8196" name="Picture 5" descr="f-1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29200" y="1714500"/>
            <a:ext cx="3962400" cy="3357563"/>
          </a:xfr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4B3D0CCF-82E5-4976-89AD-CBC8B90E906C}" type="slidenum">
              <a:rPr lang="zh-CN" altLang="en-GB">
                <a:latin typeface="Arial" panose="020B0604020202020204" pitchFamily="34" charset="0"/>
              </a:rPr>
              <a:pPr eaLnBrk="1" hangingPunct="1"/>
              <a:t>5</a:t>
            </a:fld>
            <a:endParaRPr lang="en-GB" altLang="zh-CN">
              <a:latin typeface="Arial" panose="020B0604020202020204" pitchFamily="34" charset="0"/>
            </a:endParaRPr>
          </a:p>
        </p:txBody>
      </p:sp>
    </p:spTree>
    <p:extLst>
      <p:ext uri="{BB962C8B-B14F-4D97-AF65-F5344CB8AC3E}">
        <p14:creationId xmlns:p14="http://schemas.microsoft.com/office/powerpoint/2010/main" val="3871029359"/>
      </p:ext>
    </p:extLst>
  </p:cSld>
  <p:clrMapOvr>
    <a:masterClrMapping/>
  </p:clrMapOvr>
  <p:transition advTm="1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mtClean="0"/>
              <a:t>	  Thank </a:t>
            </a:r>
            <a:r>
              <a:rPr lang="en-US" dirty="0" smtClean="0"/>
              <a:t>you</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2187888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9C5CD49E-332B-4C0B-B7FC-A9BDCAF631F4}" type="slidenum">
              <a:rPr lang="en-US">
                <a:latin typeface="Arial" panose="020B0604020202020204" pitchFamily="34" charset="0"/>
              </a:rPr>
              <a:pPr eaLnBrk="1" hangingPunct="1"/>
              <a:t>6</a:t>
            </a:fld>
            <a:endParaRPr lang="en-US">
              <a:latin typeface="Arial" panose="020B0604020202020204" pitchFamily="34" charset="0"/>
            </a:endParaRPr>
          </a:p>
        </p:txBody>
      </p:sp>
      <p:sp>
        <p:nvSpPr>
          <p:cNvPr id="402434" name="Rectangle 1026"/>
          <p:cNvSpPr>
            <a:spLocks noGrp="1" noChangeArrowheads="1"/>
          </p:cNvSpPr>
          <p:nvPr>
            <p:ph type="title"/>
          </p:nvPr>
        </p:nvSpPr>
        <p:spPr/>
        <p:txBody>
          <a:bodyPr/>
          <a:lstStyle/>
          <a:p>
            <a:pPr eaLnBrk="1" hangingPunct="1">
              <a:defRPr/>
            </a:pPr>
            <a:r>
              <a:rPr lang="en-AU" smtClean="0"/>
              <a:t>The Java IO package</a:t>
            </a:r>
          </a:p>
        </p:txBody>
      </p:sp>
      <p:sp>
        <p:nvSpPr>
          <p:cNvPr id="402435" name="Rectangle 1027"/>
          <p:cNvSpPr>
            <a:spLocks noGrp="1" noChangeArrowheads="1"/>
          </p:cNvSpPr>
          <p:nvPr>
            <p:ph type="body" idx="1"/>
          </p:nvPr>
        </p:nvSpPr>
        <p:spPr/>
        <p:txBody>
          <a:bodyPr/>
          <a:lstStyle/>
          <a:p>
            <a:pPr eaLnBrk="1" hangingPunct="1">
              <a:defRPr/>
            </a:pPr>
            <a:r>
              <a:rPr lang="en-AU" smtClean="0"/>
              <a:t>Provided as part of the JDK </a:t>
            </a:r>
          </a:p>
          <a:p>
            <a:pPr lvl="1" eaLnBrk="1" hangingPunct="1">
              <a:defRPr/>
            </a:pPr>
            <a:r>
              <a:rPr lang="en-AU" smtClean="0"/>
              <a:t>Contains classes and interfaces to use when dealing with different types of input and output</a:t>
            </a:r>
          </a:p>
          <a:p>
            <a:pPr lvl="1" eaLnBrk="1" hangingPunct="1">
              <a:defRPr/>
            </a:pPr>
            <a:r>
              <a:rPr lang="en-AU" smtClean="0"/>
              <a:t>includes </a:t>
            </a:r>
          </a:p>
          <a:p>
            <a:pPr lvl="2" eaLnBrk="1" hangingPunct="1">
              <a:defRPr/>
            </a:pPr>
            <a:r>
              <a:rPr lang="en-AU" smtClean="0"/>
              <a:t>10 Interfaces</a:t>
            </a:r>
          </a:p>
          <a:p>
            <a:pPr lvl="2" eaLnBrk="1" hangingPunct="1">
              <a:defRPr/>
            </a:pPr>
            <a:r>
              <a:rPr lang="en-AU" smtClean="0"/>
              <a:t>50 Classes</a:t>
            </a:r>
          </a:p>
          <a:p>
            <a:pPr lvl="2" eaLnBrk="1" hangingPunct="1">
              <a:defRPr/>
            </a:pPr>
            <a:r>
              <a:rPr lang="en-AU" smtClean="0"/>
              <a:t>16 Runtime Exceptions</a:t>
            </a:r>
          </a:p>
          <a:p>
            <a:pPr lvl="1" eaLnBrk="1" hangingPunct="1">
              <a:defRPr/>
            </a:pPr>
            <a:endParaRPr lang="en-AU" smtClean="0"/>
          </a:p>
        </p:txBody>
      </p:sp>
      <p:sp>
        <p:nvSpPr>
          <p:cNvPr id="2" name="Footer Placeholder 1"/>
          <p:cNvSpPr>
            <a:spLocks noGrp="1"/>
          </p:cNvSpPr>
          <p:nvPr>
            <p:ph type="ftr" sz="quarter" idx="3"/>
          </p:nvPr>
        </p:nvSpPr>
        <p:spPr/>
        <p:txBody>
          <a:bodyPr/>
          <a:lstStyle/>
          <a:p>
            <a:pPr>
              <a:defRPr/>
            </a:pPr>
            <a:r>
              <a:rPr lang="en-GB" smtClean="0"/>
              <a:t>Dept of CSE, Jagannath University</a:t>
            </a:r>
            <a:endParaRPr lang="en-US" dirty="0"/>
          </a:p>
        </p:txBody>
      </p:sp>
    </p:spTree>
    <p:extLst>
      <p:ext uri="{BB962C8B-B14F-4D97-AF65-F5344CB8AC3E}">
        <p14:creationId xmlns:p14="http://schemas.microsoft.com/office/powerpoint/2010/main" val="3634437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A638BCC1-7F8B-4CF1-B63A-570A8B92F303}" type="slidenum">
              <a:rPr lang="en-US">
                <a:latin typeface="Arial" panose="020B0604020202020204" pitchFamily="34" charset="0"/>
              </a:rPr>
              <a:pPr eaLnBrk="1" hangingPunct="1"/>
              <a:t>7</a:t>
            </a:fld>
            <a:endParaRPr lang="en-US">
              <a:latin typeface="Arial" panose="020B0604020202020204" pitchFamily="34" charset="0"/>
            </a:endParaRPr>
          </a:p>
        </p:txBody>
      </p:sp>
      <p:sp>
        <p:nvSpPr>
          <p:cNvPr id="321538" name="Rectangle 2"/>
          <p:cNvSpPr>
            <a:spLocks noGrp="1" noChangeArrowheads="1"/>
          </p:cNvSpPr>
          <p:nvPr>
            <p:ph type="title"/>
          </p:nvPr>
        </p:nvSpPr>
        <p:spPr/>
        <p:txBody>
          <a:bodyPr/>
          <a:lstStyle/>
          <a:p>
            <a:pPr eaLnBrk="1" hangingPunct="1">
              <a:defRPr/>
            </a:pPr>
            <a:r>
              <a:rPr lang="en-AU" smtClean="0"/>
              <a:t>Java I/O mechanisms</a:t>
            </a:r>
          </a:p>
        </p:txBody>
      </p:sp>
      <p:sp>
        <p:nvSpPr>
          <p:cNvPr id="321539" name="Rectangle 3"/>
          <p:cNvSpPr>
            <a:spLocks noGrp="1" noChangeArrowheads="1"/>
          </p:cNvSpPr>
          <p:nvPr>
            <p:ph type="body" idx="4294967295"/>
          </p:nvPr>
        </p:nvSpPr>
        <p:spPr/>
        <p:txBody>
          <a:bodyPr/>
          <a:lstStyle/>
          <a:p>
            <a:pPr eaLnBrk="1" hangingPunct="1">
              <a:defRPr/>
            </a:pPr>
            <a:r>
              <a:rPr lang="en-AU" smtClean="0"/>
              <a:t>In Java, IO is done through a set of classes</a:t>
            </a:r>
          </a:p>
          <a:p>
            <a:pPr eaLnBrk="1" hangingPunct="1">
              <a:defRPr/>
            </a:pPr>
            <a:r>
              <a:rPr lang="en-AU" smtClean="0"/>
              <a:t>For I/O: no new language construct (just new classes)</a:t>
            </a:r>
          </a:p>
          <a:p>
            <a:pPr eaLnBrk="1" hangingPunct="1">
              <a:defRPr/>
            </a:pPr>
            <a:r>
              <a:rPr lang="en-AU" smtClean="0"/>
              <a:t>The classes provide several interfaces to </a:t>
            </a:r>
            <a:r>
              <a:rPr lang="en-AU" sz="3600" b="1" smtClean="0">
                <a:latin typeface="AGaramond Italic" charset="0"/>
              </a:rPr>
              <a:t>streams</a:t>
            </a:r>
            <a:r>
              <a:rPr lang="en-AU" smtClean="0"/>
              <a:t> and other IO concepts</a:t>
            </a:r>
          </a:p>
          <a:p>
            <a:pPr eaLnBrk="1" hangingPunct="1">
              <a:defRPr/>
            </a:pPr>
            <a:r>
              <a:rPr lang="en-AU" smtClean="0"/>
              <a:t>First, we look at streams.</a:t>
            </a:r>
          </a:p>
        </p:txBody>
      </p:sp>
    </p:spTree>
    <p:extLst>
      <p:ext uri="{BB962C8B-B14F-4D97-AF65-F5344CB8AC3E}">
        <p14:creationId xmlns:p14="http://schemas.microsoft.com/office/powerpoint/2010/main" val="307300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52400" y="152400"/>
            <a:ext cx="8793163" cy="704850"/>
          </a:xfrm>
        </p:spPr>
        <p:txBody>
          <a:bodyPr>
            <a:normAutofit fontScale="90000"/>
          </a:bodyPr>
          <a:lstStyle/>
          <a:p>
            <a:pPr eaLnBrk="1" hangingPunct="1">
              <a:defRPr/>
            </a:pPr>
            <a:r>
              <a:rPr lang="en-GB" dirty="0" smtClean="0"/>
              <a:t>Streams</a:t>
            </a:r>
          </a:p>
        </p:txBody>
      </p:sp>
      <p:sp>
        <p:nvSpPr>
          <p:cNvPr id="408579" name="Rectangle 3"/>
          <p:cNvSpPr>
            <a:spLocks noGrp="1" noChangeArrowheads="1"/>
          </p:cNvSpPr>
          <p:nvPr>
            <p:ph type="body" sz="half" idx="1"/>
          </p:nvPr>
        </p:nvSpPr>
        <p:spPr>
          <a:xfrm>
            <a:off x="428625" y="1285875"/>
            <a:ext cx="4371975" cy="5000625"/>
          </a:xfrm>
        </p:spPr>
        <p:txBody>
          <a:bodyPr>
            <a:normAutofit fontScale="92500" lnSpcReduction="10000"/>
          </a:bodyPr>
          <a:lstStyle/>
          <a:p>
            <a:pPr algn="just" eaLnBrk="1" hangingPunct="1">
              <a:defRPr/>
            </a:pPr>
            <a:r>
              <a:rPr lang="en-GB" sz="2400" dirty="0" smtClean="0"/>
              <a:t>Java Uses the concept of Streams to represent the ordered sequence of data, a common characteristic shared by all I/O devices. </a:t>
            </a:r>
          </a:p>
          <a:p>
            <a:pPr algn="just" eaLnBrk="1" hangingPunct="1">
              <a:defRPr/>
            </a:pPr>
            <a:endParaRPr lang="en-GB" sz="2400" dirty="0" smtClean="0"/>
          </a:p>
          <a:p>
            <a:pPr algn="just" eaLnBrk="1" hangingPunct="1">
              <a:defRPr/>
            </a:pPr>
            <a:r>
              <a:rPr lang="en-GB" sz="2400" dirty="0" smtClean="0"/>
              <a:t>Streams presents a uniform, easy to use, object oriented interface between the program and I/O devices.</a:t>
            </a:r>
          </a:p>
          <a:p>
            <a:pPr algn="just" eaLnBrk="1" hangingPunct="1">
              <a:defRPr/>
            </a:pPr>
            <a:endParaRPr lang="en-GB" sz="2400" dirty="0" smtClean="0"/>
          </a:p>
          <a:p>
            <a:pPr algn="just" eaLnBrk="1" hangingPunct="1">
              <a:defRPr/>
            </a:pPr>
            <a:r>
              <a:rPr lang="en-GB" sz="2400" dirty="0" smtClean="0"/>
              <a:t>A stream in Java is a path along which data flows (like a river or pipe along which water flows).</a:t>
            </a:r>
          </a:p>
        </p:txBody>
      </p:sp>
      <p:pic>
        <p:nvPicPr>
          <p:cNvPr id="11268" name="Picture 5" descr="f-1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81575" y="2779713"/>
            <a:ext cx="3905250" cy="2249487"/>
          </a:xfr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E4B2F533-CB17-45D9-A282-9FC1E06EAA2D}" type="slidenum">
              <a:rPr lang="zh-CN" altLang="en-GB">
                <a:latin typeface="Arial" panose="020B0604020202020204" pitchFamily="34" charset="0"/>
              </a:rPr>
              <a:pPr eaLnBrk="1" hangingPunct="1"/>
              <a:t>8</a:t>
            </a:fld>
            <a:endParaRPr lang="en-GB" altLang="zh-CN">
              <a:latin typeface="Arial" panose="020B0604020202020204" pitchFamily="34" charset="0"/>
            </a:endParaRPr>
          </a:p>
        </p:txBody>
      </p:sp>
    </p:spTree>
    <p:extLst>
      <p:ext uri="{BB962C8B-B14F-4D97-AF65-F5344CB8AC3E}">
        <p14:creationId xmlns:p14="http://schemas.microsoft.com/office/powerpoint/2010/main" val="3093594157"/>
      </p:ext>
    </p:extLst>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4294967295"/>
          </p:nvPr>
        </p:nvSpPr>
        <p:spPr>
          <a:xfrm>
            <a:off x="6553200" y="6245225"/>
            <a:ext cx="2133600" cy="476250"/>
          </a:xfrm>
          <a:prstGeom prst="rect">
            <a:avLst/>
          </a:prstGeo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072287DA-9D3E-4EF8-AE2A-791BE7885011}" type="slidenum">
              <a:rPr lang="en-US">
                <a:latin typeface="Arial" panose="020B0604020202020204" pitchFamily="34" charset="0"/>
              </a:rPr>
              <a:pPr eaLnBrk="1" hangingPunct="1"/>
              <a:t>9</a:t>
            </a:fld>
            <a:endParaRPr lang="en-US">
              <a:latin typeface="Arial" panose="020B0604020202020204" pitchFamily="34" charset="0"/>
            </a:endParaRPr>
          </a:p>
        </p:txBody>
      </p:sp>
      <p:sp>
        <p:nvSpPr>
          <p:cNvPr id="323586" name="Rectangle 2"/>
          <p:cNvSpPr>
            <a:spLocks noGrp="1" noChangeArrowheads="1"/>
          </p:cNvSpPr>
          <p:nvPr>
            <p:ph type="title"/>
          </p:nvPr>
        </p:nvSpPr>
        <p:spPr/>
        <p:txBody>
          <a:bodyPr/>
          <a:lstStyle/>
          <a:p>
            <a:pPr eaLnBrk="1" hangingPunct="1">
              <a:defRPr/>
            </a:pPr>
            <a:r>
              <a:rPr lang="en-AU" smtClean="0"/>
              <a:t>Streams</a:t>
            </a:r>
          </a:p>
        </p:txBody>
      </p:sp>
      <p:graphicFrame>
        <p:nvGraphicFramePr>
          <p:cNvPr id="1026" name="Object 3072"/>
          <p:cNvGraphicFramePr>
            <a:graphicFrameLocks noChangeAspect="1"/>
          </p:cNvGraphicFramePr>
          <p:nvPr/>
        </p:nvGraphicFramePr>
        <p:xfrm>
          <a:off x="6324600" y="4953000"/>
          <a:ext cx="2514600" cy="1481138"/>
        </p:xfrm>
        <a:graphic>
          <a:graphicData uri="http://schemas.openxmlformats.org/presentationml/2006/ole">
            <mc:AlternateContent xmlns:mc="http://schemas.openxmlformats.org/markup-compatibility/2006">
              <mc:Choice xmlns:v="urn:schemas-microsoft-com:vml" Requires="v">
                <p:oleObj spid="_x0000_s1030" r:id="rId4" imgW="4978400" imgH="2933700" progId="MS_ClipArt_Gallery">
                  <p:embed/>
                </p:oleObj>
              </mc:Choice>
              <mc:Fallback>
                <p:oleObj r:id="rId4" imgW="4978400" imgH="2933700" progId="MS_ClipArt_Gallery">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53000"/>
                        <a:ext cx="2514600"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1" name="AutoShape 7"/>
          <p:cNvSpPr>
            <a:spLocks noChangeArrowheads="1"/>
          </p:cNvSpPr>
          <p:nvPr/>
        </p:nvSpPr>
        <p:spPr bwMode="auto">
          <a:xfrm>
            <a:off x="6581775" y="2057400"/>
            <a:ext cx="1476375" cy="684213"/>
          </a:xfrm>
          <a:prstGeom prst="cloudCallout">
            <a:avLst>
              <a:gd name="adj1" fmla="val -45977"/>
              <a:gd name="adj2" fmla="val -6148"/>
            </a:avLst>
          </a:prstGeom>
          <a:solidFill>
            <a:srgbClr val="FFFFFF"/>
          </a:solidFill>
          <a:ln w="12700">
            <a:solidFill>
              <a:srgbClr val="000000"/>
            </a:solidFill>
            <a:round/>
            <a:headEnd/>
            <a:tailEnd/>
          </a:ln>
          <a:effectLst>
            <a:outerShdw dist="107763" dir="2700000" algn="ctr" rotWithShape="0">
              <a:schemeClr val="bg2"/>
            </a:outerShdw>
          </a:effectLst>
        </p:spPr>
        <p:txBody>
          <a:bodyPr wrap="none" lIns="90487" tIns="44450" rIns="90487" bIns="44450" anchor="ctr">
            <a:spAutoFit/>
          </a:bodyPr>
          <a:lstStyle/>
          <a:p>
            <a:pPr algn="ctr" eaLnBrk="0" hangingPunct="0">
              <a:defRPr/>
            </a:pPr>
            <a:r>
              <a:rPr lang="en-AU" sz="2400">
                <a:solidFill>
                  <a:srgbClr val="000000"/>
                </a:solidFill>
                <a:latin typeface="ZapfHumnst BT" charset="0"/>
                <a:cs typeface="Arial" charset="0"/>
              </a:rPr>
              <a:t>source</a:t>
            </a:r>
          </a:p>
        </p:txBody>
      </p:sp>
      <p:sp>
        <p:nvSpPr>
          <p:cNvPr id="323596" name="AutoShape 12"/>
          <p:cNvSpPr>
            <a:spLocks noChangeArrowheads="1"/>
          </p:cNvSpPr>
          <p:nvPr/>
        </p:nvSpPr>
        <p:spPr bwMode="auto">
          <a:xfrm>
            <a:off x="1219200" y="2286000"/>
            <a:ext cx="1301750" cy="511175"/>
          </a:xfrm>
          <a:prstGeom prst="flowChartAlternateProcess">
            <a:avLst/>
          </a:prstGeom>
          <a:solidFill>
            <a:srgbClr val="FFFFFF"/>
          </a:solidFill>
          <a:ln w="12700">
            <a:solidFill>
              <a:srgbClr val="000000"/>
            </a:solidFill>
            <a:miter lim="800000"/>
            <a:headEnd/>
            <a:tailEnd/>
          </a:ln>
          <a:effectLst>
            <a:outerShdw dist="35921" dir="2700000" algn="ctr" rotWithShape="0">
              <a:schemeClr val="bg2"/>
            </a:outerShdw>
          </a:effectLst>
        </p:spPr>
        <p:txBody>
          <a:bodyPr wrap="none" lIns="90487" tIns="44450" rIns="90487" bIns="44450" anchor="ctr">
            <a:spAutoFit/>
          </a:bodyPr>
          <a:lstStyle/>
          <a:p>
            <a:pPr algn="ctr" eaLnBrk="0" hangingPunct="0">
              <a:defRPr/>
            </a:pPr>
            <a:r>
              <a:rPr lang="en-AU" sz="2400">
                <a:solidFill>
                  <a:srgbClr val="000000"/>
                </a:solidFill>
                <a:latin typeface="ZapfHumnst BT" charset="0"/>
                <a:cs typeface="Arial" charset="0"/>
              </a:rPr>
              <a:t>Program</a:t>
            </a:r>
          </a:p>
        </p:txBody>
      </p:sp>
      <p:sp>
        <p:nvSpPr>
          <p:cNvPr id="1031" name="Line 13"/>
          <p:cNvSpPr>
            <a:spLocks noChangeShapeType="1"/>
          </p:cNvSpPr>
          <p:nvPr/>
        </p:nvSpPr>
        <p:spPr bwMode="auto">
          <a:xfrm flipH="1">
            <a:off x="2590800" y="25146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nchor="ctr">
            <a:spAutoFit/>
          </a:bodyPr>
          <a:lstStyle/>
          <a:p>
            <a:endParaRPr lang="en-US"/>
          </a:p>
        </p:txBody>
      </p:sp>
      <p:sp>
        <p:nvSpPr>
          <p:cNvPr id="1032" name="Text Box 14"/>
          <p:cNvSpPr txBox="1">
            <a:spLocks noChangeArrowheads="1"/>
          </p:cNvSpPr>
          <p:nvPr/>
        </p:nvSpPr>
        <p:spPr bwMode="auto">
          <a:xfrm>
            <a:off x="2590800" y="2057400"/>
            <a:ext cx="9445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AU" sz="2400">
                <a:latin typeface="Helvetica" panose="020B0604020202020204" pitchFamily="34" charset="0"/>
              </a:rPr>
              <a:t>reads</a:t>
            </a:r>
          </a:p>
        </p:txBody>
      </p:sp>
      <p:sp>
        <p:nvSpPr>
          <p:cNvPr id="1033" name="Text Box 15"/>
          <p:cNvSpPr txBox="1">
            <a:spLocks noChangeArrowheads="1"/>
          </p:cNvSpPr>
          <p:nvPr/>
        </p:nvSpPr>
        <p:spPr bwMode="auto">
          <a:xfrm>
            <a:off x="4157663" y="1447800"/>
            <a:ext cx="1366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AU" sz="2400">
                <a:latin typeface="AGaramond Italic" charset="0"/>
              </a:rPr>
              <a:t>a stream</a:t>
            </a:r>
          </a:p>
        </p:txBody>
      </p:sp>
      <p:sp>
        <p:nvSpPr>
          <p:cNvPr id="1034" name="Line 16"/>
          <p:cNvSpPr>
            <a:spLocks noChangeShapeType="1"/>
          </p:cNvSpPr>
          <p:nvPr/>
        </p:nvSpPr>
        <p:spPr bwMode="auto">
          <a:xfrm flipH="1">
            <a:off x="4724400" y="1828800"/>
            <a:ext cx="1524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nchor="ctr">
            <a:spAutoFit/>
          </a:bodyPr>
          <a:lstStyle/>
          <a:p>
            <a:endParaRPr lang="en-US"/>
          </a:p>
        </p:txBody>
      </p:sp>
      <p:sp>
        <p:nvSpPr>
          <p:cNvPr id="323602" name="AutoShape 18"/>
          <p:cNvSpPr>
            <a:spLocks noChangeArrowheads="1"/>
          </p:cNvSpPr>
          <p:nvPr/>
        </p:nvSpPr>
        <p:spPr bwMode="auto">
          <a:xfrm>
            <a:off x="6634163" y="3886200"/>
            <a:ext cx="1381125" cy="684213"/>
          </a:xfrm>
          <a:prstGeom prst="cloudCallout">
            <a:avLst>
              <a:gd name="adj1" fmla="val -46208"/>
              <a:gd name="adj2" fmla="val -2435"/>
            </a:avLst>
          </a:prstGeom>
          <a:solidFill>
            <a:srgbClr val="FFFFFF"/>
          </a:solidFill>
          <a:ln w="12700">
            <a:solidFill>
              <a:srgbClr val="000000"/>
            </a:solidFill>
            <a:round/>
            <a:headEnd/>
            <a:tailEnd/>
          </a:ln>
          <a:effectLst>
            <a:outerShdw dist="107763" dir="2700000" algn="ctr" rotWithShape="0">
              <a:schemeClr val="bg2"/>
            </a:outerShdw>
          </a:effectLst>
        </p:spPr>
        <p:txBody>
          <a:bodyPr wrap="none" lIns="90487" tIns="44450" rIns="90487" bIns="44450" anchor="ctr">
            <a:spAutoFit/>
          </a:bodyPr>
          <a:lstStyle/>
          <a:p>
            <a:pPr algn="ctr" eaLnBrk="0" hangingPunct="0">
              <a:defRPr/>
            </a:pPr>
            <a:r>
              <a:rPr lang="en-AU" sz="2400">
                <a:solidFill>
                  <a:srgbClr val="000000"/>
                </a:solidFill>
                <a:latin typeface="ZapfHumnst BT" charset="0"/>
                <a:cs typeface="Arial" charset="0"/>
              </a:rPr>
              <a:t> dest  </a:t>
            </a:r>
          </a:p>
        </p:txBody>
      </p:sp>
      <p:sp>
        <p:nvSpPr>
          <p:cNvPr id="323603" name="AutoShape 19"/>
          <p:cNvSpPr>
            <a:spLocks noChangeArrowheads="1"/>
          </p:cNvSpPr>
          <p:nvPr/>
        </p:nvSpPr>
        <p:spPr bwMode="auto">
          <a:xfrm>
            <a:off x="1295400" y="4114800"/>
            <a:ext cx="1301750" cy="511175"/>
          </a:xfrm>
          <a:prstGeom prst="flowChartAlternateProcess">
            <a:avLst/>
          </a:prstGeom>
          <a:solidFill>
            <a:srgbClr val="FFFFFF"/>
          </a:solidFill>
          <a:ln w="12700">
            <a:solidFill>
              <a:srgbClr val="000000"/>
            </a:solidFill>
            <a:miter lim="800000"/>
            <a:headEnd/>
            <a:tailEnd/>
          </a:ln>
          <a:effectLst>
            <a:outerShdw dist="35921" dir="2700000" algn="ctr" rotWithShape="0">
              <a:schemeClr val="bg2"/>
            </a:outerShdw>
          </a:effectLst>
        </p:spPr>
        <p:txBody>
          <a:bodyPr wrap="none" lIns="90487" tIns="44450" rIns="90487" bIns="44450" anchor="ctr">
            <a:spAutoFit/>
          </a:bodyPr>
          <a:lstStyle/>
          <a:p>
            <a:pPr algn="ctr" eaLnBrk="0" hangingPunct="0">
              <a:defRPr/>
            </a:pPr>
            <a:r>
              <a:rPr lang="en-AU" sz="2400">
                <a:solidFill>
                  <a:srgbClr val="000000"/>
                </a:solidFill>
                <a:latin typeface="ZapfHumnst BT" charset="0"/>
                <a:cs typeface="Arial" charset="0"/>
              </a:rPr>
              <a:t>Program</a:t>
            </a:r>
          </a:p>
        </p:txBody>
      </p:sp>
      <p:sp>
        <p:nvSpPr>
          <p:cNvPr id="1037" name="Line 20"/>
          <p:cNvSpPr>
            <a:spLocks noChangeShapeType="1"/>
          </p:cNvSpPr>
          <p:nvPr/>
        </p:nvSpPr>
        <p:spPr bwMode="auto">
          <a:xfrm flipV="1">
            <a:off x="2667000" y="43434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nchor="ctr">
            <a:spAutoFit/>
          </a:bodyPr>
          <a:lstStyle/>
          <a:p>
            <a:endParaRPr lang="en-US"/>
          </a:p>
        </p:txBody>
      </p:sp>
      <p:sp>
        <p:nvSpPr>
          <p:cNvPr id="1038" name="Text Box 21"/>
          <p:cNvSpPr txBox="1">
            <a:spLocks noChangeArrowheads="1"/>
          </p:cNvSpPr>
          <p:nvPr/>
        </p:nvSpPr>
        <p:spPr bwMode="auto">
          <a:xfrm>
            <a:off x="2652713" y="3886200"/>
            <a:ext cx="977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AU" sz="2400">
                <a:latin typeface="Helvetica" panose="020B0604020202020204" pitchFamily="34" charset="0"/>
              </a:rPr>
              <a:t>writes</a:t>
            </a:r>
          </a:p>
        </p:txBody>
      </p:sp>
      <p:sp>
        <p:nvSpPr>
          <p:cNvPr id="1039" name="Freeform 6"/>
          <p:cNvSpPr>
            <a:spLocks/>
          </p:cNvSpPr>
          <p:nvPr/>
        </p:nvSpPr>
        <p:spPr bwMode="auto">
          <a:xfrm>
            <a:off x="3581400" y="2286000"/>
            <a:ext cx="2971800" cy="252413"/>
          </a:xfrm>
          <a:custGeom>
            <a:avLst/>
            <a:gdLst>
              <a:gd name="T0" fmla="*/ 0 w 1440"/>
              <a:gd name="T1" fmla="*/ 228600 h 159"/>
              <a:gd name="T2" fmla="*/ 990600 w 1440"/>
              <a:gd name="T3" fmla="*/ 0 h 159"/>
              <a:gd name="T4" fmla="*/ 2080260 w 1440"/>
              <a:gd name="T5" fmla="*/ 228600 h 159"/>
              <a:gd name="T6" fmla="*/ 2674620 w 1440"/>
              <a:gd name="T7" fmla="*/ 152400 h 159"/>
              <a:gd name="T8" fmla="*/ 2971800 w 1440"/>
              <a:gd name="T9" fmla="*/ 76200 h 159"/>
              <a:gd name="T10" fmla="*/ 0 60000 65536"/>
              <a:gd name="T11" fmla="*/ 0 60000 65536"/>
              <a:gd name="T12" fmla="*/ 0 60000 65536"/>
              <a:gd name="T13" fmla="*/ 0 60000 65536"/>
              <a:gd name="T14" fmla="*/ 0 60000 65536"/>
              <a:gd name="T15" fmla="*/ 0 w 1440"/>
              <a:gd name="T16" fmla="*/ 0 h 159"/>
              <a:gd name="T17" fmla="*/ 1440 w 1440"/>
              <a:gd name="T18" fmla="*/ 159 h 159"/>
            </a:gdLst>
            <a:ahLst/>
            <a:cxnLst>
              <a:cxn ang="T10">
                <a:pos x="T0" y="T1"/>
              </a:cxn>
              <a:cxn ang="T11">
                <a:pos x="T2" y="T3"/>
              </a:cxn>
              <a:cxn ang="T12">
                <a:pos x="T4" y="T5"/>
              </a:cxn>
              <a:cxn ang="T13">
                <a:pos x="T6" y="T7"/>
              </a:cxn>
              <a:cxn ang="T14">
                <a:pos x="T8" y="T9"/>
              </a:cxn>
            </a:cxnLst>
            <a:rect l="T15" t="T16" r="T17" b="T18"/>
            <a:pathLst>
              <a:path w="1440" h="159">
                <a:moveTo>
                  <a:pt x="0" y="144"/>
                </a:moveTo>
                <a:cubicBezTo>
                  <a:pt x="156" y="72"/>
                  <a:pt x="312" y="0"/>
                  <a:pt x="480" y="0"/>
                </a:cubicBezTo>
                <a:cubicBezTo>
                  <a:pt x="648" y="0"/>
                  <a:pt x="872" y="128"/>
                  <a:pt x="1008" y="144"/>
                </a:cubicBezTo>
                <a:cubicBezTo>
                  <a:pt x="1143" y="159"/>
                  <a:pt x="1224" y="112"/>
                  <a:pt x="1296" y="96"/>
                </a:cubicBezTo>
                <a:cubicBezTo>
                  <a:pt x="1368" y="80"/>
                  <a:pt x="1404" y="64"/>
                  <a:pt x="1440" y="48"/>
                </a:cubicBezTo>
              </a:path>
            </a:pathLst>
          </a:custGeom>
          <a:noFill/>
          <a:ln w="139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040" name="Freeform 17"/>
          <p:cNvSpPr>
            <a:spLocks/>
          </p:cNvSpPr>
          <p:nvPr/>
        </p:nvSpPr>
        <p:spPr bwMode="auto">
          <a:xfrm>
            <a:off x="3657600" y="4114800"/>
            <a:ext cx="2971800" cy="252413"/>
          </a:xfrm>
          <a:custGeom>
            <a:avLst/>
            <a:gdLst>
              <a:gd name="T0" fmla="*/ 0 w 1440"/>
              <a:gd name="T1" fmla="*/ 228600 h 159"/>
              <a:gd name="T2" fmla="*/ 990600 w 1440"/>
              <a:gd name="T3" fmla="*/ 0 h 159"/>
              <a:gd name="T4" fmla="*/ 2080260 w 1440"/>
              <a:gd name="T5" fmla="*/ 228600 h 159"/>
              <a:gd name="T6" fmla="*/ 2674620 w 1440"/>
              <a:gd name="T7" fmla="*/ 152400 h 159"/>
              <a:gd name="T8" fmla="*/ 2971800 w 1440"/>
              <a:gd name="T9" fmla="*/ 76200 h 159"/>
              <a:gd name="T10" fmla="*/ 0 60000 65536"/>
              <a:gd name="T11" fmla="*/ 0 60000 65536"/>
              <a:gd name="T12" fmla="*/ 0 60000 65536"/>
              <a:gd name="T13" fmla="*/ 0 60000 65536"/>
              <a:gd name="T14" fmla="*/ 0 60000 65536"/>
              <a:gd name="T15" fmla="*/ 0 w 1440"/>
              <a:gd name="T16" fmla="*/ 0 h 159"/>
              <a:gd name="T17" fmla="*/ 1440 w 1440"/>
              <a:gd name="T18" fmla="*/ 159 h 159"/>
            </a:gdLst>
            <a:ahLst/>
            <a:cxnLst>
              <a:cxn ang="T10">
                <a:pos x="T0" y="T1"/>
              </a:cxn>
              <a:cxn ang="T11">
                <a:pos x="T2" y="T3"/>
              </a:cxn>
              <a:cxn ang="T12">
                <a:pos x="T4" y="T5"/>
              </a:cxn>
              <a:cxn ang="T13">
                <a:pos x="T6" y="T7"/>
              </a:cxn>
              <a:cxn ang="T14">
                <a:pos x="T8" y="T9"/>
              </a:cxn>
            </a:cxnLst>
            <a:rect l="T15" t="T16" r="T17" b="T18"/>
            <a:pathLst>
              <a:path w="1440" h="159">
                <a:moveTo>
                  <a:pt x="0" y="144"/>
                </a:moveTo>
                <a:cubicBezTo>
                  <a:pt x="156" y="72"/>
                  <a:pt x="312" y="0"/>
                  <a:pt x="480" y="0"/>
                </a:cubicBezTo>
                <a:cubicBezTo>
                  <a:pt x="648" y="0"/>
                  <a:pt x="872" y="128"/>
                  <a:pt x="1008" y="144"/>
                </a:cubicBezTo>
                <a:cubicBezTo>
                  <a:pt x="1143" y="159"/>
                  <a:pt x="1224" y="112"/>
                  <a:pt x="1296" y="96"/>
                </a:cubicBezTo>
                <a:cubicBezTo>
                  <a:pt x="1368" y="80"/>
                  <a:pt x="1404" y="64"/>
                  <a:pt x="1440" y="48"/>
                </a:cubicBezTo>
              </a:path>
            </a:pathLst>
          </a:custGeom>
          <a:noFill/>
          <a:ln w="139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8207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GN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TotalTime>
  <Words>3784</Words>
  <Application>Microsoft Office PowerPoint</Application>
  <PresentationFormat>On-screen Show (4:3)</PresentationFormat>
  <Paragraphs>622</Paragraphs>
  <Slides>50</Slides>
  <Notes>26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6" baseType="lpstr">
      <vt:lpstr>Arial Unicode MS</vt:lpstr>
      <vt:lpstr>SimSun</vt:lpstr>
      <vt:lpstr>AGaramond Italic</vt:lpstr>
      <vt:lpstr>Arial</vt:lpstr>
      <vt:lpstr>Calibri</vt:lpstr>
      <vt:lpstr>Cambria</vt:lpstr>
      <vt:lpstr>Courier New</vt:lpstr>
      <vt:lpstr>方正姚体</vt:lpstr>
      <vt:lpstr>Helvetica</vt:lpstr>
      <vt:lpstr>Tahoma</vt:lpstr>
      <vt:lpstr>Times</vt:lpstr>
      <vt:lpstr>Trebuchet MS</vt:lpstr>
      <vt:lpstr>Wingdings</vt:lpstr>
      <vt:lpstr>ZapfHumnst BT</vt:lpstr>
      <vt:lpstr>GNR</vt:lpstr>
      <vt:lpstr>MS_ClipArt_Gallery</vt:lpstr>
      <vt:lpstr>CSE2101: Object Oriented Programming-II (Java)</vt:lpstr>
      <vt:lpstr>CSE2101-OOP in Java</vt:lpstr>
      <vt:lpstr>I/O mechanisms</vt:lpstr>
      <vt:lpstr>Output Mechanisms</vt:lpstr>
      <vt:lpstr>I/O and Data Movement</vt:lpstr>
      <vt:lpstr>The Java IO package</vt:lpstr>
      <vt:lpstr>Java I/O mechanisms</vt:lpstr>
      <vt:lpstr>Streams</vt:lpstr>
      <vt:lpstr>Streams</vt:lpstr>
      <vt:lpstr>Java idioms</vt:lpstr>
      <vt:lpstr>Stream Types</vt:lpstr>
      <vt:lpstr>Java Stream Classes</vt:lpstr>
      <vt:lpstr>Text Data Vs Binary Data</vt:lpstr>
      <vt:lpstr>Streams</vt:lpstr>
      <vt:lpstr>Classification of Java Stream Classes</vt:lpstr>
      <vt:lpstr>Byte Streams Vs Reader/writer</vt:lpstr>
      <vt:lpstr>Byte Input Streams</vt:lpstr>
      <vt:lpstr>Byte Input Streams - operations</vt:lpstr>
      <vt:lpstr>Java I/O – Using InputStreams</vt:lpstr>
      <vt:lpstr>Java I/O – Using InputStreams</vt:lpstr>
      <vt:lpstr>Reading: an example</vt:lpstr>
      <vt:lpstr>Reading (1)</vt:lpstr>
      <vt:lpstr>KeyboardReader Class Methods</vt:lpstr>
      <vt:lpstr>KeyboardReader Class Methods</vt:lpstr>
      <vt:lpstr>Byte Output Streams</vt:lpstr>
      <vt:lpstr>Byte Output Streams - operations</vt:lpstr>
      <vt:lpstr>PrintStream methods</vt:lpstr>
      <vt:lpstr>Byte Output Stream - example</vt:lpstr>
      <vt:lpstr>System.out</vt:lpstr>
      <vt:lpstr>Handling User Input</vt:lpstr>
      <vt:lpstr>Handling User Input</vt:lpstr>
      <vt:lpstr>Handling User Input</vt:lpstr>
      <vt:lpstr>File Processing</vt:lpstr>
      <vt:lpstr>File Processing (cont.)</vt:lpstr>
      <vt:lpstr>The File Class</vt:lpstr>
      <vt:lpstr>The File Class</vt:lpstr>
      <vt:lpstr>Creating a new File: Example</vt:lpstr>
      <vt:lpstr>Listing a Directory</vt:lpstr>
      <vt:lpstr>FileReader interface</vt:lpstr>
      <vt:lpstr>Creating a file reader</vt:lpstr>
      <vt:lpstr>FileReader methods  (Inherited from Reader)</vt:lpstr>
      <vt:lpstr>FileReader Methods  (Inherited from Reader)</vt:lpstr>
      <vt:lpstr>FileReader Methods  (Inherited from Reader)</vt:lpstr>
      <vt:lpstr>The file reader structure</vt:lpstr>
      <vt:lpstr>Casting to char</vt:lpstr>
      <vt:lpstr>FileWriter interface</vt:lpstr>
      <vt:lpstr>FileWriter interface (2)</vt:lpstr>
      <vt:lpstr>FileWriter Methods (Inherited from Writer) </vt:lpstr>
      <vt:lpstr>An example: copyFile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Sajeeb</dc:creator>
  <cp:lastModifiedBy>Sajeeb Saha</cp:lastModifiedBy>
  <cp:revision>288</cp:revision>
  <cp:lastPrinted>2016-04-24T18:47:01Z</cp:lastPrinted>
  <dcterms:created xsi:type="dcterms:W3CDTF">2015-12-02T19:12:51Z</dcterms:created>
  <dcterms:modified xsi:type="dcterms:W3CDTF">2022-03-26T17:28:42Z</dcterms:modified>
</cp:coreProperties>
</file>