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65" r:id="rId2"/>
    <p:sldId id="388" r:id="rId3"/>
    <p:sldId id="417" r:id="rId4"/>
    <p:sldId id="418" r:id="rId5"/>
    <p:sldId id="455" r:id="rId6"/>
    <p:sldId id="420" r:id="rId7"/>
    <p:sldId id="421" r:id="rId8"/>
    <p:sldId id="422" r:id="rId9"/>
    <p:sldId id="423" r:id="rId10"/>
    <p:sldId id="432" r:id="rId11"/>
    <p:sldId id="433" r:id="rId12"/>
    <p:sldId id="447" r:id="rId13"/>
    <p:sldId id="425" r:id="rId14"/>
    <p:sldId id="426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3" r:id="rId24"/>
    <p:sldId id="444" r:id="rId25"/>
    <p:sldId id="273" r:id="rId26"/>
  </p:sldIdLst>
  <p:sldSz cx="9144000" cy="6858000" type="screen4x3"/>
  <p:notesSz cx="9309100" cy="70532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3188" autoAdjust="0"/>
  </p:normalViewPr>
  <p:slideViewPr>
    <p:cSldViewPr>
      <p:cViewPr varScale="1">
        <p:scale>
          <a:sx n="69" d="100"/>
          <a:sy n="69" d="100"/>
        </p:scale>
        <p:origin x="141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5E404FA2-0307-4AAA-97E0-1B95DA04011A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2C43C2F9-D9EF-4AC1-838D-2DF7E93C3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023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3003" y="0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1C4E2BA7-849A-4ED4-AF09-6D3072CE7341}" type="datetimeFigureOut">
              <a:rPr lang="en-US" smtClean="0"/>
              <a:t>03-Apr-22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2425" y="528638"/>
            <a:ext cx="3525838" cy="26447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910" y="3350300"/>
            <a:ext cx="7447280" cy="3173968"/>
          </a:xfrm>
          <a:prstGeom prst="rect">
            <a:avLst/>
          </a:prstGeom>
        </p:spPr>
        <p:txBody>
          <a:bodyPr vert="horz" lIns="93497" tIns="46749" rIns="93497" bIns="4674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3003" y="6699376"/>
            <a:ext cx="4033943" cy="352663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494506AF-6DAD-4FB0-9D80-7EEDD5FF6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7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43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>
                <a:solidFill>
                  <a:srgbClr val="4D4D4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2C223A1-2D45-415F-8F2B-F435B5449484}" type="slidenum">
              <a:rPr lang="en-US" sz="1200">
                <a:solidFill>
                  <a:schemeClr val="tx1"/>
                </a:solidFill>
              </a:rPr>
              <a:pPr/>
              <a:t>5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5486400" cy="4475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he-IL" smtClean="0"/>
          </a:p>
        </p:txBody>
      </p:sp>
    </p:spTree>
    <p:extLst>
      <p:ext uri="{BB962C8B-B14F-4D97-AF65-F5344CB8AC3E}">
        <p14:creationId xmlns:p14="http://schemas.microsoft.com/office/powerpoint/2010/main" val="70953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5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4506AF-6DAD-4FB0-9D80-7EEDD5FF67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0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Lecture </a:t>
            </a:r>
            <a:r>
              <a:rPr lang="en-US" sz="1400" b="0" dirty="0">
                <a:latin typeface="Cambria" panose="02040503050406030204" pitchFamily="18" charset="0"/>
              </a:rPr>
              <a:t>1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2725"/>
            <a:ext cx="8229600" cy="625475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0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Dept. of CSE, </a:t>
            </a:r>
            <a:r>
              <a:rPr lang="en-GB" dirty="0" err="1" smtClean="0"/>
              <a:t>Jagannath</a:t>
            </a:r>
            <a:r>
              <a:rPr lang="en-GB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091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Dept. of CSE, </a:t>
            </a:r>
            <a:r>
              <a:rPr lang="en-GB" dirty="0" err="1" smtClean="0"/>
              <a:t>Jagannath</a:t>
            </a:r>
            <a:r>
              <a:rPr lang="en-GB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56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Dept. of CSE, </a:t>
            </a:r>
            <a:r>
              <a:rPr lang="en-GB" dirty="0" err="1" smtClean="0"/>
              <a:t>Jagannath</a:t>
            </a:r>
            <a:r>
              <a:rPr lang="en-GB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06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6050"/>
            <a:ext cx="9144000" cy="84931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5175" y="1295400"/>
            <a:ext cx="7618413" cy="4987925"/>
          </a:xfrm>
        </p:spPr>
        <p:txBody>
          <a:bodyPr/>
          <a:lstStyle/>
          <a:p>
            <a:pPr lvl="0"/>
            <a:endParaRPr lang="he-IL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4838E8-BA40-4173-BA14-856CF9FB5D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Dept. of CSE, </a:t>
            </a:r>
            <a:r>
              <a:rPr lang="en-GB" dirty="0" err="1" smtClean="0"/>
              <a:t>Jagannath</a:t>
            </a:r>
            <a:r>
              <a:rPr lang="en-GB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879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1000"/>
            <a:ext cx="7239000" cy="8382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229100" cy="487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3D443E7-68FC-49BF-A703-876DABBCE0A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Dept. of CSE, </a:t>
            </a:r>
            <a:r>
              <a:rPr lang="en-GB" dirty="0" err="1" smtClean="0"/>
              <a:t>Jagannath</a:t>
            </a:r>
            <a:r>
              <a:rPr lang="en-GB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63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0C291-4D4D-4EAD-A965-314E6D4A8A5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Dept. of CSE, </a:t>
            </a:r>
            <a:r>
              <a:rPr lang="en-GB" dirty="0" err="1" smtClean="0"/>
              <a:t>Jagannath</a:t>
            </a:r>
            <a:r>
              <a:rPr lang="en-GB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61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-1000"/>
                    </a14:imgEffect>
                    <a14:imgEffect>
                      <a14:brightnessContrast bright="13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152400"/>
            <a:ext cx="9142413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081086"/>
            <a:ext cx="8229600" cy="504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0"/>
            <a:ext cx="9144000" cy="61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802438"/>
            <a:ext cx="9144000" cy="619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304800"/>
            <a:ext cx="3810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algn="r">
              <a:defRPr/>
            </a:pPr>
            <a:fld id="{F90C3825-3607-44EB-BA15-BC69F6C3CB58}" type="slidenum">
              <a:rPr lang="en-US" smtClean="0"/>
              <a:pPr algn="r">
                <a:defRPr/>
              </a:pPr>
              <a:t>‹#›</a:t>
            </a:fld>
            <a:endParaRPr lang="en-US" dirty="0"/>
          </a:p>
        </p:txBody>
      </p:sp>
      <p:pic>
        <p:nvPicPr>
          <p:cNvPr id="2" name="Picture 2" descr="https://seeklogo.com/images/J/jagannath-university-logo-91BCEFF258-seeklogo.com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508" y="6152391"/>
            <a:ext cx="679104" cy="62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152400" y="6481718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mbria" panose="02040503050406030204" pitchFamily="18" charset="0"/>
              </a:rPr>
              <a:t>Lecture </a:t>
            </a:r>
            <a:r>
              <a:rPr lang="en-US" sz="1400" b="1" dirty="0" smtClean="0">
                <a:latin typeface="Cambria" panose="02040503050406030204" pitchFamily="18" charset="0"/>
              </a:rPr>
              <a:t>13</a:t>
            </a:r>
            <a:endParaRPr lang="en-US" sz="1400" b="1" dirty="0">
              <a:latin typeface="Cambria" panose="02040503050406030204" pitchFamily="18" charset="0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6100" y="6400800"/>
            <a:ext cx="2971800" cy="365125"/>
          </a:xfrm>
          <a:prstGeom prst="rect">
            <a:avLst/>
          </a:prstGeom>
        </p:spPr>
        <p:txBody>
          <a:bodyPr/>
          <a:lstStyle>
            <a:lvl1pPr>
              <a:defRPr sz="1400" b="1">
                <a:latin typeface="Cambria" panose="02040503050406030204" pitchFamily="18" charset="0"/>
                <a:cs typeface="Arial" charset="0"/>
              </a:defRPr>
            </a:lvl1pPr>
          </a:lstStyle>
          <a:p>
            <a:pPr>
              <a:defRPr/>
            </a:pPr>
            <a:r>
              <a:rPr lang="en-GB" dirty="0" smtClean="0"/>
              <a:t>Dept. of CSE, </a:t>
            </a:r>
            <a:r>
              <a:rPr lang="en-GB" dirty="0" err="1" smtClean="0"/>
              <a:t>Jagannath</a:t>
            </a:r>
            <a:r>
              <a:rPr lang="en-GB" dirty="0" smtClean="0"/>
              <a:t>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33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  <a:ln w="19050">
            <a:solidFill>
              <a:srgbClr val="0070C0"/>
            </a:solidFill>
          </a:ln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</a:rPr>
              <a:t>CSE2101: Object Oriented Programming-II (Java)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86100" y="3352800"/>
            <a:ext cx="2971800" cy="685800"/>
          </a:xfrm>
          <a:prstGeom prst="rect">
            <a:avLst/>
          </a:prstGeom>
          <a:ln w="19050">
            <a:solidFill>
              <a:srgbClr val="0070C0"/>
            </a:solidFill>
          </a:ln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</a:rPr>
              <a:t>Lecture </a:t>
            </a:r>
            <a:r>
              <a:rPr lang="en-US" dirty="0" smtClean="0">
                <a:latin typeface="Cambria" panose="02040503050406030204" pitchFamily="18" charset="0"/>
              </a:rPr>
              <a:t>13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45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8600" y="2460624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US" dirty="0" smtClean="0">
                <a:solidFill>
                  <a:schemeClr val="accent1">
                    <a:satMod val="1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solidFill>
                <a:schemeClr val="accent1">
                  <a:satMod val="1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CounterThread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extends Thread 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en-US" sz="2400" dirty="0" smtClean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public void run() 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for (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=0;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&lt;10;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++)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(“Count:  “ +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);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400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static void main(String </a:t>
            </a:r>
            <a:r>
              <a:rPr lang="en-US" sz="24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[]) {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CounterThread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ct = new </a:t>
            </a:r>
            <a:r>
              <a:rPr lang="en-US" sz="24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CounterThread</a:t>
            </a:r>
            <a:r>
              <a:rPr lang="en-US" sz="2400" dirty="0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2400" dirty="0" err="1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ct.start</a:t>
            </a:r>
            <a:r>
              <a:rPr lang="en-US" sz="2400" dirty="0" smtClean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}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>
              <a:ea typeface="Cambria" panose="02040503050406030204" pitchFamily="18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Subclassing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the Thread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069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public class 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DownCounter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implements </a:t>
            </a:r>
            <a:r>
              <a:rPr lang="en-US" sz="2600" dirty="0" err="1" smtClean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Runnable</a:t>
            </a:r>
            <a:r>
              <a:rPr lang="en-US" sz="2600" dirty="0" smtClean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</a:t>
            </a:r>
            <a:r>
              <a:rPr lang="en-US" sz="2600" dirty="0" smtClean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public void run() 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{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for (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=10; 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&gt;0; 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--)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(“Down:  “+ 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);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static void main(String </a:t>
            </a:r>
            <a:r>
              <a:rPr lang="en-US" sz="2600" dirty="0" err="1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[]) {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DownCounter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ct = new </a:t>
            </a:r>
            <a:r>
              <a:rPr lang="en-US" sz="2600" dirty="0" err="1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DownCounter</a:t>
            </a: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Thread t = new Thread(ct);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600" dirty="0" smtClean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2600" dirty="0" err="1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t.start</a:t>
            </a:r>
            <a:r>
              <a:rPr lang="en-US" sz="2600" dirty="0" smtClean="0">
                <a:solidFill>
                  <a:srgbClr val="0070C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pPr marL="118872" indent="0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600" dirty="0" smtClean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}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dirty="0">
              <a:ea typeface="Cambria" panose="02040503050406030204" pitchFamily="18" charset="0"/>
              <a:cs typeface="Courier New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Example (Implementing the Runnable 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10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FF0000"/>
                </a:solidFill>
                <a:ea typeface="Cambria" panose="02040503050406030204" pitchFamily="18" charset="0"/>
              </a:rPr>
              <a:t>t.getName</a:t>
            </a:r>
            <a:r>
              <a:rPr lang="en-US" dirty="0" smtClean="0">
                <a:solidFill>
                  <a:srgbClr val="FF0000"/>
                </a:solidFill>
                <a:ea typeface="Cambria" panose="02040503050406030204" pitchFamily="18" charset="0"/>
              </a:rPr>
              <a:t>();</a:t>
            </a:r>
          </a:p>
          <a:p>
            <a:pPr lvl="1" eaLnBrk="1" hangingPunct="1"/>
            <a:r>
              <a:rPr lang="en-US" dirty="0" smtClean="0">
                <a:ea typeface="Cambria" panose="02040503050406030204" pitchFamily="18" charset="0"/>
              </a:rPr>
              <a:t>Obtain a thread’s name</a:t>
            </a:r>
          </a:p>
          <a:p>
            <a:pPr eaLnBrk="1" hangingPunct="1"/>
            <a:r>
              <a:rPr lang="en-US" dirty="0" err="1" smtClean="0">
                <a:solidFill>
                  <a:srgbClr val="FF0000"/>
                </a:solidFill>
                <a:ea typeface="Cambria" panose="02040503050406030204" pitchFamily="18" charset="0"/>
              </a:rPr>
              <a:t>t.setName</a:t>
            </a:r>
            <a:r>
              <a:rPr lang="en-US" dirty="0" smtClean="0">
                <a:solidFill>
                  <a:srgbClr val="FF0000"/>
                </a:solidFill>
                <a:ea typeface="Cambria" panose="02040503050406030204" pitchFamily="18" charset="0"/>
              </a:rPr>
              <a:t>();</a:t>
            </a:r>
          </a:p>
          <a:p>
            <a:pPr lvl="1" eaLnBrk="1" hangingPunct="1"/>
            <a:r>
              <a:rPr lang="en-US" dirty="0" smtClean="0">
                <a:ea typeface="Cambria" panose="02040503050406030204" pitchFamily="18" charset="0"/>
              </a:rPr>
              <a:t>Change the name of the thread</a:t>
            </a:r>
          </a:p>
          <a:p>
            <a:pPr lvl="1" eaLnBrk="1" hangingPunct="1"/>
            <a:endParaRPr lang="en-US" dirty="0" smtClean="0">
              <a:ea typeface="Cambria" panose="02040503050406030204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 Name</a:t>
            </a:r>
          </a:p>
        </p:txBody>
      </p:sp>
    </p:spTree>
    <p:extLst>
      <p:ext uri="{BB962C8B-B14F-4D97-AF65-F5344CB8AC3E}">
        <p14:creationId xmlns:p14="http://schemas.microsoft.com/office/powerpoint/2010/main" val="1237663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solidFill>
                  <a:schemeClr val="tx2"/>
                </a:solidFill>
                <a:ea typeface="Cambria" panose="02040503050406030204" pitchFamily="18" charset="0"/>
              </a:rPr>
              <a:t>void start()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Creates a new thread and makes it runnable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  <a:cs typeface="Times New Roman" panose="02020603050405020304" pitchFamily="18" charset="0"/>
              </a:rPr>
              <a:t>This method can be called only once</a:t>
            </a:r>
            <a:endParaRPr lang="en-US" sz="1200" dirty="0">
              <a:ea typeface="Cambria" panose="02040503050406030204" pitchFamily="18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solidFill>
                  <a:schemeClr val="tx2"/>
                </a:solidFill>
                <a:ea typeface="Cambria" panose="02040503050406030204" pitchFamily="18" charset="0"/>
              </a:rPr>
              <a:t>void run()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The new thread begins its life inside this method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sz="28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void stop() </a:t>
            </a: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(deprecated)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Cambria" panose="02040503050406030204" pitchFamily="18" charset="0"/>
              </a:rPr>
              <a:t>The thread is being terminated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 Methods</a:t>
            </a:r>
          </a:p>
        </p:txBody>
      </p:sp>
    </p:spTree>
    <p:extLst>
      <p:ext uri="{BB962C8B-B14F-4D97-AF65-F5344CB8AC3E}">
        <p14:creationId xmlns:p14="http://schemas.microsoft.com/office/powerpoint/2010/main" val="16471568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1004886"/>
            <a:ext cx="8610600" cy="516731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yield()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>
                <a:ea typeface="Cambria" panose="02040503050406030204" pitchFamily="18" charset="0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>
                <a:ea typeface="Cambria" panose="02040503050406030204" pitchFamily="18" charset="0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algn="just">
              <a:lnSpc>
                <a:spcPct val="120000"/>
              </a:lnSpc>
            </a:pP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sleep(</a:t>
            </a:r>
            <a:r>
              <a:rPr lang="en-US" sz="3200" b="1" dirty="0" err="1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3200" b="1" i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 m</a:t>
            </a: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sleep(</a:t>
            </a:r>
            <a:r>
              <a:rPr lang="en-US" sz="3200" b="1" dirty="0" err="1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3200" b="1" i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3200" b="1" i="1" dirty="0" err="1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m</a:t>
            </a:r>
            <a:r>
              <a:rPr lang="en-US" sz="3200" b="1" dirty="0" err="1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,int</a:t>
            </a: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 </a:t>
            </a:r>
            <a:r>
              <a:rPr lang="en-US" sz="3200" b="1" i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n</a:t>
            </a: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)</a:t>
            </a:r>
            <a:r>
              <a:rPr lang="en-US" sz="3200" b="1" dirty="0">
                <a:solidFill>
                  <a:schemeClr val="tx2"/>
                </a:solidFill>
                <a:ea typeface="Cambria" panose="02040503050406030204" pitchFamily="18" charset="0"/>
                <a:cs typeface="Times New Roman" panose="02020603050405020304" pitchFamily="18" charset="0"/>
              </a:rPr>
              <a:t>  </a:t>
            </a:r>
          </a:p>
          <a:p>
            <a:pPr lvl="1" algn="just">
              <a:lnSpc>
                <a:spcPct val="120000"/>
              </a:lnSpc>
            </a:pPr>
            <a:r>
              <a:rPr lang="en-US" sz="2800" dirty="0">
                <a:ea typeface="Cambria" panose="02040503050406030204" pitchFamily="18" charset="0"/>
                <a:cs typeface="Times New Roman" panose="02020603050405020304" pitchFamily="18" charset="0"/>
              </a:rPr>
              <a:t>The thread sleeps for </a:t>
            </a:r>
            <a:r>
              <a:rPr lang="en-US" sz="2800" i="1" dirty="0">
                <a:ea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>
                <a:ea typeface="Cambria" panose="02040503050406030204" pitchFamily="18" charset="0"/>
                <a:cs typeface="Times New Roman" panose="02020603050405020304" pitchFamily="18" charset="0"/>
              </a:rPr>
              <a:t> milliseconds, plus </a:t>
            </a:r>
            <a:r>
              <a:rPr lang="en-US" sz="2800" i="1" dirty="0"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ea typeface="Cambria" panose="02040503050406030204" pitchFamily="18" charset="0"/>
                <a:cs typeface="Times New Roman" panose="02020603050405020304" pitchFamily="18" charset="0"/>
              </a:rPr>
              <a:t> nanoseconds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 Methods</a:t>
            </a:r>
          </a:p>
        </p:txBody>
      </p:sp>
    </p:spTree>
    <p:extLst>
      <p:ext uri="{BB962C8B-B14F-4D97-AF65-F5344CB8AC3E}">
        <p14:creationId xmlns:p14="http://schemas.microsoft.com/office/powerpoint/2010/main" val="172582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7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 eaLnBrk="1" hangingPunct="1"/>
            <a:r>
              <a:rPr lang="en-US" dirty="0" smtClean="0">
                <a:ea typeface="Cambria" panose="02040503050406030204" pitchFamily="18" charset="0"/>
              </a:rPr>
              <a:t>Threads are scheduled like processes</a:t>
            </a:r>
          </a:p>
          <a:p>
            <a:pPr algn="just" eaLnBrk="1" hangingPunct="1"/>
            <a:r>
              <a:rPr lang="en-US" dirty="0" smtClean="0">
                <a:solidFill>
                  <a:srgbClr val="FF0000"/>
                </a:solidFill>
                <a:ea typeface="Cambria" panose="02040503050406030204" pitchFamily="18" charset="0"/>
              </a:rPr>
              <a:t>Thread states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Running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Waiting, Sleeping, Suspended, Blocked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Ready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Dead</a:t>
            </a:r>
          </a:p>
          <a:p>
            <a:pPr algn="just" eaLnBrk="1" hangingPunct="1"/>
            <a:r>
              <a:rPr lang="en-US" dirty="0" smtClean="0">
                <a:ea typeface="Cambria" panose="02040503050406030204" pitchFamily="18" charset="0"/>
              </a:rPr>
              <a:t>When you invoke start() the Thread is marked ready and placed in the thread queue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800193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5638800" y="3429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Running</a:t>
            </a:r>
          </a:p>
        </p:txBody>
      </p:sp>
      <p:sp>
        <p:nvSpPr>
          <p:cNvPr id="18439" name="Rectangle 5"/>
          <p:cNvSpPr>
            <a:spLocks noChangeArrowheads="1"/>
          </p:cNvSpPr>
          <p:nvPr/>
        </p:nvSpPr>
        <p:spPr bwMode="auto">
          <a:xfrm>
            <a:off x="3657600" y="22098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Ready</a:t>
            </a:r>
          </a:p>
        </p:txBody>
      </p:sp>
      <p:sp>
        <p:nvSpPr>
          <p:cNvPr id="18440" name="Rectangle 6"/>
          <p:cNvSpPr>
            <a:spLocks noChangeArrowheads="1"/>
          </p:cNvSpPr>
          <p:nvPr/>
        </p:nvSpPr>
        <p:spPr bwMode="auto">
          <a:xfrm>
            <a:off x="1600200" y="3429000"/>
            <a:ext cx="1905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Waiting</a:t>
            </a:r>
          </a:p>
        </p:txBody>
      </p:sp>
      <p:cxnSp>
        <p:nvCxnSpPr>
          <p:cNvPr id="18441" name="AutoShape 10"/>
          <p:cNvCxnSpPr>
            <a:cxnSpLocks noChangeShapeType="1"/>
            <a:stCxn id="18439" idx="3"/>
            <a:endCxn id="18438" idx="0"/>
          </p:cNvCxnSpPr>
          <p:nvPr/>
        </p:nvCxnSpPr>
        <p:spPr bwMode="auto">
          <a:xfrm>
            <a:off x="5562600" y="2476500"/>
            <a:ext cx="1028700" cy="952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2" name="AutoShape 11"/>
          <p:cNvCxnSpPr>
            <a:cxnSpLocks noChangeShapeType="1"/>
            <a:stCxn id="18438" idx="2"/>
            <a:endCxn id="18440" idx="2"/>
          </p:cNvCxnSpPr>
          <p:nvPr/>
        </p:nvCxnSpPr>
        <p:spPr bwMode="auto">
          <a:xfrm rot="5400000">
            <a:off x="4571206" y="1943894"/>
            <a:ext cx="1588" cy="4038600"/>
          </a:xfrm>
          <a:prstGeom prst="curvedConnector3">
            <a:avLst>
              <a:gd name="adj1" fmla="val 3499998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12"/>
          <p:cNvCxnSpPr>
            <a:cxnSpLocks noChangeShapeType="1"/>
            <a:stCxn id="18440" idx="0"/>
            <a:endCxn id="18439" idx="1"/>
          </p:cNvCxnSpPr>
          <p:nvPr/>
        </p:nvCxnSpPr>
        <p:spPr bwMode="auto">
          <a:xfrm rot="-5400000">
            <a:off x="2628900" y="2400300"/>
            <a:ext cx="952500" cy="11049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Text Box 13"/>
          <p:cNvSpPr txBox="1">
            <a:spLocks noChangeArrowheads="1"/>
          </p:cNvSpPr>
          <p:nvPr/>
        </p:nvSpPr>
        <p:spPr bwMode="auto">
          <a:xfrm>
            <a:off x="990600" y="1752600"/>
            <a:ext cx="2295821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The start() method places a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 thread in the ready state</a:t>
            </a:r>
          </a:p>
        </p:txBody>
      </p:sp>
      <p:sp>
        <p:nvSpPr>
          <p:cNvPr id="18445" name="Text Box 14"/>
          <p:cNvSpPr txBox="1">
            <a:spLocks noChangeArrowheads="1"/>
          </p:cNvSpPr>
          <p:nvPr/>
        </p:nvSpPr>
        <p:spPr bwMode="auto">
          <a:xfrm>
            <a:off x="6076950" y="1979152"/>
            <a:ext cx="2690160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scheduler selects a thread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and places it in the running state</a:t>
            </a:r>
          </a:p>
        </p:txBody>
      </p:sp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2438400" y="4876800"/>
            <a:ext cx="5093446" cy="7386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A thread that is waiting for I/O, was suspended, is sleeping,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blocked, or otherwise is unable to do any more work is placed in</a:t>
            </a:r>
          </a:p>
          <a:p>
            <a:r>
              <a:rPr lang="en-US" sz="1400">
                <a:latin typeface="Cambria" panose="02040503050406030204" pitchFamily="18" charset="0"/>
                <a:ea typeface="Cambria" panose="02040503050406030204" pitchFamily="18" charset="0"/>
              </a:rPr>
              <a:t>the waiting state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291-4D4D-4EAD-A965-314E6D4A8A5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 States</a:t>
            </a:r>
          </a:p>
        </p:txBody>
      </p:sp>
    </p:spTree>
    <p:extLst>
      <p:ext uri="{BB962C8B-B14F-4D97-AF65-F5344CB8AC3E}">
        <p14:creationId xmlns:p14="http://schemas.microsoft.com/office/powerpoint/2010/main" val="425846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 eaLnBrk="1" hangingPunct="1"/>
            <a:r>
              <a:rPr lang="en-US" dirty="0" smtClean="0">
                <a:ea typeface="Cambria" panose="02040503050406030204" pitchFamily="18" charset="0"/>
              </a:rPr>
              <a:t>Scheduling is typically either: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non-preemptive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preemptive</a:t>
            </a:r>
          </a:p>
          <a:p>
            <a:pPr algn="just" eaLnBrk="1" hangingPunct="1"/>
            <a:r>
              <a:rPr lang="en-US" dirty="0" smtClean="0">
                <a:solidFill>
                  <a:srgbClr val="FF0000"/>
                </a:solidFill>
                <a:ea typeface="Cambria" panose="02040503050406030204" pitchFamily="18" charset="0"/>
              </a:rPr>
              <a:t>Most Java implementations use preemptive scheduling.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the type of scheduler will depend on the JVM that you use.</a:t>
            </a:r>
          </a:p>
          <a:p>
            <a:pPr lvl="1" algn="just" eaLnBrk="1" hangingPunct="1"/>
            <a:r>
              <a:rPr lang="en-US" dirty="0" smtClean="0">
                <a:ea typeface="Cambria" panose="02040503050406030204" pitchFamily="18" charset="0"/>
              </a:rPr>
              <a:t>In a non-preemptive scheduler a thread leaves the running state only when it is ready to do so.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Scheduling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4080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ea typeface="Cambria" panose="02040503050406030204" pitchFamily="18" charset="0"/>
              </a:rPr>
              <a:t>Threads can have priorities from 1 to 10 (</a:t>
            </a:r>
            <a:r>
              <a:rPr lang="en-US" sz="2800" dirty="0">
                <a:solidFill>
                  <a:schemeClr val="accent4">
                    <a:lumMod val="75000"/>
                  </a:schemeClr>
                </a:solidFill>
                <a:ea typeface="Cambria" panose="02040503050406030204" pitchFamily="18" charset="0"/>
              </a:rPr>
              <a:t>10 is the highest</a:t>
            </a:r>
            <a:r>
              <a:rPr lang="en-US" sz="2800" dirty="0">
                <a:ea typeface="Cambria" panose="02040503050406030204" pitchFamily="18" charset="0"/>
              </a:rPr>
              <a:t>)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ea typeface="Cambria" panose="02040503050406030204" pitchFamily="18" charset="0"/>
              </a:rPr>
              <a:t>The default priority is 5</a:t>
            </a:r>
          </a:p>
          <a:p>
            <a:pPr marL="731520" lvl="1" indent="-274320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400" dirty="0">
                <a:ea typeface="Cambria" panose="02040503050406030204" pitchFamily="18" charset="0"/>
              </a:rPr>
              <a:t>The constants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a typeface="Cambria" panose="02040503050406030204" pitchFamily="18" charset="0"/>
              </a:rPr>
              <a:t>Thread.MAX_PRIORITY</a:t>
            </a:r>
            <a:r>
              <a:rPr lang="en-US" sz="2400" dirty="0">
                <a:ea typeface="Cambria" panose="02040503050406030204" pitchFamily="18" charset="0"/>
              </a:rPr>
              <a:t>,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ea typeface="Cambria" panose="02040503050406030204" pitchFamily="18" charset="0"/>
              </a:rPr>
              <a:t>Thread.MIN_PRIORITY</a:t>
            </a:r>
            <a:r>
              <a:rPr lang="en-US" sz="2400" dirty="0">
                <a:ea typeface="Cambria" panose="02040503050406030204" pitchFamily="18" charset="0"/>
              </a:rPr>
              <a:t>, and </a:t>
            </a:r>
            <a:r>
              <a:rPr lang="en-US" sz="2400" dirty="0" err="1">
                <a:solidFill>
                  <a:schemeClr val="accent1">
                    <a:lumMod val="75000"/>
                  </a:schemeClr>
                </a:solidFill>
                <a:ea typeface="Cambria" panose="02040503050406030204" pitchFamily="18" charset="0"/>
              </a:rPr>
              <a:t>Thread.NORM_PRORITY</a:t>
            </a:r>
            <a:r>
              <a:rPr lang="en-US" sz="2400" dirty="0">
                <a:ea typeface="Cambria" panose="02040503050406030204" pitchFamily="18" charset="0"/>
              </a:rPr>
              <a:t> give the actual values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800" dirty="0">
                <a:ea typeface="Cambria" panose="02040503050406030204" pitchFamily="18" charset="0"/>
              </a:rPr>
              <a:t>Priorities can be changed via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setPriority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()</a:t>
            </a:r>
            <a:r>
              <a:rPr lang="en-US" sz="2800" dirty="0">
                <a:ea typeface="Cambria" panose="02040503050406030204" pitchFamily="18" charset="0"/>
              </a:rPr>
              <a:t> (there is also a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getPriority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()</a:t>
            </a:r>
            <a:r>
              <a:rPr lang="en-US" sz="2800" dirty="0">
                <a:ea typeface="Cambria" panose="02040503050406030204" pitchFamily="18" charset="0"/>
              </a:rPr>
              <a:t>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 Priorities</a:t>
            </a:r>
          </a:p>
        </p:txBody>
      </p:sp>
    </p:spTree>
    <p:extLst>
      <p:ext uri="{BB962C8B-B14F-4D97-AF65-F5344CB8AC3E}">
        <p14:creationId xmlns:p14="http://schemas.microsoft.com/office/powerpoint/2010/main" val="1902421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200" dirty="0">
                <a:ea typeface="Cambria" panose="02040503050406030204" pitchFamily="18" charset="0"/>
              </a:rPr>
              <a:t>The method </a:t>
            </a:r>
            <a:r>
              <a:rPr lang="en-US" sz="32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isAlive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() </a:t>
            </a:r>
            <a:r>
              <a:rPr lang="en-US" sz="3200" dirty="0">
                <a:ea typeface="Cambria" panose="02040503050406030204" pitchFamily="18" charset="0"/>
              </a:rPr>
              <a:t>determines if a thread is considered to be alive</a:t>
            </a:r>
          </a:p>
          <a:p>
            <a:pPr marL="731520" lvl="1" indent="-27432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>
                <a:ea typeface="Cambria" panose="02040503050406030204" pitchFamily="18" charset="0"/>
              </a:rPr>
              <a:t>A thread is alive if it has been started and has not yet died.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200" dirty="0">
                <a:ea typeface="Cambria" panose="02040503050406030204" pitchFamily="18" charset="0"/>
              </a:rPr>
              <a:t>This method can be used to determine if a thread has actually been started and has not yet terminated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isAlive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324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685800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</a:rPr>
              <a:t>Threads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33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688565" y="1219200"/>
            <a:ext cx="776687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extends Thread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static private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result = 0;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void run()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// Perform a complicated time consuming calculation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// and store the answer in the variable result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static void main(String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t = new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t.start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while ( 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t.isAlive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);  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 result );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291-4D4D-4EAD-A965-314E6D4A8A5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isAlive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369145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200" dirty="0">
                <a:ea typeface="Cambria" panose="02040503050406030204" pitchFamily="18" charset="0"/>
              </a:rPr>
              <a:t>Puts the currently executing thread to sleep for the specified number of milliseconds</a:t>
            </a:r>
          </a:p>
          <a:p>
            <a:pPr marL="731520" lvl="1" indent="-27432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sleep(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int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 milliseconds)</a:t>
            </a:r>
          </a:p>
          <a:p>
            <a:pPr marL="731520" lvl="1" indent="-27432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sleep(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int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millisecs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,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int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 </a:t>
            </a:r>
            <a:r>
              <a:rPr lang="en-US" sz="2800" dirty="0" err="1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nanosecs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ea typeface="Cambria" panose="02040503050406030204" pitchFamily="18" charset="0"/>
              </a:rPr>
              <a:t>)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200" dirty="0">
                <a:ea typeface="Cambria" panose="02040503050406030204" pitchFamily="18" charset="0"/>
              </a:rPr>
              <a:t>Sleep can throw an </a:t>
            </a:r>
            <a:r>
              <a:rPr lang="en-US" sz="3200" dirty="0" err="1">
                <a:solidFill>
                  <a:schemeClr val="accent2">
                    <a:lumMod val="50000"/>
                  </a:schemeClr>
                </a:solidFill>
                <a:ea typeface="Cambria" panose="02040503050406030204" pitchFamily="18" charset="0"/>
              </a:rPr>
              <a:t>InterruptedException</a:t>
            </a:r>
            <a:endParaRPr lang="en-US" sz="3200" dirty="0">
              <a:solidFill>
                <a:schemeClr val="accent2">
                  <a:lumMod val="50000"/>
                </a:schemeClr>
              </a:solidFill>
              <a:ea typeface="Cambria" panose="02040503050406030204" pitchFamily="18" charset="0"/>
            </a:endParaRP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3200" dirty="0">
                <a:solidFill>
                  <a:srgbClr val="00B050"/>
                </a:solidFill>
                <a:ea typeface="Cambria" panose="02040503050406030204" pitchFamily="18" charset="0"/>
              </a:rPr>
              <a:t>The method is static </a:t>
            </a:r>
            <a:r>
              <a:rPr lang="en-US" sz="3200" dirty="0">
                <a:ea typeface="Cambria" panose="02040503050406030204" pitchFamily="18" charset="0"/>
              </a:rPr>
              <a:t>and can be accessed through the Thread class name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sleep()</a:t>
            </a:r>
          </a:p>
        </p:txBody>
      </p:sp>
    </p:spTree>
    <p:extLst>
      <p:ext uri="{BB962C8B-B14F-4D97-AF65-F5344CB8AC3E}">
        <p14:creationId xmlns:p14="http://schemas.microsoft.com/office/powerpoint/2010/main" val="1521794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Text Box 3"/>
          <p:cNvSpPr txBox="1">
            <a:spLocks noChangeArrowheads="1"/>
          </p:cNvSpPr>
          <p:nvPr/>
        </p:nvSpPr>
        <p:spPr bwMode="auto">
          <a:xfrm>
            <a:off x="457200" y="960497"/>
            <a:ext cx="776687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extends Thread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private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result = 0;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void run()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// Perform a complicated time consuming calculation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// and store the answer in the variable result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static void main(String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t = new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t.start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while (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t.isAlive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try { 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sleep( 100 ); 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} catch (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ex ) {}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 result );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291-4D4D-4EAD-A965-314E6D4A8A5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sleep()</a:t>
            </a:r>
          </a:p>
        </p:txBody>
      </p:sp>
    </p:spTree>
    <p:extLst>
      <p:ext uri="{BB962C8B-B14F-4D97-AF65-F5344CB8AC3E}">
        <p14:creationId xmlns:p14="http://schemas.microsoft.com/office/powerpoint/2010/main" val="295948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>
                <a:ea typeface="Cambria" panose="02040503050406030204" pitchFamily="18" charset="0"/>
              </a:rPr>
              <a:t>Calling </a:t>
            </a:r>
            <a:r>
              <a:rPr lang="en-US" sz="2400" dirty="0" err="1">
                <a:ea typeface="Cambria" panose="02040503050406030204" pitchFamily="18" charset="0"/>
              </a:rPr>
              <a:t>isAlive</a:t>
            </a:r>
            <a:r>
              <a:rPr lang="en-US" sz="2400" dirty="0">
                <a:ea typeface="Cambria" panose="02040503050406030204" pitchFamily="18" charset="0"/>
              </a:rPr>
              <a:t>() to determine when a thread has terminated is probably not the best way to accomplish this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 smtClean="0">
              <a:ea typeface="Cambria" panose="02040503050406030204" pitchFamily="18" charset="0"/>
            </a:endParaRP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smtClean="0">
                <a:ea typeface="Cambria" panose="02040503050406030204" pitchFamily="18" charset="0"/>
              </a:rPr>
              <a:t>What </a:t>
            </a:r>
            <a:r>
              <a:rPr lang="en-US" sz="2400" dirty="0">
                <a:ea typeface="Cambria" panose="02040503050406030204" pitchFamily="18" charset="0"/>
              </a:rPr>
              <a:t>would be better is to have a method that once invoked would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ea typeface="Cambria" panose="02040503050406030204" pitchFamily="18" charset="0"/>
              </a:rPr>
              <a:t>wait until a specified thread has terminated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 smtClean="0">
              <a:ea typeface="Cambria" panose="02040503050406030204" pitchFamily="18" charset="0"/>
            </a:endParaRP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smtClean="0">
                <a:ea typeface="Cambria" panose="02040503050406030204" pitchFamily="18" charset="0"/>
              </a:rPr>
              <a:t>join</a:t>
            </a:r>
            <a:r>
              <a:rPr lang="en-US" sz="2400" dirty="0">
                <a:ea typeface="Cambria" panose="02040503050406030204" pitchFamily="18" charset="0"/>
              </a:rPr>
              <a:t>() does exactly that</a:t>
            </a:r>
          </a:p>
          <a:p>
            <a:pPr marL="731520" lvl="1" indent="-27432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>
                <a:solidFill>
                  <a:srgbClr val="FF0000"/>
                </a:solidFill>
                <a:ea typeface="Cambria" panose="02040503050406030204" pitchFamily="18" charset="0"/>
              </a:rPr>
              <a:t>join()</a:t>
            </a:r>
          </a:p>
          <a:p>
            <a:pPr marL="731520" lvl="1" indent="-27432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>
                <a:solidFill>
                  <a:srgbClr val="FF0000"/>
                </a:solidFill>
                <a:ea typeface="Cambria" panose="02040503050406030204" pitchFamily="18" charset="0"/>
              </a:rPr>
              <a:t>join(long timeout)</a:t>
            </a:r>
          </a:p>
          <a:p>
            <a:pPr marL="731520" lvl="1" indent="-274320" algn="just" eaLnBrk="1" fontAlgn="auto" hangingPunct="1">
              <a:spcAft>
                <a:spcPts val="0"/>
              </a:spcAft>
              <a:buFont typeface="Wingdings"/>
              <a:buChar char=""/>
              <a:defRPr/>
            </a:pPr>
            <a:r>
              <a:rPr lang="en-US" sz="2000" dirty="0">
                <a:solidFill>
                  <a:srgbClr val="FF0000"/>
                </a:solidFill>
                <a:ea typeface="Cambria" panose="02040503050406030204" pitchFamily="18" charset="0"/>
              </a:rPr>
              <a:t>join(long timeout, </a:t>
            </a:r>
            <a:r>
              <a:rPr lang="en-US" sz="2000" dirty="0" err="1">
                <a:solidFill>
                  <a:srgbClr val="FF0000"/>
                </a:solidFill>
                <a:ea typeface="Cambria" panose="02040503050406030204" pitchFamily="18" charset="0"/>
              </a:rPr>
              <a:t>int</a:t>
            </a:r>
            <a:r>
              <a:rPr lang="en-US" sz="2000" dirty="0">
                <a:solidFill>
                  <a:srgbClr val="FF0000"/>
                </a:solidFill>
                <a:ea typeface="Cambria" panose="02040503050406030204" pitchFamily="18" charset="0"/>
              </a:rPr>
              <a:t> </a:t>
            </a:r>
            <a:r>
              <a:rPr lang="en-US" sz="2000" dirty="0" err="1">
                <a:solidFill>
                  <a:srgbClr val="FF0000"/>
                </a:solidFill>
                <a:ea typeface="Cambria" panose="02040503050406030204" pitchFamily="18" charset="0"/>
              </a:rPr>
              <a:t>nanos</a:t>
            </a:r>
            <a:r>
              <a:rPr lang="en-US" sz="2000" dirty="0">
                <a:solidFill>
                  <a:srgbClr val="FF0000"/>
                </a:solidFill>
                <a:ea typeface="Cambria" panose="02040503050406030204" pitchFamily="18" charset="0"/>
              </a:rPr>
              <a:t>)</a:t>
            </a: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endParaRPr lang="en-US" sz="2400" dirty="0" smtClean="0">
              <a:ea typeface="Cambria" panose="02040503050406030204" pitchFamily="18" charset="0"/>
            </a:endParaRPr>
          </a:p>
          <a:p>
            <a:pPr marL="438912" indent="-32004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sz="2400" dirty="0" smtClean="0">
                <a:ea typeface="Cambria" panose="02040503050406030204" pitchFamily="18" charset="0"/>
              </a:rPr>
              <a:t>Like </a:t>
            </a:r>
            <a:r>
              <a:rPr lang="en-US" sz="2400" dirty="0">
                <a:ea typeface="Cambria" panose="02040503050406030204" pitchFamily="18" charset="0"/>
              </a:rPr>
              <a:t>sleep(), join() is static and can throw an </a:t>
            </a:r>
            <a:r>
              <a:rPr lang="en-US" sz="2400" dirty="0" err="1">
                <a:ea typeface="Cambria" panose="02040503050406030204" pitchFamily="18" charset="0"/>
              </a:rPr>
              <a:t>InterruptedException</a:t>
            </a:r>
            <a:endParaRPr lang="en-US" sz="2400" dirty="0">
              <a:ea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Joining Threads</a:t>
            </a:r>
          </a:p>
        </p:txBody>
      </p:sp>
    </p:spTree>
    <p:extLst>
      <p:ext uri="{BB962C8B-B14F-4D97-AF65-F5344CB8AC3E}">
        <p14:creationId xmlns:p14="http://schemas.microsoft.com/office/powerpoint/2010/main" val="1108210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ext Box 3"/>
          <p:cNvSpPr txBox="1">
            <a:spLocks noChangeArrowheads="1"/>
          </p:cNvSpPr>
          <p:nvPr/>
        </p:nvSpPr>
        <p:spPr bwMode="auto">
          <a:xfrm>
            <a:off x="691330" y="875506"/>
            <a:ext cx="776687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extends Thread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private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result = 0;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void run()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// Perform a complicated time consuming calculation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// and store the answer in the variable result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public static void main(String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args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t = new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WorkerThread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t.start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try {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t.join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} catch (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InterruptedException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ex ) {}</a:t>
            </a:r>
          </a:p>
          <a:p>
            <a:endParaRPr lang="en-US" sz="1800" dirty="0"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( result );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800" dirty="0"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0C291-4D4D-4EAD-A965-314E6D4A8A5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join()</a:t>
            </a:r>
          </a:p>
        </p:txBody>
      </p:sp>
    </p:spTree>
    <p:extLst>
      <p:ext uri="{BB962C8B-B14F-4D97-AF65-F5344CB8AC3E}">
        <p14:creationId xmlns:p14="http://schemas.microsoft.com/office/powerpoint/2010/main" val="692596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		</a:t>
            </a:r>
            <a:r>
              <a:rPr lang="en-US"/>
              <a:t>	  Thank </a:t>
            </a:r>
            <a:r>
              <a:rPr lang="en-US" dirty="0"/>
              <a:t>you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88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5420"/>
            <a:ext cx="8229600" cy="70008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Multitasking and Multithreading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</a:rPr>
              <a:t>Multitasking</a:t>
            </a:r>
            <a:r>
              <a:rPr lang="en-US" sz="2800" dirty="0">
                <a:ea typeface="Cambria" panose="02040503050406030204" pitchFamily="18" charset="0"/>
              </a:rPr>
              <a:t> refers to a computer's ability to perform multiple jobs concurrently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>
                <a:ea typeface="Cambria" panose="02040503050406030204" pitchFamily="18" charset="0"/>
              </a:rPr>
              <a:t>more than one program are running concurrently, e.g., UNIX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ea typeface="Cambria" panose="02040503050406030204" pitchFamily="18" charset="0"/>
              </a:rPr>
              <a:t>A </a:t>
            </a: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</a:rPr>
              <a:t>thread</a:t>
            </a:r>
            <a:r>
              <a:rPr lang="en-US" sz="2800" dirty="0">
                <a:ea typeface="Cambria" panose="02040503050406030204" pitchFamily="18" charset="0"/>
              </a:rPr>
              <a:t> is a single sequence of execution within a program</a:t>
            </a:r>
          </a:p>
          <a:p>
            <a:pPr algn="just">
              <a:lnSpc>
                <a:spcPct val="120000"/>
              </a:lnSpc>
            </a:pP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</a:rPr>
              <a:t>Multithreading</a:t>
            </a:r>
            <a:r>
              <a:rPr lang="en-US" sz="2800" dirty="0">
                <a:ea typeface="Cambria" panose="02040503050406030204" pitchFamily="18" charset="0"/>
              </a:rPr>
              <a:t> refers to multiple threads of control within a single program</a:t>
            </a:r>
          </a:p>
          <a:p>
            <a:pPr lvl="1" algn="just">
              <a:lnSpc>
                <a:spcPct val="120000"/>
              </a:lnSpc>
            </a:pPr>
            <a:r>
              <a:rPr lang="en-US" sz="2400" dirty="0">
                <a:ea typeface="Cambria" panose="02040503050406030204" pitchFamily="18" charset="0"/>
              </a:rPr>
              <a:t>each program can run multiple threads of control within it, e.g., Web Browser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15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AutoShape 1027"/>
          <p:cNvSpPr>
            <a:spLocks noChangeArrowheads="1"/>
          </p:cNvSpPr>
          <p:nvPr/>
        </p:nvSpPr>
        <p:spPr bwMode="auto">
          <a:xfrm>
            <a:off x="838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 u="none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 (Hebrew)" charset="-79"/>
            </a:endParaRPr>
          </a:p>
        </p:txBody>
      </p:sp>
      <p:sp>
        <p:nvSpPr>
          <p:cNvPr id="101380" name="Rectangle 1028"/>
          <p:cNvSpPr>
            <a:spLocks noChangeArrowheads="1"/>
          </p:cNvSpPr>
          <p:nvPr/>
        </p:nvSpPr>
        <p:spPr bwMode="auto">
          <a:xfrm>
            <a:off x="1028700" y="2209800"/>
            <a:ext cx="1295400" cy="1066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1" name="Rectangle 1029"/>
          <p:cNvSpPr>
            <a:spLocks noChangeArrowheads="1"/>
          </p:cNvSpPr>
          <p:nvPr/>
        </p:nvSpPr>
        <p:spPr bwMode="auto">
          <a:xfrm>
            <a:off x="1028700" y="3886200"/>
            <a:ext cx="1295400" cy="76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2" name="Rectangle 1030"/>
          <p:cNvSpPr>
            <a:spLocks noChangeArrowheads="1"/>
          </p:cNvSpPr>
          <p:nvPr/>
        </p:nvSpPr>
        <p:spPr bwMode="auto">
          <a:xfrm>
            <a:off x="1028700" y="3352800"/>
            <a:ext cx="1295400" cy="4572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3" name="Rectangle 1031"/>
          <p:cNvSpPr>
            <a:spLocks noChangeArrowheads="1"/>
          </p:cNvSpPr>
          <p:nvPr/>
        </p:nvSpPr>
        <p:spPr bwMode="auto">
          <a:xfrm>
            <a:off x="1028700" y="4724400"/>
            <a:ext cx="1295400" cy="7620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4" name="AutoShape 1032"/>
          <p:cNvSpPr>
            <a:spLocks noChangeArrowheads="1"/>
          </p:cNvSpPr>
          <p:nvPr/>
        </p:nvSpPr>
        <p:spPr bwMode="auto">
          <a:xfrm>
            <a:off x="43434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5" name="Rectangle 1033"/>
          <p:cNvSpPr>
            <a:spLocks noChangeArrowheads="1"/>
          </p:cNvSpPr>
          <p:nvPr/>
        </p:nvSpPr>
        <p:spPr bwMode="auto">
          <a:xfrm>
            <a:off x="4724400" y="2209800"/>
            <a:ext cx="914400" cy="32766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6" name="AutoShape 1034"/>
          <p:cNvSpPr>
            <a:spLocks noChangeArrowheads="1"/>
          </p:cNvSpPr>
          <p:nvPr/>
        </p:nvSpPr>
        <p:spPr bwMode="auto">
          <a:xfrm>
            <a:off x="6553200" y="1905000"/>
            <a:ext cx="1676400" cy="38862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7" name="Rectangle 1035"/>
          <p:cNvSpPr>
            <a:spLocks noChangeArrowheads="1"/>
          </p:cNvSpPr>
          <p:nvPr/>
        </p:nvSpPr>
        <p:spPr bwMode="auto">
          <a:xfrm>
            <a:off x="6934200" y="2209800"/>
            <a:ext cx="914400" cy="327660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1388" name="Text Box 1036"/>
          <p:cNvSpPr txBox="1">
            <a:spLocks noChangeArrowheads="1"/>
          </p:cNvSpPr>
          <p:nvPr/>
        </p:nvSpPr>
        <p:spPr bwMode="auto">
          <a:xfrm>
            <a:off x="1377950" y="1311275"/>
            <a:ext cx="595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u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 (Hebrew)" charset="-79"/>
              </a:rPr>
              <a:t>CPU</a:t>
            </a:r>
          </a:p>
        </p:txBody>
      </p:sp>
      <p:sp>
        <p:nvSpPr>
          <p:cNvPr id="101389" name="Text Box 1037"/>
          <p:cNvSpPr txBox="1">
            <a:spLocks noChangeArrowheads="1"/>
          </p:cNvSpPr>
          <p:nvPr/>
        </p:nvSpPr>
        <p:spPr bwMode="auto">
          <a:xfrm>
            <a:off x="4821238" y="13112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 (Hebrew)" charset="-79"/>
              </a:rPr>
              <a:t>CPU1</a:t>
            </a:r>
          </a:p>
        </p:txBody>
      </p:sp>
      <p:sp>
        <p:nvSpPr>
          <p:cNvPr id="101390" name="Text Box 1038"/>
          <p:cNvSpPr txBox="1">
            <a:spLocks noChangeArrowheads="1"/>
          </p:cNvSpPr>
          <p:nvPr/>
        </p:nvSpPr>
        <p:spPr bwMode="auto">
          <a:xfrm>
            <a:off x="7031038" y="1311275"/>
            <a:ext cx="7207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u="none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 (Hebrew)" charset="-79"/>
              </a:rPr>
              <a:t>CPU2</a:t>
            </a:r>
          </a:p>
        </p:txBody>
      </p:sp>
      <p:sp>
        <p:nvSpPr>
          <p:cNvPr id="101391" name="Line 1039"/>
          <p:cNvSpPr>
            <a:spLocks noChangeShapeType="1"/>
          </p:cNvSpPr>
          <p:nvPr/>
        </p:nvSpPr>
        <p:spPr bwMode="auto">
          <a:xfrm>
            <a:off x="3352800" y="1371600"/>
            <a:ext cx="0" cy="4724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D443E7-68FC-49BF-A703-876DABBCE0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Concurrency vs. Parallelism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325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animBg="1" autoUpdateAnimBg="0"/>
      <p:bldP spid="101380" grpId="0" animBg="1"/>
      <p:bldP spid="101381" grpId="0" animBg="1"/>
      <p:bldP spid="101382" grpId="0" animBg="1"/>
      <p:bldP spid="101383" grpId="0" animBg="1"/>
      <p:bldP spid="101384" grpId="0" animBg="1"/>
      <p:bldP spid="101385" grpId="0" animBg="1"/>
      <p:bldP spid="101386" grpId="0" animBg="1"/>
      <p:bldP spid="10138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439478"/>
            <a:ext cx="8305800" cy="319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Threads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allow the program to </a:t>
            </a:r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run tasks in </a:t>
            </a:r>
            <a:r>
              <a:rPr lang="en-US" sz="2800" dirty="0" smtClean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parallel</a:t>
            </a:r>
          </a:p>
          <a:p>
            <a:pPr marL="342900" indent="-342900" algn="just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In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many cases threads need to be </a:t>
            </a:r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synchronized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that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is, be kept not to handle the same data in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memory concurrently</a:t>
            </a:r>
          </a:p>
          <a:p>
            <a:pPr marL="342900" indent="-342900" algn="just">
              <a:spcBef>
                <a:spcPct val="60000"/>
              </a:spcBef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There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are cases in which a thread needs to </a:t>
            </a:r>
            <a:r>
              <a:rPr lang="en-US" sz="28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wait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for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another thread before proceeding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838E8-BA40-4173-BA14-856CF9FB5D7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Threads Overview</a:t>
            </a:r>
          </a:p>
        </p:txBody>
      </p:sp>
    </p:spTree>
    <p:extLst>
      <p:ext uri="{BB962C8B-B14F-4D97-AF65-F5344CB8AC3E}">
        <p14:creationId xmlns:p14="http://schemas.microsoft.com/office/powerpoint/2010/main" val="2238730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ea typeface="Cambria" panose="02040503050406030204" pitchFamily="18" charset="0"/>
              </a:rPr>
              <a:t>To maintain responsiveness of an application during a long running task</a:t>
            </a:r>
            <a:r>
              <a:rPr lang="en-US" sz="2800" dirty="0" smtClean="0"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ea typeface="Cambria" panose="02040503050406030204" pitchFamily="18" charset="0"/>
              </a:rPr>
              <a:t>To enable cancellation of separable tasks</a:t>
            </a:r>
            <a:r>
              <a:rPr lang="en-US" sz="2800" dirty="0" smtClean="0"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ea typeface="Cambria" panose="02040503050406030204" pitchFamily="18" charset="0"/>
              </a:rPr>
              <a:t>Some problems are intrinsically parallel</a:t>
            </a:r>
            <a:r>
              <a:rPr lang="en-US" sz="2800" dirty="0" smtClean="0"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200" dirty="0"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ea typeface="Cambria" panose="02040503050406030204" pitchFamily="18" charset="0"/>
              </a:rPr>
              <a:t>To monitor status of some resource (DB</a:t>
            </a:r>
            <a:r>
              <a:rPr lang="en-US" sz="2800" dirty="0" smtClean="0">
                <a:ea typeface="Cambria" panose="02040503050406030204" pitchFamily="18" charset="0"/>
              </a:rPr>
              <a:t>).</a:t>
            </a:r>
          </a:p>
          <a:p>
            <a:pPr algn="just"/>
            <a:endParaRPr lang="en-US" sz="1200" dirty="0">
              <a:ea typeface="Cambria" panose="02040503050406030204" pitchFamily="18" charset="0"/>
            </a:endParaRPr>
          </a:p>
          <a:p>
            <a:pPr algn="just"/>
            <a:r>
              <a:rPr lang="en-US" sz="2800" dirty="0">
                <a:ea typeface="Cambria" panose="02040503050406030204" pitchFamily="18" charset="0"/>
              </a:rPr>
              <a:t>Some APIs and systems demand it: Swing.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GB" sz="40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What are Threads Good For?</a:t>
            </a:r>
            <a:endParaRPr lang="en-US" sz="4000" b="1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373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>
                <a:ea typeface="Cambria" panose="02040503050406030204" pitchFamily="18" charset="0"/>
              </a:rPr>
              <a:t>When we execute an application:</a:t>
            </a:r>
          </a:p>
          <a:p>
            <a:pPr lvl="1" algn="just"/>
            <a:r>
              <a:rPr lang="en-US" dirty="0">
                <a:ea typeface="Cambria" panose="02040503050406030204" pitchFamily="18" charset="0"/>
              </a:rPr>
              <a:t>The JVM creates a Thread object whose task is defined by the </a:t>
            </a:r>
            <a:r>
              <a:rPr lang="en-US" b="1" dirty="0">
                <a:ea typeface="Cambria" panose="02040503050406030204" pitchFamily="18" charset="0"/>
              </a:rPr>
              <a:t>main()</a:t>
            </a:r>
            <a:r>
              <a:rPr lang="en-US" dirty="0">
                <a:ea typeface="Cambria" panose="02040503050406030204" pitchFamily="18" charset="0"/>
              </a:rPr>
              <a:t> method </a:t>
            </a:r>
          </a:p>
          <a:p>
            <a:pPr lvl="1" algn="just"/>
            <a:r>
              <a:rPr lang="en-US" dirty="0">
                <a:ea typeface="Cambria" panose="02040503050406030204" pitchFamily="18" charset="0"/>
              </a:rPr>
              <a:t>It starts the thread</a:t>
            </a:r>
          </a:p>
          <a:p>
            <a:pPr lvl="1" algn="just"/>
            <a:r>
              <a:rPr lang="en-US" dirty="0">
                <a:ea typeface="Cambria" panose="02040503050406030204" pitchFamily="18" charset="0"/>
              </a:rPr>
              <a:t>The thread executes the statements of the program one by one until the method returns and the thread </a:t>
            </a:r>
            <a:r>
              <a:rPr lang="en-US" dirty="0" smtClean="0">
                <a:ea typeface="Cambria" panose="02040503050406030204" pitchFamily="18" charset="0"/>
              </a:rPr>
              <a:t>dies</a:t>
            </a:r>
            <a:endParaRPr lang="en-US" dirty="0">
              <a:ea typeface="Cambria" panose="020405030504060302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Application Thread</a:t>
            </a:r>
          </a:p>
        </p:txBody>
      </p:sp>
    </p:spTree>
    <p:extLst>
      <p:ext uri="{BB962C8B-B14F-4D97-AF65-F5344CB8AC3E}">
        <p14:creationId xmlns:p14="http://schemas.microsoft.com/office/powerpoint/2010/main" val="2384287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800" dirty="0">
                <a:ea typeface="Cambria" panose="02040503050406030204" pitchFamily="18" charset="0"/>
              </a:rPr>
              <a:t>Each thread has its private run-time stack </a:t>
            </a:r>
          </a:p>
          <a:p>
            <a:pPr algn="just"/>
            <a:r>
              <a:rPr lang="en-US" sz="2800" dirty="0">
                <a:ea typeface="Cambria" panose="02040503050406030204" pitchFamily="18" charset="0"/>
              </a:rPr>
              <a:t>If two threads execute the same method, each will have its own copy of the local variables the methods uses</a:t>
            </a:r>
          </a:p>
          <a:p>
            <a:pPr algn="just"/>
            <a:r>
              <a:rPr lang="en-US" sz="2800" dirty="0">
                <a:ea typeface="Cambria" panose="02040503050406030204" pitchFamily="18" charset="0"/>
              </a:rPr>
              <a:t>However, all threads see the same dynamic memory (heap)</a:t>
            </a:r>
          </a:p>
          <a:p>
            <a:pPr algn="just"/>
            <a:r>
              <a:rPr lang="en-US" sz="2800" dirty="0">
                <a:ea typeface="Cambria" panose="02040503050406030204" pitchFamily="18" charset="0"/>
              </a:rPr>
              <a:t>Two different threads can act on the same object and same static fields concurrently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Multiple Threads in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712153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/>
            <a:r>
              <a:rPr lang="en-US" sz="3200" dirty="0">
                <a:ea typeface="Cambria" panose="02040503050406030204" pitchFamily="18" charset="0"/>
              </a:rPr>
              <a:t>There are two ways to create our own </a:t>
            </a:r>
            <a:r>
              <a:rPr lang="en-US" sz="2400" b="1" dirty="0">
                <a:ea typeface="Cambria" panose="02040503050406030204" pitchFamily="18" charset="0"/>
                <a:cs typeface="Courier New" panose="02070309020205020404" pitchFamily="49" charset="0"/>
              </a:rPr>
              <a:t>Thread </a:t>
            </a:r>
            <a:r>
              <a:rPr lang="en-US" sz="3200" dirty="0">
                <a:ea typeface="Cambria" panose="02040503050406030204" pitchFamily="18" charset="0"/>
              </a:rPr>
              <a:t>object</a:t>
            </a:r>
          </a:p>
          <a:p>
            <a:pPr marL="990600" lvl="1" indent="-533400" algn="just">
              <a:buFontTx/>
              <a:buAutoNum type="arabicPeriod"/>
            </a:pPr>
            <a:r>
              <a:rPr lang="en-US" sz="2800" dirty="0" err="1">
                <a:solidFill>
                  <a:schemeClr val="tx2"/>
                </a:solidFill>
                <a:ea typeface="Cambria" panose="02040503050406030204" pitchFamily="18" charset="0"/>
              </a:rPr>
              <a:t>Subclassing</a:t>
            </a: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</a:rPr>
              <a:t> the </a:t>
            </a:r>
            <a:r>
              <a:rPr lang="en-US" sz="2800" b="1" dirty="0">
                <a:solidFill>
                  <a:schemeClr val="tx2"/>
                </a:solidFill>
                <a:ea typeface="Cambria" panose="02040503050406030204" pitchFamily="18" charset="0"/>
              </a:rPr>
              <a:t>Thread</a:t>
            </a: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</a:rPr>
              <a:t> class and instantiating a new object of that class</a:t>
            </a:r>
          </a:p>
          <a:p>
            <a:pPr marL="990600" lvl="1" indent="-533400" algn="just">
              <a:buFontTx/>
              <a:buAutoNum type="arabicPeriod"/>
            </a:pP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</a:rPr>
              <a:t>Implementing the </a:t>
            </a:r>
            <a:r>
              <a:rPr lang="en-US" sz="2800" b="1" dirty="0">
                <a:solidFill>
                  <a:schemeClr val="tx2"/>
                </a:solidFill>
                <a:ea typeface="Cambria" panose="02040503050406030204" pitchFamily="18" charset="0"/>
                <a:cs typeface="Courier New" panose="02070309020205020404" pitchFamily="49" charset="0"/>
              </a:rPr>
              <a:t>Runnable</a:t>
            </a:r>
            <a:r>
              <a:rPr lang="en-US" sz="2800" dirty="0">
                <a:solidFill>
                  <a:schemeClr val="tx2"/>
                </a:solidFill>
                <a:ea typeface="Cambria" panose="02040503050406030204" pitchFamily="18" charset="0"/>
              </a:rPr>
              <a:t> interface</a:t>
            </a:r>
          </a:p>
          <a:p>
            <a:pPr marL="609600" indent="-609600" algn="just"/>
            <a:r>
              <a:rPr lang="en-US" sz="3200" dirty="0">
                <a:ea typeface="Cambria" panose="02040503050406030204" pitchFamily="18" charset="0"/>
              </a:rPr>
              <a:t>In both cases the </a:t>
            </a:r>
            <a:r>
              <a:rPr lang="en-US" sz="2400" b="1" dirty="0">
                <a:ea typeface="Cambria" panose="02040503050406030204" pitchFamily="18" charset="0"/>
                <a:cs typeface="Courier New" panose="02070309020205020404" pitchFamily="49" charset="0"/>
              </a:rPr>
              <a:t>run()</a:t>
            </a:r>
            <a:r>
              <a:rPr lang="en-US" sz="3200" dirty="0">
                <a:ea typeface="Cambria" panose="02040503050406030204" pitchFamily="18" charset="0"/>
              </a:rPr>
              <a:t> method should be implemented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Dept. of CSE, Jagannath University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175420"/>
            <a:ext cx="8229600" cy="700086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Creating Threads</a:t>
            </a:r>
          </a:p>
        </p:txBody>
      </p:sp>
    </p:spTree>
    <p:extLst>
      <p:ext uri="{BB962C8B-B14F-4D97-AF65-F5344CB8AC3E}">
        <p14:creationId xmlns:p14="http://schemas.microsoft.com/office/powerpoint/2010/main" val="519706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NR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1876</TotalTime>
  <Words>1338</Words>
  <Application>Microsoft Office PowerPoint</Application>
  <PresentationFormat>On-screen Show (4:3)</PresentationFormat>
  <Paragraphs>254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Calibri</vt:lpstr>
      <vt:lpstr>Cambria</vt:lpstr>
      <vt:lpstr>Courier New</vt:lpstr>
      <vt:lpstr>Gisha</vt:lpstr>
      <vt:lpstr>Times New Roman</vt:lpstr>
      <vt:lpstr>Times New Roman (Hebrew)</vt:lpstr>
      <vt:lpstr>Trebuchet MS</vt:lpstr>
      <vt:lpstr>Wingdings</vt:lpstr>
      <vt:lpstr>Wingdings 2</vt:lpstr>
      <vt:lpstr>GNR</vt:lpstr>
      <vt:lpstr>CSE2101: Object Oriented Programming-II (Java)</vt:lpstr>
      <vt:lpstr>PowerPoint Presentation</vt:lpstr>
      <vt:lpstr>Multitasking and Multithreading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Sajeeb</dc:creator>
  <cp:lastModifiedBy>Sajeeb Saha</cp:lastModifiedBy>
  <cp:revision>293</cp:revision>
  <cp:lastPrinted>2016-04-24T18:47:01Z</cp:lastPrinted>
  <dcterms:created xsi:type="dcterms:W3CDTF">2015-12-02T19:12:51Z</dcterms:created>
  <dcterms:modified xsi:type="dcterms:W3CDTF">2022-04-03T06:13:12Z</dcterms:modified>
</cp:coreProperties>
</file>